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5" r:id="rId2"/>
  </p:sldMasterIdLst>
  <p:notesMasterIdLst>
    <p:notesMasterId r:id="rId44"/>
  </p:notesMasterIdLst>
  <p:handoutMasterIdLst>
    <p:handoutMasterId r:id="rId45"/>
  </p:handoutMasterIdLst>
  <p:sldIdLst>
    <p:sldId id="297" r:id="rId3"/>
    <p:sldId id="298" r:id="rId4"/>
    <p:sldId id="301" r:id="rId5"/>
    <p:sldId id="376" r:id="rId6"/>
    <p:sldId id="352" r:id="rId7"/>
    <p:sldId id="375" r:id="rId8"/>
    <p:sldId id="377" r:id="rId9"/>
    <p:sldId id="378" r:id="rId10"/>
    <p:sldId id="379" r:id="rId11"/>
    <p:sldId id="380" r:id="rId12"/>
    <p:sldId id="381" r:id="rId13"/>
    <p:sldId id="382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</p:sldIdLst>
  <p:sldSz cx="12192000" cy="6858000"/>
  <p:notesSz cx="10018713" cy="68881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FF1E"/>
    <a:srgbClr val="FF6501"/>
    <a:srgbClr val="FF0000"/>
    <a:srgbClr val="3333CC"/>
    <a:srgbClr val="7EB75A"/>
    <a:srgbClr val="FF9B13"/>
    <a:srgbClr val="84B819"/>
    <a:srgbClr val="00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595" autoAdjust="0"/>
  </p:normalViewPr>
  <p:slideViewPr>
    <p:cSldViewPr>
      <p:cViewPr varScale="1">
        <p:scale>
          <a:sx n="82" d="100"/>
          <a:sy n="82" d="100"/>
        </p:scale>
        <p:origin x="710" y="72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54" y="53"/>
      </p:cViewPr>
      <p:guideLst>
        <p:guide orient="horz" pos="2170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43699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F2052A-1DEA-40B4-921A-AD68D08620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500" y="0"/>
            <a:ext cx="4340903" cy="3448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0B6B6-28FC-45E5-AAE8-7144911F16D5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B52838-A8FB-47CC-B677-57C3752D22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500" y="6543264"/>
            <a:ext cx="4340903" cy="3448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169F7-0844-48F1-81FC-24F7126533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07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4952" y="0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3038" y="517525"/>
            <a:ext cx="4592637" cy="258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872" y="3272409"/>
            <a:ext cx="8014970" cy="30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2581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4951" y="6542581"/>
            <a:ext cx="4341443" cy="3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282FD-2C78-4842-9CB8-ACF23E12F23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09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the plant, it consists of a coupled two-tanks system, where we have a constant inflow into tank 1, and the inflow into tank 2 is zero. Our states are the liquid heights. These states are controlled by the valves shown here, which are the manipulated variables. This leads to our system being a multiple input, multiple output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6C51411-FE20-4505-9CBF-787CBC73E904}" type="datetime1">
              <a:rPr lang="de-DE" smtClean="0"/>
              <a:t>22.07.2022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282FD-2C78-4842-9CB8-ACF23E12F23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3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A1B6F85-FE3A-44FB-83E0-3F77D7B047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8" y="182971"/>
            <a:ext cx="4288536" cy="691896"/>
          </a:xfrm>
          <a:prstGeom prst="rect">
            <a:avLst/>
          </a:prstGeom>
        </p:spPr>
      </p:pic>
      <p:sp>
        <p:nvSpPr>
          <p:cNvPr id="29" name="Titel 28">
            <a:extLst>
              <a:ext uri="{FF2B5EF4-FFF2-40B4-BE49-F238E27FC236}">
                <a16:creationId xmlns:a16="http://schemas.microsoft.com/office/drawing/2014/main" id="{DB5CDBFB-7A54-4017-B0A2-7F2804CD9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32" y="1628799"/>
            <a:ext cx="11161239" cy="1211844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68640" name="Textplatzhalter 368639">
            <a:extLst>
              <a:ext uri="{FF2B5EF4-FFF2-40B4-BE49-F238E27FC236}">
                <a16:creationId xmlns:a16="http://schemas.microsoft.com/office/drawing/2014/main" id="{F0B604A1-1106-47F1-A479-C751B0CF93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932" y="2940826"/>
            <a:ext cx="11161239" cy="82752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/>
              <a:t>Nähere Beschreibung zum 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65287-F815-4A62-95AC-9864326389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6240" y="370536"/>
            <a:ext cx="2520280" cy="538184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3165281" y="6234692"/>
            <a:ext cx="971891" cy="5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1BF8F-1237-469A-B4BB-CA42BBE11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AED32-943B-4A44-8800-C1CBF02AE6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7295A-19B9-4C1F-AA4A-876C0920A4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241" y="1124744"/>
            <a:ext cx="11395399" cy="489654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99740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D29FF-F56A-45ED-9546-F686DD6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D0AF36-865E-4356-883B-8DC08EDD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4225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FF66-C20B-4BA4-8561-4FB4163E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84B72-1922-4732-AE47-7731FC0F2F3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7B65B2-494F-40CF-BFED-82749BEE52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77" y="1071156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F1EFA2C-F410-4E32-AC50-768CC47B3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16" y="1071157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1D8DE14-2540-496D-B381-4F45234043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890792"/>
            <a:ext cx="5616575" cy="412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2846CA0-1D4F-4446-9216-40E87CC93C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0463" y="1898739"/>
            <a:ext cx="5616128" cy="41226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384125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ohn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3B70-0A37-4207-9EB5-A2B06AF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B2515-EB4B-4915-A612-DE6F11DA48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D9331F-9590-4965-A0D3-03BBEFE05A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6F86702-135B-4168-A0B8-DF4732A4E9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463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137786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D97B-1FB5-4055-AC20-DA36E581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83EB1-9694-4739-9981-303A781B40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82F35-3BE3-4797-A10E-16B87A077B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514"/>
            <a:ext cx="5616575" cy="2312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0D7708A-EB56-4CCC-91D3-DD40ECF9E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241" y="3493100"/>
            <a:ext cx="5634760" cy="259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8436F-EE62-42C0-A41A-02D4CFD95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0589" y="1052513"/>
            <a:ext cx="5634761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64954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EFA7-10C8-4898-8C3E-26277CA82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204" y="1412776"/>
            <a:ext cx="11501421" cy="136815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Neuer Abschnitt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CB9E7-3E24-4ACD-B60A-F9155F6110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7B5AC6-269C-4773-878F-0338627A8D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00" y="2924175"/>
            <a:ext cx="11501438" cy="720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4950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1BF8F-1237-469A-B4BB-CA42BBE11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AED32-943B-4A44-8800-C1CBF02AE6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7295A-19B9-4C1F-AA4A-876C0920A4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241" y="1124744"/>
            <a:ext cx="11395399" cy="489654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032170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D29FF-F56A-45ED-9546-F686DD6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D0AF36-865E-4356-883B-8DC08EDD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9240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FF66-C20B-4BA4-8561-4FB4163E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884B72-1922-4732-AE47-7731FC0F2F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7B65B2-494F-40CF-BFED-82749BEE52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377" y="1071156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F1EFA2C-F410-4E32-AC50-768CC47B3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16" y="1071157"/>
            <a:ext cx="5616575" cy="701659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1D8DE14-2540-496D-B381-4F45234043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890792"/>
            <a:ext cx="5616575" cy="412265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2846CA0-1D4F-4446-9216-40E87CC93C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0463" y="1898739"/>
            <a:ext cx="5616128" cy="41226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443904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3B70-0A37-4207-9EB5-A2B06AF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B2515-EB4B-4915-A612-DE6F11DA48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D9331F-9590-4965-A0D3-03BBEFE05A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6F86702-135B-4168-A0B8-DF4732A4E9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463" y="1052737"/>
            <a:ext cx="5616575" cy="49686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46222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-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D97B-1FB5-4055-AC20-DA36E581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83EB1-9694-4739-9981-303A781B40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282F35-3BE3-4797-A10E-16B87A077B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514"/>
            <a:ext cx="5616575" cy="2312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0D7708A-EB56-4CCC-91D3-DD40ECF9E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241" y="3493100"/>
            <a:ext cx="5634760" cy="259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8436F-EE62-42C0-A41A-02D4CFD95B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0589" y="1052513"/>
            <a:ext cx="5634761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6436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A1B6F85-FE3A-44FB-83E0-3F77D7B047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8" y="182971"/>
            <a:ext cx="4288536" cy="691896"/>
          </a:xfrm>
          <a:prstGeom prst="rect">
            <a:avLst/>
          </a:prstGeom>
        </p:spPr>
      </p:pic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29A52E0-087D-4B4F-8AB2-9B928F79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9" name="Titel 28">
            <a:extLst>
              <a:ext uri="{FF2B5EF4-FFF2-40B4-BE49-F238E27FC236}">
                <a16:creationId xmlns:a16="http://schemas.microsoft.com/office/drawing/2014/main" id="{DB5CDBFB-7A54-4017-B0A2-7F2804CD9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932" y="1628799"/>
            <a:ext cx="11161239" cy="1211844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68640" name="Textplatzhalter 368639">
            <a:extLst>
              <a:ext uri="{FF2B5EF4-FFF2-40B4-BE49-F238E27FC236}">
                <a16:creationId xmlns:a16="http://schemas.microsoft.com/office/drawing/2014/main" id="{F0B604A1-1106-47F1-A479-C751B0CF93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932" y="2940826"/>
            <a:ext cx="11161239" cy="82752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DE" dirty="0"/>
              <a:t>Nähere Beschreibung zum 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B9261A-2DFB-4F94-ABFF-C01C5176E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6240" y="370536"/>
            <a:ext cx="2520280" cy="5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010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EFA7-10C8-4898-8C3E-26277CA82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204" y="1412776"/>
            <a:ext cx="11501421" cy="136815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Neuer Abschnitt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CB9E7-3E24-4ACD-B60A-F9155F61101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flipH="1">
            <a:off x="3165281" y="6234692"/>
            <a:ext cx="971891" cy="56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7B5AC6-269C-4773-878F-0338627A8D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600" y="2924175"/>
            <a:ext cx="11501438" cy="720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5627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77" y="65088"/>
            <a:ext cx="9115474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240" y="1064866"/>
            <a:ext cx="11161240" cy="48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3165281" y="6234692"/>
            <a:ext cx="971891" cy="5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306918" y="6140450"/>
            <a:ext cx="11567583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312208" y="980728"/>
            <a:ext cx="11567583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pic>
        <p:nvPicPr>
          <p:cNvPr id="4" name="Grafik 3" descr="Ein Bild, das Zeichnung, Teller enthält.&#10;&#10;Automatisch generierte Beschreibung">
            <a:extLst>
              <a:ext uri="{FF2B5EF4-FFF2-40B4-BE49-F238E27FC236}">
                <a16:creationId xmlns:a16="http://schemas.microsoft.com/office/drawing/2014/main" id="{3185546F-AA37-4C62-ADAA-FCAA1581864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98" y="325320"/>
            <a:ext cx="947318" cy="5690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0396D1-BEEF-4A83-BCC8-FDF892E8C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r="14381" b="-8549"/>
          <a:stretch/>
        </p:blipFill>
        <p:spPr>
          <a:xfrm>
            <a:off x="4463733" y="6265598"/>
            <a:ext cx="3253952" cy="527305"/>
          </a:xfrm>
          <a:prstGeom prst="rect">
            <a:avLst/>
          </a:prstGeom>
        </p:spPr>
      </p:pic>
      <p:pic>
        <p:nvPicPr>
          <p:cNvPr id="17" name="Grafik 1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FE0DF8D-CE80-4048-994F-D7B573ADD13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419" y="6316350"/>
            <a:ext cx="521291" cy="384198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80ACC7-C294-45A0-B2CF-EF9111B2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479DDA-CA87-48A2-89A8-D0B98C251942}"/>
              </a:ext>
            </a:extLst>
          </p:cNvPr>
          <p:cNvSpPr txBox="1"/>
          <p:nvPr userDrawn="1"/>
        </p:nvSpPr>
        <p:spPr>
          <a:xfrm>
            <a:off x="414568" y="6308079"/>
            <a:ext cx="242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>
                <a:latin typeface="+mn-lt"/>
              </a:rPr>
              <a:t>Master’s Thesis (SS 2022)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5" r:id="rId2"/>
    <p:sldLayoutId id="2147483673" r:id="rId3"/>
    <p:sldLayoutId id="2147483672" r:id="rId4"/>
    <p:sldLayoutId id="2147483678" r:id="rId5"/>
    <p:sldLayoutId id="2147483677" r:id="rId6"/>
    <p:sldLayoutId id="2147483684" r:id="rId7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77" y="65088"/>
            <a:ext cx="9115474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240" y="1064866"/>
            <a:ext cx="11161240" cy="48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3165281" y="6234692"/>
            <a:ext cx="971891" cy="56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>
            <a:off x="306919" y="6140450"/>
            <a:ext cx="8093337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312208" y="980728"/>
            <a:ext cx="11567583" cy="0"/>
          </a:xfrm>
          <a:prstGeom prst="line">
            <a:avLst/>
          </a:prstGeom>
          <a:noFill/>
          <a:ln w="19050">
            <a:solidFill>
              <a:srgbClr val="84B81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pic>
        <p:nvPicPr>
          <p:cNvPr id="4" name="Grafik 3" descr="Ein Bild, das Zeichnung, Teller enthält.&#10;&#10;Automatisch generierte Beschreibung">
            <a:extLst>
              <a:ext uri="{FF2B5EF4-FFF2-40B4-BE49-F238E27FC236}">
                <a16:creationId xmlns:a16="http://schemas.microsoft.com/office/drawing/2014/main" id="{3185546F-AA37-4C62-ADAA-FCAA1581864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98" y="325320"/>
            <a:ext cx="947318" cy="5690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0396D1-BEEF-4A83-BCC8-FDF892E8C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r="14381" b="-8549"/>
          <a:stretch/>
        </p:blipFill>
        <p:spPr>
          <a:xfrm>
            <a:off x="4463733" y="6265598"/>
            <a:ext cx="3253952" cy="52730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ED09C15-4653-4ED7-9613-50361B4079DC}"/>
              </a:ext>
            </a:extLst>
          </p:cNvPr>
          <p:cNvSpPr txBox="1"/>
          <p:nvPr userDrawn="1"/>
        </p:nvSpPr>
        <p:spPr>
          <a:xfrm>
            <a:off x="8579638" y="4188954"/>
            <a:ext cx="3052108" cy="1951496"/>
          </a:xfrm>
          <a:prstGeom prst="rect">
            <a:avLst/>
          </a:prstGeom>
          <a:solidFill>
            <a:srgbClr val="FF650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chemeClr val="bg1"/>
                </a:solidFill>
                <a:latin typeface="+mj-lt"/>
              </a:rPr>
              <a:t>DYN</a:t>
            </a:r>
          </a:p>
          <a:p>
            <a:pPr algn="ctr">
              <a:lnSpc>
                <a:spcPct val="150000"/>
              </a:lnSpc>
            </a:pPr>
            <a:r>
              <a:rPr lang="de-DE" b="1" dirty="0">
                <a:solidFill>
                  <a:schemeClr val="bg1"/>
                </a:solidFill>
                <a:latin typeface="+mj-lt"/>
              </a:rPr>
              <a:t>Digital</a:t>
            </a:r>
          </a:p>
          <a:p>
            <a:pPr algn="ctr">
              <a:lnSpc>
                <a:spcPct val="150000"/>
              </a:lnSpc>
            </a:pPr>
            <a:r>
              <a:rPr lang="de-DE" b="1" dirty="0" err="1">
                <a:solidFill>
                  <a:schemeClr val="bg1"/>
                </a:solidFill>
                <a:latin typeface="+mj-lt"/>
              </a:rPr>
              <a:t>Lecture</a:t>
            </a:r>
            <a:endParaRPr lang="de-D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E1CE28-433C-4E22-8687-E045F5026BE8}"/>
              </a:ext>
            </a:extLst>
          </p:cNvPr>
          <p:cNvSpPr txBox="1"/>
          <p:nvPr userDrawn="1"/>
        </p:nvSpPr>
        <p:spPr>
          <a:xfrm>
            <a:off x="414568" y="616847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noProof="0" dirty="0">
                <a:latin typeface="+mn-lt"/>
              </a:rPr>
              <a:t>Modulname </a:t>
            </a:r>
          </a:p>
          <a:p>
            <a:r>
              <a:rPr lang="de-DE" sz="1200" noProof="0" dirty="0" err="1">
                <a:latin typeface="+mn-lt"/>
              </a:rPr>
              <a:t>VorlesungsnummerThema</a:t>
            </a:r>
            <a:endParaRPr lang="de-DE" sz="12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22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0" r:id="rId6"/>
    <p:sldLayoutId id="2147483692" r:id="rId7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pitchFamily="96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731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4B819"/>
        </a:buClr>
        <a:buChar char="•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IMPLEMENTATION OF DOMAIN-KNOWLEDGE INTO THE MODELLING OF DYNAMIC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MASTER’S THESIS (SS 2022)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pic>
        <p:nvPicPr>
          <p:cNvPr id="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>
            <a:extLst>
              <a:ext uri="{FF2B5EF4-FFF2-40B4-BE49-F238E27FC236}">
                <a16:creationId xmlns:a16="http://schemas.microsoft.com/office/drawing/2014/main" id="{B93DD5AD-4F4A-BBDB-6D23-7E973109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247999"/>
            <a:ext cx="11665296" cy="19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380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1690-CE05-7174-1840-ED9C91AE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297143" cy="792162"/>
          </a:xfrm>
        </p:spPr>
        <p:txBody>
          <a:bodyPr/>
          <a:lstStyle/>
          <a:p>
            <a:r>
              <a:rPr lang="en-US" dirty="0"/>
              <a:t>Amplitude Modulated Pseudo Random (AMPR) Signal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7AEC4-F57A-8A85-509D-5725000803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11997B-BFBB-C103-70FA-51652B6B8C5E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79425" y="1052737"/>
                <a:ext cx="11521231" cy="4968652"/>
              </a:xfrm>
            </p:spPr>
            <p:txBody>
              <a:bodyPr/>
              <a:lstStyle/>
              <a:p>
                <a:r>
                  <a:rPr lang="en-US" dirty="0"/>
                  <a:t>The control inputs are: </a:t>
                </a:r>
                <a:r>
                  <a:rPr lang="de-DE" b="1" dirty="0"/>
                  <a:t>Feed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a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</a:rPr>
                  <a:t>nd </a:t>
                </a:r>
                <a:r>
                  <a:rPr lang="en-US" b="1" i="0" dirty="0">
                    <a:solidFill>
                      <a:srgbClr val="404040"/>
                    </a:solidFill>
                    <a:effectLst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endParaRPr lang="de-DE" b="1" dirty="0"/>
              </a:p>
              <a:p>
                <a:pPr lvl="1"/>
                <a:r>
                  <a:rPr lang="de-DE" dirty="0"/>
                  <a:t>Feed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 between 5 and 100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and </a:t>
                </a:r>
                <a:r>
                  <a:rPr kumimoji="0" lang="en-US" i="0" u="none" strike="noStrike" kern="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panose="020B0604020202020204"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 between -8500 and 0.0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−8500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Properties of AMPR signal:</a:t>
                </a:r>
              </a:p>
              <a:p>
                <a:pPr lvl="1"/>
                <a:r>
                  <a:rPr lang="de-DE" dirty="0"/>
                  <a:t>Total number of AMPR signals: </a:t>
                </a:r>
                <a:r>
                  <a:rPr lang="de-DE" u="sng" dirty="0"/>
                  <a:t>40</a:t>
                </a:r>
              </a:p>
              <a:p>
                <a:pPr lvl="1"/>
                <a:r>
                  <a:rPr lang="de-DE" dirty="0"/>
                  <a:t>Pulse duration: </a:t>
                </a:r>
                <a:r>
                  <a:rPr lang="de-DE" u="sng" dirty="0"/>
                  <a:t>90</a:t>
                </a:r>
                <a:r>
                  <a:rPr lang="de-DE" dirty="0"/>
                  <a:t> steps</a:t>
                </a:r>
              </a:p>
              <a:p>
                <a:pPr lvl="1"/>
                <a:r>
                  <a:rPr lang="de-DE" dirty="0"/>
                  <a:t>Total set of points: </a:t>
                </a:r>
                <a:r>
                  <a:rPr lang="de-DE" u="sng" dirty="0"/>
                  <a:t>3600</a:t>
                </a:r>
              </a:p>
              <a:p>
                <a:r>
                  <a:rPr lang="de-DE" dirty="0"/>
                  <a:t> </a:t>
                </a:r>
                <a:r>
                  <a:rPr lang="de-DE" b="1" dirty="0"/>
                  <a:t>Normalization</a:t>
                </a:r>
                <a:r>
                  <a:rPr lang="de-DE" dirty="0"/>
                  <a:t> of the data via column standardization</a:t>
                </a:r>
              </a:p>
              <a:p>
                <a:pPr lvl="1"/>
                <a:r>
                  <a:rPr lang="de-DE" dirty="0"/>
                  <a:t>Feed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 between 0.0 and 1.0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.0)</a:t>
                </a:r>
              </a:p>
              <a:p>
                <a:pPr lvl="1"/>
                <a:r>
                  <a:rPr lang="de-DE" dirty="0"/>
                  <a:t>and </a:t>
                </a:r>
                <a:r>
                  <a:rPr kumimoji="0" lang="en-US" i="0" u="none" strike="noStrike" kern="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panose="020B0604020202020204"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is between -1.0 and 0.0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̇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11997B-BFBB-C103-70FA-51652B6B8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79425" y="1052737"/>
                <a:ext cx="11521231" cy="4968652"/>
              </a:xfrm>
              <a:blipFill>
                <a:blip r:embed="rId2"/>
                <a:stretch>
                  <a:fillRect l="-741" t="-61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8052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2A93B-471C-1594-D142-635517AF43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47AD65-3377-D9F6-70E8-F83E2490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12192000" cy="51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470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7B8D4E-B926-34FA-9475-FDAFAA0C77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216024" y="65088"/>
                <a:ext cx="11928648" cy="792162"/>
              </a:xfrm>
            </p:spPr>
            <p:txBody>
              <a:bodyPr/>
              <a:lstStyle/>
              <a:p>
                <a:pPr marL="457200" marR="0" lvl="1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84B819"/>
                  </a:buClr>
                  <a:buSzTx/>
                  <a:tabLst/>
                  <a:defRPr/>
                </a:pPr>
                <a:r>
                  <a:rPr lang="en-US" dirty="0"/>
                  <a:t>Simulated Normalized Output of the CSTR Model: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sub>
                    </m:sSub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sub>
                    </m:sSub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sub>
                    </m:sSub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</a:rPr>
                  <a:t>)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7B8D4E-B926-34FA-9475-FDAFAA0C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16024" y="65088"/>
                <a:ext cx="11928648" cy="792162"/>
              </a:xfr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62579-979C-1099-AA8F-751465C2EE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B29FC-8CB3-0BAB-5D97-B808C1AC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746"/>
            <a:ext cx="12192000" cy="5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56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8D4E-B926-34FA-9475-FDAFAA0C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513167" cy="792162"/>
          </a:xfrm>
        </p:spPr>
        <p:txBody>
          <a:bodyPr/>
          <a:lstStyle/>
          <a:p>
            <a:pPr marL="45720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SzTx/>
              <a:tabLst/>
              <a:defRPr/>
            </a:pPr>
            <a:r>
              <a:rPr lang="en-US" dirty="0"/>
              <a:t>Combined Data: Inputs and Outputs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62579-979C-1099-AA8F-751465C2EE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91B04F-B84E-F7A1-6BF2-36616275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785"/>
            <a:ext cx="12192000" cy="50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24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39C13-75B2-77A2-EE5B-6DF4D66BC6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CFBF1F-CACD-A3DB-0084-2C883F20EDB4}"/>
              </a:ext>
            </a:extLst>
          </p:cNvPr>
          <p:cNvGrpSpPr/>
          <p:nvPr/>
        </p:nvGrpSpPr>
        <p:grpSpPr>
          <a:xfrm>
            <a:off x="365659" y="3212976"/>
            <a:ext cx="3027170" cy="1108627"/>
            <a:chOff x="10071" y="780034"/>
            <a:chExt cx="3027170" cy="1108627"/>
          </a:xfrm>
          <a:noFill/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D020741E-6ED1-108F-E402-266CD8B6BF15}"/>
                </a:ext>
              </a:extLst>
            </p:cNvPr>
            <p:cNvSpPr/>
            <p:nvPr/>
          </p:nvSpPr>
          <p:spPr>
            <a:xfrm>
              <a:off x="10071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Arrow: Chevron 4">
              <a:extLst>
                <a:ext uri="{FF2B5EF4-FFF2-40B4-BE49-F238E27FC236}">
                  <a16:creationId xmlns:a16="http://schemas.microsoft.com/office/drawing/2014/main" id="{6C47B4BB-1727-303E-FF70-FE4FFDB69089}"/>
                </a:ext>
              </a:extLst>
            </p:cNvPr>
            <p:cNvSpPr txBox="1"/>
            <p:nvPr/>
          </p:nvSpPr>
          <p:spPr>
            <a:xfrm>
              <a:off x="564385" y="780034"/>
              <a:ext cx="1918543" cy="11086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CSTR Implementation</a:t>
              </a:r>
              <a:endParaRPr lang="en-US" sz="20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647C20-2124-1C81-5C1F-54150BDACF0D}"/>
              </a:ext>
            </a:extLst>
          </p:cNvPr>
          <p:cNvGrpSpPr/>
          <p:nvPr/>
        </p:nvGrpSpPr>
        <p:grpSpPr>
          <a:xfrm>
            <a:off x="3176829" y="3212976"/>
            <a:ext cx="3027170" cy="1108627"/>
            <a:chOff x="2821241" y="780034"/>
            <a:chExt cx="3027170" cy="1108627"/>
          </a:xfrm>
          <a:solidFill>
            <a:srgbClr val="00B0F0"/>
          </a:solidFill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B0A51B0C-9CB8-9DEE-8B06-1C9C588E0609}"/>
                </a:ext>
              </a:extLst>
            </p:cNvPr>
            <p:cNvSpPr/>
            <p:nvPr/>
          </p:nvSpPr>
          <p:spPr>
            <a:xfrm>
              <a:off x="2821241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rrow: Chevron 8">
              <a:extLst>
                <a:ext uri="{FF2B5EF4-FFF2-40B4-BE49-F238E27FC236}">
                  <a16:creationId xmlns:a16="http://schemas.microsoft.com/office/drawing/2014/main" id="{CB3D9136-9D9F-81B7-1938-DDDF2B8A6338}"/>
                </a:ext>
              </a:extLst>
            </p:cNvPr>
            <p:cNvSpPr txBox="1"/>
            <p:nvPr/>
          </p:nvSpPr>
          <p:spPr>
            <a:xfrm>
              <a:off x="3375555" y="780034"/>
              <a:ext cx="1918543" cy="110862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Vanilla Neural Network </a:t>
              </a:r>
              <a:endParaRPr lang="en-US" sz="20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9A4860-B7F9-1A80-F6FC-8AC9BE94EFC7}"/>
              </a:ext>
            </a:extLst>
          </p:cNvPr>
          <p:cNvGrpSpPr/>
          <p:nvPr/>
        </p:nvGrpSpPr>
        <p:grpSpPr>
          <a:xfrm>
            <a:off x="5988000" y="3212976"/>
            <a:ext cx="3027170" cy="1108627"/>
            <a:chOff x="5632412" y="780034"/>
            <a:chExt cx="3027170" cy="1108627"/>
          </a:xfrm>
        </p:grpSpPr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7654E55-8607-5B0F-B441-B7193301C2AF}"/>
                </a:ext>
              </a:extLst>
            </p:cNvPr>
            <p:cNvSpPr/>
            <p:nvPr/>
          </p:nvSpPr>
          <p:spPr>
            <a:xfrm>
              <a:off x="563241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Arrow: Chevron 12">
              <a:extLst>
                <a:ext uri="{FF2B5EF4-FFF2-40B4-BE49-F238E27FC236}">
                  <a16:creationId xmlns:a16="http://schemas.microsoft.com/office/drawing/2014/main" id="{DC0E624A-4DDB-C0CF-33F0-65391766F17C}"/>
                </a:ext>
              </a:extLst>
            </p:cNvPr>
            <p:cNvSpPr txBox="1"/>
            <p:nvPr/>
          </p:nvSpPr>
          <p:spPr>
            <a:xfrm>
              <a:off x="6100452" y="780034"/>
              <a:ext cx="2004817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Hyperparameter Tuning with Keras Tuner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EDCFEB-A64D-3A32-30BF-EEFE08F85335}"/>
              </a:ext>
            </a:extLst>
          </p:cNvPr>
          <p:cNvGrpSpPr/>
          <p:nvPr/>
        </p:nvGrpSpPr>
        <p:grpSpPr>
          <a:xfrm>
            <a:off x="8799170" y="3212976"/>
            <a:ext cx="3027170" cy="1108627"/>
            <a:chOff x="8443582" y="780034"/>
            <a:chExt cx="3027170" cy="1108627"/>
          </a:xfrm>
        </p:grpSpPr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51319F83-9C6E-5B6B-36E4-001EB95B9B3C}"/>
                </a:ext>
              </a:extLst>
            </p:cNvPr>
            <p:cNvSpPr/>
            <p:nvPr/>
          </p:nvSpPr>
          <p:spPr>
            <a:xfrm>
              <a:off x="844358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C297FA2A-17CA-2E3A-06D9-8EE4156742C5}"/>
                </a:ext>
              </a:extLst>
            </p:cNvPr>
            <p:cNvSpPr txBox="1"/>
            <p:nvPr/>
          </p:nvSpPr>
          <p:spPr>
            <a:xfrm>
              <a:off x="8997896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Physics Guided Neural Network </a:t>
              </a:r>
              <a:endParaRPr lang="en-US" sz="2000" kern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00AE18-FB01-A0F1-3D8F-8DBF7A93D8D7}"/>
              </a:ext>
            </a:extLst>
          </p:cNvPr>
          <p:cNvGrpSpPr/>
          <p:nvPr/>
        </p:nvGrpSpPr>
        <p:grpSpPr>
          <a:xfrm>
            <a:off x="695400" y="1032262"/>
            <a:ext cx="10801200" cy="1892682"/>
            <a:chOff x="695400" y="1032262"/>
            <a:chExt cx="10801200" cy="1892682"/>
          </a:xfrm>
        </p:grpSpPr>
        <p:pic>
          <p:nvPicPr>
            <p:cNvPr id="37" name="Grafik 8">
              <a:extLst>
                <a:ext uri="{FF2B5EF4-FFF2-40B4-BE49-F238E27FC236}">
                  <a16:creationId xmlns:a16="http://schemas.microsoft.com/office/drawing/2014/main" id="{8FAA0341-DAB0-7D7F-DF8A-F016C708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1124744"/>
              <a:ext cx="1800200" cy="1800200"/>
            </a:xfrm>
            <a:prstGeom prst="rect">
              <a:avLst/>
            </a:prstGeom>
          </p:spPr>
        </p:pic>
        <p:pic>
          <p:nvPicPr>
            <p:cNvPr id="38" name="Picture 8" descr="Keras: the Python deep learning API">
              <a:extLst>
                <a:ext uri="{FF2B5EF4-FFF2-40B4-BE49-F238E27FC236}">
                  <a16:creationId xmlns:a16="http://schemas.microsoft.com/office/drawing/2014/main" id="{20FE092E-A999-9653-5388-661D7FAF0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6" y="1383202"/>
              <a:ext cx="2772000" cy="110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2" descr="Python Logo Png Transparent Images - Logo Transparent Background Python  Programming Language, Png Download , Transparent Png Image - PNGitem">
              <a:extLst>
                <a:ext uri="{FF2B5EF4-FFF2-40B4-BE49-F238E27FC236}">
                  <a16:creationId xmlns:a16="http://schemas.microsoft.com/office/drawing/2014/main" id="{F7BC656A-BEBD-6AA0-BC7D-8F4B75362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4" y="1304838"/>
              <a:ext cx="2592000" cy="132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4" descr="alternate text">
              <a:extLst>
                <a:ext uri="{FF2B5EF4-FFF2-40B4-BE49-F238E27FC236}">
                  <a16:creationId xmlns:a16="http://schemas.microsoft.com/office/drawing/2014/main" id="{27787F6B-86D1-D408-69F9-40376D27A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00" y="1032262"/>
              <a:ext cx="1944000" cy="1810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Arrow: Up 40">
            <a:extLst>
              <a:ext uri="{FF2B5EF4-FFF2-40B4-BE49-F238E27FC236}">
                <a16:creationId xmlns:a16="http://schemas.microsoft.com/office/drawing/2014/main" id="{68F48854-BC63-B977-28FD-955E766D2525}"/>
              </a:ext>
            </a:extLst>
          </p:cNvPr>
          <p:cNvSpPr/>
          <p:nvPr/>
        </p:nvSpPr>
        <p:spPr>
          <a:xfrm>
            <a:off x="4655840" y="4614943"/>
            <a:ext cx="720080" cy="14237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B43EE-6BC3-3724-6E13-59C1171A4C4B}"/>
              </a:ext>
            </a:extLst>
          </p:cNvPr>
          <p:cNvGrpSpPr/>
          <p:nvPr/>
        </p:nvGrpSpPr>
        <p:grpSpPr>
          <a:xfrm>
            <a:off x="2167112" y="2897659"/>
            <a:ext cx="792088" cy="515898"/>
            <a:chOff x="2167112" y="2897659"/>
            <a:chExt cx="792088" cy="515898"/>
          </a:xfrm>
        </p:grpSpPr>
        <p:cxnSp>
          <p:nvCxnSpPr>
            <p:cNvPr id="44" name="Gerader Verbinder 4">
              <a:extLst>
                <a:ext uri="{FF2B5EF4-FFF2-40B4-BE49-F238E27FC236}">
                  <a16:creationId xmlns:a16="http://schemas.microsoft.com/office/drawing/2014/main" id="{3E7C715B-19D5-5A02-3DE7-880A9CCF2179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12" y="3197533"/>
              <a:ext cx="144016" cy="2160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7">
              <a:extLst>
                <a:ext uri="{FF2B5EF4-FFF2-40B4-BE49-F238E27FC236}">
                  <a16:creationId xmlns:a16="http://schemas.microsoft.com/office/drawing/2014/main" id="{0C231D5A-BF55-6920-3105-CD7AD62D8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128" y="2897659"/>
              <a:ext cx="648072" cy="5158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7367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C5D9-3077-1BC0-4DBC-A472DF58E8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60DDF-5377-1456-98B3-FD2C3A3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4" y="1412776"/>
            <a:ext cx="11501421" cy="1368152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Vanilla Neural Network 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E144FF5F-50DC-6FAA-F5C5-7BD09945F8C8}"/>
              </a:ext>
            </a:extLst>
          </p:cNvPr>
          <p:cNvSpPr txBox="1">
            <a:spLocks/>
          </p:cNvSpPr>
          <p:nvPr/>
        </p:nvSpPr>
        <p:spPr bwMode="auto">
          <a:xfrm>
            <a:off x="355600" y="2924175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Nonlinear Autoregressive Exogenous Model (NARX)</a:t>
            </a:r>
          </a:p>
        </p:txBody>
      </p:sp>
    </p:spTree>
    <p:extLst>
      <p:ext uri="{BB962C8B-B14F-4D97-AF65-F5344CB8AC3E}">
        <p14:creationId xmlns:p14="http://schemas.microsoft.com/office/powerpoint/2010/main" val="3352331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EF1-A4F9-59CE-9FBC-5480C38D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Nonlinear Autoregressive Exogenous Model (NARX)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63E46-AAC2-3A25-A2D6-1788A06FBC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AF66-0964-C492-0C2F-872B970C0D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9425" y="1052737"/>
            <a:ext cx="11449223" cy="49686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“In </a:t>
            </a:r>
            <a:r>
              <a:rPr lang="en-US" i="1" dirty="0"/>
              <a:t>time series </a:t>
            </a:r>
            <a:r>
              <a:rPr lang="en-US" dirty="0"/>
              <a:t>modeling, a nonlinear autoregressive exogenous model (NARX) is a </a:t>
            </a:r>
            <a:r>
              <a:rPr lang="en-US" i="1" dirty="0"/>
              <a:t>nonlinear</a:t>
            </a:r>
            <a:r>
              <a:rPr lang="en-US" dirty="0"/>
              <a:t> </a:t>
            </a:r>
            <a:r>
              <a:rPr lang="en-US" i="1" dirty="0"/>
              <a:t>autoregressive</a:t>
            </a:r>
            <a:r>
              <a:rPr lang="en-US" dirty="0"/>
              <a:t> model which has </a:t>
            </a:r>
            <a:r>
              <a:rPr lang="en-US" i="1" dirty="0"/>
              <a:t>exogenous</a:t>
            </a:r>
            <a:r>
              <a:rPr lang="en-US" dirty="0"/>
              <a:t> inputs”.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u="sng" dirty="0"/>
              <a:t>Time Series</a:t>
            </a:r>
            <a:r>
              <a:rPr lang="en-US" dirty="0"/>
              <a:t>: series of data points indexed in time order (discrete-time data),</a:t>
            </a:r>
          </a:p>
          <a:p>
            <a:pPr lvl="1"/>
            <a:r>
              <a:rPr lang="en-US" u="sng" dirty="0"/>
              <a:t>Nonlinear</a:t>
            </a:r>
            <a:r>
              <a:rPr lang="en-US" dirty="0"/>
              <a:t>: system in which the change of the output is not proportional to the input,</a:t>
            </a:r>
          </a:p>
          <a:p>
            <a:pPr lvl="1"/>
            <a:r>
              <a:rPr lang="en-US" u="sng" dirty="0"/>
              <a:t>Autoregressive</a:t>
            </a:r>
            <a:r>
              <a:rPr lang="en-US" dirty="0"/>
              <a:t>: the output variable depends linearly on its own previous values and on a stochastic term,</a:t>
            </a:r>
          </a:p>
          <a:p>
            <a:pPr lvl="1"/>
            <a:r>
              <a:rPr lang="en-US" dirty="0"/>
              <a:t>Exogenous: object originating externally.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35881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D5CA-B79B-58A2-3F4C-3C96424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NARX Model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D02BE-BBB2-E235-8A15-EDE50C38CD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257304-EB1F-6BBE-FF91-54867B11826C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79425" y="1052737"/>
                <a:ext cx="11449223" cy="496865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257304-EB1F-6BBE-FF91-54867B118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79425" y="1052737"/>
                <a:ext cx="11449223" cy="49686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F8B696C-5616-4782-A09F-CA32ACD93F60}"/>
                  </a:ext>
                </a:extLst>
              </p:cNvPr>
              <p:cNvSpPr/>
              <p:nvPr/>
            </p:nvSpPr>
            <p:spPr>
              <a:xfrm>
                <a:off x="47328" y="2060848"/>
                <a:ext cx="3225748" cy="79216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Here,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lang="en-US" sz="1600" dirty="0"/>
                  <a:t> is the variable of interest  </a:t>
                </a:r>
                <a:endParaRPr lang="en-DE" sz="16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F8B696C-5616-4782-A09F-CA32ACD93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2060848"/>
                <a:ext cx="3225748" cy="792162"/>
              </a:xfrm>
              <a:prstGeom prst="roundRect">
                <a:avLst/>
              </a:prstGeom>
              <a:blipFill>
                <a:blip r:embed="rId3"/>
                <a:stretch>
                  <a:fillRect r="-16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F6DB819-F03B-DCB4-7F8A-26F9926A5033}"/>
                  </a:ext>
                </a:extLst>
              </p:cNvPr>
              <p:cNvSpPr/>
              <p:nvPr/>
            </p:nvSpPr>
            <p:spPr>
              <a:xfrm>
                <a:off x="1991544" y="4437038"/>
                <a:ext cx="3225748" cy="792162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Function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600" dirty="0"/>
                  <a:t> is some nonlinear function (neural network or polynomial) </a:t>
                </a:r>
                <a:endParaRPr lang="en-DE" sz="16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F6DB819-F03B-DCB4-7F8A-26F9926A5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437038"/>
                <a:ext cx="3225748" cy="792162"/>
              </a:xfrm>
              <a:prstGeom prst="roundRect">
                <a:avLst/>
              </a:prstGeom>
              <a:blipFill>
                <a:blip r:embed="rId4"/>
                <a:stretch>
                  <a:fillRect t="-2985" b="-970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Up 14">
            <a:extLst>
              <a:ext uri="{FF2B5EF4-FFF2-40B4-BE49-F238E27FC236}">
                <a16:creationId xmlns:a16="http://schemas.microsoft.com/office/drawing/2014/main" id="{1F12083B-EE75-4A34-05D8-482444799DE1}"/>
              </a:ext>
            </a:extLst>
          </p:cNvPr>
          <p:cNvSpPr/>
          <p:nvPr/>
        </p:nvSpPr>
        <p:spPr>
          <a:xfrm>
            <a:off x="3287688" y="3717032"/>
            <a:ext cx="184177" cy="647999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56F91D8-DB4C-F882-E81A-A087059FC557}"/>
              </a:ext>
            </a:extLst>
          </p:cNvPr>
          <p:cNvSpPr/>
          <p:nvPr/>
        </p:nvSpPr>
        <p:spPr>
          <a:xfrm rot="5400000">
            <a:off x="1631504" y="3176972"/>
            <a:ext cx="360040" cy="432048"/>
          </a:xfrm>
          <a:prstGeom prst="bent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466E51C5-0D9D-D79E-4EB9-E8DB8D9E8FF9}"/>
              </a:ext>
            </a:extLst>
          </p:cNvPr>
          <p:cNvSpPr/>
          <p:nvPr/>
        </p:nvSpPr>
        <p:spPr>
          <a:xfrm rot="5400000">
            <a:off x="4946604" y="2058116"/>
            <a:ext cx="138552" cy="216024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8637C0-F532-3B38-67D0-CF15593277B9}"/>
              </a:ext>
            </a:extLst>
          </p:cNvPr>
          <p:cNvSpPr/>
          <p:nvPr/>
        </p:nvSpPr>
        <p:spPr>
          <a:xfrm>
            <a:off x="4382420" y="2060774"/>
            <a:ext cx="3225748" cy="7921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model depends on the </a:t>
            </a:r>
            <a:r>
              <a:rPr lang="en-US" sz="1600" b="1" dirty="0"/>
              <a:t>past</a:t>
            </a:r>
            <a:r>
              <a:rPr lang="en-US" sz="1600" dirty="0"/>
              <a:t> </a:t>
            </a:r>
            <a:r>
              <a:rPr lang="en-US" sz="1600" b="1" dirty="0"/>
              <a:t>values</a:t>
            </a:r>
            <a:r>
              <a:rPr lang="en-US" sz="1600" dirty="0"/>
              <a:t> of the same series</a:t>
            </a:r>
            <a:endParaRPr lang="en-DE" sz="1600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99EFAA51-D5B4-DD4F-28BB-E8D8704C7D57}"/>
              </a:ext>
            </a:extLst>
          </p:cNvPr>
          <p:cNvSpPr/>
          <p:nvPr/>
        </p:nvSpPr>
        <p:spPr>
          <a:xfrm rot="16200000">
            <a:off x="7572164" y="2816932"/>
            <a:ext cx="72007" cy="244827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8C8764-743C-7450-B04A-225E6E2E455C}"/>
              </a:ext>
            </a:extLst>
          </p:cNvPr>
          <p:cNvSpPr/>
          <p:nvPr/>
        </p:nvSpPr>
        <p:spPr>
          <a:xfrm>
            <a:off x="6326636" y="4365104"/>
            <a:ext cx="3225748" cy="792162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The model also depends on the </a:t>
            </a:r>
            <a:r>
              <a:rPr lang="en-US" sz="1600" b="1" dirty="0"/>
              <a:t>current</a:t>
            </a:r>
            <a:r>
              <a:rPr lang="en-US" sz="1600" dirty="0"/>
              <a:t> and </a:t>
            </a:r>
            <a:r>
              <a:rPr lang="en-US" sz="1600" b="1" dirty="0"/>
              <a:t>past</a:t>
            </a:r>
            <a:r>
              <a:rPr lang="en-US" sz="1600" dirty="0"/>
              <a:t> </a:t>
            </a:r>
            <a:r>
              <a:rPr lang="en-US" sz="1600" b="1" dirty="0"/>
              <a:t>values</a:t>
            </a:r>
            <a:r>
              <a:rPr lang="en-US" sz="1600" dirty="0"/>
              <a:t> of the exogenous series</a:t>
            </a:r>
            <a:endParaRPr lang="en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B832004-F98F-6730-AD30-F52BA480EDA5}"/>
                  </a:ext>
                </a:extLst>
              </p:cNvPr>
              <p:cNvSpPr/>
              <p:nvPr/>
            </p:nvSpPr>
            <p:spPr>
              <a:xfrm>
                <a:off x="7968208" y="1196678"/>
                <a:ext cx="3225748" cy="792162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is the error term (sometimes called noise)</a:t>
                </a:r>
                <a:endParaRPr lang="en-DE" sz="1600" dirty="0"/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B832004-F98F-6730-AD30-F52BA480E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1196678"/>
                <a:ext cx="3225748" cy="79216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Up 28">
            <a:extLst>
              <a:ext uri="{FF2B5EF4-FFF2-40B4-BE49-F238E27FC236}">
                <a16:creationId xmlns:a16="http://schemas.microsoft.com/office/drawing/2014/main" id="{E6EDF654-0233-B0BD-1DE9-EA86FAC8DF71}"/>
              </a:ext>
            </a:extLst>
          </p:cNvPr>
          <p:cNvSpPr/>
          <p:nvPr/>
        </p:nvSpPr>
        <p:spPr>
          <a:xfrm rot="10800000">
            <a:off x="9503899" y="2452137"/>
            <a:ext cx="184177" cy="647999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0968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848CE-CB3E-97A1-B4CE-857F425A3F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203DA9-F71D-B69D-B3E5-86B28861E62D}"/>
              </a:ext>
            </a:extLst>
          </p:cNvPr>
          <p:cNvGrpSpPr/>
          <p:nvPr/>
        </p:nvGrpSpPr>
        <p:grpSpPr>
          <a:xfrm>
            <a:off x="365659" y="3212976"/>
            <a:ext cx="3027170" cy="1108627"/>
            <a:chOff x="10071" y="780034"/>
            <a:chExt cx="3027170" cy="1108627"/>
          </a:xfrm>
          <a:noFill/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CE05DA74-13B2-19A2-E7CB-1F5789AC7EE7}"/>
                </a:ext>
              </a:extLst>
            </p:cNvPr>
            <p:cNvSpPr/>
            <p:nvPr/>
          </p:nvSpPr>
          <p:spPr>
            <a:xfrm>
              <a:off x="10071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35BD56D1-81AD-953B-250B-E0E30062A177}"/>
                </a:ext>
              </a:extLst>
            </p:cNvPr>
            <p:cNvSpPr txBox="1"/>
            <p:nvPr/>
          </p:nvSpPr>
          <p:spPr>
            <a:xfrm>
              <a:off x="564385" y="780034"/>
              <a:ext cx="1918543" cy="11086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CSTR Implementation</a:t>
              </a:r>
              <a:endParaRPr lang="en-US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FA43E-6E57-C6FA-7B58-406281E62638}"/>
              </a:ext>
            </a:extLst>
          </p:cNvPr>
          <p:cNvGrpSpPr/>
          <p:nvPr/>
        </p:nvGrpSpPr>
        <p:grpSpPr>
          <a:xfrm>
            <a:off x="3176829" y="3212976"/>
            <a:ext cx="3027170" cy="1108627"/>
            <a:chOff x="2821241" y="780034"/>
            <a:chExt cx="3027170" cy="1108627"/>
          </a:xfrm>
          <a:noFill/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0CB8A827-EB3E-E181-1077-BB4234433594}"/>
                </a:ext>
              </a:extLst>
            </p:cNvPr>
            <p:cNvSpPr/>
            <p:nvPr/>
          </p:nvSpPr>
          <p:spPr>
            <a:xfrm>
              <a:off x="2821241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Chevron 8">
              <a:extLst>
                <a:ext uri="{FF2B5EF4-FFF2-40B4-BE49-F238E27FC236}">
                  <a16:creationId xmlns:a16="http://schemas.microsoft.com/office/drawing/2014/main" id="{A3010C61-DB72-2620-E180-B43017E1D29C}"/>
                </a:ext>
              </a:extLst>
            </p:cNvPr>
            <p:cNvSpPr txBox="1"/>
            <p:nvPr/>
          </p:nvSpPr>
          <p:spPr>
            <a:xfrm>
              <a:off x="3375555" y="780034"/>
              <a:ext cx="1918543" cy="11086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Vanilla Neural Network </a:t>
              </a:r>
              <a:endParaRPr lang="en-US" sz="20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20292-1229-0177-885B-421189C672C5}"/>
              </a:ext>
            </a:extLst>
          </p:cNvPr>
          <p:cNvGrpSpPr/>
          <p:nvPr/>
        </p:nvGrpSpPr>
        <p:grpSpPr>
          <a:xfrm>
            <a:off x="5988000" y="3212976"/>
            <a:ext cx="3027170" cy="1108627"/>
            <a:chOff x="5632412" y="780034"/>
            <a:chExt cx="3027170" cy="1108627"/>
          </a:xfrm>
          <a:solidFill>
            <a:srgbClr val="00B0F0"/>
          </a:solidFill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F07A723C-D873-C834-D490-1673F31F47C0}"/>
                </a:ext>
              </a:extLst>
            </p:cNvPr>
            <p:cNvSpPr/>
            <p:nvPr/>
          </p:nvSpPr>
          <p:spPr>
            <a:xfrm>
              <a:off x="5632412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row: Chevron 12">
              <a:extLst>
                <a:ext uri="{FF2B5EF4-FFF2-40B4-BE49-F238E27FC236}">
                  <a16:creationId xmlns:a16="http://schemas.microsoft.com/office/drawing/2014/main" id="{E6B37B99-BB75-DFFA-645F-C653227AC5C5}"/>
                </a:ext>
              </a:extLst>
            </p:cNvPr>
            <p:cNvSpPr txBox="1"/>
            <p:nvPr/>
          </p:nvSpPr>
          <p:spPr>
            <a:xfrm>
              <a:off x="6100452" y="780034"/>
              <a:ext cx="2004817" cy="110862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Hyperparameter Tuning with Keras Tuner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D10F0D-43EE-6C74-EBB3-ADA46889F074}"/>
              </a:ext>
            </a:extLst>
          </p:cNvPr>
          <p:cNvGrpSpPr/>
          <p:nvPr/>
        </p:nvGrpSpPr>
        <p:grpSpPr>
          <a:xfrm>
            <a:off x="8799170" y="3212976"/>
            <a:ext cx="3027170" cy="1108627"/>
            <a:chOff x="8443582" y="780034"/>
            <a:chExt cx="3027170" cy="110862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C5ACCD8-FD14-AA16-A8EA-3B8D5DE504D5}"/>
                </a:ext>
              </a:extLst>
            </p:cNvPr>
            <p:cNvSpPr/>
            <p:nvPr/>
          </p:nvSpPr>
          <p:spPr>
            <a:xfrm>
              <a:off x="844358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D4CFD39D-87BD-82D1-52F5-C68B958B5C05}"/>
                </a:ext>
              </a:extLst>
            </p:cNvPr>
            <p:cNvSpPr txBox="1"/>
            <p:nvPr/>
          </p:nvSpPr>
          <p:spPr>
            <a:xfrm>
              <a:off x="8997896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Physics Guided Neural Network </a:t>
              </a:r>
              <a:endParaRPr lang="en-US" sz="20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EE5DC-53FF-67DA-4F51-66F4436E788F}"/>
              </a:ext>
            </a:extLst>
          </p:cNvPr>
          <p:cNvGrpSpPr/>
          <p:nvPr/>
        </p:nvGrpSpPr>
        <p:grpSpPr>
          <a:xfrm>
            <a:off x="695400" y="1032262"/>
            <a:ext cx="10801200" cy="1892682"/>
            <a:chOff x="695400" y="1032262"/>
            <a:chExt cx="10801200" cy="1892682"/>
          </a:xfrm>
        </p:grpSpPr>
        <p:pic>
          <p:nvPicPr>
            <p:cNvPr id="19" name="Grafik 8">
              <a:extLst>
                <a:ext uri="{FF2B5EF4-FFF2-40B4-BE49-F238E27FC236}">
                  <a16:creationId xmlns:a16="http://schemas.microsoft.com/office/drawing/2014/main" id="{DA934BA2-C59A-98FA-FD8B-4614C622C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1124744"/>
              <a:ext cx="1800200" cy="1800200"/>
            </a:xfrm>
            <a:prstGeom prst="rect">
              <a:avLst/>
            </a:prstGeom>
          </p:spPr>
        </p:pic>
        <p:pic>
          <p:nvPicPr>
            <p:cNvPr id="20" name="Picture 8" descr="Keras: the Python deep learning API">
              <a:extLst>
                <a:ext uri="{FF2B5EF4-FFF2-40B4-BE49-F238E27FC236}">
                  <a16:creationId xmlns:a16="http://schemas.microsoft.com/office/drawing/2014/main" id="{8A6A85E8-B0A4-AB21-E2C3-6684AB244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6" y="1383202"/>
              <a:ext cx="2772000" cy="110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Python Logo Png Transparent Images - Logo Transparent Background Python  Programming Language, Png Download , Transparent Png Image - PNGitem">
              <a:extLst>
                <a:ext uri="{FF2B5EF4-FFF2-40B4-BE49-F238E27FC236}">
                  <a16:creationId xmlns:a16="http://schemas.microsoft.com/office/drawing/2014/main" id="{07F971E1-AD6D-E7F8-69F8-EB776255B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4" y="1304838"/>
              <a:ext cx="2592000" cy="132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alternate text">
              <a:extLst>
                <a:ext uri="{FF2B5EF4-FFF2-40B4-BE49-F238E27FC236}">
                  <a16:creationId xmlns:a16="http://schemas.microsoft.com/office/drawing/2014/main" id="{764C2EF7-2B10-67CA-57EE-4DA48C457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00" y="1032262"/>
              <a:ext cx="1944000" cy="1810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Arrow: Up 22">
            <a:extLst>
              <a:ext uri="{FF2B5EF4-FFF2-40B4-BE49-F238E27FC236}">
                <a16:creationId xmlns:a16="http://schemas.microsoft.com/office/drawing/2014/main" id="{1757BBD7-84E8-C02B-763C-F7EAD9664D4D}"/>
              </a:ext>
            </a:extLst>
          </p:cNvPr>
          <p:cNvSpPr/>
          <p:nvPr/>
        </p:nvSpPr>
        <p:spPr>
          <a:xfrm>
            <a:off x="7104112" y="4614943"/>
            <a:ext cx="720080" cy="14237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AE976D-473B-2DE4-403A-6C943C39EB56}"/>
              </a:ext>
            </a:extLst>
          </p:cNvPr>
          <p:cNvGrpSpPr/>
          <p:nvPr/>
        </p:nvGrpSpPr>
        <p:grpSpPr>
          <a:xfrm>
            <a:off x="2433558" y="2897659"/>
            <a:ext cx="792088" cy="515898"/>
            <a:chOff x="2167112" y="2897659"/>
            <a:chExt cx="792088" cy="515898"/>
          </a:xfrm>
        </p:grpSpPr>
        <p:cxnSp>
          <p:nvCxnSpPr>
            <p:cNvPr id="25" name="Gerader Verbinder 4">
              <a:extLst>
                <a:ext uri="{FF2B5EF4-FFF2-40B4-BE49-F238E27FC236}">
                  <a16:creationId xmlns:a16="http://schemas.microsoft.com/office/drawing/2014/main" id="{2FD284C5-B592-556D-C04E-28E8451581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12" y="3197533"/>
              <a:ext cx="144016" cy="2160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7">
              <a:extLst>
                <a:ext uri="{FF2B5EF4-FFF2-40B4-BE49-F238E27FC236}">
                  <a16:creationId xmlns:a16="http://schemas.microsoft.com/office/drawing/2014/main" id="{757F6B08-3DAD-B1CD-2149-9DB79A291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128" y="2897659"/>
              <a:ext cx="648072" cy="5158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76194A-506E-46BE-6224-03CE2F2E2EF3}"/>
              </a:ext>
            </a:extLst>
          </p:cNvPr>
          <p:cNvGrpSpPr/>
          <p:nvPr/>
        </p:nvGrpSpPr>
        <p:grpSpPr>
          <a:xfrm>
            <a:off x="5195911" y="2897659"/>
            <a:ext cx="792088" cy="515898"/>
            <a:chOff x="2167112" y="2897659"/>
            <a:chExt cx="792088" cy="515898"/>
          </a:xfrm>
        </p:grpSpPr>
        <p:cxnSp>
          <p:nvCxnSpPr>
            <p:cNvPr id="28" name="Gerader Verbinder 4">
              <a:extLst>
                <a:ext uri="{FF2B5EF4-FFF2-40B4-BE49-F238E27FC236}">
                  <a16:creationId xmlns:a16="http://schemas.microsoft.com/office/drawing/2014/main" id="{B1EA1D11-9F6F-A1C3-D44D-7EEB05DB113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12" y="3197533"/>
              <a:ext cx="144016" cy="2160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7">
              <a:extLst>
                <a:ext uri="{FF2B5EF4-FFF2-40B4-BE49-F238E27FC236}">
                  <a16:creationId xmlns:a16="http://schemas.microsoft.com/office/drawing/2014/main" id="{5C83E88D-28C8-C8D7-3C3F-F73988651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128" y="2897659"/>
              <a:ext cx="648072" cy="5158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1440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C5D9-3077-1BC0-4DBC-A472DF58E8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60DDF-5377-1456-98B3-FD2C3A3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4" y="1412776"/>
            <a:ext cx="11501421" cy="1368152"/>
          </a:xfrm>
        </p:spPr>
        <p:txBody>
          <a:bodyPr/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Hyperparameter Tuning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E144FF5F-50DC-6FAA-F5C5-7BD09945F8C8}"/>
              </a:ext>
            </a:extLst>
          </p:cNvPr>
          <p:cNvSpPr txBox="1">
            <a:spLocks/>
          </p:cNvSpPr>
          <p:nvPr/>
        </p:nvSpPr>
        <p:spPr bwMode="auto">
          <a:xfrm>
            <a:off x="355600" y="2924175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 err="1"/>
              <a:t>KerasTuner</a:t>
            </a:r>
            <a:r>
              <a:rPr lang="en-US" kern="0" dirty="0"/>
              <a:t> API for </a:t>
            </a:r>
            <a:r>
              <a:rPr lang="en-US" kern="0" dirty="0" err="1"/>
              <a:t>HyperParameters</a:t>
            </a:r>
            <a:r>
              <a:rPr lang="en-US" kern="0" dirty="0"/>
              <a:t> Tuning </a:t>
            </a:r>
          </a:p>
        </p:txBody>
      </p:sp>
    </p:spTree>
    <p:extLst>
      <p:ext uri="{BB962C8B-B14F-4D97-AF65-F5344CB8AC3E}">
        <p14:creationId xmlns:p14="http://schemas.microsoft.com/office/powerpoint/2010/main" val="20505989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Continuous Stirred Tank Reactor (CSTR)</a:t>
            </a:r>
          </a:p>
          <a:p>
            <a:r>
              <a:rPr lang="en-US" dirty="0"/>
              <a:t>Neural Network 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Physics Guided Neural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02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168D-F877-E5D5-DA5F-AFB207DF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of the Neural Network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A05E6-8965-C4B4-46DE-EEFCF4ED63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6DBA37-56B5-078C-D7E9-413FC6F95B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457602"/>
                  </p:ext>
                </p:extLst>
              </p:nvPr>
            </p:nvGraphicFramePr>
            <p:xfrm>
              <a:off x="119336" y="1487067"/>
              <a:ext cx="11953328" cy="446221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4200">
                      <a:extLst>
                        <a:ext uri="{9D8B030D-6E8A-4147-A177-3AD203B41FA5}">
                          <a16:colId xmlns:a16="http://schemas.microsoft.com/office/drawing/2014/main" val="459119242"/>
                        </a:ext>
                      </a:extLst>
                    </a:gridCol>
                    <a:gridCol w="3543929">
                      <a:extLst>
                        <a:ext uri="{9D8B030D-6E8A-4147-A177-3AD203B41FA5}">
                          <a16:colId xmlns:a16="http://schemas.microsoft.com/office/drawing/2014/main" val="3017154012"/>
                        </a:ext>
                      </a:extLst>
                    </a:gridCol>
                    <a:gridCol w="5027805">
                      <a:extLst>
                        <a:ext uri="{9D8B030D-6E8A-4147-A177-3AD203B41FA5}">
                          <a16:colId xmlns:a16="http://schemas.microsoft.com/office/drawing/2014/main" val="913728824"/>
                        </a:ext>
                      </a:extLst>
                    </a:gridCol>
                    <a:gridCol w="2717394">
                      <a:extLst>
                        <a:ext uri="{9D8B030D-6E8A-4147-A177-3AD203B41FA5}">
                          <a16:colId xmlns:a16="http://schemas.microsoft.com/office/drawing/2014/main" val="31894929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S.No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NEURAL NETWORK’S PARAMETERS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PROPERTIES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3087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Input Data </a:t>
                          </a: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Training (NARX)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𝑡𝑟𝑎𝑖𝑛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𝑆h𝑎𝑝𝑒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 (3000, 24)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291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Input Data </a:t>
                          </a: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Testing (NARX)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𝑡𝑒𝑠𝑡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𝑆h𝑎𝑝𝑒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 (596, 24)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98194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Target Data 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Training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𝑡𝑟𝑎𝑖𝑛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𝑆h𝑎𝑝𝑒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 (3000, 4)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9814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Target Data </a:t>
                          </a: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Testing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𝑡𝑒𝑠𝑡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𝑆h𝑎𝑝𝑒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 (596, 4)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6451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Keras Optimizer Used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𝐺𝑟𝑎𝑑𝑖𝑒𝑛𝑡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𝑑𝑒𝑠𝑐𝑒𝑛𝑡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𝑤𝑖𝑡h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𝑚𝑜𝑚𝑒𝑛𝑡𝑢𝑚</m:t>
                                    </m:r>
                                  </m:e>
                                </m:d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𝑜𝑝𝑡𝑖𝑚𝑖𝑧𝑒𝑟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𝑆𝐺𝐷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𝑘𝑒𝑟𝑎𝑠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𝑜𝑝𝑡𝑖𝑚𝑖𝑧𝑒𝑟𝑠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𝑆𝐺𝐷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72861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Callbacks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𝐸𝑎𝑟𝑙𝑦𝑆𝑡𝑜𝑝𝑝𝑖𝑛𝑔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𝐶𝑆𝑉𝐿𝑜𝑔𝑔𝑒𝑟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𝑎𝑛𝑑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𝑇𝑒𝑛𝑠𝑜𝑟𝐵𝑜𝑎𝑟𝑑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41091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Epochs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69599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Loss Objective Function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𝑚𝑒𝑎𝑛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𝑠𝑞𝑢𝑎𝑟𝑒𝑑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00883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Loss Metrics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𝑚𝑒𝑎𝑛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𝑠𝑞𝑢𝑎𝑟𝑒𝑑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𝑒𝑟𝑟𝑜𝑟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𝑅𝑜𝑜𝑡𝑀𝑒𝑎𝑛𝑆𝑞𝑢𝑎𝑟𝑒𝑑𝐸𝑟𝑟𝑜𝑟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2607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Train and Test Split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83.33%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𝑇𝑟𝑎𝑖𝑛𝑖𝑛𝑔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𝑆𝑒𝑡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𝑎𝑛𝑑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16.67%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𝑇𝑒𝑠𝑡𝑖𝑛𝑔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𝑆𝑒𝑡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𝑇𝑟𝑎𝑖𝑛𝑖𝑛𝑔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:3000 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𝑎𝑛𝑑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𝑇𝑒𝑠𝑡𝑖𝑛𝑔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600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𝑑𝑎𝑡𝑎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𝑝𝑜𝑖𝑛𝑡𝑠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823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6DBA37-56B5-078C-D7E9-413FC6F95B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457602"/>
                  </p:ext>
                </p:extLst>
              </p:nvPr>
            </p:nvGraphicFramePr>
            <p:xfrm>
              <a:off x="119336" y="1487067"/>
              <a:ext cx="11953328" cy="446221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4200">
                      <a:extLst>
                        <a:ext uri="{9D8B030D-6E8A-4147-A177-3AD203B41FA5}">
                          <a16:colId xmlns:a16="http://schemas.microsoft.com/office/drawing/2014/main" val="459119242"/>
                        </a:ext>
                      </a:extLst>
                    </a:gridCol>
                    <a:gridCol w="3543929">
                      <a:extLst>
                        <a:ext uri="{9D8B030D-6E8A-4147-A177-3AD203B41FA5}">
                          <a16:colId xmlns:a16="http://schemas.microsoft.com/office/drawing/2014/main" val="3017154012"/>
                        </a:ext>
                      </a:extLst>
                    </a:gridCol>
                    <a:gridCol w="5027805">
                      <a:extLst>
                        <a:ext uri="{9D8B030D-6E8A-4147-A177-3AD203B41FA5}">
                          <a16:colId xmlns:a16="http://schemas.microsoft.com/office/drawing/2014/main" val="913728824"/>
                        </a:ext>
                      </a:extLst>
                    </a:gridCol>
                    <a:gridCol w="2717394">
                      <a:extLst>
                        <a:ext uri="{9D8B030D-6E8A-4147-A177-3AD203B41FA5}">
                          <a16:colId xmlns:a16="http://schemas.microsoft.com/office/drawing/2014/main" val="3189492983"/>
                        </a:ext>
                      </a:extLst>
                    </a:gridCol>
                  </a:tblGrid>
                  <a:tr h="5086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S.No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NEURAL NETWORK’S PARAMETERS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PROPERTIES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308776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Input Data </a:t>
                          </a: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Training (NARX)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159322" r="-54303" b="-10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135" t="-159322" r="-448" b="-10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12919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Input Data </a:t>
                          </a: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Testing (NARX)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255000" r="-54303" b="-8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135" t="-255000" r="-448" b="-88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81948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Target Data 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Training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361017" r="-54303" b="-8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135" t="-361017" r="-448" b="-8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81421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Target Data </a:t>
                          </a: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for Testing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453333" r="-54303" b="-6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135" t="-453333" r="-448" b="-6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645153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Keras Optimizer Used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562712" r="-54303" b="-6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135" t="-562712" r="-448" b="-6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28616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Callbacks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651667" r="-54303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410919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Epochs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764407" r="-5430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695996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Loss Objective Function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850000" r="-54303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0088386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Loss Metrics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950000" r="-54303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2607051"/>
                      </a:ext>
                    </a:extLst>
                  </a:tr>
                  <a:tr h="6908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Train and Test Split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3879" t="-557522" r="-54303" b="-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0135" t="-557522" r="-448" b="-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23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82706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168D-F877-E5D5-DA5F-AFB207DF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Found with </a:t>
            </a:r>
            <a:r>
              <a:rPr lang="en-US" dirty="0" err="1"/>
              <a:t>KerasTuner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A05E6-8965-C4B4-46DE-EEFCF4ED63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713F7F-AC49-1828-2C7B-A1A8912C55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490205"/>
                  </p:ext>
                </p:extLst>
              </p:nvPr>
            </p:nvGraphicFramePr>
            <p:xfrm>
              <a:off x="119336" y="1034435"/>
              <a:ext cx="11953328" cy="520287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4200">
                      <a:extLst>
                        <a:ext uri="{9D8B030D-6E8A-4147-A177-3AD203B41FA5}">
                          <a16:colId xmlns:a16="http://schemas.microsoft.com/office/drawing/2014/main" val="1593956553"/>
                        </a:ext>
                      </a:extLst>
                    </a:gridCol>
                    <a:gridCol w="3219260">
                      <a:extLst>
                        <a:ext uri="{9D8B030D-6E8A-4147-A177-3AD203B41FA5}">
                          <a16:colId xmlns:a16="http://schemas.microsoft.com/office/drawing/2014/main" val="4005854504"/>
                        </a:ext>
                      </a:extLst>
                    </a:gridCol>
                    <a:gridCol w="6158432">
                      <a:extLst>
                        <a:ext uri="{9D8B030D-6E8A-4147-A177-3AD203B41FA5}">
                          <a16:colId xmlns:a16="http://schemas.microsoft.com/office/drawing/2014/main" val="611393722"/>
                        </a:ext>
                      </a:extLst>
                    </a:gridCol>
                    <a:gridCol w="1911436">
                      <a:extLst>
                        <a:ext uri="{9D8B030D-6E8A-4147-A177-3AD203B41FA5}">
                          <a16:colId xmlns:a16="http://schemas.microsoft.com/office/drawing/2014/main" val="1134882553"/>
                        </a:ext>
                      </a:extLst>
                    </a:gridCol>
                  </a:tblGrid>
                  <a:tr h="40087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S.No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DC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HYPERPARAMETERS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DC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HYPERPARAMETER</a:t>
                          </a: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S’ RANGE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DC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BEST HYPERPARAMETERS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752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NARX Delay Size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2≤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𝑖𝑛𝑝𝑢𝑡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𝑑𝑒𝑙𝑎𝑦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𝑠𝑖𝑧𝑒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≤20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54800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Activation Function on the Hidden Layers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𝑟𝑒𝑙𝑢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𝑡𝑎𝑛h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𝑠𝑖𝑔𝑚𝑜𝑖𝑑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𝒓𝒆𝒍𝒖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335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Number of Nodes on Hidden Layers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10≤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𝑢𝑛𝑖𝑡𝑠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𝑛𝑜𝑑𝑒𝑠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 ≤90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184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Number of Hidden Layers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2≤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h𝑖𝑑𝑑𝑒𝑛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𝑙𝑎𝑦𝑒𝑟𝑠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 ≤10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1375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Optimizer’s Learning Rate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0.1, 0.01, 0.001, 0.0001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𝟎𝟎𝟏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37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Batch Size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32, 64, 128, 256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1305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Optimizer’s Momentum Rate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0.3, 0.5, 0.7, 0.9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6422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Tuner Class in KerasTuner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𝑅𝑎𝑛𝑑𝑜𝑚𝑆𝑒𝑎𝑟𝑐h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𝑇𝑢𝑛𝑒𝑟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𝑒𝑥𝑒𝑐𝑢𝑡𝑖𝑜𝑛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𝑝𝑒𝑟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𝑡𝑟𝑖𝑎𝑙𝑠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=10,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𝑡𝑟𝑖𝑎𝑙𝑠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=100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i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402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Loss Objective Function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𝑚𝑒𝑎𝑛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𝑠𝑞𝑢𝑎𝑟𝑒𝑑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56506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Epochs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071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Shuffle of the Data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563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D713F7F-AC49-1828-2C7B-A1A8912C55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490205"/>
                  </p:ext>
                </p:extLst>
              </p:nvPr>
            </p:nvGraphicFramePr>
            <p:xfrm>
              <a:off x="119336" y="1034435"/>
              <a:ext cx="11953328" cy="520287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64200">
                      <a:extLst>
                        <a:ext uri="{9D8B030D-6E8A-4147-A177-3AD203B41FA5}">
                          <a16:colId xmlns:a16="http://schemas.microsoft.com/office/drawing/2014/main" val="1593956553"/>
                        </a:ext>
                      </a:extLst>
                    </a:gridCol>
                    <a:gridCol w="3219260">
                      <a:extLst>
                        <a:ext uri="{9D8B030D-6E8A-4147-A177-3AD203B41FA5}">
                          <a16:colId xmlns:a16="http://schemas.microsoft.com/office/drawing/2014/main" val="4005854504"/>
                        </a:ext>
                      </a:extLst>
                    </a:gridCol>
                    <a:gridCol w="6158432">
                      <a:extLst>
                        <a:ext uri="{9D8B030D-6E8A-4147-A177-3AD203B41FA5}">
                          <a16:colId xmlns:a16="http://schemas.microsoft.com/office/drawing/2014/main" val="611393722"/>
                        </a:ext>
                      </a:extLst>
                    </a:gridCol>
                    <a:gridCol w="1911436">
                      <a:extLst>
                        <a:ext uri="{9D8B030D-6E8A-4147-A177-3AD203B41FA5}">
                          <a16:colId xmlns:a16="http://schemas.microsoft.com/office/drawing/2014/main" val="1134882553"/>
                        </a:ext>
                      </a:extLst>
                    </a:gridCol>
                  </a:tblGrid>
                  <a:tr h="7695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S.No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DC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HYPERPARAMETERS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DC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HYPERPARAMETER</a:t>
                          </a: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S’ RANGE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5DC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BEST HYPERPARAMETERS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752000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NARX Delay Size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226667" r="-31256" b="-1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226667" r="-637" b="-11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5480057"/>
                      </a:ext>
                    </a:extLst>
                  </a:tr>
                  <a:tr h="5086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Activation Function on the Hidden Layers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233333" r="-31256" b="-698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233333" r="-637" b="-698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33543"/>
                      </a:ext>
                    </a:extLst>
                  </a:tr>
                  <a:tr h="5086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Number of Nodes on Hidden Layers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337349" r="-31256" b="-6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337349" r="-637" b="-6072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18420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Number of Hidden Layers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605000" r="-31256" b="-7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605000" r="-637" b="-7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913750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Optimizer’s Learning Rate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716949" r="-31256" b="-65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716949" r="-637" b="-65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3720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Batch Size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803333" r="-31256" b="-5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803333" r="-637" b="-5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130556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Optimizer’s Momentum Rate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903333" r="-31256" b="-4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159" t="-903333" r="-637" b="-4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5642295"/>
                      </a:ext>
                    </a:extLst>
                  </a:tr>
                  <a:tr h="5158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Tuner Class in KerasTuner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716667" r="-31256" b="-215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i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402584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Loss Objective Function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1143333" r="-31256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565065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Epochs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1264407" r="-31256" b="-105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07137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Shuffle of the Data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3106" t="-1341667" r="-3125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5633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50842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168D-F877-E5D5-DA5F-AFB207DF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Based on the Best Hyperparameters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A05E6-8965-C4B4-46DE-EEFCF4ED63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04B62-42EC-5725-672C-277EEB278C83}"/>
              </a:ext>
            </a:extLst>
          </p:cNvPr>
          <p:cNvSpPr txBox="1"/>
          <p:nvPr/>
        </p:nvSpPr>
        <p:spPr>
          <a:xfrm>
            <a:off x="145692" y="1052736"/>
            <a:ext cx="6094324" cy="50475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algn="ctr"/>
            <a:r>
              <a:rPr lang="en-DE" sz="1400" dirty="0">
                <a:latin typeface="+mn-lt"/>
              </a:rPr>
              <a:t>Model: "sequential_1"</a:t>
            </a:r>
          </a:p>
          <a:p>
            <a:pPr algn="ctr"/>
            <a:r>
              <a:rPr lang="en-DE" sz="1400" dirty="0">
                <a:latin typeface="+mn-lt"/>
              </a:rPr>
              <a:t>_________________________________________________________________</a:t>
            </a:r>
          </a:p>
          <a:p>
            <a:pPr algn="ctr"/>
            <a:r>
              <a:rPr lang="en-DE" sz="1400" dirty="0">
                <a:latin typeface="+mn-lt"/>
              </a:rPr>
              <a:t> Layer (type)                Output Shape              Param #   </a:t>
            </a:r>
          </a:p>
          <a:p>
            <a:pPr algn="ctr"/>
            <a:r>
              <a:rPr lang="en-DE" sz="1400" dirty="0">
                <a:latin typeface="+mn-lt"/>
              </a:rPr>
              <a:t>=================================================================</a:t>
            </a:r>
          </a:p>
          <a:p>
            <a:pPr algn="ctr"/>
            <a:r>
              <a:rPr lang="en-DE" sz="1400" dirty="0">
                <a:latin typeface="+mn-lt"/>
              </a:rPr>
              <a:t> flatten_1 (Flatten)         (None, 24)                0         </a:t>
            </a:r>
          </a:p>
          <a:p>
            <a:pPr algn="ctr"/>
            <a:r>
              <a:rPr lang="en-DE" sz="1400" dirty="0">
                <a:latin typeface="+mn-lt"/>
              </a:rPr>
              <a:t>                                                                 </a:t>
            </a:r>
          </a:p>
          <a:p>
            <a:pPr algn="ctr"/>
            <a:r>
              <a:rPr lang="en-DE" sz="1400" dirty="0">
                <a:latin typeface="+mn-lt"/>
              </a:rPr>
              <a:t> dense_4 (Dense)             (None, 30)                750       </a:t>
            </a:r>
          </a:p>
          <a:p>
            <a:pPr algn="ctr"/>
            <a:r>
              <a:rPr lang="en-DE" sz="1400" dirty="0">
                <a:latin typeface="+mn-lt"/>
              </a:rPr>
              <a:t>                                                                 </a:t>
            </a:r>
          </a:p>
          <a:p>
            <a:pPr algn="ctr"/>
            <a:r>
              <a:rPr lang="en-DE" sz="1400" dirty="0">
                <a:latin typeface="+mn-lt"/>
              </a:rPr>
              <a:t> dense_5 (Dense)             (None, 30)                930       </a:t>
            </a:r>
          </a:p>
          <a:p>
            <a:pPr algn="ctr"/>
            <a:r>
              <a:rPr lang="en-DE" sz="1400" dirty="0">
                <a:latin typeface="+mn-lt"/>
              </a:rPr>
              <a:t>                                                                 </a:t>
            </a:r>
          </a:p>
          <a:p>
            <a:pPr algn="ctr"/>
            <a:r>
              <a:rPr lang="en-DE" sz="1400" dirty="0">
                <a:latin typeface="+mn-lt"/>
              </a:rPr>
              <a:t> dense_6 (Dense)             (None, 30)                930       </a:t>
            </a:r>
          </a:p>
          <a:p>
            <a:pPr algn="ctr"/>
            <a:r>
              <a:rPr lang="en-DE" sz="1400" dirty="0">
                <a:latin typeface="+mn-lt"/>
              </a:rPr>
              <a:t>                                                                 </a:t>
            </a:r>
          </a:p>
          <a:p>
            <a:pPr algn="ctr"/>
            <a:r>
              <a:rPr lang="en-DE" sz="1400" dirty="0">
                <a:latin typeface="+mn-lt"/>
              </a:rPr>
              <a:t> dense_7 (Dense)             (None, 4)                 124       </a:t>
            </a:r>
          </a:p>
          <a:p>
            <a:pPr algn="ctr"/>
            <a:r>
              <a:rPr lang="en-DE" sz="1400" dirty="0">
                <a:latin typeface="+mn-lt"/>
              </a:rPr>
              <a:t>                                                                 </a:t>
            </a:r>
          </a:p>
          <a:p>
            <a:pPr algn="ctr"/>
            <a:r>
              <a:rPr lang="en-DE" sz="1400" dirty="0">
                <a:latin typeface="+mn-lt"/>
              </a:rPr>
              <a:t>=================================================================</a:t>
            </a:r>
          </a:p>
          <a:p>
            <a:pPr algn="ctr"/>
            <a:r>
              <a:rPr lang="en-DE" sz="1400" dirty="0">
                <a:latin typeface="+mn-lt"/>
              </a:rPr>
              <a:t>Total params: 2,734</a:t>
            </a:r>
          </a:p>
          <a:p>
            <a:pPr algn="ctr"/>
            <a:r>
              <a:rPr lang="en-DE" sz="1400" dirty="0">
                <a:latin typeface="+mn-lt"/>
              </a:rPr>
              <a:t>Trainable params: 2,734</a:t>
            </a:r>
          </a:p>
          <a:p>
            <a:pPr algn="ctr"/>
            <a:r>
              <a:rPr lang="en-DE" sz="1400" dirty="0">
                <a:latin typeface="+mn-lt"/>
              </a:rPr>
              <a:t>Non-trainable params: 0</a:t>
            </a:r>
          </a:p>
          <a:p>
            <a:pPr algn="ctr"/>
            <a:r>
              <a:rPr lang="en-DE" sz="1400" dirty="0">
                <a:latin typeface="+mn-lt"/>
              </a:rPr>
              <a:t>_________________________________________________________________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E980C5-1165-A19C-D33C-8EDCD40D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052736"/>
            <a:ext cx="4566184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222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1A4-6A4C-640F-6053-4974A79E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Network’s Metrices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EFEF3-8A10-8AA5-D024-E04AC91B61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C8EB6-3ECE-33E5-A579-2F982954D2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Loss on Training Set: 1.8705e-04</a:t>
            </a:r>
          </a:p>
          <a:p>
            <a:r>
              <a:rPr lang="en-US" sz="1800" dirty="0"/>
              <a:t>Loss on Testing Set: 3.1722e-04</a:t>
            </a:r>
            <a:endParaRPr lang="en-DE" sz="1800" dirty="0"/>
          </a:p>
          <a:p>
            <a:pPr marL="0" indent="0">
              <a:buNone/>
            </a:pPr>
            <a:endParaRPr lang="en-DE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86C40-2F84-C3BC-A671-9722A5A44D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Root Mean Square on Training Set: 0.0136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Root Mean Square on Testing Set: 0.0177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SzTx/>
              <a:buFont typeface="Wingdings" pitchFamily="2" charset="2"/>
              <a:buNone/>
              <a:tabLst/>
              <a:defRPr/>
            </a:pP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FD2594-F9FA-8F2F-3204-32F0C94F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864725"/>
            <a:ext cx="4558730" cy="4228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F3B3AF-D337-FF18-6B11-F5C2A57C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916832"/>
            <a:ext cx="4431746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519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1A4-6A4C-640F-6053-4974A79E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Network’s Metrices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EFEF3-8A10-8AA5-D024-E04AC91B61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C8EB6-3ECE-33E5-A579-2F982954D2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Accuracy on Training Set: 0.9137</a:t>
            </a:r>
          </a:p>
          <a:p>
            <a:r>
              <a:rPr lang="en-US" sz="1800" dirty="0"/>
              <a:t>Accuracy on Testing Set: 0.9161</a:t>
            </a:r>
            <a:endParaRPr lang="en-DE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5B124F-758F-C019-BAA4-BFBBF9B6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7" y="1792818"/>
            <a:ext cx="4317460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34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C5D9-3077-1BC0-4DBC-A472DF58E8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60DDF-5377-1456-98B3-FD2C3A3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4" y="1412776"/>
            <a:ext cx="11501421" cy="1368152"/>
          </a:xfrm>
        </p:spPr>
        <p:txBody>
          <a:bodyPr/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Hyperparameter Tuning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E144FF5F-50DC-6FAA-F5C5-7BD09945F8C8}"/>
              </a:ext>
            </a:extLst>
          </p:cNvPr>
          <p:cNvSpPr txBox="1">
            <a:spLocks/>
          </p:cNvSpPr>
          <p:nvPr/>
        </p:nvSpPr>
        <p:spPr bwMode="auto">
          <a:xfrm>
            <a:off x="355600" y="2924175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Open Loop Neural Network’s Behavior</a:t>
            </a:r>
          </a:p>
        </p:txBody>
      </p:sp>
    </p:spTree>
    <p:extLst>
      <p:ext uri="{BB962C8B-B14F-4D97-AF65-F5344CB8AC3E}">
        <p14:creationId xmlns:p14="http://schemas.microsoft.com/office/powerpoint/2010/main" val="22047689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Training Data: The Temperature Inside The Reactor (Tr) And The Temperature Of The Cooling Jacket (Tk)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9DC14-9972-5D57-9363-04668EBD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594"/>
            <a:ext cx="12192000" cy="50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3652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Training Data: The Concentration Of Reactant A (Ca) And The Concentration Of Reactant B (</a:t>
            </a:r>
            <a:r>
              <a:rPr lang="en-US" dirty="0" err="1"/>
              <a:t>Cb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92CFA-2E76-88DE-9B35-8D374C92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12192000" cy="50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90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Testing Data: The Temperature Inside The Reactor (Tr) And The Temperature Of The Cooling Jacket (Tk)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49ABE-5DE2-FF16-B5DA-F038A940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12192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52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Testing Data: The Concentration Of Reactant A (Ca) And The Concentration Of Reactant B (</a:t>
            </a:r>
            <a:r>
              <a:rPr lang="en-US" dirty="0" err="1"/>
              <a:t>Cb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D3676-646E-689F-BF4F-4B1B945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848"/>
            <a:ext cx="12192000" cy="4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36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0C82-ED84-E9A6-6624-21200C77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Goals of the Master Thesis</a:t>
            </a:r>
            <a:endParaRPr lang="en-DE" dirty="0"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DF6B1-4C30-F967-CC93-1E51406A05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A611346-AA42-01E1-8F70-0E1CC42A5BF0}"/>
              </a:ext>
            </a:extLst>
          </p:cNvPr>
          <p:cNvGrpSpPr/>
          <p:nvPr/>
        </p:nvGrpSpPr>
        <p:grpSpPr>
          <a:xfrm>
            <a:off x="365659" y="3212976"/>
            <a:ext cx="3027170" cy="1108627"/>
            <a:chOff x="10071" y="780034"/>
            <a:chExt cx="3027170" cy="1108627"/>
          </a:xfrm>
        </p:grpSpPr>
        <p:sp>
          <p:nvSpPr>
            <p:cNvPr id="84" name="Arrow: Chevron 83">
              <a:extLst>
                <a:ext uri="{FF2B5EF4-FFF2-40B4-BE49-F238E27FC236}">
                  <a16:creationId xmlns:a16="http://schemas.microsoft.com/office/drawing/2014/main" id="{B41D3A34-C22B-7507-3E71-4711E37CC110}"/>
                </a:ext>
              </a:extLst>
            </p:cNvPr>
            <p:cNvSpPr/>
            <p:nvPr/>
          </p:nvSpPr>
          <p:spPr>
            <a:xfrm>
              <a:off x="10071" y="780034"/>
              <a:ext cx="3027170" cy="1108627"/>
            </a:xfrm>
            <a:prstGeom prst="chevron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Arrow: Chevron 4">
              <a:extLst>
                <a:ext uri="{FF2B5EF4-FFF2-40B4-BE49-F238E27FC236}">
                  <a16:creationId xmlns:a16="http://schemas.microsoft.com/office/drawing/2014/main" id="{764E0F45-E137-E5CD-715F-33AE085ADFD8}"/>
                </a:ext>
              </a:extLst>
            </p:cNvPr>
            <p:cNvSpPr txBox="1"/>
            <p:nvPr/>
          </p:nvSpPr>
          <p:spPr>
            <a:xfrm>
              <a:off x="564385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CSTR Implementation</a:t>
              </a:r>
              <a:endParaRPr lang="en-US" sz="2000" kern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035C351-A38A-68EF-25A6-78250FE8A19C}"/>
              </a:ext>
            </a:extLst>
          </p:cNvPr>
          <p:cNvGrpSpPr/>
          <p:nvPr/>
        </p:nvGrpSpPr>
        <p:grpSpPr>
          <a:xfrm>
            <a:off x="365659" y="4460182"/>
            <a:ext cx="2421736" cy="1774510"/>
            <a:chOff x="10071" y="2027240"/>
            <a:chExt cx="2421736" cy="79312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11D75C-A835-A166-1665-89998B6B92C7}"/>
                </a:ext>
              </a:extLst>
            </p:cNvPr>
            <p:cNvSpPr/>
            <p:nvPr/>
          </p:nvSpPr>
          <p:spPr>
            <a:xfrm>
              <a:off x="10071" y="2027240"/>
              <a:ext cx="2421736" cy="793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1D5845-ECBA-37B5-105A-DC54712F113E}"/>
                </a:ext>
              </a:extLst>
            </p:cNvPr>
            <p:cNvSpPr txBox="1"/>
            <p:nvPr/>
          </p:nvSpPr>
          <p:spPr>
            <a:xfrm>
              <a:off x="10071" y="2027240"/>
              <a:ext cx="2421736" cy="79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800" kern="1200" dirty="0"/>
                <a:t>Model Predictive Controller (MPC) simulation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800" kern="1200" dirty="0"/>
                <a:t>do-mpc toolbox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800" kern="1200" dirty="0"/>
                <a:t>CasADi optimization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AMPR signal</a:t>
              </a:r>
              <a:endParaRPr lang="de-DE" sz="18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8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8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4156FAB-52E0-D102-DAC9-44823EA96D02}"/>
              </a:ext>
            </a:extLst>
          </p:cNvPr>
          <p:cNvGrpSpPr/>
          <p:nvPr/>
        </p:nvGrpSpPr>
        <p:grpSpPr>
          <a:xfrm>
            <a:off x="3176829" y="3212976"/>
            <a:ext cx="3027170" cy="1108627"/>
            <a:chOff x="2821241" y="780034"/>
            <a:chExt cx="3027170" cy="1108627"/>
          </a:xfrm>
        </p:grpSpPr>
        <p:sp>
          <p:nvSpPr>
            <p:cNvPr id="80" name="Arrow: Chevron 79">
              <a:extLst>
                <a:ext uri="{FF2B5EF4-FFF2-40B4-BE49-F238E27FC236}">
                  <a16:creationId xmlns:a16="http://schemas.microsoft.com/office/drawing/2014/main" id="{6C41569B-917B-930C-CBF2-4618156F316B}"/>
                </a:ext>
              </a:extLst>
            </p:cNvPr>
            <p:cNvSpPr/>
            <p:nvPr/>
          </p:nvSpPr>
          <p:spPr>
            <a:xfrm>
              <a:off x="2821241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Arrow: Chevron 8">
              <a:extLst>
                <a:ext uri="{FF2B5EF4-FFF2-40B4-BE49-F238E27FC236}">
                  <a16:creationId xmlns:a16="http://schemas.microsoft.com/office/drawing/2014/main" id="{8E269C0B-2C8D-687F-5C18-FD175F4572EF}"/>
                </a:ext>
              </a:extLst>
            </p:cNvPr>
            <p:cNvSpPr txBox="1"/>
            <p:nvPr/>
          </p:nvSpPr>
          <p:spPr>
            <a:xfrm>
              <a:off x="3375555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Vanilla Neural Network </a:t>
              </a:r>
              <a:endParaRPr lang="en-US" sz="2000" kern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A5ACDA4-5F85-86C4-3985-6B154F91F6EE}"/>
              </a:ext>
            </a:extLst>
          </p:cNvPr>
          <p:cNvGrpSpPr/>
          <p:nvPr/>
        </p:nvGrpSpPr>
        <p:grpSpPr>
          <a:xfrm>
            <a:off x="3176829" y="4460182"/>
            <a:ext cx="2421736" cy="793125"/>
            <a:chOff x="2821241" y="2027240"/>
            <a:chExt cx="2421736" cy="79312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8661A6-9734-30FC-5EF3-C5CEEF460F6C}"/>
                </a:ext>
              </a:extLst>
            </p:cNvPr>
            <p:cNvSpPr/>
            <p:nvPr/>
          </p:nvSpPr>
          <p:spPr>
            <a:xfrm>
              <a:off x="2821241" y="2027240"/>
              <a:ext cx="2421736" cy="793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C3DEB4-1394-656F-864D-A91E1BEBD249}"/>
                </a:ext>
              </a:extLst>
            </p:cNvPr>
            <p:cNvSpPr txBox="1"/>
            <p:nvPr/>
          </p:nvSpPr>
          <p:spPr>
            <a:xfrm>
              <a:off x="2821241" y="2027240"/>
              <a:ext cx="2421736" cy="79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800" kern="1200" dirty="0"/>
                <a:t>NARX Neural Network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800" kern="1200" dirty="0"/>
                <a:t>Python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8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065828-2E87-24BB-78D7-197CC43F44D6}"/>
              </a:ext>
            </a:extLst>
          </p:cNvPr>
          <p:cNvGrpSpPr/>
          <p:nvPr/>
        </p:nvGrpSpPr>
        <p:grpSpPr>
          <a:xfrm>
            <a:off x="5988000" y="3212976"/>
            <a:ext cx="3027170" cy="1108627"/>
            <a:chOff x="5632412" y="780034"/>
            <a:chExt cx="3027170" cy="1108627"/>
          </a:xfrm>
        </p:grpSpPr>
        <p:sp>
          <p:nvSpPr>
            <p:cNvPr id="76" name="Arrow: Chevron 75">
              <a:extLst>
                <a:ext uri="{FF2B5EF4-FFF2-40B4-BE49-F238E27FC236}">
                  <a16:creationId xmlns:a16="http://schemas.microsoft.com/office/drawing/2014/main" id="{694CEE36-27EB-D764-3A7F-6FA2C7ABF819}"/>
                </a:ext>
              </a:extLst>
            </p:cNvPr>
            <p:cNvSpPr/>
            <p:nvPr/>
          </p:nvSpPr>
          <p:spPr>
            <a:xfrm>
              <a:off x="563241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Arrow: Chevron 12">
              <a:extLst>
                <a:ext uri="{FF2B5EF4-FFF2-40B4-BE49-F238E27FC236}">
                  <a16:creationId xmlns:a16="http://schemas.microsoft.com/office/drawing/2014/main" id="{80091F5D-875B-9FA9-63FF-966850D2C3F8}"/>
                </a:ext>
              </a:extLst>
            </p:cNvPr>
            <p:cNvSpPr txBox="1"/>
            <p:nvPr/>
          </p:nvSpPr>
          <p:spPr>
            <a:xfrm>
              <a:off x="6100452" y="780034"/>
              <a:ext cx="2004817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Hyperparameter Tuning with Keras Tuner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081932-587A-E7A6-0B9B-D7A559336E6C}"/>
              </a:ext>
            </a:extLst>
          </p:cNvPr>
          <p:cNvGrpSpPr/>
          <p:nvPr/>
        </p:nvGrpSpPr>
        <p:grpSpPr>
          <a:xfrm>
            <a:off x="5988000" y="4460182"/>
            <a:ext cx="2421736" cy="793125"/>
            <a:chOff x="5632412" y="2027240"/>
            <a:chExt cx="2421736" cy="79312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BC9D42-5FD2-C62C-30CC-5F1D449EFC0F}"/>
                </a:ext>
              </a:extLst>
            </p:cNvPr>
            <p:cNvSpPr/>
            <p:nvPr/>
          </p:nvSpPr>
          <p:spPr>
            <a:xfrm>
              <a:off x="5632412" y="2027240"/>
              <a:ext cx="2421736" cy="793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DC4F960-E50A-D7BC-3345-818FA99F9055}"/>
                </a:ext>
              </a:extLst>
            </p:cNvPr>
            <p:cNvSpPr txBox="1"/>
            <p:nvPr/>
          </p:nvSpPr>
          <p:spPr>
            <a:xfrm>
              <a:off x="5632412" y="2027240"/>
              <a:ext cx="2421736" cy="79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800" kern="1200" dirty="0"/>
                <a:t>Keras API fur tuning Hyperparameters</a:t>
              </a:r>
            </a:p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FontTx/>
                <a:buChar char="•"/>
              </a:pPr>
              <a:r>
                <a:rPr lang="en-US" sz="1800" dirty="0"/>
                <a:t>Open and Closed Loop Simulations</a:t>
              </a:r>
            </a:p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800" kern="1200" dirty="0"/>
                <a:t> </a:t>
              </a:r>
              <a:endParaRPr lang="en-US" sz="1800" kern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A6A6865-9EEA-5E70-D73C-E9A93B94BEB0}"/>
              </a:ext>
            </a:extLst>
          </p:cNvPr>
          <p:cNvGrpSpPr/>
          <p:nvPr/>
        </p:nvGrpSpPr>
        <p:grpSpPr>
          <a:xfrm>
            <a:off x="8799170" y="3212976"/>
            <a:ext cx="3027170" cy="1108627"/>
            <a:chOff x="8443582" y="780034"/>
            <a:chExt cx="3027170" cy="1108627"/>
          </a:xfrm>
        </p:grpSpPr>
        <p:sp>
          <p:nvSpPr>
            <p:cNvPr id="72" name="Arrow: Chevron 71">
              <a:extLst>
                <a:ext uri="{FF2B5EF4-FFF2-40B4-BE49-F238E27FC236}">
                  <a16:creationId xmlns:a16="http://schemas.microsoft.com/office/drawing/2014/main" id="{69A95AC4-13F2-06BC-1D77-1DCCB69AAEE1}"/>
                </a:ext>
              </a:extLst>
            </p:cNvPr>
            <p:cNvSpPr/>
            <p:nvPr/>
          </p:nvSpPr>
          <p:spPr>
            <a:xfrm>
              <a:off x="844358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Arrow: Chevron 16">
              <a:extLst>
                <a:ext uri="{FF2B5EF4-FFF2-40B4-BE49-F238E27FC236}">
                  <a16:creationId xmlns:a16="http://schemas.microsoft.com/office/drawing/2014/main" id="{D1CED618-98BE-183D-46D4-E16F4660C8AE}"/>
                </a:ext>
              </a:extLst>
            </p:cNvPr>
            <p:cNvSpPr txBox="1"/>
            <p:nvPr/>
          </p:nvSpPr>
          <p:spPr>
            <a:xfrm>
              <a:off x="8997896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Physics Guided Neural Network </a:t>
              </a:r>
              <a:endParaRPr lang="en-US" sz="2000" kern="12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361829-DC8A-A644-7C1F-15CD59522087}"/>
              </a:ext>
            </a:extLst>
          </p:cNvPr>
          <p:cNvGrpSpPr/>
          <p:nvPr/>
        </p:nvGrpSpPr>
        <p:grpSpPr>
          <a:xfrm>
            <a:off x="8799170" y="4460182"/>
            <a:ext cx="2421736" cy="793125"/>
            <a:chOff x="8443582" y="2027240"/>
            <a:chExt cx="2421736" cy="79312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D741118-AA80-C37C-87E1-D16D4B31B1F2}"/>
                </a:ext>
              </a:extLst>
            </p:cNvPr>
            <p:cNvSpPr/>
            <p:nvPr/>
          </p:nvSpPr>
          <p:spPr>
            <a:xfrm>
              <a:off x="8443582" y="2027240"/>
              <a:ext cx="2421736" cy="793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3BDB29-E770-290F-F615-837890EF9819}"/>
                </a:ext>
              </a:extLst>
            </p:cNvPr>
            <p:cNvSpPr txBox="1"/>
            <p:nvPr/>
          </p:nvSpPr>
          <p:spPr>
            <a:xfrm>
              <a:off x="8443582" y="2027240"/>
              <a:ext cx="2421736" cy="793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Writing custom physics constraints.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dirty="0"/>
                <a:t>Influencing training of the neural network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dirty="0"/>
                <a:t>Closed Loop Simulation</a:t>
              </a:r>
            </a:p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BEE1EC-A21F-AAD7-F99B-E952209FD72E}"/>
              </a:ext>
            </a:extLst>
          </p:cNvPr>
          <p:cNvGrpSpPr/>
          <p:nvPr/>
        </p:nvGrpSpPr>
        <p:grpSpPr>
          <a:xfrm>
            <a:off x="695400" y="1032262"/>
            <a:ext cx="10801200" cy="1892682"/>
            <a:chOff x="695400" y="1032262"/>
            <a:chExt cx="10801200" cy="1892682"/>
          </a:xfrm>
        </p:grpSpPr>
        <p:pic>
          <p:nvPicPr>
            <p:cNvPr id="58" name="Grafik 8">
              <a:extLst>
                <a:ext uri="{FF2B5EF4-FFF2-40B4-BE49-F238E27FC236}">
                  <a16:creationId xmlns:a16="http://schemas.microsoft.com/office/drawing/2014/main" id="{44426394-1B60-2B71-9A55-CF493C1FF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1124744"/>
              <a:ext cx="1800200" cy="1800200"/>
            </a:xfrm>
            <a:prstGeom prst="rect">
              <a:avLst/>
            </a:prstGeom>
          </p:spPr>
        </p:pic>
        <p:pic>
          <p:nvPicPr>
            <p:cNvPr id="1032" name="Picture 8" descr="Keras: the Python deep learning API">
              <a:extLst>
                <a:ext uri="{FF2B5EF4-FFF2-40B4-BE49-F238E27FC236}">
                  <a16:creationId xmlns:a16="http://schemas.microsoft.com/office/drawing/2014/main" id="{7D6CF576-3071-028D-10F7-556B89392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6" y="1383202"/>
              <a:ext cx="2772000" cy="110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ython Logo Png Transparent Images - Logo Transparent Background Python  Programming Language, Png Download , Transparent Png Image - PNGitem">
              <a:extLst>
                <a:ext uri="{FF2B5EF4-FFF2-40B4-BE49-F238E27FC236}">
                  <a16:creationId xmlns:a16="http://schemas.microsoft.com/office/drawing/2014/main" id="{E453802B-EA63-69AF-D4D0-2D9A4FA9D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4" y="1304838"/>
              <a:ext cx="2592000" cy="132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alternate text">
              <a:extLst>
                <a:ext uri="{FF2B5EF4-FFF2-40B4-BE49-F238E27FC236}">
                  <a16:creationId xmlns:a16="http://schemas.microsoft.com/office/drawing/2014/main" id="{1C07B97D-1293-51AF-7FCF-A777A46DE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00" y="1032262"/>
              <a:ext cx="1944000" cy="1810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6303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C5D9-3077-1BC0-4DBC-A472DF58E8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60DDF-5377-1456-98B3-FD2C3A3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4" y="1412776"/>
            <a:ext cx="11501421" cy="1368152"/>
          </a:xfrm>
        </p:spPr>
        <p:txBody>
          <a:bodyPr/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Hyperparameter Tuning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E144FF5F-50DC-6FAA-F5C5-7BD09945F8C8}"/>
              </a:ext>
            </a:extLst>
          </p:cNvPr>
          <p:cNvSpPr txBox="1">
            <a:spLocks/>
          </p:cNvSpPr>
          <p:nvPr/>
        </p:nvSpPr>
        <p:spPr bwMode="auto">
          <a:xfrm>
            <a:off x="355600" y="2924175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Closed Loop Neural Network’s Behavior</a:t>
            </a:r>
          </a:p>
        </p:txBody>
      </p:sp>
    </p:spTree>
    <p:extLst>
      <p:ext uri="{BB962C8B-B14F-4D97-AF65-F5344CB8AC3E}">
        <p14:creationId xmlns:p14="http://schemas.microsoft.com/office/powerpoint/2010/main" val="350519702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Training Data: The Temperature Inside The Reactor (Tr) And The Temperature Of The Cooling Jacket (Tk)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D0817-AC7D-00CF-E69F-0DC1731B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649"/>
            <a:ext cx="12192000" cy="50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7184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Training Data: The Concentration Of Reactant A (Ca) And The Concentration Of Reactant B (</a:t>
            </a:r>
            <a:r>
              <a:rPr lang="en-US" dirty="0" err="1"/>
              <a:t>Cb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8B029-9C0A-29FA-7594-A73188B1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659"/>
            <a:ext cx="12192000" cy="49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82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C5D9-3077-1BC0-4DBC-A472DF58E8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60DDF-5377-1456-98B3-FD2C3A3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4" y="1412776"/>
            <a:ext cx="11501421" cy="1368152"/>
          </a:xfrm>
        </p:spPr>
        <p:txBody>
          <a:bodyPr/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Hyperparameter Tuning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E144FF5F-50DC-6FAA-F5C5-7BD09945F8C8}"/>
              </a:ext>
            </a:extLst>
          </p:cNvPr>
          <p:cNvSpPr txBox="1">
            <a:spLocks/>
          </p:cNvSpPr>
          <p:nvPr/>
        </p:nvSpPr>
        <p:spPr bwMode="auto">
          <a:xfrm>
            <a:off x="355600" y="2924175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Combining Open and Closed Loops Neural Network’s Behavior</a:t>
            </a:r>
          </a:p>
        </p:txBody>
      </p:sp>
    </p:spTree>
    <p:extLst>
      <p:ext uri="{BB962C8B-B14F-4D97-AF65-F5344CB8AC3E}">
        <p14:creationId xmlns:p14="http://schemas.microsoft.com/office/powerpoint/2010/main" val="31941207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Training Data: The Temperature Inside The Reactor (Tr) And The Temperature Of The Cooling Jacket (Tk)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C9B5A-C1DA-06AF-86EE-C586AD54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594"/>
            <a:ext cx="12192000" cy="50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822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792162"/>
          </a:xfrm>
        </p:spPr>
        <p:txBody>
          <a:bodyPr/>
          <a:lstStyle/>
          <a:p>
            <a:r>
              <a:rPr lang="en-US" dirty="0"/>
              <a:t>On Training Data: The Concentration Of Reactant A (Ca) And The Concentration Of Reactant B (</a:t>
            </a:r>
            <a:r>
              <a:rPr lang="en-US" dirty="0" err="1"/>
              <a:t>Cb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71569-C940-C3F2-37C2-6594F12D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659"/>
            <a:ext cx="12192000" cy="499863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1FE3A7-2829-D632-A80E-4086D4DBCB9E}"/>
              </a:ext>
            </a:extLst>
          </p:cNvPr>
          <p:cNvSpPr/>
          <p:nvPr/>
        </p:nvSpPr>
        <p:spPr>
          <a:xfrm rot="5400000">
            <a:off x="4411118" y="3529706"/>
            <a:ext cx="777476" cy="129614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512048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848CE-CB3E-97A1-B4CE-857F425A3F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203DA9-F71D-B69D-B3E5-86B28861E62D}"/>
              </a:ext>
            </a:extLst>
          </p:cNvPr>
          <p:cNvGrpSpPr/>
          <p:nvPr/>
        </p:nvGrpSpPr>
        <p:grpSpPr>
          <a:xfrm>
            <a:off x="365659" y="3212976"/>
            <a:ext cx="3027170" cy="1108627"/>
            <a:chOff x="10071" y="780034"/>
            <a:chExt cx="3027170" cy="1108627"/>
          </a:xfrm>
          <a:noFill/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CE05DA74-13B2-19A2-E7CB-1F5789AC7EE7}"/>
                </a:ext>
              </a:extLst>
            </p:cNvPr>
            <p:cNvSpPr/>
            <p:nvPr/>
          </p:nvSpPr>
          <p:spPr>
            <a:xfrm>
              <a:off x="10071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35BD56D1-81AD-953B-250B-E0E30062A177}"/>
                </a:ext>
              </a:extLst>
            </p:cNvPr>
            <p:cNvSpPr txBox="1"/>
            <p:nvPr/>
          </p:nvSpPr>
          <p:spPr>
            <a:xfrm>
              <a:off x="564385" y="780034"/>
              <a:ext cx="1918543" cy="11086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CSTR Implementation</a:t>
              </a:r>
              <a:endParaRPr lang="en-US" sz="20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FA43E-6E57-C6FA-7B58-406281E62638}"/>
              </a:ext>
            </a:extLst>
          </p:cNvPr>
          <p:cNvGrpSpPr/>
          <p:nvPr/>
        </p:nvGrpSpPr>
        <p:grpSpPr>
          <a:xfrm>
            <a:off x="3176829" y="3212976"/>
            <a:ext cx="3027170" cy="1108627"/>
            <a:chOff x="2821241" y="780034"/>
            <a:chExt cx="3027170" cy="1108627"/>
          </a:xfrm>
          <a:noFill/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0CB8A827-EB3E-E181-1077-BB4234433594}"/>
                </a:ext>
              </a:extLst>
            </p:cNvPr>
            <p:cNvSpPr/>
            <p:nvPr/>
          </p:nvSpPr>
          <p:spPr>
            <a:xfrm>
              <a:off x="2821241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Arrow: Chevron 8">
              <a:extLst>
                <a:ext uri="{FF2B5EF4-FFF2-40B4-BE49-F238E27FC236}">
                  <a16:creationId xmlns:a16="http://schemas.microsoft.com/office/drawing/2014/main" id="{A3010C61-DB72-2620-E180-B43017E1D29C}"/>
                </a:ext>
              </a:extLst>
            </p:cNvPr>
            <p:cNvSpPr txBox="1"/>
            <p:nvPr/>
          </p:nvSpPr>
          <p:spPr>
            <a:xfrm>
              <a:off x="3375555" y="780034"/>
              <a:ext cx="1918543" cy="11086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Vanilla Neural Network </a:t>
              </a:r>
              <a:endParaRPr lang="en-US" sz="20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20292-1229-0177-885B-421189C672C5}"/>
              </a:ext>
            </a:extLst>
          </p:cNvPr>
          <p:cNvGrpSpPr/>
          <p:nvPr/>
        </p:nvGrpSpPr>
        <p:grpSpPr>
          <a:xfrm>
            <a:off x="5988000" y="3212976"/>
            <a:ext cx="3027170" cy="1108627"/>
            <a:chOff x="5632412" y="780034"/>
            <a:chExt cx="3027170" cy="1108627"/>
          </a:xfrm>
          <a:noFill/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F07A723C-D873-C834-D490-1673F31F47C0}"/>
                </a:ext>
              </a:extLst>
            </p:cNvPr>
            <p:cNvSpPr/>
            <p:nvPr/>
          </p:nvSpPr>
          <p:spPr>
            <a:xfrm>
              <a:off x="5632412" y="780034"/>
              <a:ext cx="3027170" cy="1108627"/>
            </a:xfrm>
            <a:prstGeom prst="chevron">
              <a:avLst/>
            </a:prstGeom>
            <a:grpFill/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Arrow: Chevron 12">
              <a:extLst>
                <a:ext uri="{FF2B5EF4-FFF2-40B4-BE49-F238E27FC236}">
                  <a16:creationId xmlns:a16="http://schemas.microsoft.com/office/drawing/2014/main" id="{E6B37B99-BB75-DFFA-645F-C653227AC5C5}"/>
                </a:ext>
              </a:extLst>
            </p:cNvPr>
            <p:cNvSpPr txBox="1"/>
            <p:nvPr/>
          </p:nvSpPr>
          <p:spPr>
            <a:xfrm>
              <a:off x="6100452" y="780034"/>
              <a:ext cx="2004817" cy="110862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Hyperparameter Tuning with Keras Tuner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D10F0D-43EE-6C74-EBB3-ADA46889F074}"/>
              </a:ext>
            </a:extLst>
          </p:cNvPr>
          <p:cNvGrpSpPr/>
          <p:nvPr/>
        </p:nvGrpSpPr>
        <p:grpSpPr>
          <a:xfrm>
            <a:off x="8799170" y="3212976"/>
            <a:ext cx="3027170" cy="1108627"/>
            <a:chOff x="8443582" y="780034"/>
            <a:chExt cx="3027170" cy="110862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DC5ACCD8-FD14-AA16-A8EA-3B8D5DE504D5}"/>
                </a:ext>
              </a:extLst>
            </p:cNvPr>
            <p:cNvSpPr/>
            <p:nvPr/>
          </p:nvSpPr>
          <p:spPr>
            <a:xfrm>
              <a:off x="8443582" y="780034"/>
              <a:ext cx="3027170" cy="110862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D4CFD39D-87BD-82D1-52F5-C68B958B5C05}"/>
                </a:ext>
              </a:extLst>
            </p:cNvPr>
            <p:cNvSpPr txBox="1"/>
            <p:nvPr/>
          </p:nvSpPr>
          <p:spPr>
            <a:xfrm>
              <a:off x="8997896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Physics Guided Neural Network </a:t>
              </a:r>
              <a:endParaRPr lang="en-US" sz="20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EE5DC-53FF-67DA-4F51-66F4436E788F}"/>
              </a:ext>
            </a:extLst>
          </p:cNvPr>
          <p:cNvGrpSpPr/>
          <p:nvPr/>
        </p:nvGrpSpPr>
        <p:grpSpPr>
          <a:xfrm>
            <a:off x="695400" y="1032262"/>
            <a:ext cx="10801200" cy="1892682"/>
            <a:chOff x="695400" y="1032262"/>
            <a:chExt cx="10801200" cy="1892682"/>
          </a:xfrm>
        </p:grpSpPr>
        <p:pic>
          <p:nvPicPr>
            <p:cNvPr id="19" name="Grafik 8">
              <a:extLst>
                <a:ext uri="{FF2B5EF4-FFF2-40B4-BE49-F238E27FC236}">
                  <a16:creationId xmlns:a16="http://schemas.microsoft.com/office/drawing/2014/main" id="{DA934BA2-C59A-98FA-FD8B-4614C622C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1124744"/>
              <a:ext cx="1800200" cy="1800200"/>
            </a:xfrm>
            <a:prstGeom prst="rect">
              <a:avLst/>
            </a:prstGeom>
          </p:spPr>
        </p:pic>
        <p:pic>
          <p:nvPicPr>
            <p:cNvPr id="20" name="Picture 8" descr="Keras: the Python deep learning API">
              <a:extLst>
                <a:ext uri="{FF2B5EF4-FFF2-40B4-BE49-F238E27FC236}">
                  <a16:creationId xmlns:a16="http://schemas.microsoft.com/office/drawing/2014/main" id="{8A6A85E8-B0A4-AB21-E2C3-6684AB244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6" y="1383202"/>
              <a:ext cx="2772000" cy="110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Python Logo Png Transparent Images - Logo Transparent Background Python  Programming Language, Png Download , Transparent Png Image - PNGitem">
              <a:extLst>
                <a:ext uri="{FF2B5EF4-FFF2-40B4-BE49-F238E27FC236}">
                  <a16:creationId xmlns:a16="http://schemas.microsoft.com/office/drawing/2014/main" id="{07F971E1-AD6D-E7F8-69F8-EB776255B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4" y="1304838"/>
              <a:ext cx="2592000" cy="132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alternate text">
              <a:extLst>
                <a:ext uri="{FF2B5EF4-FFF2-40B4-BE49-F238E27FC236}">
                  <a16:creationId xmlns:a16="http://schemas.microsoft.com/office/drawing/2014/main" id="{764C2EF7-2B10-67CA-57EE-4DA48C457B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00" y="1032262"/>
              <a:ext cx="1944000" cy="1810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Arrow: Up 22">
            <a:extLst>
              <a:ext uri="{FF2B5EF4-FFF2-40B4-BE49-F238E27FC236}">
                <a16:creationId xmlns:a16="http://schemas.microsoft.com/office/drawing/2014/main" id="{1757BBD7-84E8-C02B-763C-F7EAD9664D4D}"/>
              </a:ext>
            </a:extLst>
          </p:cNvPr>
          <p:cNvSpPr/>
          <p:nvPr/>
        </p:nvSpPr>
        <p:spPr>
          <a:xfrm>
            <a:off x="9768408" y="4614943"/>
            <a:ext cx="720080" cy="14237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AE976D-473B-2DE4-403A-6C943C39EB56}"/>
              </a:ext>
            </a:extLst>
          </p:cNvPr>
          <p:cNvGrpSpPr/>
          <p:nvPr/>
        </p:nvGrpSpPr>
        <p:grpSpPr>
          <a:xfrm>
            <a:off x="2433558" y="2897659"/>
            <a:ext cx="792088" cy="515898"/>
            <a:chOff x="2167112" y="2897659"/>
            <a:chExt cx="792088" cy="515898"/>
          </a:xfrm>
        </p:grpSpPr>
        <p:cxnSp>
          <p:nvCxnSpPr>
            <p:cNvPr id="25" name="Gerader Verbinder 4">
              <a:extLst>
                <a:ext uri="{FF2B5EF4-FFF2-40B4-BE49-F238E27FC236}">
                  <a16:creationId xmlns:a16="http://schemas.microsoft.com/office/drawing/2014/main" id="{2FD284C5-B592-556D-C04E-28E8451581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12" y="3197533"/>
              <a:ext cx="144016" cy="2160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7">
              <a:extLst>
                <a:ext uri="{FF2B5EF4-FFF2-40B4-BE49-F238E27FC236}">
                  <a16:creationId xmlns:a16="http://schemas.microsoft.com/office/drawing/2014/main" id="{757F6B08-3DAD-B1CD-2149-9DB79A291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128" y="2897659"/>
              <a:ext cx="648072" cy="5158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76194A-506E-46BE-6224-03CE2F2E2EF3}"/>
              </a:ext>
            </a:extLst>
          </p:cNvPr>
          <p:cNvGrpSpPr/>
          <p:nvPr/>
        </p:nvGrpSpPr>
        <p:grpSpPr>
          <a:xfrm>
            <a:off x="8040216" y="2897659"/>
            <a:ext cx="792088" cy="515898"/>
            <a:chOff x="2167112" y="2897659"/>
            <a:chExt cx="792088" cy="515898"/>
          </a:xfrm>
        </p:grpSpPr>
        <p:cxnSp>
          <p:nvCxnSpPr>
            <p:cNvPr id="28" name="Gerader Verbinder 4">
              <a:extLst>
                <a:ext uri="{FF2B5EF4-FFF2-40B4-BE49-F238E27FC236}">
                  <a16:creationId xmlns:a16="http://schemas.microsoft.com/office/drawing/2014/main" id="{B1EA1D11-9F6F-A1C3-D44D-7EEB05DB1132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12" y="3197533"/>
              <a:ext cx="144016" cy="2160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7">
              <a:extLst>
                <a:ext uri="{FF2B5EF4-FFF2-40B4-BE49-F238E27FC236}">
                  <a16:creationId xmlns:a16="http://schemas.microsoft.com/office/drawing/2014/main" id="{5C83E88D-28C8-C8D7-3C3F-F73988651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128" y="2897659"/>
              <a:ext cx="648072" cy="5158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6FCF7A-6D9F-FC10-457A-D9CF599277C2}"/>
              </a:ext>
            </a:extLst>
          </p:cNvPr>
          <p:cNvGrpSpPr/>
          <p:nvPr/>
        </p:nvGrpSpPr>
        <p:grpSpPr>
          <a:xfrm>
            <a:off x="5303912" y="2913102"/>
            <a:ext cx="792088" cy="515898"/>
            <a:chOff x="2167112" y="2897659"/>
            <a:chExt cx="792088" cy="515898"/>
          </a:xfrm>
        </p:grpSpPr>
        <p:cxnSp>
          <p:nvCxnSpPr>
            <p:cNvPr id="31" name="Gerader Verbinder 4">
              <a:extLst>
                <a:ext uri="{FF2B5EF4-FFF2-40B4-BE49-F238E27FC236}">
                  <a16:creationId xmlns:a16="http://schemas.microsoft.com/office/drawing/2014/main" id="{F3243B9C-6FC0-BB78-8CDD-6FF771AF3738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12" y="3197533"/>
              <a:ext cx="144016" cy="2160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r Verbinder 7">
              <a:extLst>
                <a:ext uri="{FF2B5EF4-FFF2-40B4-BE49-F238E27FC236}">
                  <a16:creationId xmlns:a16="http://schemas.microsoft.com/office/drawing/2014/main" id="{7E6B6634-CAA1-3AFC-C4FD-F43ACE2D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128" y="2897659"/>
              <a:ext cx="648072" cy="51589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25890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C5D9-3077-1BC0-4DBC-A472DF58E8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60DDF-5377-1456-98B3-FD2C3A3A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4" y="1412776"/>
            <a:ext cx="11501421" cy="1368152"/>
          </a:xfrm>
        </p:spPr>
        <p:txBody>
          <a:bodyPr/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Physics Guided Neural Network (PGNN)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E144FF5F-50DC-6FAA-F5C5-7BD09945F8C8}"/>
              </a:ext>
            </a:extLst>
          </p:cNvPr>
          <p:cNvSpPr txBox="1">
            <a:spLocks/>
          </p:cNvSpPr>
          <p:nvPr/>
        </p:nvSpPr>
        <p:spPr bwMode="auto">
          <a:xfrm>
            <a:off x="355600" y="2924175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Closed Loop Neural Network’s Behavior</a:t>
            </a:r>
          </a:p>
        </p:txBody>
      </p:sp>
    </p:spTree>
    <p:extLst>
      <p:ext uri="{BB962C8B-B14F-4D97-AF65-F5344CB8AC3E}">
        <p14:creationId xmlns:p14="http://schemas.microsoft.com/office/powerpoint/2010/main" val="35426622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C474-EB26-3639-E422-0824FAC8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Implemented on </a:t>
            </a:r>
            <a:r>
              <a:rPr lang="en-US" sz="2800" kern="1200" dirty="0"/>
              <a:t>Physics Guided Neural Network (PGNN)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5713C-993F-FC8F-7121-60EC5CD715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866C4B8-B54B-3713-8265-AEF73F793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971159"/>
                  </p:ext>
                </p:extLst>
              </p:nvPr>
            </p:nvGraphicFramePr>
            <p:xfrm>
              <a:off x="72008" y="1844824"/>
              <a:ext cx="12072664" cy="176079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8058">
                      <a:extLst>
                        <a:ext uri="{9D8B030D-6E8A-4147-A177-3AD203B41FA5}">
                          <a16:colId xmlns:a16="http://schemas.microsoft.com/office/drawing/2014/main" val="1935502888"/>
                        </a:ext>
                      </a:extLst>
                    </a:gridCol>
                    <a:gridCol w="4675540">
                      <a:extLst>
                        <a:ext uri="{9D8B030D-6E8A-4147-A177-3AD203B41FA5}">
                          <a16:colId xmlns:a16="http://schemas.microsoft.com/office/drawing/2014/main" val="537106568"/>
                        </a:ext>
                      </a:extLst>
                    </a:gridCol>
                    <a:gridCol w="1674820">
                      <a:extLst>
                        <a:ext uri="{9D8B030D-6E8A-4147-A177-3AD203B41FA5}">
                          <a16:colId xmlns:a16="http://schemas.microsoft.com/office/drawing/2014/main" val="3752058465"/>
                        </a:ext>
                      </a:extLst>
                    </a:gridCol>
                    <a:gridCol w="5094246">
                      <a:extLst>
                        <a:ext uri="{9D8B030D-6E8A-4147-A177-3AD203B41FA5}">
                          <a16:colId xmlns:a16="http://schemas.microsoft.com/office/drawing/2014/main" val="252130676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S.No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PGNN Constraints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69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Concentration of reactant 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 greater than 0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𝑚𝑎𝑡h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𝑟𝑒𝑑𝑢𝑐𝑒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𝑠𝑢𝑚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𝑟𝑒𝑙𝑢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𝑐𝑎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𝑃𝐺𝑁𝑁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61847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Concentration of reactant B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) greater than 0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𝑚𝑎𝑡h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𝑟𝑒𝑑𝑢𝑐𝑒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𝑠𝑢𝑚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𝑛𝑛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𝑟𝑒𝑙𝑢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𝑐𝑏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𝑃𝐺𝑁𝑁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11770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Product of Rate of Change of Heat Flow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and Rate of Change of Temperature of Jacket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oMath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DE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DE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DE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DE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DE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DE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𝑚𝑎𝑡h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𝑟𝑒𝑑𝑢𝑐𝑒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𝑠𝑢𝑚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𝑡𝑓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𝑛𝑛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𝑟𝑒𝑙𝑢</m:t>
                                </m:r>
                                <m:r>
                                  <a:rPr lang="en-DE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en-US" sz="16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𝑝𝑟𝑜𝑑𝑢𝑐𝑡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𝑑𝑜𝑡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𝑎𝑛𝑑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𝑗𝑎𝑐𝑘𝑒𝑡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𝑡𝑒𝑚𝑝𝑒𝑟𝑎𝑡𝑢𝑟𝑒</m:t>
                                </m:r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10679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866C4B8-B54B-3713-8265-AEF73F793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971159"/>
                  </p:ext>
                </p:extLst>
              </p:nvPr>
            </p:nvGraphicFramePr>
            <p:xfrm>
              <a:off x="72008" y="1844824"/>
              <a:ext cx="12072664" cy="176079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8058">
                      <a:extLst>
                        <a:ext uri="{9D8B030D-6E8A-4147-A177-3AD203B41FA5}">
                          <a16:colId xmlns:a16="http://schemas.microsoft.com/office/drawing/2014/main" val="1935502888"/>
                        </a:ext>
                      </a:extLst>
                    </a:gridCol>
                    <a:gridCol w="4675540">
                      <a:extLst>
                        <a:ext uri="{9D8B030D-6E8A-4147-A177-3AD203B41FA5}">
                          <a16:colId xmlns:a16="http://schemas.microsoft.com/office/drawing/2014/main" val="537106568"/>
                        </a:ext>
                      </a:extLst>
                    </a:gridCol>
                    <a:gridCol w="1674820">
                      <a:extLst>
                        <a:ext uri="{9D8B030D-6E8A-4147-A177-3AD203B41FA5}">
                          <a16:colId xmlns:a16="http://schemas.microsoft.com/office/drawing/2014/main" val="3752058465"/>
                        </a:ext>
                      </a:extLst>
                    </a:gridCol>
                    <a:gridCol w="5094246">
                      <a:extLst>
                        <a:ext uri="{9D8B030D-6E8A-4147-A177-3AD203B41FA5}">
                          <a16:colId xmlns:a16="http://schemas.microsoft.com/office/drawing/2014/main" val="2521306767"/>
                        </a:ext>
                      </a:extLst>
                    </a:gridCol>
                  </a:tblGrid>
                  <a:tr h="24771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S.No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PGNN Constraints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b="1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DE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0CEC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766990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42" t="-85000" r="-144922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7091" t="-85000" r="-304727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01" t="-85000" r="-239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1847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42" t="-188136" r="-144922" b="-2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7091" t="-188136" r="-304727" b="-2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01" t="-188136" r="-239" b="-2389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77030"/>
                      </a:ext>
                    </a:extLst>
                  </a:tr>
                  <a:tr h="7880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DE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542" t="-130769" r="-144922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7091" t="-130769" r="-304727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01" t="-130769" r="-239" b="-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0679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35686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1131664"/>
          </a:xfrm>
        </p:spPr>
        <p:txBody>
          <a:bodyPr/>
          <a:lstStyle/>
          <a:p>
            <a:r>
              <a:rPr lang="en-US" sz="2400" dirty="0"/>
              <a:t>On Training and Testing Data Combined : the Concentration of reactant A (CA):</a:t>
            </a:r>
            <a:endParaRPr lang="en-DE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45BCC-795D-E47F-385F-E1988DC4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57"/>
            <a:ext cx="12218796" cy="50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877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E79C5-9964-5500-C5D6-D8B47871AF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722367-F6BA-E4F3-8E93-3A92BC841C66}"/>
              </a:ext>
            </a:extLst>
          </p:cNvPr>
          <p:cNvGrpSpPr/>
          <p:nvPr/>
        </p:nvGrpSpPr>
        <p:grpSpPr>
          <a:xfrm>
            <a:off x="365659" y="3212976"/>
            <a:ext cx="3027170" cy="1108627"/>
            <a:chOff x="10071" y="780034"/>
            <a:chExt cx="3027170" cy="1108627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808D4371-C590-DE9B-A538-AC8801D2655D}"/>
                </a:ext>
              </a:extLst>
            </p:cNvPr>
            <p:cNvSpPr/>
            <p:nvPr/>
          </p:nvSpPr>
          <p:spPr>
            <a:xfrm>
              <a:off x="10071" y="780034"/>
              <a:ext cx="3027170" cy="110862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Arrow: Chevron 4">
              <a:extLst>
                <a:ext uri="{FF2B5EF4-FFF2-40B4-BE49-F238E27FC236}">
                  <a16:creationId xmlns:a16="http://schemas.microsoft.com/office/drawing/2014/main" id="{DFB57BDE-D28A-19CC-18AF-87E42A5AADED}"/>
                </a:ext>
              </a:extLst>
            </p:cNvPr>
            <p:cNvSpPr txBox="1"/>
            <p:nvPr/>
          </p:nvSpPr>
          <p:spPr>
            <a:xfrm>
              <a:off x="564385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CSTR Implementation</a:t>
              </a:r>
              <a:endParaRPr lang="en-US" sz="2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32C527-38D2-DEE9-9B7B-B3DE397CEC76}"/>
              </a:ext>
            </a:extLst>
          </p:cNvPr>
          <p:cNvGrpSpPr/>
          <p:nvPr/>
        </p:nvGrpSpPr>
        <p:grpSpPr>
          <a:xfrm>
            <a:off x="3176829" y="3212976"/>
            <a:ext cx="3027170" cy="1108627"/>
            <a:chOff x="2821241" y="780034"/>
            <a:chExt cx="3027170" cy="1108627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D5C53925-857A-6C88-D4A1-C2B51F8516F7}"/>
                </a:ext>
              </a:extLst>
            </p:cNvPr>
            <p:cNvSpPr/>
            <p:nvPr/>
          </p:nvSpPr>
          <p:spPr>
            <a:xfrm>
              <a:off x="2821241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Arrow: Chevron 8">
              <a:extLst>
                <a:ext uri="{FF2B5EF4-FFF2-40B4-BE49-F238E27FC236}">
                  <a16:creationId xmlns:a16="http://schemas.microsoft.com/office/drawing/2014/main" id="{B298A0A2-1AFA-E774-1ACB-946C328937DF}"/>
                </a:ext>
              </a:extLst>
            </p:cNvPr>
            <p:cNvSpPr txBox="1"/>
            <p:nvPr/>
          </p:nvSpPr>
          <p:spPr>
            <a:xfrm>
              <a:off x="3375555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Vanilla Neural Network </a:t>
              </a:r>
              <a:endParaRPr lang="en-US" sz="20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1DF2A7-7801-5B33-462A-39FD2436FFB5}"/>
              </a:ext>
            </a:extLst>
          </p:cNvPr>
          <p:cNvGrpSpPr/>
          <p:nvPr/>
        </p:nvGrpSpPr>
        <p:grpSpPr>
          <a:xfrm>
            <a:off x="5988000" y="3212976"/>
            <a:ext cx="3027170" cy="1108627"/>
            <a:chOff x="5632412" y="780034"/>
            <a:chExt cx="3027170" cy="110862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A65D5D98-0FD4-556A-A254-54B965E08C4C}"/>
                </a:ext>
              </a:extLst>
            </p:cNvPr>
            <p:cNvSpPr/>
            <p:nvPr/>
          </p:nvSpPr>
          <p:spPr>
            <a:xfrm>
              <a:off x="563241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172556E7-49AA-A45E-07C9-0C201FB40AB8}"/>
                </a:ext>
              </a:extLst>
            </p:cNvPr>
            <p:cNvSpPr txBox="1"/>
            <p:nvPr/>
          </p:nvSpPr>
          <p:spPr>
            <a:xfrm>
              <a:off x="6100452" y="780034"/>
              <a:ext cx="2004817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Hyperparameter Tuning with Keras Tuner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453F62-AACF-D170-8E61-4019407320EB}"/>
              </a:ext>
            </a:extLst>
          </p:cNvPr>
          <p:cNvGrpSpPr/>
          <p:nvPr/>
        </p:nvGrpSpPr>
        <p:grpSpPr>
          <a:xfrm>
            <a:off x="8799170" y="3212976"/>
            <a:ext cx="3027170" cy="1108627"/>
            <a:chOff x="8443582" y="780034"/>
            <a:chExt cx="3027170" cy="1108627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1116FAA-0B1B-3533-B03A-3497EE0F9589}"/>
                </a:ext>
              </a:extLst>
            </p:cNvPr>
            <p:cNvSpPr/>
            <p:nvPr/>
          </p:nvSpPr>
          <p:spPr>
            <a:xfrm>
              <a:off x="8443582" y="780034"/>
              <a:ext cx="3027170" cy="1108627"/>
            </a:xfrm>
            <a:prstGeom prst="chevron">
              <a:avLst/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Arrow: Chevron 16">
              <a:extLst>
                <a:ext uri="{FF2B5EF4-FFF2-40B4-BE49-F238E27FC236}">
                  <a16:creationId xmlns:a16="http://schemas.microsoft.com/office/drawing/2014/main" id="{CCE74190-C166-23C0-D9C2-4EDB24455E60}"/>
                </a:ext>
              </a:extLst>
            </p:cNvPr>
            <p:cNvSpPr txBox="1"/>
            <p:nvPr/>
          </p:nvSpPr>
          <p:spPr>
            <a:xfrm>
              <a:off x="8997896" y="780034"/>
              <a:ext cx="1918543" cy="11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Physics Guided Neural Network </a:t>
              </a:r>
              <a:endParaRPr lang="en-US" sz="20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69C9D0-93FE-300E-DDA9-2CA68F8D7023}"/>
              </a:ext>
            </a:extLst>
          </p:cNvPr>
          <p:cNvGrpSpPr/>
          <p:nvPr/>
        </p:nvGrpSpPr>
        <p:grpSpPr>
          <a:xfrm>
            <a:off x="695400" y="1032262"/>
            <a:ext cx="10801200" cy="1892682"/>
            <a:chOff x="695400" y="1032262"/>
            <a:chExt cx="10801200" cy="1892682"/>
          </a:xfrm>
        </p:grpSpPr>
        <p:pic>
          <p:nvPicPr>
            <p:cNvPr id="18" name="Grafik 8">
              <a:extLst>
                <a:ext uri="{FF2B5EF4-FFF2-40B4-BE49-F238E27FC236}">
                  <a16:creationId xmlns:a16="http://schemas.microsoft.com/office/drawing/2014/main" id="{1B60DE81-A65D-A7BF-FCFD-21A0F4BB1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1124744"/>
              <a:ext cx="1800200" cy="1800200"/>
            </a:xfrm>
            <a:prstGeom prst="rect">
              <a:avLst/>
            </a:prstGeom>
          </p:spPr>
        </p:pic>
        <p:pic>
          <p:nvPicPr>
            <p:cNvPr id="19" name="Picture 8" descr="Keras: the Python deep learning API">
              <a:extLst>
                <a:ext uri="{FF2B5EF4-FFF2-40B4-BE49-F238E27FC236}">
                  <a16:creationId xmlns:a16="http://schemas.microsoft.com/office/drawing/2014/main" id="{038D4611-23D6-C489-B529-AD5E3D499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16" y="1383202"/>
              <a:ext cx="2772000" cy="1108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 descr="Python Logo Png Transparent Images - Logo Transparent Background Python  Programming Language, Png Download , Transparent Png Image - PNGitem">
              <a:extLst>
                <a:ext uri="{FF2B5EF4-FFF2-40B4-BE49-F238E27FC236}">
                  <a16:creationId xmlns:a16="http://schemas.microsoft.com/office/drawing/2014/main" id="{91E71C1E-E63E-5E76-C4E2-3DF7142F5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4" y="1304838"/>
              <a:ext cx="2592000" cy="132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4" descr="alternate text">
              <a:extLst>
                <a:ext uri="{FF2B5EF4-FFF2-40B4-BE49-F238E27FC236}">
                  <a16:creationId xmlns:a16="http://schemas.microsoft.com/office/drawing/2014/main" id="{3A94EA26-4C16-B67D-9563-1ED5D91A6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00" y="1032262"/>
              <a:ext cx="1944000" cy="1810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Arrow: Up 21">
            <a:extLst>
              <a:ext uri="{FF2B5EF4-FFF2-40B4-BE49-F238E27FC236}">
                <a16:creationId xmlns:a16="http://schemas.microsoft.com/office/drawing/2014/main" id="{CCF8EC7E-F891-3B5F-CBEA-93233F459D44}"/>
              </a:ext>
            </a:extLst>
          </p:cNvPr>
          <p:cNvSpPr/>
          <p:nvPr/>
        </p:nvSpPr>
        <p:spPr>
          <a:xfrm>
            <a:off x="1519204" y="4614943"/>
            <a:ext cx="720080" cy="142371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364975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809-9888-8386-2357-291F48CE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65088"/>
            <a:ext cx="10441159" cy="1131664"/>
          </a:xfrm>
        </p:spPr>
        <p:txBody>
          <a:bodyPr/>
          <a:lstStyle/>
          <a:p>
            <a:r>
              <a:rPr lang="en-US" sz="2400" dirty="0"/>
              <a:t>On Training and Testing Data Combined : the Concentration of reactant B (CB):</a:t>
            </a:r>
            <a:endParaRPr lang="en-DE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26AAA-E8B0-7BF0-7E4D-AF2BA5B8BB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FC9C7-3864-B90A-899E-6061A494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657"/>
            <a:ext cx="12192000" cy="50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459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Question mark against red wall">
            <a:extLst>
              <a:ext uri="{FF2B5EF4-FFF2-40B4-BE49-F238E27FC236}">
                <a16:creationId xmlns:a16="http://schemas.microsoft.com/office/drawing/2014/main" id="{E7B4A531-3EB5-A799-98FD-FAB4AB6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124744"/>
            <a:ext cx="10873208" cy="475252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5F4AE-0FEA-9A7D-257E-32B80F0234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9CD13B6-AD50-0B6A-F5DA-ADAA0A0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348880"/>
            <a:ext cx="5998369" cy="1368152"/>
          </a:xfrm>
        </p:spPr>
        <p:txBody>
          <a:bodyPr/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THANK YOU   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963B7276-3193-00F3-FF73-ABA31809A2A9}"/>
              </a:ext>
            </a:extLst>
          </p:cNvPr>
          <p:cNvSpPr txBox="1">
            <a:spLocks/>
          </p:cNvSpPr>
          <p:nvPr/>
        </p:nvSpPr>
        <p:spPr bwMode="auto">
          <a:xfrm>
            <a:off x="355600" y="4941168"/>
            <a:ext cx="1150143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7313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4B819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kern="0" dirty="0"/>
              <a:t>We will now proceed to Questions and Answers’ (Q&amp;A) session</a:t>
            </a:r>
          </a:p>
        </p:txBody>
      </p:sp>
      <p:pic>
        <p:nvPicPr>
          <p:cNvPr id="15" name="Graphic 14" descr="Smiling with hearts face outline with solid fill">
            <a:extLst>
              <a:ext uri="{FF2B5EF4-FFF2-40B4-BE49-F238E27FC236}">
                <a16:creationId xmlns:a16="http://schemas.microsoft.com/office/drawing/2014/main" id="{FFAD0D68-A985-A8D5-3E82-3037E964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3872" y="2462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510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B2F4A-5967-4132-A716-D8AD9CE1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Case Study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75A56-5C80-48D9-B20D-335D8AB43D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439C4C-B0CA-4C26-9A38-BEFCF77BC4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Continuous Stirred Tank Reactor (CSTR)</a:t>
            </a:r>
          </a:p>
        </p:txBody>
      </p:sp>
    </p:spTree>
    <p:extLst>
      <p:ext uri="{BB962C8B-B14F-4D97-AF65-F5344CB8AC3E}">
        <p14:creationId xmlns:p14="http://schemas.microsoft.com/office/powerpoint/2010/main" val="24938525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B9AC-A9EB-4E21-A03B-732632A6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Continuous Stirred Tank Reactor (CSTR)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F2D586-0FBC-4BE6-95CD-CB0EDD20023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79425" y="1052737"/>
                <a:ext cx="6120631" cy="4968652"/>
              </a:xfrm>
            </p:spPr>
            <p:txBody>
              <a:bodyPr/>
              <a:lstStyle/>
              <a:p>
                <a:r>
                  <a:rPr lang="en-US" dirty="0"/>
                  <a:t>CSTR is continuous and has 4 </a:t>
                </a:r>
                <a:r>
                  <a:rPr lang="en-US" b="1" dirty="0"/>
                  <a:t>STATES</a:t>
                </a:r>
                <a:r>
                  <a:rPr lang="en-US" dirty="0"/>
                  <a:t> namely,</a:t>
                </a:r>
              </a:p>
              <a:p>
                <a:pPr lvl="1"/>
                <a:r>
                  <a:rPr lang="en-US" dirty="0"/>
                  <a:t>Concentration of Reactant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pPr lvl="1"/>
                <a:r>
                  <a:rPr lang="en-US" dirty="0"/>
                  <a:t>Concentration of Reactant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pPr lvl="1"/>
                <a:r>
                  <a:rPr lang="en-US" dirty="0"/>
                  <a:t>Temperature Inside the Reactor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),</a:t>
                </a:r>
              </a:p>
              <a:p>
                <a:pPr lvl="1"/>
                <a:r>
                  <a:rPr lang="en-US" b="0" i="0" dirty="0">
                    <a:solidFill>
                      <a:srgbClr val="404040"/>
                    </a:solidFill>
                    <a:effectLst/>
                  </a:rPr>
                  <a:t>Temperature of the Cooling Jacket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404040"/>
                    </a:solidFill>
                    <a:effectLst/>
                  </a:rPr>
                  <a:t>).</a:t>
                </a:r>
              </a:p>
              <a:p>
                <a:pPr lvl="1"/>
                <a:endParaRPr lang="de-DE" dirty="0"/>
              </a:p>
              <a:p>
                <a:r>
                  <a:rPr lang="en-US" dirty="0"/>
                  <a:t>The control </a:t>
                </a:r>
                <a:r>
                  <a:rPr lang="en-US" b="1" dirty="0"/>
                  <a:t>INPUTS</a:t>
                </a:r>
                <a:r>
                  <a:rPr lang="en-US" dirty="0"/>
                  <a:t> are:</a:t>
                </a:r>
              </a:p>
              <a:p>
                <a:pPr lvl="1"/>
                <a:r>
                  <a:rPr lang="de-DE" dirty="0"/>
                  <a:t>Feed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i="0" dirty="0">
                    <a:solidFill>
                      <a:srgbClr val="404040"/>
                    </a:solidFill>
                    <a:effectLst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de-DE" dirty="0">
                  <a:cs typeface="+mn-cs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7F2D586-0FBC-4BE6-95CD-CB0EDD200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79425" y="1052737"/>
                <a:ext cx="6120631" cy="4968652"/>
              </a:xfrm>
              <a:blipFill>
                <a:blip r:embed="rId3"/>
                <a:stretch>
                  <a:fillRect l="-1394" t="-85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805D0-D273-4DC9-B0C3-3B8623E154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8FC8476-E247-B105-EA66-0034D236CDB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944562"/>
            <a:ext cx="4224335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135D2D3-0D9E-CB18-3EC7-CAAEB9C59792}"/>
              </a:ext>
            </a:extLst>
          </p:cNvPr>
          <p:cNvSpPr txBox="1"/>
          <p:nvPr/>
        </p:nvSpPr>
        <p:spPr>
          <a:xfrm>
            <a:off x="7392144" y="5805486"/>
            <a:ext cx="45123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DE" sz="10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US" sz="10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setup of a common </a:t>
            </a:r>
            <a:r>
              <a:rPr lang="en-US" sz="1100" i="1" dirty="0">
                <a:solidFill>
                  <a:srgbClr val="44546A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10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Stirred-Tank Reactor (CSTR)</a:t>
            </a:r>
            <a:endParaRPr lang="en-DE" sz="1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400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1202-BCD5-2ACE-C104-477F871E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Stirred Tank Reactor (CSTR)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D9DEB-A594-5E04-22AD-950B83ECF5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5E8142-C1ED-256A-75F6-91D4821DDAB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79425" y="1052737"/>
                <a:ext cx="11521231" cy="4968652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  <m:d>
                      <m:d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DE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(1</a:t>
                </a:r>
                <a:r>
                  <a:rPr lang="en-US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DE" sz="1200" i="1" dirty="0">
                  <a:solidFill>
                    <a:srgbClr val="44546A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∙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DE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(2</a:t>
                </a:r>
                <a:r>
                  <a:rPr lang="en-US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DE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DE" sz="24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 </m:t>
                            </m:r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2 </m:t>
                            </m:r>
                          </m:sub>
                        </m:s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𝑏𝑐</m:t>
                            </m:r>
                          </m:sub>
                        </m:s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3 </m:t>
                            </m:r>
                          </m:sub>
                        </m:s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 </m:t>
                        </m:r>
                        <m:sSubSup>
                          <m:sSubSup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𝑎𝑑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∙ </m:t>
                        </m:r>
                        <m:d>
                          <m:d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f>
                          <m:f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en-US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 </m:t>
                            </m:r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∙</m:t>
                            </m:r>
                            <m:d>
                              <m:d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DE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DE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DE" sz="24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DE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DE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∙ </m:t>
                            </m:r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DE" sz="24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∙ </m:t>
                            </m:r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en-US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∙ </m:t>
                        </m:r>
                        <m:sSub>
                          <m:sSub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z="800" i="1" dirty="0">
                  <a:solidFill>
                    <a:srgbClr val="44546A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r>
                  <a:rPr lang="en-DE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DE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sub>
                    </m:sSub>
                    <m:r>
                      <a:rPr lang="en-DE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DE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</m:acc>
                        <m:r>
                          <a:rPr lang="en-DE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DE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sub>
                        </m:sSub>
                        <m:r>
                          <a:rPr lang="en-DE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∙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  <m:r>
                          <a:rPr lang="en-DE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DE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DE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DE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DE" i="1" dirty="0">
                  <a:solidFill>
                    <a:srgbClr val="44546A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(4)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5E8142-C1ED-256A-75F6-91D4821DD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79425" y="1052737"/>
                <a:ext cx="11521231" cy="49686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18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7913-48C4-276D-C1EA-59E174CC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FC94C-6733-4898-7140-ACB0775F9A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51C467-5614-4406-318E-36AB28DB9A98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79424" y="1052737"/>
                <a:ext cx="11377216" cy="4968652"/>
              </a:xfrm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sty m:val="p"/>
                      </m:rP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ab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  <m:sSup>
                      <m:sSup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+273.15</m:t>
                            </m:r>
                          </m:den>
                        </m:f>
                      </m:sup>
                    </m:sSup>
                  </m:oMath>
                </a14:m>
                <a:endParaRPr lang="en-DE" sz="1050" i="1" dirty="0">
                  <a:solidFill>
                    <a:srgbClr val="44546A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bc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  <m:sSup>
                      <m:sSup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+ 273.15</m:t>
                            </m:r>
                          </m:den>
                        </m:f>
                      </m:sup>
                    </m:sSup>
                  </m:oMath>
                </a14:m>
                <a:endParaRPr lang="en-DE" sz="1050" i="1" dirty="0">
                  <a:solidFill>
                    <a:srgbClr val="44546A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DE" sz="24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ad</m:t>
                        </m:r>
                      </m:sub>
                    </m:sSub>
                    <m:r>
                      <a:rPr lang="en-DE" sz="240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∙</m:t>
                    </m:r>
                    <m:sSup>
                      <m:sSupPr>
                        <m:ctrlPr>
                          <a:rPr lang="en-DE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DE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∙ 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DE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+ 273.15</m:t>
                            </m:r>
                          </m:den>
                        </m:f>
                      </m:sup>
                    </m:sSup>
                  </m:oMath>
                </a14:m>
                <a:endParaRPr lang="en-DE" sz="1050" i="1" dirty="0">
                  <a:solidFill>
                    <a:srgbClr val="44546A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r">
                  <a:spcAft>
                    <a:spcPts val="1000"/>
                  </a:spcAft>
                  <a:buNone/>
                </a:pP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DE" sz="1200" i="1" dirty="0">
                    <a:solidFill>
                      <a:srgbClr val="44546A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51C467-5614-4406-318E-36AB28DB9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79424" y="1052737"/>
                <a:ext cx="11377216" cy="49686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8682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BFB1-C756-7E24-348E-9A8149E0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18CA6-C6B3-E8C6-2450-CA0AE9B377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C655EF4-2644-4A99-92F8-561ECBEA6BD6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A35EDCF-7BC9-7527-FEC7-2A326ADC99DC}"/>
                  </a:ext>
                </a:extLst>
              </p:cNvPr>
              <p:cNvGraphicFramePr>
                <a:graphicFrameLocks noGrp="1"/>
              </p:cNvGraphicFramePr>
              <p:nvPr>
                <p:ph sz="quarter" idx="12"/>
                <p:extLst>
                  <p:ext uri="{D42A27DB-BD31-4B8C-83A1-F6EECF244321}">
                    <p14:modId xmlns:p14="http://schemas.microsoft.com/office/powerpoint/2010/main" val="1889015289"/>
                  </p:ext>
                </p:extLst>
              </p:nvPr>
            </p:nvGraphicFramePr>
            <p:xfrm>
              <a:off x="191344" y="1484784"/>
              <a:ext cx="5400600" cy="373786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202329">
                      <a:extLst>
                        <a:ext uri="{9D8B030D-6E8A-4147-A177-3AD203B41FA5}">
                          <a16:colId xmlns:a16="http://schemas.microsoft.com/office/drawing/2014/main" val="989659830"/>
                        </a:ext>
                      </a:extLst>
                    </a:gridCol>
                    <a:gridCol w="2198271">
                      <a:extLst>
                        <a:ext uri="{9D8B030D-6E8A-4147-A177-3AD203B41FA5}">
                          <a16:colId xmlns:a16="http://schemas.microsoft.com/office/drawing/2014/main" val="392864466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0,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𝑎𝑏</m:t>
                                    </m:r>
                                  </m:sub>
                                </m:sSub>
                                <m:r>
                                  <a:rPr lang="en-DE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1.287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   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71755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0,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1.287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 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5249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0,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9.043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     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8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𝑔𝑎𝑠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𝑈𝑛𝑖𝑣𝑒𝑟𝑠𝑎𝑙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𝑔𝑎𝑠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𝑐𝑜𝑛𝑠𝑡𝑎𝑛𝑡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8.31432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5107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ab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9758.3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62891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bc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9758.3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32615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ad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8560.0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40892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𝑎𝑏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4.2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0508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𝑏𝑐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-11.00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9651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A35EDCF-7BC9-7527-FEC7-2A326ADC99DC}"/>
                  </a:ext>
                </a:extLst>
              </p:cNvPr>
              <p:cNvGraphicFramePr>
                <a:graphicFrameLocks noGrp="1"/>
              </p:cNvGraphicFramePr>
              <p:nvPr>
                <p:ph sz="quarter" idx="12"/>
                <p:extLst>
                  <p:ext uri="{D42A27DB-BD31-4B8C-83A1-F6EECF244321}">
                    <p14:modId xmlns:p14="http://schemas.microsoft.com/office/powerpoint/2010/main" val="1889015289"/>
                  </p:ext>
                </p:extLst>
              </p:nvPr>
            </p:nvGraphicFramePr>
            <p:xfrm>
              <a:off x="191344" y="1484784"/>
              <a:ext cx="5400600" cy="373786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202329">
                      <a:extLst>
                        <a:ext uri="{9D8B030D-6E8A-4147-A177-3AD203B41FA5}">
                          <a16:colId xmlns:a16="http://schemas.microsoft.com/office/drawing/2014/main" val="989659830"/>
                        </a:ext>
                      </a:extLst>
                    </a:gridCol>
                    <a:gridCol w="2198271">
                      <a:extLst>
                        <a:ext uri="{9D8B030D-6E8A-4147-A177-3AD203B41FA5}">
                          <a16:colId xmlns:a16="http://schemas.microsoft.com/office/drawing/2014/main" val="3928644665"/>
                        </a:ext>
                      </a:extLst>
                    </a:gridCol>
                  </a:tblGrid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16393" r="-69011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16393" r="-554" b="-9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7175568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114516" r="-69011" b="-79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114516" r="-554" b="-79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524902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218033" r="-6901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218033" r="-554" b="-7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802"/>
                      </a:ext>
                    </a:extLst>
                  </a:tr>
                  <a:tr h="7462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157724" r="-69011" b="-25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157724" r="-554" b="-25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107988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519672" r="-6901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519672" r="-554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289173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609677" r="-690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609677" r="-55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3261522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721311" r="-6901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721311" r="-55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089294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808065" r="-6901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808065" r="-554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508988"/>
                      </a:ext>
                    </a:extLst>
                  </a:tr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922951" r="-690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983" t="-922951" r="-55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96517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77BCA2B-F1AE-078A-C618-FD4BD392695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969901056"/>
                  </p:ext>
                </p:extLst>
              </p:nvPr>
            </p:nvGraphicFramePr>
            <p:xfrm>
              <a:off x="5807968" y="1494754"/>
              <a:ext cx="6120680" cy="37179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1071751939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1118851111"/>
                        </a:ext>
                      </a:extLst>
                    </a:gridCol>
                  </a:tblGrid>
                  <a:tr h="751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𝑎𝑑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41.85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sSup>
                                <m:sSupPr>
                                  <m:ctrlPr>
                                    <a:rPr lang="en-DE" sz="160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𝑚𝑜𝑙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64900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0.9342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𝑘𝑔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41608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(</m:t>
                              </m:r>
                            </m:oMath>
                          </a14:m>
                          <a:r>
                            <a:rPr lang="en-DE" sz="1600" i="1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Specific Heat capacity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3.01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𝑘𝑔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14768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DE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  <m:r>
                                    <a:rPr lang="en-DE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DE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(</m:t>
                              </m:r>
                            </m:oMath>
                          </a14:m>
                          <a:r>
                            <a:rPr lang="en-DE" sz="1600" i="1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Coolant heat capacity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.0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𝑘𝑔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67388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𝐴𝑟𝑒𝑎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𝑟𝑒𝑎𝑐𝑡𝑜𝑟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𝑤𝑎𝑙𝑙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0.215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75834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𝑉𝑜𝑙𝑢𝑚𝑒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𝑟𝑒𝑎𝑐𝑡𝑜𝑟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10.01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39087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DE" sz="16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k</m:t>
                                  </m:r>
                                </m:sub>
                              </m:sSub>
                            </m:oMath>
                          </a14:m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𝐶𝑜𝑜𝑙𝑎𝑛𝑡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𝑚𝑎𝑠𝑠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5.0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𝑘𝑔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3792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𝑇𝑒𝑚𝑝𝑒𝑟𝑎𝑡𝑢𝑟𝑒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𝐼𝑛𝑓𝑙𝑜𝑤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130.0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°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129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DE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4032.0</a:t>
                          </a: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𝑘𝐽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sSup>
                                    <m:sSupPr>
                                      <m:ctrlP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 ∙</m:t>
                                      </m:r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DE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∙</m:t>
                                  </m:r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DE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p>
                              </m:sSup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222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DE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𝐶𝑜𝑛𝑐𝑒𝑛𝑡𝑟𝑎𝑡𝑖𝑜𝑛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𝑜𝑓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𝑖𝑛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𝑖𝑛𝑝𝑢𝑡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𝑈𝑝𝑝𝑒𝑟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𝑏𝑜𝑢𝑛𝑑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5.7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𝑙𝑜𝑤𝑒𝑟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𝑏𝑜𝑢𝑛𝑑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4.5)</m:t>
                                </m:r>
                              </m:oMath>
                            </m:oMathPara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tabLst>
                              <a:tab pos="4538345" algn="l"/>
                            </a:tabLs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5.10          </a:t>
                          </a:r>
                          <a14:m>
                            <m:oMath xmlns:m="http://schemas.openxmlformats.org/officeDocument/2006/math"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𝑚𝑜𝑙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DE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DE" sz="16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2276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77BCA2B-F1AE-078A-C618-FD4BD392695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969901056"/>
                  </p:ext>
                </p:extLst>
              </p:nvPr>
            </p:nvGraphicFramePr>
            <p:xfrm>
              <a:off x="5807968" y="1494754"/>
              <a:ext cx="6120680" cy="37179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1071751939"/>
                        </a:ext>
                      </a:extLst>
                    </a:gridCol>
                    <a:gridCol w="2376264">
                      <a:extLst>
                        <a:ext uri="{9D8B030D-6E8A-4147-A177-3AD203B41FA5}">
                          <a16:colId xmlns:a16="http://schemas.microsoft.com/office/drawing/2014/main" val="1118851111"/>
                        </a:ext>
                      </a:extLst>
                    </a:gridCol>
                  </a:tblGrid>
                  <a:tr h="37395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16393" r="-63740" b="-9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16393" r="-513" b="-9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490071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118333" r="-63740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118333" r="-513" b="-8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60866"/>
                      </a:ext>
                    </a:extLst>
                  </a:tr>
                  <a:tr h="276479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291111" r="-63740" b="-9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291111" r="-513" b="-9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4768515"/>
                      </a:ext>
                    </a:extLst>
                  </a:tr>
                  <a:tr h="276479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382609" r="-63740" b="-87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382609" r="-513" b="-87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738878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376271" r="-63740" b="-5796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376271" r="-513" b="-57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7583489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468333" r="-63740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468333" r="-513" b="-4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3908770"/>
                      </a:ext>
                    </a:extLst>
                  </a:tr>
                  <a:tr h="241935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852500" r="-63740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852500" r="-513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2379203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645763" r="-63740" b="-3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645763" r="-513" b="-310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12995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733333" r="-6374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733333" r="-51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22065"/>
                      </a:ext>
                    </a:extLst>
                  </a:tr>
                  <a:tr h="736473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" t="-413223" r="-63740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949" t="-413223" r="-513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22767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AA7B112-EF5D-AC3E-D679-6FE20800F345}"/>
              </a:ext>
            </a:extLst>
          </p:cNvPr>
          <p:cNvSpPr txBox="1"/>
          <p:nvPr/>
        </p:nvSpPr>
        <p:spPr>
          <a:xfrm>
            <a:off x="47328" y="5301208"/>
            <a:ext cx="31179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kumimoji="0" lang="en-DE" sz="9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Certain parameters of the CSTR model  </a:t>
            </a:r>
            <a:endParaRPr kumimoji="0" lang="en-DE" sz="9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6544C-62F2-B52F-A14D-8C8CFAD27147}"/>
              </a:ext>
            </a:extLst>
          </p:cNvPr>
          <p:cNvSpPr txBox="1"/>
          <p:nvPr/>
        </p:nvSpPr>
        <p:spPr>
          <a:xfrm>
            <a:off x="5858367" y="5373216"/>
            <a:ext cx="31179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kumimoji="0" lang="en-DE" sz="9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…continues   </a:t>
            </a:r>
            <a:endParaRPr kumimoji="0" lang="en-DE" sz="9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646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gular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gital">
  <a:themeElements>
    <a:clrScheme name="2_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1745</Words>
  <Application>Microsoft Office PowerPoint</Application>
  <PresentationFormat>Widescreen</PresentationFormat>
  <Paragraphs>358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Wingdings</vt:lpstr>
      <vt:lpstr>Regular</vt:lpstr>
      <vt:lpstr>Digital</vt:lpstr>
      <vt:lpstr>IMPLEMENTATION OF DOMAIN-KNOWLEDGE INTO THE MODELLING OF DYNAMIC SYSTEMS</vt:lpstr>
      <vt:lpstr>Agenda</vt:lpstr>
      <vt:lpstr>Goals of the Master Thesis</vt:lpstr>
      <vt:lpstr>PowerPoint Presentation</vt:lpstr>
      <vt:lpstr>Case Study</vt:lpstr>
      <vt:lpstr>Continuous Stirred Tank Reactor (CSTR)</vt:lpstr>
      <vt:lpstr>Continuous Stirred Tank Reactor (CSTR)</vt:lpstr>
      <vt:lpstr> </vt:lpstr>
      <vt:lpstr> </vt:lpstr>
      <vt:lpstr>Amplitude Modulated Pseudo Random (AMPR) Signal</vt:lpstr>
      <vt:lpstr>PowerPoint Presentation</vt:lpstr>
      <vt:lpstr>Simulated Normalized Output of the CSTR Model: (C_A, C_B, T_R, T_K)</vt:lpstr>
      <vt:lpstr>Combined Data: Inputs and Outputs</vt:lpstr>
      <vt:lpstr>PowerPoint Presentation</vt:lpstr>
      <vt:lpstr>Vanilla Neural Network </vt:lpstr>
      <vt:lpstr>Nonlinear Autoregressive Exogenous Model (NARX)</vt:lpstr>
      <vt:lpstr>NARX Model</vt:lpstr>
      <vt:lpstr>PowerPoint Presentation</vt:lpstr>
      <vt:lpstr>Hyperparameter Tuning</vt:lpstr>
      <vt:lpstr>Parameters of the Neural Network</vt:lpstr>
      <vt:lpstr>Hyperparameters Found with KerasTuner</vt:lpstr>
      <vt:lpstr>Neural Network Based on the Best Hyperparameters</vt:lpstr>
      <vt:lpstr>Neural Network’s Metrices </vt:lpstr>
      <vt:lpstr>Neural Network’s Metrices </vt:lpstr>
      <vt:lpstr>Hyperparameter Tuning</vt:lpstr>
      <vt:lpstr>On Training Data: The Temperature Inside The Reactor (Tr) And The Temperature Of The Cooling Jacket (Tk) </vt:lpstr>
      <vt:lpstr>On Training Data: The Concentration Of Reactant A (Ca) And The Concentration Of Reactant B (Cb)</vt:lpstr>
      <vt:lpstr>On Testing Data: The Temperature Inside The Reactor (Tr) And The Temperature Of The Cooling Jacket (Tk) </vt:lpstr>
      <vt:lpstr>On Testing Data: The Concentration Of Reactant A (Ca) And The Concentration Of Reactant B (Cb)</vt:lpstr>
      <vt:lpstr>Hyperparameter Tuning</vt:lpstr>
      <vt:lpstr>On Training Data: The Temperature Inside The Reactor (Tr) And The Temperature Of The Cooling Jacket (Tk) </vt:lpstr>
      <vt:lpstr>On Training Data: The Concentration Of Reactant A (Ca) And The Concentration Of Reactant B (Cb)</vt:lpstr>
      <vt:lpstr>Hyperparameter Tuning</vt:lpstr>
      <vt:lpstr>On Training Data: The Temperature Inside The Reactor (Tr) And The Temperature Of The Cooling Jacket (Tk) </vt:lpstr>
      <vt:lpstr>On Training Data: The Concentration Of Reactant A (Ca) And The Concentration Of Reactant B (Cb)</vt:lpstr>
      <vt:lpstr>PowerPoint Presentation</vt:lpstr>
      <vt:lpstr>Physics Guided Neural Network (PGNN)</vt:lpstr>
      <vt:lpstr>Constraints Implemented on Physics Guided Neural Network (PGNN)</vt:lpstr>
      <vt:lpstr>On Training and Testing Data Combined : the Concentration of reactant A (CA):</vt:lpstr>
      <vt:lpstr>On Training and Testing Data Combined : the Concentration of reactant B (CB):</vt:lpstr>
      <vt:lpstr>THANK YOU   </vt:lpstr>
    </vt:vector>
  </TitlesOfParts>
  <Company>Universität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engell</dc:creator>
  <cp:lastModifiedBy>Abdur Rehman</cp:lastModifiedBy>
  <cp:revision>382</cp:revision>
  <cp:lastPrinted>2017-07-27T15:52:21Z</cp:lastPrinted>
  <dcterms:created xsi:type="dcterms:W3CDTF">2001-05-16T08:02:00Z</dcterms:created>
  <dcterms:modified xsi:type="dcterms:W3CDTF">2022-07-22T10:49:27Z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