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60" r:id="rId4"/>
    <p:sldId id="261" r:id="rId5"/>
    <p:sldId id="258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21/03/2022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775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21/03/2022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1194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21/03/2022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2855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21/03/2022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1375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21/03/2022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5112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21/03/2022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9061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21/03/2022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56893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21/03/2022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814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21/03/2022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9863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21/03/2022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802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21/03/2022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912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21/03/2022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615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21/03/2022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481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21/03/2022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034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21/03/2022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9820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21/03/2022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9769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18491-160E-4087-BABF-A7E495D5545C}" type="datetimeFigureOut">
              <a:rPr lang="en-DE" smtClean="0"/>
              <a:t>21/03/2022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5971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4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53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9728-55DD-4D7F-AB0B-AA4FD06E15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 Progress 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4122B-91BA-45DB-911F-FD462BB0AE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Abdur Rehman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27994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5999C5-5704-477E-BC09-44ED55A334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43319"/>
                <a:ext cx="8596668" cy="4598044"/>
              </a:xfrm>
            </p:spPr>
            <p:txBody>
              <a:bodyPr/>
              <a:lstStyle/>
              <a:p>
                <a:r>
                  <a:rPr lang="en-US" dirty="0"/>
                  <a:t>The control inputs are the feed </a:t>
                </a:r>
                <a:r>
                  <a:rPr lang="en-US" b="1" i="1" dirty="0"/>
                  <a:t>F</a:t>
                </a:r>
                <a:r>
                  <a:rPr lang="en-US" dirty="0"/>
                  <a:t> and the heat flow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/>
                  <a:t>:</a:t>
                </a:r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5999C5-5704-477E-BC09-44ED55A33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43319"/>
                <a:ext cx="8596668" cy="4598044"/>
              </a:xfrm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538B0AD-13EB-42CB-8D62-C776D713A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8800" y="0"/>
            <a:ext cx="4003200" cy="288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00DB90-85AD-4853-B4C6-A2895D176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9600" y="3963319"/>
            <a:ext cx="4262400" cy="288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D7A9155-6E90-40AB-8F17-0DD4CB19F4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048476"/>
            <a:ext cx="5638095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70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F2AE3-ACD5-462C-8874-F42B389C3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6871"/>
            <a:ext cx="8179795" cy="5754491"/>
          </a:xfrm>
        </p:spPr>
        <p:txBody>
          <a:bodyPr/>
          <a:lstStyle/>
          <a:p>
            <a:r>
              <a:rPr lang="en-US" dirty="0"/>
              <a:t>The four states are concentration of </a:t>
            </a:r>
            <a:r>
              <a:rPr lang="en-US" b="1" i="1" dirty="0"/>
              <a:t>reactant A (CA), </a:t>
            </a:r>
            <a:r>
              <a:rPr lang="en-US" dirty="0"/>
              <a:t>the concentration of </a:t>
            </a:r>
            <a:r>
              <a:rPr lang="en-US" b="1" i="1" dirty="0"/>
              <a:t>reactant B (CB), </a:t>
            </a:r>
            <a:r>
              <a:rPr lang="en-US" dirty="0"/>
              <a:t>the temperature inside the </a:t>
            </a:r>
            <a:r>
              <a:rPr lang="en-US" b="1" i="1" dirty="0"/>
              <a:t>reactor (TR) </a:t>
            </a:r>
            <a:r>
              <a:rPr lang="en-US" dirty="0"/>
              <a:t>and the temperature of the </a:t>
            </a:r>
            <a:r>
              <a:rPr lang="en-US" b="1" i="1" dirty="0"/>
              <a:t>cooling jacket (TK):</a:t>
            </a:r>
            <a:endParaRPr lang="en-DE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58A158-FAA3-45B5-B701-926D8299E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48" y="1259354"/>
            <a:ext cx="5295238" cy="38095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B8D9CB-810A-4A41-B98D-C9DA38193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600" y="0"/>
            <a:ext cx="3146400" cy="216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C8D9FA-86BD-4BCC-9932-D366D5EBA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600" y="2238613"/>
            <a:ext cx="3146400" cy="216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D9A53CA-3754-4D50-BE18-2CE994CE24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6400" y="4698000"/>
            <a:ext cx="3405600" cy="216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B72244-74A9-4983-A363-45C2ABE290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7766" y="4661716"/>
            <a:ext cx="3571199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37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C720-4036-48F7-BDF9-45A822249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9493"/>
            <a:ext cx="8596668" cy="1320800"/>
          </a:xfrm>
        </p:spPr>
        <p:txBody>
          <a:bodyPr/>
          <a:lstStyle/>
          <a:p>
            <a:r>
              <a:rPr lang="en-US" dirty="0"/>
              <a:t>The First NARX Concatenation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15DD3-3AEA-4533-8EA1-DEAF2B518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1025"/>
            <a:ext cx="12192000" cy="6276975"/>
          </a:xfrm>
        </p:spPr>
        <p:txBody>
          <a:bodyPr/>
          <a:lstStyle/>
          <a:p>
            <a:r>
              <a:rPr lang="sv-SE" dirty="0"/>
              <a:t>nU_delay = int(3)</a:t>
            </a:r>
          </a:p>
          <a:p>
            <a:r>
              <a:rPr lang="sv-SE" dirty="0"/>
              <a:t>nY_delay = int(3)</a:t>
            </a:r>
          </a:p>
          <a:p>
            <a:r>
              <a:rPr lang="en-US" dirty="0"/>
              <a:t>Inputs</a:t>
            </a:r>
            <a:r>
              <a:rPr lang="sv-SE" dirty="0"/>
              <a:t>:</a:t>
            </a:r>
            <a:endParaRPr lang="en-US" dirty="0"/>
          </a:p>
          <a:p>
            <a:pPr lvl="1"/>
            <a:r>
              <a:rPr lang="en-US" dirty="0" err="1"/>
              <a:t>inputs.shape</a:t>
            </a:r>
            <a:r>
              <a:rPr lang="en-US" dirty="0"/>
              <a:t> : (3593, 42)</a:t>
            </a:r>
          </a:p>
          <a:p>
            <a:pPr lvl="1"/>
            <a:r>
              <a:rPr lang="en-US" dirty="0"/>
              <a:t>print(inputs):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Targets:</a:t>
            </a:r>
          </a:p>
          <a:p>
            <a:pPr lvl="1"/>
            <a:r>
              <a:rPr lang="en-US" dirty="0"/>
              <a:t>print(</a:t>
            </a:r>
            <a:r>
              <a:rPr lang="en-US" dirty="0" err="1"/>
              <a:t>targets.shape</a:t>
            </a:r>
            <a:r>
              <a:rPr lang="en-US" dirty="0"/>
              <a:t>): (3597, 4)</a:t>
            </a:r>
          </a:p>
          <a:p>
            <a:pPr lvl="1"/>
            <a:r>
              <a:rPr lang="en-US" dirty="0"/>
              <a:t>print(targets):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104B7D-4294-472F-A47B-DEFC581E8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09" y="4392718"/>
            <a:ext cx="3177815" cy="502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AA1E1A-C761-4AA9-8F0A-9D386C0AA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7600" y="0"/>
            <a:ext cx="3704400" cy="252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D75D05-97FF-42C2-948D-B7CF67FD4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6000" y="4392718"/>
            <a:ext cx="3486000" cy="252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624572-3273-4C0B-BB34-14B6FD1F1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762643"/>
            <a:ext cx="12192000" cy="49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59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61540-071E-4816-9947-4A2E5B07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274002" cy="923925"/>
          </a:xfrm>
        </p:spPr>
        <p:txBody>
          <a:bodyPr/>
          <a:lstStyle/>
          <a:p>
            <a:r>
              <a:rPr lang="en-US" dirty="0"/>
              <a:t>Results 2: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719D0-2E83-47A7-94B5-69F9C847D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2788"/>
            <a:ext cx="12268200" cy="6145211"/>
          </a:xfrm>
        </p:spPr>
        <p:txBody>
          <a:bodyPr/>
          <a:lstStyle/>
          <a:p>
            <a:r>
              <a:rPr lang="en-US" dirty="0" err="1"/>
              <a:t>tuner.results_summary</a:t>
            </a:r>
            <a:r>
              <a:rPr lang="en-US" dirty="0"/>
              <a:t>() :</a:t>
            </a:r>
          </a:p>
          <a:p>
            <a:pPr lvl="1"/>
            <a:r>
              <a:rPr lang="en-US" dirty="0"/>
              <a:t>Best </a:t>
            </a:r>
            <a:r>
              <a:rPr lang="en-US" dirty="0" err="1"/>
              <a:t>mean_absolute_error</a:t>
            </a:r>
            <a:r>
              <a:rPr lang="en-US" dirty="0"/>
              <a:t> So Far: 67.0952377319336</a:t>
            </a:r>
          </a:p>
          <a:p>
            <a:pPr lvl="1"/>
            <a:r>
              <a:rPr lang="en-US" dirty="0"/>
              <a:t>Total elapsed time: 00h 09m 19s</a:t>
            </a:r>
          </a:p>
          <a:p>
            <a:r>
              <a:rPr lang="en-US" dirty="0"/>
              <a:t>Best Tuning Parameters:</a:t>
            </a:r>
          </a:p>
          <a:p>
            <a:endParaRPr lang="en-DE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C3AD1B-AE07-4C16-B6C0-DCEF280E2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173605"/>
              </p:ext>
            </p:extLst>
          </p:nvPr>
        </p:nvGraphicFramePr>
        <p:xfrm>
          <a:off x="1" y="2298348"/>
          <a:ext cx="5447665" cy="1487046"/>
        </p:xfrm>
        <a:graphic>
          <a:graphicData uri="http://schemas.openxmlformats.org/drawingml/2006/table">
            <a:tbl>
              <a:tblPr firstRow="1" firstCol="1" bandRow="1"/>
              <a:tblGrid>
                <a:gridCol w="3317240">
                  <a:extLst>
                    <a:ext uri="{9D8B030D-6E8A-4147-A177-3AD203B41FA5}">
                      <a16:colId xmlns:a16="http://schemas.microsoft.com/office/drawing/2014/main" val="3593805116"/>
                    </a:ext>
                  </a:extLst>
                </a:gridCol>
                <a:gridCol w="2130425">
                  <a:extLst>
                    <a:ext uri="{9D8B030D-6E8A-4147-A177-3AD203B41FA5}">
                      <a16:colId xmlns:a16="http://schemas.microsoft.com/office/drawing/2014/main" val="73429559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History Test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651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cosine_proximity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-1.428985595703125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654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loss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68.52932739257812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267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mean_absolute_error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68.52932739257812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3542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mean_absolute_percentage_error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102.1822280883789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274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mean_squared_error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 dirty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9194.8271484375</a:t>
                      </a:r>
                      <a:endParaRPr lang="en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043742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4645BD2-BBF1-4E53-AB1D-696A22B93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372771"/>
              </p:ext>
            </p:extLst>
          </p:nvPr>
        </p:nvGraphicFramePr>
        <p:xfrm>
          <a:off x="6744336" y="2298348"/>
          <a:ext cx="5447665" cy="1487046"/>
        </p:xfrm>
        <a:graphic>
          <a:graphicData uri="http://schemas.openxmlformats.org/drawingml/2006/table">
            <a:tbl>
              <a:tblPr firstRow="1" firstCol="1" bandRow="1"/>
              <a:tblGrid>
                <a:gridCol w="3317240">
                  <a:extLst>
                    <a:ext uri="{9D8B030D-6E8A-4147-A177-3AD203B41FA5}">
                      <a16:colId xmlns:a16="http://schemas.microsoft.com/office/drawing/2014/main" val="3987411183"/>
                    </a:ext>
                  </a:extLst>
                </a:gridCol>
                <a:gridCol w="2130425">
                  <a:extLst>
                    <a:ext uri="{9D8B030D-6E8A-4147-A177-3AD203B41FA5}">
                      <a16:colId xmlns:a16="http://schemas.microsoft.com/office/drawing/2014/main" val="423886066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History Train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080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cosine_proximity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-1.4290028810501099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423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loss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68.733154296875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784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mean_absolute_error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68.733154296875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5726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mean_absolute_percentage_error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102.16614532470703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097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mean_squared_error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 dirty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9249.619140625</a:t>
                      </a:r>
                      <a:endParaRPr lang="en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0905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179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7338BAB-7464-4410-BFBB-803E94E99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117236"/>
              </p:ext>
            </p:extLst>
          </p:nvPr>
        </p:nvGraphicFramePr>
        <p:xfrm>
          <a:off x="8763001" y="-1"/>
          <a:ext cx="3429000" cy="6858006"/>
        </p:xfrm>
        <a:graphic>
          <a:graphicData uri="http://schemas.openxmlformats.org/drawingml/2006/table">
            <a:tbl>
              <a:tblPr/>
              <a:tblGrid>
                <a:gridCol w="3429000">
                  <a:extLst>
                    <a:ext uri="{9D8B030D-6E8A-4147-A177-3AD203B41FA5}">
                      <a16:colId xmlns:a16="http://schemas.microsoft.com/office/drawing/2014/main" val="463452316"/>
                    </a:ext>
                  </a:extLst>
                </a:gridCol>
              </a:tblGrid>
              <a:tr h="4407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Hyperparameters: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08297920"/>
                  </a:ext>
                </a:extLst>
              </a:tr>
              <a:tr h="4407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hidden_layers: 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38536198"/>
                  </a:ext>
                </a:extLst>
              </a:tr>
              <a:tr h="4407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units_nodes_0: 416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34411678"/>
                  </a:ext>
                </a:extLst>
              </a:tr>
              <a:tr h="4407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activation_0: relu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25010287"/>
                  </a:ext>
                </a:extLst>
              </a:tr>
              <a:tr h="4407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units_nodes_1: 224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42906502"/>
                  </a:ext>
                </a:extLst>
              </a:tr>
              <a:tr h="423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activation_1: relu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85454294"/>
                  </a:ext>
                </a:extLst>
              </a:tr>
              <a:tr h="423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learning_rate: 0.01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53273274"/>
                  </a:ext>
                </a:extLst>
              </a:tr>
              <a:tr h="423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units_nodes_2: 64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77565328"/>
                  </a:ext>
                </a:extLst>
              </a:tr>
              <a:tr h="423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activation_2: tanh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15646473"/>
                  </a:ext>
                </a:extLst>
              </a:tr>
              <a:tr h="423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units_nodes_3: 480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33094737"/>
                  </a:ext>
                </a:extLst>
              </a:tr>
              <a:tr h="423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activation_3: sigmoid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04175888"/>
                  </a:ext>
                </a:extLst>
              </a:tr>
              <a:tr h="423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units_nodes_4: 384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90944174"/>
                  </a:ext>
                </a:extLst>
              </a:tr>
              <a:tr h="423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activation_4: tanh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63594560"/>
                  </a:ext>
                </a:extLst>
              </a:tr>
              <a:tr h="423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units_nodes_5: 32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92762476"/>
                  </a:ext>
                </a:extLst>
              </a:tr>
              <a:tr h="423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activation_5: relu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51923191"/>
                  </a:ext>
                </a:extLst>
              </a:tr>
              <a:tr h="423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Score: 67.22482757568359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4988246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146C91-8244-4B43-8C2A-4A96CBB3D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562946"/>
              </p:ext>
            </p:extLst>
          </p:nvPr>
        </p:nvGraphicFramePr>
        <p:xfrm>
          <a:off x="0" y="0"/>
          <a:ext cx="5600700" cy="6858000"/>
        </p:xfrm>
        <a:graphic>
          <a:graphicData uri="http://schemas.openxmlformats.org/drawingml/2006/table">
            <a:tbl>
              <a:tblPr/>
              <a:tblGrid>
                <a:gridCol w="5600700">
                  <a:extLst>
                    <a:ext uri="{9D8B030D-6E8A-4147-A177-3AD203B41FA5}">
                      <a16:colId xmlns:a16="http://schemas.microsoft.com/office/drawing/2014/main" val="310282591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Model: "sequential_1"</a:t>
                      </a:r>
                    </a:p>
                  </a:txBody>
                  <a:tcPr marL="6469" marR="6469" marT="64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516211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_________________________________________________________________</a:t>
                      </a:r>
                    </a:p>
                  </a:txBody>
                  <a:tcPr marL="6469" marR="6469" marT="64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6851814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Layer (type)                Output Shape              Param #   </a:t>
                      </a:r>
                    </a:p>
                  </a:txBody>
                  <a:tcPr marL="6469" marR="6469" marT="64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8414844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=================================================================</a:t>
                      </a:r>
                    </a:p>
                  </a:txBody>
                  <a:tcPr marL="6469" marR="6469" marT="64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5468008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flatten_1 (Flatten)         (None, 42)                0         </a:t>
                      </a:r>
                    </a:p>
                  </a:txBody>
                  <a:tcPr marL="6469" marR="6469" marT="64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14458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</a:t>
                      </a:r>
                    </a:p>
                  </a:txBody>
                  <a:tcPr marL="6469" marR="6469" marT="64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5389078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dense_19 (Dense)            (None, 416)               17888     </a:t>
                      </a:r>
                    </a:p>
                  </a:txBody>
                  <a:tcPr marL="6469" marR="6469" marT="64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9341317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</a:t>
                      </a:r>
                    </a:p>
                  </a:txBody>
                  <a:tcPr marL="6469" marR="6469" marT="64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5687067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dense_20 (Dense)            (None, 224)               93408     </a:t>
                      </a:r>
                    </a:p>
                  </a:txBody>
                  <a:tcPr marL="6469" marR="6469" marT="64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901453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</a:t>
                      </a:r>
                    </a:p>
                  </a:txBody>
                  <a:tcPr marL="6469" marR="6469" marT="64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135856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dense_21 (Dense)            (None, 64)                14400     </a:t>
                      </a:r>
                    </a:p>
                  </a:txBody>
                  <a:tcPr marL="6469" marR="6469" marT="64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2982594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</a:t>
                      </a:r>
                    </a:p>
                  </a:txBody>
                  <a:tcPr marL="6469" marR="6469" marT="64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74793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dense_22 (Dense)            (None, 480)               31200     </a:t>
                      </a:r>
                    </a:p>
                  </a:txBody>
                  <a:tcPr marL="6469" marR="6469" marT="64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61943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</a:t>
                      </a:r>
                    </a:p>
                  </a:txBody>
                  <a:tcPr marL="6469" marR="6469" marT="64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43872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dense_23 (Dense)            (None, 384)               184704    </a:t>
                      </a:r>
                    </a:p>
                  </a:txBody>
                  <a:tcPr marL="6469" marR="6469" marT="64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059935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</a:t>
                      </a:r>
                    </a:p>
                  </a:txBody>
                  <a:tcPr marL="6469" marR="6469" marT="64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881928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dense_24 (Dense)            (None, 32)                12320     </a:t>
                      </a:r>
                    </a:p>
                  </a:txBody>
                  <a:tcPr marL="6469" marR="6469" marT="64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455826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</a:t>
                      </a:r>
                    </a:p>
                  </a:txBody>
                  <a:tcPr marL="6469" marR="6469" marT="64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310438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dense_25 (Dense)            (None, 1)                 33        </a:t>
                      </a:r>
                    </a:p>
                  </a:txBody>
                  <a:tcPr marL="6469" marR="6469" marT="64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113996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</a:t>
                      </a:r>
                    </a:p>
                  </a:txBody>
                  <a:tcPr marL="6469" marR="6469" marT="64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528167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=================================================================</a:t>
                      </a:r>
                    </a:p>
                  </a:txBody>
                  <a:tcPr marL="6469" marR="6469" marT="64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681461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params: 353,953</a:t>
                      </a:r>
                    </a:p>
                  </a:txBody>
                  <a:tcPr marL="6469" marR="6469" marT="64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6595419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Trainable params: 353,953</a:t>
                      </a:r>
                    </a:p>
                  </a:txBody>
                  <a:tcPr marL="6469" marR="6469" marT="64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1878123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Non-trainable params: 0</a:t>
                      </a:r>
                    </a:p>
                  </a:txBody>
                  <a:tcPr marL="6469" marR="6469" marT="64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159317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_________________________________________________________________</a:t>
                      </a:r>
                    </a:p>
                  </a:txBody>
                  <a:tcPr marL="6469" marR="6469" marT="64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41042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56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84DB5A-C363-4AC0-B7B0-799CE9720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738" y="0"/>
            <a:ext cx="3117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488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B7086A-5A61-493F-A0FB-88BB7552F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189600" cy="216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F673B7-254E-44F5-AB4D-21CFBBFFC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0" y="2349000"/>
            <a:ext cx="3031200" cy="216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201FCF-2A39-4822-8192-D1734C7F0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98000"/>
            <a:ext cx="3189600" cy="216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C4C0BE-5944-44BA-A99F-F51E0E3DC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0235" y="0"/>
            <a:ext cx="3054953" cy="216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333B69-F28E-4A56-B139-EF470A1FB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7988" y="2236200"/>
            <a:ext cx="3067200" cy="216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B6C3736-ABF0-43D6-9632-E3B874DCC3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7988" y="4698000"/>
            <a:ext cx="3031200" cy="216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11552D0-FDEB-454C-8A40-4A794ACD6E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5751" y="0"/>
            <a:ext cx="482624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1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4693-89BD-45EB-A4A3-CDC29D4B1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859" y="255270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CHANGE OF NARX MODEL NUMBER 3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193098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5999C5-5704-477E-BC09-44ED55A334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43319"/>
                <a:ext cx="8596668" cy="4598044"/>
              </a:xfrm>
            </p:spPr>
            <p:txBody>
              <a:bodyPr/>
              <a:lstStyle/>
              <a:p>
                <a:r>
                  <a:rPr lang="en-US" dirty="0"/>
                  <a:t>The control inputs are the feed </a:t>
                </a:r>
                <a:r>
                  <a:rPr lang="en-US" b="1" i="1" dirty="0"/>
                  <a:t>F</a:t>
                </a:r>
                <a:r>
                  <a:rPr lang="en-US" dirty="0"/>
                  <a:t> and the heat flow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/>
                  <a:t>:</a:t>
                </a:r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5999C5-5704-477E-BC09-44ED55A33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43319"/>
                <a:ext cx="8596668" cy="4598044"/>
              </a:xfrm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B03C224-11E6-4069-9BB4-30EB5744B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8800" y="0"/>
            <a:ext cx="4003200" cy="288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E81EB1-365E-4BD4-BD49-86CC128E3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9600" y="3958482"/>
            <a:ext cx="4262400" cy="288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2D0EE8-FC18-4E77-B47C-2F3498F7A1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028958"/>
            <a:ext cx="5638095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71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F2AE3-ACD5-462C-8874-F42B389C3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6871"/>
            <a:ext cx="8179795" cy="5754491"/>
          </a:xfrm>
        </p:spPr>
        <p:txBody>
          <a:bodyPr/>
          <a:lstStyle/>
          <a:p>
            <a:r>
              <a:rPr lang="en-US" dirty="0"/>
              <a:t>The four states are concentration of </a:t>
            </a:r>
            <a:r>
              <a:rPr lang="en-US" b="1" i="1" dirty="0"/>
              <a:t>reactant A (CA), </a:t>
            </a:r>
            <a:r>
              <a:rPr lang="en-US" dirty="0"/>
              <a:t>the concentration of </a:t>
            </a:r>
            <a:r>
              <a:rPr lang="en-US" b="1" i="1" dirty="0"/>
              <a:t>reactant B (CB), </a:t>
            </a:r>
            <a:r>
              <a:rPr lang="en-US" dirty="0"/>
              <a:t>the temperature inside the </a:t>
            </a:r>
            <a:r>
              <a:rPr lang="en-US" b="1" i="1" dirty="0"/>
              <a:t>reactor (TR) </a:t>
            </a:r>
            <a:r>
              <a:rPr lang="en-US" dirty="0"/>
              <a:t>and the temperature of the </a:t>
            </a:r>
            <a:r>
              <a:rPr lang="en-US" b="1" i="1" dirty="0"/>
              <a:t>cooling jacket (TK):</a:t>
            </a:r>
            <a:endParaRPr lang="en-DE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607BAE-669B-4DC2-B195-16BB59989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354"/>
            <a:ext cx="5295238" cy="38095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E14EB2-570C-47AC-A430-B6D6A3BF3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600" y="0"/>
            <a:ext cx="3146400" cy="216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4293F5-7CCC-410E-892F-E40BBEB17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600" y="2291850"/>
            <a:ext cx="3146400" cy="216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4938A9-0898-4134-B71D-4030D3C69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6400" y="4661716"/>
            <a:ext cx="3405600" cy="216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B5471C-7B14-4CB9-A079-CEA8BE093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5785" y="4661716"/>
            <a:ext cx="3693599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12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3E11D-82F7-4D84-A1F0-D906CC89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3718"/>
          </a:xfrm>
        </p:spPr>
        <p:txBody>
          <a:bodyPr/>
          <a:lstStyle/>
          <a:p>
            <a:r>
              <a:rPr lang="en-US" dirty="0"/>
              <a:t>Visualizing the Inputs and Outputs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5999C5-5704-477E-BC09-44ED55A334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43319"/>
                <a:ext cx="8596668" cy="4598044"/>
              </a:xfrm>
            </p:spPr>
            <p:txBody>
              <a:bodyPr/>
              <a:lstStyle/>
              <a:p>
                <a:r>
                  <a:rPr lang="en-US" dirty="0"/>
                  <a:t>The control inputs are the feed </a:t>
                </a:r>
                <a:r>
                  <a:rPr lang="en-US" b="1" i="1" dirty="0"/>
                  <a:t>F</a:t>
                </a:r>
                <a:r>
                  <a:rPr lang="en-US" dirty="0"/>
                  <a:t> and the heat flow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/>
                  <a:t>:</a:t>
                </a:r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5999C5-5704-477E-BC09-44ED55A33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43319"/>
                <a:ext cx="8596668" cy="4598044"/>
              </a:xfrm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2FA7161-0D75-40F1-BE8C-C48535027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7579"/>
            <a:ext cx="5638095" cy="38095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75CACD-CA56-4639-9110-0EA5F5D50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9295" y="-67183"/>
            <a:ext cx="4392706" cy="34110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792689-9ADA-4C8C-9B91-93FF06F82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9294" y="3343834"/>
            <a:ext cx="4392706" cy="351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57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C720-4036-48F7-BDF9-45A822249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9493"/>
            <a:ext cx="8596668" cy="1320800"/>
          </a:xfrm>
        </p:spPr>
        <p:txBody>
          <a:bodyPr/>
          <a:lstStyle/>
          <a:p>
            <a:r>
              <a:rPr lang="en-US" dirty="0"/>
              <a:t>The First NARX Concatenation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15DD3-3AEA-4533-8EA1-DEAF2B518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1025"/>
            <a:ext cx="12192000" cy="6276975"/>
          </a:xfrm>
        </p:spPr>
        <p:txBody>
          <a:bodyPr/>
          <a:lstStyle/>
          <a:p>
            <a:r>
              <a:rPr lang="sv-SE" dirty="0"/>
              <a:t>nU_delay = int(3)</a:t>
            </a:r>
          </a:p>
          <a:p>
            <a:r>
              <a:rPr lang="sv-SE" dirty="0"/>
              <a:t>nY_delay = int(3)</a:t>
            </a:r>
          </a:p>
          <a:p>
            <a:r>
              <a:rPr lang="en-US" dirty="0"/>
              <a:t>Inputs</a:t>
            </a:r>
            <a:r>
              <a:rPr lang="sv-SE" dirty="0"/>
              <a:t>:</a:t>
            </a:r>
            <a:endParaRPr lang="en-US" dirty="0"/>
          </a:p>
          <a:p>
            <a:pPr lvl="1"/>
            <a:r>
              <a:rPr lang="en-US" dirty="0" err="1"/>
              <a:t>inputs.shape</a:t>
            </a:r>
            <a:r>
              <a:rPr lang="en-US" dirty="0"/>
              <a:t> : (3585, 90)</a:t>
            </a:r>
          </a:p>
          <a:p>
            <a:pPr lvl="1"/>
            <a:r>
              <a:rPr lang="en-US" dirty="0"/>
              <a:t>print(inputs):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Targets:</a:t>
            </a:r>
          </a:p>
          <a:p>
            <a:pPr lvl="1"/>
            <a:r>
              <a:rPr lang="en-US" dirty="0"/>
              <a:t>print(</a:t>
            </a:r>
            <a:r>
              <a:rPr lang="en-US" dirty="0" err="1"/>
              <a:t>targets.shape</a:t>
            </a:r>
            <a:r>
              <a:rPr lang="en-US" dirty="0"/>
              <a:t>): (3597, 4)</a:t>
            </a:r>
          </a:p>
          <a:p>
            <a:pPr lvl="1"/>
            <a:r>
              <a:rPr lang="en-US" dirty="0"/>
              <a:t>print(targets):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104B7D-4294-472F-A47B-DEFC581E8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09" y="4392718"/>
            <a:ext cx="3177815" cy="5029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7CA227-CDE9-4C7A-82BD-32CD85752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7600" y="0"/>
            <a:ext cx="3704400" cy="25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811BBE-714B-4744-80C8-530AF9087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27229"/>
            <a:ext cx="12192000" cy="3970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5D8D89-CBBD-494D-A788-A99EE01C35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6000" y="4295900"/>
            <a:ext cx="3486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8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61540-071E-4816-9947-4A2E5B07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274002" cy="923925"/>
          </a:xfrm>
        </p:spPr>
        <p:txBody>
          <a:bodyPr/>
          <a:lstStyle/>
          <a:p>
            <a:r>
              <a:rPr lang="en-US" dirty="0"/>
              <a:t>Results 3: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719D0-2E83-47A7-94B5-69F9C847D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2788"/>
            <a:ext cx="12268200" cy="6145211"/>
          </a:xfrm>
        </p:spPr>
        <p:txBody>
          <a:bodyPr/>
          <a:lstStyle/>
          <a:p>
            <a:r>
              <a:rPr lang="en-US" dirty="0" err="1"/>
              <a:t>tuner.results_summary</a:t>
            </a:r>
            <a:r>
              <a:rPr lang="en-US" dirty="0"/>
              <a:t>() :</a:t>
            </a:r>
          </a:p>
          <a:p>
            <a:pPr lvl="1"/>
            <a:r>
              <a:rPr lang="en-US" dirty="0"/>
              <a:t>Best </a:t>
            </a:r>
            <a:r>
              <a:rPr lang="en-US" dirty="0" err="1"/>
              <a:t>mean_absolute_error</a:t>
            </a:r>
            <a:r>
              <a:rPr lang="en-US" dirty="0"/>
              <a:t> So Far: 67.18795013427734</a:t>
            </a:r>
          </a:p>
          <a:p>
            <a:pPr lvl="1"/>
            <a:r>
              <a:rPr lang="en-US" dirty="0"/>
              <a:t>Total elapsed time: 00h 05m 50s</a:t>
            </a:r>
          </a:p>
          <a:p>
            <a:r>
              <a:rPr lang="en-US" dirty="0"/>
              <a:t>Best Tuning Parameters:</a:t>
            </a:r>
          </a:p>
          <a:p>
            <a:endParaRPr lang="en-DE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11BF4C-850B-4B5D-9BF5-2BDF474EC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953991"/>
              </p:ext>
            </p:extLst>
          </p:nvPr>
        </p:nvGraphicFramePr>
        <p:xfrm>
          <a:off x="0" y="2355498"/>
          <a:ext cx="5447665" cy="1487046"/>
        </p:xfrm>
        <a:graphic>
          <a:graphicData uri="http://schemas.openxmlformats.org/drawingml/2006/table">
            <a:tbl>
              <a:tblPr firstRow="1" firstCol="1" bandRow="1"/>
              <a:tblGrid>
                <a:gridCol w="3317240">
                  <a:extLst>
                    <a:ext uri="{9D8B030D-6E8A-4147-A177-3AD203B41FA5}">
                      <a16:colId xmlns:a16="http://schemas.microsoft.com/office/drawing/2014/main" val="2184712392"/>
                    </a:ext>
                  </a:extLst>
                </a:gridCol>
                <a:gridCol w="2130425">
                  <a:extLst>
                    <a:ext uri="{9D8B030D-6E8A-4147-A177-3AD203B41FA5}">
                      <a16:colId xmlns:a16="http://schemas.microsoft.com/office/drawing/2014/main" val="352303201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History Test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673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cosine_proximity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1.4294965267181396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678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loss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67.33808898925781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768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mean_absolute_error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67.33808898925781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045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mean_absolute_percentage_error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111.75189208984375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808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mean_squared_error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 dirty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8885.0146484375</a:t>
                      </a:r>
                      <a:endParaRPr lang="en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81048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DA94E0D-70D7-441D-B2CF-5A7C0CD56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182077"/>
              </p:ext>
            </p:extLst>
          </p:nvPr>
        </p:nvGraphicFramePr>
        <p:xfrm>
          <a:off x="6744335" y="2355498"/>
          <a:ext cx="5447665" cy="1487046"/>
        </p:xfrm>
        <a:graphic>
          <a:graphicData uri="http://schemas.openxmlformats.org/drawingml/2006/table">
            <a:tbl>
              <a:tblPr firstRow="1" firstCol="1" bandRow="1"/>
              <a:tblGrid>
                <a:gridCol w="3317240">
                  <a:extLst>
                    <a:ext uri="{9D8B030D-6E8A-4147-A177-3AD203B41FA5}">
                      <a16:colId xmlns:a16="http://schemas.microsoft.com/office/drawing/2014/main" val="2781466388"/>
                    </a:ext>
                  </a:extLst>
                </a:gridCol>
                <a:gridCol w="2130425">
                  <a:extLst>
                    <a:ext uri="{9D8B030D-6E8A-4147-A177-3AD203B41FA5}">
                      <a16:colId xmlns:a16="http://schemas.microsoft.com/office/drawing/2014/main" val="352753776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History Train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510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cosine_proximity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1.429216980934143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992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loss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67.18797302246094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2531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mean_absolute_error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67.18797302246094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295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mean_absolute_percentage_error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113.94412231445312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7976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mean_squared_error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 dirty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8842.0732421875</a:t>
                      </a:r>
                      <a:endParaRPr lang="en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056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054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5484FB6-C7A7-4CD6-8FA1-C10ACAE878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549598"/>
              </p:ext>
            </p:extLst>
          </p:nvPr>
        </p:nvGraphicFramePr>
        <p:xfrm>
          <a:off x="9563101" y="0"/>
          <a:ext cx="26289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Worksheet" r:id="rId3" imgW="1684197" imgH="5494217" progId="Excel.Sheet.12">
                  <p:embed/>
                </p:oleObj>
              </mc:Choice>
              <mc:Fallback>
                <p:oleObj name="Worksheet" r:id="rId3" imgW="1684197" imgH="549421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63101" y="0"/>
                        <a:ext cx="2628900" cy="685800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9BDA091-4DA5-487A-8504-BC3053BF62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765967"/>
              </p:ext>
            </p:extLst>
          </p:nvPr>
        </p:nvGraphicFramePr>
        <p:xfrm>
          <a:off x="-1" y="0"/>
          <a:ext cx="4867276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Worksheet" r:id="rId5" imgW="4640474" imgH="7140137" progId="Excel.Sheet.12">
                  <p:embed/>
                </p:oleObj>
              </mc:Choice>
              <mc:Fallback>
                <p:oleObj name="Worksheet" r:id="rId5" imgW="4640474" imgH="714013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1" y="0"/>
                        <a:ext cx="4867276" cy="685800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379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CCA702B-C74D-4CFF-84A5-A5F6C0C0A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0"/>
            <a:ext cx="5438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26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5B000F-54E4-42E1-BCF5-DF516BE62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24000" cy="216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BF625F-5579-420B-BD73-86F239BE0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60000"/>
            <a:ext cx="2944800" cy="216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2F8B7B-2DC7-4544-802B-43EECF6F3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98001"/>
            <a:ext cx="3024000" cy="216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28F045-8044-4910-B89E-069E4E90C5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085" y="0"/>
            <a:ext cx="3054953" cy="216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ECE4B5-82D1-418C-AB37-6D36C0BE5D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338" y="2160000"/>
            <a:ext cx="3067200" cy="216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F8B28B-320D-49DE-81DC-A8EFA8334F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3085" y="4698000"/>
            <a:ext cx="3031200" cy="216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D8B012-94C9-4A15-A720-4E5439C501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5751" y="0"/>
            <a:ext cx="482624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7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F2AE3-ACD5-462C-8874-F42B389C3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6871"/>
            <a:ext cx="8179795" cy="5754491"/>
          </a:xfrm>
        </p:spPr>
        <p:txBody>
          <a:bodyPr/>
          <a:lstStyle/>
          <a:p>
            <a:r>
              <a:rPr lang="en-US" dirty="0"/>
              <a:t>The four states are concentration of </a:t>
            </a:r>
            <a:r>
              <a:rPr lang="en-US" b="1" i="1" dirty="0"/>
              <a:t>reactant A (CA), </a:t>
            </a:r>
            <a:r>
              <a:rPr lang="en-US" dirty="0"/>
              <a:t>the concentration of </a:t>
            </a:r>
            <a:r>
              <a:rPr lang="en-US" b="1" i="1" dirty="0"/>
              <a:t>reactant B (CB), </a:t>
            </a:r>
            <a:r>
              <a:rPr lang="en-US" dirty="0"/>
              <a:t>the temperature inside the </a:t>
            </a:r>
            <a:r>
              <a:rPr lang="en-US" b="1" i="1" dirty="0"/>
              <a:t>reactor (TR) </a:t>
            </a:r>
            <a:r>
              <a:rPr lang="en-US" dirty="0"/>
              <a:t>and the temperature of the </a:t>
            </a:r>
            <a:r>
              <a:rPr lang="en-US" b="1" i="1" dirty="0"/>
              <a:t>cooling jacket (TK):</a:t>
            </a:r>
            <a:endParaRPr lang="en-DE" b="1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04083B-D54C-4FAE-8327-E20661F8A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259354"/>
            <a:ext cx="6117114" cy="38095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00E2F9-4E34-418D-A1D0-30C6878D6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129" y="0"/>
            <a:ext cx="3334871" cy="216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FACEE2-71E7-4F80-8291-7CAC47461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7129" y="2349000"/>
            <a:ext cx="3334870" cy="216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9B3054-A8E3-4E77-B1AB-F90636AE8C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6399" y="4698000"/>
            <a:ext cx="3405600" cy="216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598EB9-7F29-4CF0-8ADC-13B6421D49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2800" y="4698000"/>
            <a:ext cx="3693599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C720-4036-48F7-BDF9-45A822249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9493"/>
            <a:ext cx="8596668" cy="1320800"/>
          </a:xfrm>
        </p:spPr>
        <p:txBody>
          <a:bodyPr/>
          <a:lstStyle/>
          <a:p>
            <a:r>
              <a:rPr lang="en-US" dirty="0"/>
              <a:t>The First NARX Concatenation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15DD3-3AEA-4533-8EA1-DEAF2B518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1025"/>
            <a:ext cx="12192000" cy="6276975"/>
          </a:xfrm>
        </p:spPr>
        <p:txBody>
          <a:bodyPr/>
          <a:lstStyle/>
          <a:p>
            <a:r>
              <a:rPr lang="sv-SE" dirty="0"/>
              <a:t>nU_delay = int(3)</a:t>
            </a:r>
          </a:p>
          <a:p>
            <a:r>
              <a:rPr lang="sv-SE" dirty="0"/>
              <a:t>nY_delay = int(3)</a:t>
            </a:r>
          </a:p>
          <a:p>
            <a:r>
              <a:rPr lang="en-US" dirty="0"/>
              <a:t>Inputs</a:t>
            </a:r>
            <a:r>
              <a:rPr lang="sv-SE" dirty="0"/>
              <a:t>:</a:t>
            </a:r>
            <a:endParaRPr lang="en-US" dirty="0"/>
          </a:p>
          <a:p>
            <a:pPr lvl="1"/>
            <a:r>
              <a:rPr lang="en-US" dirty="0" err="1"/>
              <a:t>inputs.shape</a:t>
            </a:r>
            <a:r>
              <a:rPr lang="en-US" dirty="0"/>
              <a:t> : (3597, 18)</a:t>
            </a:r>
          </a:p>
          <a:p>
            <a:pPr lvl="1"/>
            <a:r>
              <a:rPr lang="en-US" dirty="0"/>
              <a:t>print(inputs):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Targets:</a:t>
            </a:r>
          </a:p>
          <a:p>
            <a:pPr lvl="1"/>
            <a:r>
              <a:rPr lang="en-US" dirty="0"/>
              <a:t>print(</a:t>
            </a:r>
            <a:r>
              <a:rPr lang="en-US" dirty="0" err="1"/>
              <a:t>targets.shape</a:t>
            </a:r>
            <a:r>
              <a:rPr lang="en-US" dirty="0"/>
              <a:t>): (3597, 4)</a:t>
            </a:r>
          </a:p>
          <a:p>
            <a:pPr lvl="1"/>
            <a:r>
              <a:rPr lang="en-US" dirty="0"/>
              <a:t>print(targets):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99655-ACC1-4690-9FA4-4EC8751CF5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431"/>
          <a:stretch/>
        </p:blipFill>
        <p:spPr>
          <a:xfrm>
            <a:off x="761009" y="2519825"/>
            <a:ext cx="11430991" cy="547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590988-4D66-4FA5-8DE0-5D5A40276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7600" y="-8693"/>
            <a:ext cx="3704400" cy="25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104B7D-4294-472F-A47B-DEFC581E8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009" y="4392718"/>
            <a:ext cx="3177815" cy="5029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70055B-48EB-4662-8EE7-DB6A673FFB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6800" y="4248388"/>
            <a:ext cx="3486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07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B0138-E80D-4FF6-866F-7021F860D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9625"/>
          </a:xfrm>
        </p:spPr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-Tuner: Hyperparameter Optimization Framework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4BA8A-3AAC-484C-829C-E42AA153C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95326"/>
            <a:ext cx="12191999" cy="6162674"/>
          </a:xfrm>
        </p:spPr>
        <p:txBody>
          <a:bodyPr>
            <a:normAutofit/>
          </a:bodyPr>
          <a:lstStyle/>
          <a:p>
            <a:r>
              <a:rPr lang="en-US" dirty="0"/>
              <a:t>Tune The Model Architecture: </a:t>
            </a:r>
          </a:p>
          <a:p>
            <a:pPr marL="457200" lvl="1" indent="0">
              <a:buNone/>
            </a:pPr>
            <a:r>
              <a:rPr lang="en-US" dirty="0"/>
              <a:t>The first thing we need to do is writing a </a:t>
            </a:r>
            <a:r>
              <a:rPr lang="en-US" b="1" i="1" dirty="0"/>
              <a:t>function</a:t>
            </a:r>
            <a:r>
              <a:rPr lang="en-US" dirty="0"/>
              <a:t>, which returns a compiled </a:t>
            </a:r>
            <a:r>
              <a:rPr lang="en-US" dirty="0" err="1"/>
              <a:t>Keras</a:t>
            </a:r>
            <a:r>
              <a:rPr lang="en-US" dirty="0"/>
              <a:t> model. It takes an argument </a:t>
            </a:r>
            <a:r>
              <a:rPr lang="en-US" b="1" i="1" dirty="0"/>
              <a:t>hp</a:t>
            </a:r>
            <a:r>
              <a:rPr lang="en-US" dirty="0"/>
              <a:t> for defining the hyperparameters while building the model.</a:t>
            </a:r>
          </a:p>
          <a:p>
            <a:pPr lvl="1"/>
            <a:r>
              <a:rPr lang="en-US" dirty="0"/>
              <a:t>The parameters expected to be tuned:</a:t>
            </a:r>
          </a:p>
          <a:p>
            <a:pPr lvl="2"/>
            <a:r>
              <a:rPr lang="en-US" dirty="0"/>
              <a:t>Number Of Hidden Layers</a:t>
            </a:r>
          </a:p>
          <a:p>
            <a:pPr lvl="3"/>
            <a:r>
              <a:rPr lang="en-US" dirty="0"/>
              <a:t>range(</a:t>
            </a:r>
            <a:r>
              <a:rPr lang="en-US" dirty="0" err="1"/>
              <a:t>hp.Int</a:t>
            </a:r>
            <a:r>
              <a:rPr lang="en-US" dirty="0"/>
              <a:t>('</a:t>
            </a:r>
            <a:r>
              <a:rPr lang="en-US" dirty="0" err="1"/>
              <a:t>hidden_layers</a:t>
            </a:r>
            <a:r>
              <a:rPr lang="en-US" dirty="0"/>
              <a:t>', 2, 20))</a:t>
            </a:r>
          </a:p>
          <a:p>
            <a:pPr lvl="2"/>
            <a:r>
              <a:rPr lang="en-US" dirty="0"/>
              <a:t>Number Of Neurons </a:t>
            </a:r>
          </a:p>
          <a:p>
            <a:pPr lvl="3"/>
            <a:r>
              <a:rPr lang="en-US" dirty="0"/>
              <a:t>units=</a:t>
            </a:r>
            <a:r>
              <a:rPr lang="en-US" dirty="0" err="1"/>
              <a:t>hp.Int</a:t>
            </a:r>
            <a:r>
              <a:rPr lang="en-US" dirty="0"/>
              <a:t>('</a:t>
            </a:r>
            <a:r>
              <a:rPr lang="en-US" dirty="0" err="1"/>
              <a:t>units_nodes</a:t>
            </a:r>
            <a:r>
              <a:rPr lang="en-US" dirty="0"/>
              <a:t>_' + str(</a:t>
            </a:r>
            <a:r>
              <a:rPr lang="en-US" dirty="0" err="1"/>
              <a:t>i</a:t>
            </a:r>
            <a:r>
              <a:rPr lang="en-US" dirty="0"/>
              <a:t>), </a:t>
            </a:r>
            <a:r>
              <a:rPr lang="en-US" dirty="0" err="1"/>
              <a:t>min_value</a:t>
            </a:r>
            <a:r>
              <a:rPr lang="en-US" dirty="0"/>
              <a:t>=32, </a:t>
            </a:r>
            <a:r>
              <a:rPr lang="en-US" dirty="0" err="1"/>
              <a:t>max_value</a:t>
            </a:r>
            <a:r>
              <a:rPr lang="en-US" dirty="0"/>
              <a:t>=512, step=32)</a:t>
            </a:r>
          </a:p>
          <a:p>
            <a:pPr lvl="2"/>
            <a:r>
              <a:rPr lang="en-US" dirty="0"/>
              <a:t>Activation Functions</a:t>
            </a:r>
          </a:p>
          <a:p>
            <a:pPr lvl="3"/>
            <a:r>
              <a:rPr lang="en-US" dirty="0"/>
              <a:t>activation=</a:t>
            </a:r>
            <a:r>
              <a:rPr lang="en-US" dirty="0" err="1"/>
              <a:t>hp.Choice</a:t>
            </a:r>
            <a:r>
              <a:rPr lang="en-US" dirty="0"/>
              <a:t>('activation_' + str(</a:t>
            </a:r>
            <a:r>
              <a:rPr lang="en-US" dirty="0" err="1"/>
              <a:t>i</a:t>
            </a:r>
            <a:r>
              <a:rPr lang="en-US" dirty="0"/>
              <a:t>), ["</a:t>
            </a:r>
            <a:r>
              <a:rPr lang="en-US" dirty="0" err="1"/>
              <a:t>relu</a:t>
            </a:r>
            <a:r>
              <a:rPr lang="en-US" dirty="0"/>
              <a:t>", "tanh", "sigmoid"]))</a:t>
            </a:r>
          </a:p>
          <a:p>
            <a:pPr lvl="2"/>
            <a:r>
              <a:rPr lang="en-US" dirty="0"/>
              <a:t>Learning Rate</a:t>
            </a:r>
          </a:p>
          <a:p>
            <a:pPr lvl="3"/>
            <a:r>
              <a:rPr lang="en-US" dirty="0" err="1"/>
              <a:t>hp.Float</a:t>
            </a:r>
            <a:r>
              <a:rPr lang="en-US" dirty="0"/>
              <a:t>('</a:t>
            </a:r>
            <a:r>
              <a:rPr lang="en-US" dirty="0" err="1"/>
              <a:t>learning_rate</a:t>
            </a:r>
            <a:r>
              <a:rPr lang="en-US" dirty="0"/>
              <a:t>', </a:t>
            </a:r>
            <a:r>
              <a:rPr lang="en-US" dirty="0" err="1"/>
              <a:t>min_value</a:t>
            </a:r>
            <a:r>
              <a:rPr lang="en-US" dirty="0"/>
              <a:t>=1e-4, </a:t>
            </a:r>
            <a:r>
              <a:rPr lang="en-US" dirty="0" err="1"/>
              <a:t>max_value</a:t>
            </a:r>
            <a:r>
              <a:rPr lang="en-US" dirty="0"/>
              <a:t>=1e-2, sampling="log")</a:t>
            </a:r>
          </a:p>
          <a:p>
            <a:r>
              <a:rPr lang="en-US" dirty="0"/>
              <a:t> Optimizers Used ADAM:</a:t>
            </a:r>
          </a:p>
          <a:p>
            <a:pPr lvl="1"/>
            <a:r>
              <a:rPr lang="en-US" dirty="0"/>
              <a:t>optimizer=</a:t>
            </a:r>
            <a:r>
              <a:rPr lang="en-US" dirty="0" err="1"/>
              <a:t>tf.keras.optimizers.Adam</a:t>
            </a:r>
            <a:endParaRPr lang="en-US" dirty="0"/>
          </a:p>
          <a:p>
            <a:r>
              <a:rPr lang="en-US" dirty="0"/>
              <a:t>Metrices Considered:</a:t>
            </a:r>
          </a:p>
          <a:p>
            <a:pPr lvl="1"/>
            <a:r>
              <a:rPr lang="en-US" dirty="0"/>
              <a:t>metrics=['</a:t>
            </a:r>
            <a:r>
              <a:rPr lang="en-US" dirty="0" err="1"/>
              <a:t>mean_squared_error</a:t>
            </a:r>
            <a:r>
              <a:rPr lang="en-US" dirty="0"/>
              <a:t>', '</a:t>
            </a:r>
            <a:r>
              <a:rPr lang="en-US" dirty="0" err="1"/>
              <a:t>mean_absolute_error</a:t>
            </a:r>
            <a:r>
              <a:rPr lang="en-US" dirty="0"/>
              <a:t>', '</a:t>
            </a:r>
            <a:r>
              <a:rPr lang="en-US" dirty="0" err="1"/>
              <a:t>mean_absolute_percentage_error</a:t>
            </a:r>
            <a:r>
              <a:rPr lang="en-US" dirty="0"/>
              <a:t>', '</a:t>
            </a:r>
            <a:r>
              <a:rPr lang="en-US" dirty="0" err="1"/>
              <a:t>cosine_proximity</a:t>
            </a:r>
            <a:r>
              <a:rPr lang="en-US" dirty="0"/>
              <a:t>’, </a:t>
            </a:r>
            <a:r>
              <a:rPr lang="en-US" dirty="0" err="1"/>
              <a:t>tf.keras.metrics.RootMeanSquaredError</a:t>
            </a:r>
            <a:r>
              <a:rPr lang="en-US" dirty="0"/>
              <a:t>()]</a:t>
            </a:r>
          </a:p>
          <a:p>
            <a:r>
              <a:rPr lang="en-US" dirty="0"/>
              <a:t>Loss: '</a:t>
            </a:r>
            <a:r>
              <a:rPr lang="en-US" dirty="0" err="1"/>
              <a:t>mean_absolute_error</a:t>
            </a:r>
            <a:r>
              <a:rPr lang="en-US" dirty="0"/>
              <a:t>'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6332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61540-071E-4816-9947-4A2E5B07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274002" cy="923925"/>
          </a:xfrm>
        </p:spPr>
        <p:txBody>
          <a:bodyPr/>
          <a:lstStyle/>
          <a:p>
            <a:r>
              <a:rPr lang="en-US" dirty="0"/>
              <a:t>Results 1: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719D0-2E83-47A7-94B5-69F9C847D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2789"/>
            <a:ext cx="12268200" cy="6145211"/>
          </a:xfrm>
        </p:spPr>
        <p:txBody>
          <a:bodyPr/>
          <a:lstStyle/>
          <a:p>
            <a:r>
              <a:rPr lang="en-US" dirty="0" err="1"/>
              <a:t>tuner.results_summary</a:t>
            </a:r>
            <a:r>
              <a:rPr lang="en-US" dirty="0"/>
              <a:t>() :</a:t>
            </a:r>
          </a:p>
          <a:p>
            <a:pPr lvl="1"/>
            <a:r>
              <a:rPr lang="en-US" dirty="0"/>
              <a:t>Best </a:t>
            </a:r>
            <a:r>
              <a:rPr lang="en-US" dirty="0" err="1"/>
              <a:t>mean_absolute_error</a:t>
            </a:r>
            <a:r>
              <a:rPr lang="en-US" dirty="0"/>
              <a:t> So Far: 67.2745376586914</a:t>
            </a:r>
          </a:p>
          <a:p>
            <a:pPr lvl="1"/>
            <a:r>
              <a:rPr lang="en-US" dirty="0"/>
              <a:t>Total elapsed time: 00h 06m 29s</a:t>
            </a:r>
          </a:p>
          <a:p>
            <a:r>
              <a:rPr lang="en-US" dirty="0"/>
              <a:t>Best Tuning Parameters:</a:t>
            </a:r>
          </a:p>
          <a:p>
            <a:endParaRPr lang="en-DE" dirty="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27FA6B3-FD74-4846-B190-17AF1DCE6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18738"/>
              </p:ext>
            </p:extLst>
          </p:nvPr>
        </p:nvGraphicFramePr>
        <p:xfrm>
          <a:off x="0" y="2298348"/>
          <a:ext cx="5447665" cy="1487046"/>
        </p:xfrm>
        <a:graphic>
          <a:graphicData uri="http://schemas.openxmlformats.org/drawingml/2006/table">
            <a:tbl>
              <a:tblPr firstRow="1" firstCol="1" bandRow="1"/>
              <a:tblGrid>
                <a:gridCol w="3317240">
                  <a:extLst>
                    <a:ext uri="{9D8B030D-6E8A-4147-A177-3AD203B41FA5}">
                      <a16:colId xmlns:a16="http://schemas.microsoft.com/office/drawing/2014/main" val="4005734494"/>
                    </a:ext>
                  </a:extLst>
                </a:gridCol>
                <a:gridCol w="2130425">
                  <a:extLst>
                    <a:ext uri="{9D8B030D-6E8A-4147-A177-3AD203B41FA5}">
                      <a16:colId xmlns:a16="http://schemas.microsoft.com/office/drawing/2014/main" val="107037112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History Test</a:t>
                      </a:r>
                      <a:endParaRPr lang="en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963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cosine_proximity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269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loss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67.1805191040039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627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mean_absolute_error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67.1805191040039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7140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mean_absolute_percentage_error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499.7796325683594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476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mean_squared_error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 dirty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7677.29541015625</a:t>
                      </a:r>
                      <a:endParaRPr lang="en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28806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70E3C333-7D7F-4B4F-ABEE-38CB41D67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603259"/>
              </p:ext>
            </p:extLst>
          </p:nvPr>
        </p:nvGraphicFramePr>
        <p:xfrm>
          <a:off x="6744335" y="2298348"/>
          <a:ext cx="5447665" cy="1487046"/>
        </p:xfrm>
        <a:graphic>
          <a:graphicData uri="http://schemas.openxmlformats.org/drawingml/2006/table">
            <a:tbl>
              <a:tblPr firstRow="1" firstCol="1" bandRow="1"/>
              <a:tblGrid>
                <a:gridCol w="3317240">
                  <a:extLst>
                    <a:ext uri="{9D8B030D-6E8A-4147-A177-3AD203B41FA5}">
                      <a16:colId xmlns:a16="http://schemas.microsoft.com/office/drawing/2014/main" val="1488660484"/>
                    </a:ext>
                  </a:extLst>
                </a:gridCol>
                <a:gridCol w="2130425">
                  <a:extLst>
                    <a:ext uri="{9D8B030D-6E8A-4147-A177-3AD203B41FA5}">
                      <a16:colId xmlns:a16="http://schemas.microsoft.com/office/drawing/2014/main" val="18335188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History Train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80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cosine_proximity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1.4289933443069458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249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loss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67.2745590209961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5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mean_absolute_error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67.2745590209961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031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mean_absolute_percentage_error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492.40216064453125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848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mean_squared_error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 dirty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7705.07421875</a:t>
                      </a:r>
                      <a:endParaRPr lang="en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335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743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CC072E-E2ED-4500-85C8-E08E2DF3C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9778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0144A8-8E06-4750-8990-720534324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825" y="0"/>
            <a:ext cx="406717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4140229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8A753F-1379-4756-8606-5A864F181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35600" cy="216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41D434-1EBD-4BF4-BB5D-050F6A436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" y="2094450"/>
            <a:ext cx="3435600" cy="25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031847-21E4-40DE-9920-46C353740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98000"/>
            <a:ext cx="3435600" cy="216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884FB4-3E0B-41AE-B23A-1ED2057F6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5485" y="0"/>
            <a:ext cx="3054953" cy="216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C67727-32B1-4A28-B69E-992F219F0C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2160" y="2160000"/>
            <a:ext cx="2988278" cy="216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1A514C-06F7-4246-8489-44CFA137C9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5485" y="4614450"/>
            <a:ext cx="3054953" cy="216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F8EE34F-2161-4A83-A384-E3DEB9797D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60751" y="0"/>
            <a:ext cx="4331249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75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4693-89BD-45EB-A4A3-CDC29D4B1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859" y="255270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CHANGE OF NARX MODEL NUMBER 2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912942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732</TotalTime>
  <Words>1034</Words>
  <Application>Microsoft Office PowerPoint</Application>
  <PresentationFormat>Widescreen</PresentationFormat>
  <Paragraphs>183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Trebuchet MS</vt:lpstr>
      <vt:lpstr>Wingdings 3</vt:lpstr>
      <vt:lpstr>Facet</vt:lpstr>
      <vt:lpstr>Worksheet</vt:lpstr>
      <vt:lpstr>Work Progress </vt:lpstr>
      <vt:lpstr>Visualizing the Inputs and Outputs</vt:lpstr>
      <vt:lpstr>PowerPoint Presentation</vt:lpstr>
      <vt:lpstr>The First NARX Concatenation</vt:lpstr>
      <vt:lpstr>Keras-Tuner: Hyperparameter Optimization Framework</vt:lpstr>
      <vt:lpstr>Results 1:</vt:lpstr>
      <vt:lpstr>PowerPoint Presentation</vt:lpstr>
      <vt:lpstr>PowerPoint Presentation</vt:lpstr>
      <vt:lpstr>CHANGE OF NARX MODEL NUMBER 2 </vt:lpstr>
      <vt:lpstr>PowerPoint Presentation</vt:lpstr>
      <vt:lpstr>PowerPoint Presentation</vt:lpstr>
      <vt:lpstr>The First NARX Concatenation</vt:lpstr>
      <vt:lpstr>Results 2:</vt:lpstr>
      <vt:lpstr>PowerPoint Presentation</vt:lpstr>
      <vt:lpstr>PowerPoint Presentation</vt:lpstr>
      <vt:lpstr>PowerPoint Presentation</vt:lpstr>
      <vt:lpstr>CHANGE OF NARX MODEL NUMBER 3 </vt:lpstr>
      <vt:lpstr>PowerPoint Presentation</vt:lpstr>
      <vt:lpstr>PowerPoint Presentation</vt:lpstr>
      <vt:lpstr>The First NARX Concatenation</vt:lpstr>
      <vt:lpstr>Results 3: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Progress </dc:title>
  <dc:creator>Abdur Rehman</dc:creator>
  <cp:lastModifiedBy>Abdur Rehman</cp:lastModifiedBy>
  <cp:revision>17</cp:revision>
  <dcterms:created xsi:type="dcterms:W3CDTF">2021-11-15T11:04:20Z</dcterms:created>
  <dcterms:modified xsi:type="dcterms:W3CDTF">2022-03-21T12:02:55Z</dcterms:modified>
</cp:coreProperties>
</file>