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1" r:id="rId3"/>
    <p:sldId id="258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28/03/2022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775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28/03/2022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194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28/03/2022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85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28/03/2022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37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28/03/2022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11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28/03/2022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906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28/03/2022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689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28/03/2022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814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28/03/2022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86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28/03/2022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802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28/03/2022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912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28/03/2022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615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28/03/2022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481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28/03/2022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34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28/03/2022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820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28/03/2022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769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18491-160E-4087-BABF-A7E495D5545C}" type="datetimeFigureOut">
              <a:rPr lang="en-DE" smtClean="0"/>
              <a:t>28/03/2022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97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9728-55DD-4D7F-AB0B-AA4FD06E1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Progress 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122B-91BA-45DB-911F-FD462BB0A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Abdur Rehman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2799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C720-4036-48F7-BDF9-45A82224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9493"/>
            <a:ext cx="8596668" cy="1320800"/>
          </a:xfrm>
        </p:spPr>
        <p:txBody>
          <a:bodyPr/>
          <a:lstStyle/>
          <a:p>
            <a:r>
              <a:rPr lang="en-US" dirty="0"/>
              <a:t>The First NARX Concatenation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15DD3-3AEA-4533-8EA1-DEAF2B518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1025"/>
            <a:ext cx="12192000" cy="6276975"/>
          </a:xfrm>
        </p:spPr>
        <p:txBody>
          <a:bodyPr/>
          <a:lstStyle/>
          <a:p>
            <a:r>
              <a:rPr lang="sv-SE" dirty="0"/>
              <a:t>nU_delay = int(1)</a:t>
            </a:r>
          </a:p>
          <a:p>
            <a:r>
              <a:rPr lang="sv-SE" dirty="0"/>
              <a:t>nY_delay = int(1)</a:t>
            </a:r>
          </a:p>
          <a:p>
            <a:r>
              <a:rPr lang="en-US" dirty="0"/>
              <a:t>Inputs</a:t>
            </a:r>
            <a:r>
              <a:rPr lang="sv-SE" dirty="0"/>
              <a:t>:</a:t>
            </a:r>
            <a:endParaRPr lang="en-US" dirty="0"/>
          </a:p>
          <a:p>
            <a:pPr lvl="1"/>
            <a:r>
              <a:rPr lang="en-US" dirty="0" err="1"/>
              <a:t>inputs.shape</a:t>
            </a:r>
            <a:r>
              <a:rPr lang="en-US" dirty="0"/>
              <a:t> : (3599, 6)</a:t>
            </a:r>
          </a:p>
          <a:p>
            <a:pPr lvl="1"/>
            <a:r>
              <a:rPr lang="en-US" dirty="0"/>
              <a:t>print(inputs):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Targets: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targets.shape</a:t>
            </a:r>
            <a:r>
              <a:rPr lang="en-US" dirty="0"/>
              <a:t>): (3599, 4)</a:t>
            </a:r>
          </a:p>
          <a:p>
            <a:pPr lvl="1"/>
            <a:r>
              <a:rPr lang="en-US" dirty="0"/>
              <a:t>print(targets):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104B7D-4294-472F-A47B-DEFC581E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09" y="4392718"/>
            <a:ext cx="3177815" cy="502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70055B-48EB-4662-8EE7-DB6A673FF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800" y="4248388"/>
            <a:ext cx="3486000" cy="25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1C1E42-BAE9-47D8-94C2-0BFFBE3F5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838" y="2604995"/>
            <a:ext cx="6221506" cy="10668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C0495F-376C-4B4D-94A2-970616728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1600" y="0"/>
            <a:ext cx="40704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0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0138-E80D-4FF6-866F-7021F860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9625"/>
          </a:xfrm>
        </p:spPr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-Tuner: Hyperparameter Optimization Framework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BA8A-3AAC-484C-829C-E42AA153C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5326"/>
            <a:ext cx="12191999" cy="61626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Tune The Model Architecture: </a:t>
            </a:r>
          </a:p>
          <a:p>
            <a:pPr marL="457200" lvl="1" indent="0">
              <a:buNone/>
            </a:pPr>
            <a:r>
              <a:rPr lang="en-US" dirty="0"/>
              <a:t>The first thing we need to do is writing a </a:t>
            </a:r>
            <a:r>
              <a:rPr lang="en-US" b="1" i="1" dirty="0"/>
              <a:t>function</a:t>
            </a:r>
            <a:r>
              <a:rPr lang="en-US" dirty="0"/>
              <a:t>, which returns a compiled </a:t>
            </a:r>
            <a:r>
              <a:rPr lang="en-US" dirty="0" err="1"/>
              <a:t>Keras</a:t>
            </a:r>
            <a:r>
              <a:rPr lang="en-US" dirty="0"/>
              <a:t> model. It takes an argument </a:t>
            </a:r>
            <a:r>
              <a:rPr lang="en-US" b="1" i="1" dirty="0"/>
              <a:t>hp</a:t>
            </a:r>
            <a:r>
              <a:rPr lang="en-US" dirty="0"/>
              <a:t> for defining the hyperparameters while building the model.</a:t>
            </a:r>
          </a:p>
          <a:p>
            <a:pPr lvl="1"/>
            <a:r>
              <a:rPr lang="en-US" dirty="0"/>
              <a:t>The parameters expected to be tuned:</a:t>
            </a:r>
          </a:p>
          <a:p>
            <a:pPr lvl="2"/>
            <a:r>
              <a:rPr lang="en-US" dirty="0"/>
              <a:t>Number Of Hidden Layers</a:t>
            </a:r>
          </a:p>
          <a:p>
            <a:pPr lvl="3"/>
            <a:r>
              <a:rPr lang="en-US" dirty="0"/>
              <a:t>(</a:t>
            </a:r>
            <a:r>
              <a:rPr lang="en-US" dirty="0" err="1"/>
              <a:t>hp.Int</a:t>
            </a:r>
            <a:r>
              <a:rPr lang="en-US" dirty="0"/>
              <a:t>('</a:t>
            </a:r>
            <a:r>
              <a:rPr lang="en-US" dirty="0" err="1"/>
              <a:t>hidden_layers</a:t>
            </a:r>
            <a:r>
              <a:rPr lang="en-US" dirty="0"/>
              <a:t>', 2, 50)) </a:t>
            </a:r>
          </a:p>
          <a:p>
            <a:pPr lvl="2"/>
            <a:r>
              <a:rPr lang="en-US" dirty="0"/>
              <a:t>Number Of Neurons </a:t>
            </a:r>
          </a:p>
          <a:p>
            <a:pPr lvl="3"/>
            <a:r>
              <a:rPr lang="en-US" dirty="0"/>
              <a:t>units=</a:t>
            </a:r>
            <a:r>
              <a:rPr lang="en-US" dirty="0" err="1"/>
              <a:t>hp.Int</a:t>
            </a:r>
            <a:r>
              <a:rPr lang="en-US" dirty="0"/>
              <a:t>('</a:t>
            </a:r>
            <a:r>
              <a:rPr lang="en-US" dirty="0" err="1"/>
              <a:t>units_nodes</a:t>
            </a:r>
            <a:r>
              <a:rPr lang="en-US" dirty="0"/>
              <a:t>_' + str(</a:t>
            </a:r>
            <a:r>
              <a:rPr lang="en-US" dirty="0" err="1"/>
              <a:t>i</a:t>
            </a:r>
            <a:r>
              <a:rPr lang="en-US" dirty="0"/>
              <a:t>), </a:t>
            </a:r>
            <a:r>
              <a:rPr lang="en-US" dirty="0" err="1"/>
              <a:t>min_value</a:t>
            </a:r>
            <a:r>
              <a:rPr lang="en-US" dirty="0"/>
              <a:t>=32, </a:t>
            </a:r>
            <a:r>
              <a:rPr lang="en-US" dirty="0" err="1"/>
              <a:t>max_value</a:t>
            </a:r>
            <a:r>
              <a:rPr lang="en-US" dirty="0"/>
              <a:t>=1024, step=32</a:t>
            </a:r>
          </a:p>
          <a:p>
            <a:pPr lvl="2"/>
            <a:r>
              <a:rPr lang="en-US" dirty="0"/>
              <a:t>Activation Functions</a:t>
            </a:r>
          </a:p>
          <a:p>
            <a:pPr lvl="3"/>
            <a:r>
              <a:rPr lang="en-US" dirty="0"/>
              <a:t>activations=</a:t>
            </a:r>
            <a:r>
              <a:rPr lang="en-US" dirty="0" err="1"/>
              <a:t>hp.Choice</a:t>
            </a:r>
            <a:r>
              <a:rPr lang="en-US" dirty="0"/>
              <a:t>('activation_', ["</a:t>
            </a:r>
            <a:r>
              <a:rPr lang="en-US" dirty="0" err="1"/>
              <a:t>relu</a:t>
            </a:r>
            <a:r>
              <a:rPr lang="en-US" dirty="0"/>
              <a:t>", "tanh", "sigmoid"])</a:t>
            </a:r>
          </a:p>
          <a:p>
            <a:pPr lvl="3"/>
            <a:r>
              <a:rPr lang="en-US" dirty="0"/>
              <a:t>activation=activations</a:t>
            </a:r>
          </a:p>
          <a:p>
            <a:pPr lvl="2"/>
            <a:r>
              <a:rPr lang="en-US" dirty="0"/>
              <a:t>Learning Rate</a:t>
            </a:r>
          </a:p>
          <a:p>
            <a:pPr lvl="3"/>
            <a:r>
              <a:rPr lang="en-US" dirty="0" err="1"/>
              <a:t>model.compile</a:t>
            </a:r>
            <a:r>
              <a:rPr lang="en-US" dirty="0"/>
              <a:t>(optimizer=</a:t>
            </a:r>
            <a:r>
              <a:rPr lang="en-US" dirty="0" err="1"/>
              <a:t>tf.keras.optimizers.Adam</a:t>
            </a:r>
            <a:r>
              <a:rPr lang="en-US" dirty="0"/>
              <a:t>(</a:t>
            </a:r>
            <a:r>
              <a:rPr lang="en-US" dirty="0" err="1"/>
              <a:t>hp.Choice</a:t>
            </a:r>
            <a:r>
              <a:rPr lang="en-US" dirty="0"/>
              <a:t>('</a:t>
            </a:r>
            <a:r>
              <a:rPr lang="en-US" dirty="0" err="1"/>
              <a:t>learning_rate</a:t>
            </a:r>
            <a:r>
              <a:rPr lang="en-US" dirty="0"/>
              <a:t>', [1e-1, 1e-2, 1e-3, 1e-4, 1e-5]))</a:t>
            </a:r>
          </a:p>
          <a:p>
            <a:r>
              <a:rPr lang="en-US" dirty="0"/>
              <a:t> Optimizers Used ADAM:</a:t>
            </a:r>
          </a:p>
          <a:p>
            <a:pPr lvl="1"/>
            <a:r>
              <a:rPr lang="en-US" dirty="0"/>
              <a:t>optimizer=</a:t>
            </a:r>
            <a:r>
              <a:rPr lang="en-US" dirty="0" err="1"/>
              <a:t>tf.keras.optimizers.Adam</a:t>
            </a:r>
            <a:endParaRPr lang="en-US" dirty="0"/>
          </a:p>
          <a:p>
            <a:r>
              <a:rPr lang="en-US" dirty="0"/>
              <a:t>Metrices Considered:</a:t>
            </a:r>
          </a:p>
          <a:p>
            <a:pPr lvl="1"/>
            <a:r>
              <a:rPr lang="en-US" dirty="0"/>
              <a:t>metrics=['</a:t>
            </a:r>
            <a:r>
              <a:rPr lang="en-US" dirty="0" err="1"/>
              <a:t>mean_squared_error</a:t>
            </a:r>
            <a:r>
              <a:rPr lang="en-US" dirty="0"/>
              <a:t>', '</a:t>
            </a:r>
            <a:r>
              <a:rPr lang="en-US" dirty="0" err="1"/>
              <a:t>mean_absolute_error</a:t>
            </a:r>
            <a:r>
              <a:rPr lang="en-US" dirty="0"/>
              <a:t>', '</a:t>
            </a:r>
            <a:r>
              <a:rPr lang="en-US" dirty="0" err="1"/>
              <a:t>mean_absolute_percentage_error</a:t>
            </a:r>
            <a:r>
              <a:rPr lang="en-US" dirty="0"/>
              <a:t>', '</a:t>
            </a:r>
            <a:r>
              <a:rPr lang="en-US" dirty="0" err="1"/>
              <a:t>cosine_proximity</a:t>
            </a:r>
            <a:r>
              <a:rPr lang="en-US" dirty="0"/>
              <a:t>’, </a:t>
            </a:r>
            <a:r>
              <a:rPr lang="en-US" dirty="0" err="1"/>
              <a:t>tf.keras.metrics.RootMeanSquaredError</a:t>
            </a:r>
            <a:r>
              <a:rPr lang="en-US" dirty="0"/>
              <a:t>()]</a:t>
            </a:r>
          </a:p>
          <a:p>
            <a:r>
              <a:rPr lang="en-US" dirty="0"/>
              <a:t>Loss: '</a:t>
            </a:r>
            <a:r>
              <a:rPr lang="en-US" dirty="0" err="1"/>
              <a:t>mean_absolute_error</a:t>
            </a:r>
            <a:r>
              <a:rPr lang="en-US" dirty="0"/>
              <a:t>'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6332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1540-071E-4816-9947-4A2E5B0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2" cy="923925"/>
          </a:xfrm>
        </p:spPr>
        <p:txBody>
          <a:bodyPr/>
          <a:lstStyle/>
          <a:p>
            <a:r>
              <a:rPr lang="en-US" dirty="0"/>
              <a:t>Results 1: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19D0-2E83-47A7-94B5-69F9C847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2789"/>
            <a:ext cx="12268200" cy="6145211"/>
          </a:xfrm>
        </p:spPr>
        <p:txBody>
          <a:bodyPr/>
          <a:lstStyle/>
          <a:p>
            <a:r>
              <a:rPr lang="en-US" dirty="0" err="1"/>
              <a:t>tuner.results_summary</a:t>
            </a:r>
            <a:r>
              <a:rPr lang="en-US" dirty="0"/>
              <a:t>() :</a:t>
            </a:r>
          </a:p>
          <a:p>
            <a:r>
              <a:rPr lang="en-US" dirty="0"/>
              <a:t>Best Tuning Parameters:</a:t>
            </a:r>
          </a:p>
          <a:p>
            <a:endParaRPr lang="en-D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59E52B-3522-45C4-A266-E3B241CF7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444355"/>
              </p:ext>
            </p:extLst>
          </p:nvPr>
        </p:nvGraphicFramePr>
        <p:xfrm>
          <a:off x="0" y="2367501"/>
          <a:ext cx="5448300" cy="1348740"/>
        </p:xfrm>
        <a:graphic>
          <a:graphicData uri="http://schemas.openxmlformats.org/drawingml/2006/table">
            <a:tbl>
              <a:tblPr firstRow="1" firstCol="1" bandRow="1"/>
              <a:tblGrid>
                <a:gridCol w="3314700">
                  <a:extLst>
                    <a:ext uri="{9D8B030D-6E8A-4147-A177-3AD203B41FA5}">
                      <a16:colId xmlns:a16="http://schemas.microsoft.com/office/drawing/2014/main" val="298946072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757515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History Test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695448"/>
                  </a:ext>
                </a:extLst>
              </a:tr>
              <a:tr h="8748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DE" sz="1400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cosine_proximity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1.965014934539795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532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DE" sz="1400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loss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0.11307789385318756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050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DE" sz="1400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mean_absolute_error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0.11307789385318756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990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DE" sz="1400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mean_absolute_percentage_error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20.092910766601562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581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DE" sz="1400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mean_squared_error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DE" sz="14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0.030301086604595184</a:t>
                      </a:r>
                      <a:endParaRPr lang="en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09783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D75317-3ED2-427E-A920-B07BF3712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19124"/>
              </p:ext>
            </p:extLst>
          </p:nvPr>
        </p:nvGraphicFramePr>
        <p:xfrm>
          <a:off x="6743700" y="2367501"/>
          <a:ext cx="5448300" cy="1348740"/>
        </p:xfrm>
        <a:graphic>
          <a:graphicData uri="http://schemas.openxmlformats.org/drawingml/2006/table">
            <a:tbl>
              <a:tblPr firstRow="1" firstCol="1" bandRow="1"/>
              <a:tblGrid>
                <a:gridCol w="3314700">
                  <a:extLst>
                    <a:ext uri="{9D8B030D-6E8A-4147-A177-3AD203B41FA5}">
                      <a16:colId xmlns:a16="http://schemas.microsoft.com/office/drawing/2014/main" val="178947268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32363483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History Train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090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DE" sz="1400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cosine_proximity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1.9617092609405518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786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DE" sz="1400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loss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0.11908543854951859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456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DE" sz="1400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mean_absolute_error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0.11908543854951859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265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DE" sz="1400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mean_absolute_percentage_error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21.493276596069336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88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DE" sz="1400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mean_squared_error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DE" sz="14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0.03306350111961365</a:t>
                      </a:r>
                      <a:endParaRPr lang="en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121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74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18939D-2B05-4024-941E-0DE930679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894"/>
            <a:ext cx="52578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D01CA2-3A9A-4612-8C18-3C7020785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0"/>
            <a:ext cx="5715001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414022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A3234B-6021-4181-985E-D862EFA0D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32" y="0"/>
            <a:ext cx="2999136" cy="216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3BC6D3-BA94-4BDD-8FFC-A650E905D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32" y="2226675"/>
            <a:ext cx="3100143" cy="21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B3AF95-1FDE-4BD8-A34B-EC98A5371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32" y="4614450"/>
            <a:ext cx="2999136" cy="216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A9A5EF-18B5-4E98-ACDB-D1893199D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573" y="0"/>
            <a:ext cx="2975827" cy="216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D1516D-8084-4282-ADC6-795555E9D4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5033" y="2307225"/>
            <a:ext cx="3006906" cy="216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29E6790-6D06-468B-9821-FF09B6D5CA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9494" y="4467225"/>
            <a:ext cx="3006906" cy="216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A33EECE-BA75-48E8-A61D-FC615B1E0E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4903" y="0"/>
            <a:ext cx="458709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757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1865</TotalTime>
  <Words>344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Work Progress </vt:lpstr>
      <vt:lpstr>The First NARX Concatenation</vt:lpstr>
      <vt:lpstr>Keras-Tuner: Hyperparameter Optimization Framework</vt:lpstr>
      <vt:lpstr>Results 1: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 </dc:title>
  <dc:creator>Abdur Rehman</dc:creator>
  <cp:lastModifiedBy>Abdur Rehman</cp:lastModifiedBy>
  <cp:revision>21</cp:revision>
  <dcterms:created xsi:type="dcterms:W3CDTF">2021-11-15T11:04:20Z</dcterms:created>
  <dcterms:modified xsi:type="dcterms:W3CDTF">2022-03-29T14:01:26Z</dcterms:modified>
</cp:coreProperties>
</file>