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8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30/03/2022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4693-89BD-45EB-A4A3-CDC29D4B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59" y="25527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CHANGE OF NARX MODEL NUMBER 2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9129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999C5-5704-477E-BC09-44ED55A33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43319"/>
                <a:ext cx="8596668" cy="4598044"/>
              </a:xfrm>
            </p:spPr>
            <p:txBody>
              <a:bodyPr/>
              <a:lstStyle/>
              <a:p>
                <a:r>
                  <a:rPr lang="en-US" dirty="0"/>
                  <a:t>The control inputs are the feed </a:t>
                </a:r>
                <a:r>
                  <a:rPr lang="en-US" b="1" i="1" dirty="0"/>
                  <a:t>F</a:t>
                </a:r>
                <a:r>
                  <a:rPr lang="en-US" dirty="0"/>
                  <a:t> and the heat flow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999C5-5704-477E-BC09-44ED55A33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43319"/>
                <a:ext cx="8596668" cy="4598044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4E261F6-ACED-4BCB-ADE2-C98D05C88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22341"/>
            <a:ext cx="5859922" cy="43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8A143-35CD-40B7-9AA3-B99D8CF90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201" y="0"/>
            <a:ext cx="4384799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A4836E-DA40-4350-96AC-3D9BA26B7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800" y="3618001"/>
            <a:ext cx="47952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7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2AE3-ACD5-462C-8874-F42B389C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6871"/>
            <a:ext cx="8179795" cy="5754491"/>
          </a:xfrm>
        </p:spPr>
        <p:txBody>
          <a:bodyPr/>
          <a:lstStyle/>
          <a:p>
            <a:r>
              <a:rPr lang="en-US" dirty="0"/>
              <a:t>The four states are concentration of </a:t>
            </a:r>
            <a:r>
              <a:rPr lang="en-US" b="1" i="1" dirty="0"/>
              <a:t>reactant A (CA), </a:t>
            </a:r>
            <a:r>
              <a:rPr lang="en-US" dirty="0"/>
              <a:t>the concentration of </a:t>
            </a:r>
            <a:r>
              <a:rPr lang="en-US" b="1" i="1" dirty="0"/>
              <a:t>reactant B (CB), </a:t>
            </a:r>
            <a:r>
              <a:rPr lang="en-US" dirty="0"/>
              <a:t>the temperature inside the </a:t>
            </a:r>
            <a:r>
              <a:rPr lang="en-US" b="1" i="1" dirty="0"/>
              <a:t>reactor (TR) </a:t>
            </a:r>
            <a:r>
              <a:rPr lang="en-US" dirty="0"/>
              <a:t>and the temperature of the </a:t>
            </a:r>
            <a:r>
              <a:rPr lang="en-US" b="1" i="1" dirty="0"/>
              <a:t>cooling jacket (TK):</a:t>
            </a:r>
            <a:endParaRPr lang="en-DE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62980-4EA2-4A7B-917A-51CD30D9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1" y="1259354"/>
            <a:ext cx="5295238" cy="3809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66BBCD-BB70-40D0-810E-35253C257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600" y="0"/>
            <a:ext cx="3146400" cy="21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C9CA6-A3B3-41DE-AD65-86B3F1262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600" y="2267188"/>
            <a:ext cx="3146400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A7D47-5847-4B34-9187-A82ACDE94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7129" y="4661716"/>
            <a:ext cx="3405600" cy="21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5BCE2E-E76E-4928-9225-E3E1E580E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231" y="4661716"/>
            <a:ext cx="357119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3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C720-4036-48F7-BDF9-45A82224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493"/>
            <a:ext cx="8596668" cy="1320800"/>
          </a:xfrm>
        </p:spPr>
        <p:txBody>
          <a:bodyPr/>
          <a:lstStyle/>
          <a:p>
            <a:r>
              <a:rPr lang="en-US" dirty="0"/>
              <a:t>The First NARX Concatenation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5DD3-3AEA-4533-8EA1-DEAF2B51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1025"/>
            <a:ext cx="12192000" cy="6276975"/>
          </a:xfrm>
        </p:spPr>
        <p:txBody>
          <a:bodyPr/>
          <a:lstStyle/>
          <a:p>
            <a:r>
              <a:rPr lang="sv-SE" dirty="0"/>
              <a:t>nU_delay = int(11)</a:t>
            </a:r>
          </a:p>
          <a:p>
            <a:r>
              <a:rPr lang="sv-SE" dirty="0"/>
              <a:t>nY_delay = int(11)</a:t>
            </a:r>
          </a:p>
          <a:p>
            <a:r>
              <a:rPr lang="en-US" dirty="0"/>
              <a:t>Inputs</a:t>
            </a:r>
            <a:r>
              <a:rPr lang="sv-SE" dirty="0"/>
              <a:t>:</a:t>
            </a:r>
            <a:endParaRPr lang="en-US" dirty="0"/>
          </a:p>
          <a:p>
            <a:pPr lvl="1"/>
            <a:r>
              <a:rPr lang="en-US" dirty="0" err="1"/>
              <a:t>inputs.shape</a:t>
            </a:r>
            <a:r>
              <a:rPr lang="en-US" dirty="0"/>
              <a:t> :(3589, 66)</a:t>
            </a:r>
          </a:p>
          <a:p>
            <a:pPr lvl="1"/>
            <a:r>
              <a:rPr lang="en-US" dirty="0"/>
              <a:t>print(inputs):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Targets: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targets.shape</a:t>
            </a:r>
            <a:r>
              <a:rPr lang="en-US" dirty="0"/>
              <a:t>): (3597, 4)</a:t>
            </a:r>
          </a:p>
          <a:p>
            <a:pPr lvl="1"/>
            <a:r>
              <a:rPr lang="en-US" dirty="0"/>
              <a:t>print(targets):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04B7D-4294-472F-A47B-DEFC581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09" y="5278543"/>
            <a:ext cx="3177815" cy="502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AE1DD-9765-4C42-8764-DCE60B37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600" y="0"/>
            <a:ext cx="4070400" cy="28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BA8AE9-97F2-4C57-840B-8BDA7F60A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178" y="3978000"/>
            <a:ext cx="3926400" cy="28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7F8425-71C2-4094-940A-5E15D610C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79342"/>
            <a:ext cx="12192000" cy="9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5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1540-071E-4816-9947-4A2E5B0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923925"/>
          </a:xfrm>
        </p:spPr>
        <p:txBody>
          <a:bodyPr/>
          <a:lstStyle/>
          <a:p>
            <a:r>
              <a:rPr lang="en-US" dirty="0"/>
              <a:t>Results 2: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19D0-2E83-47A7-94B5-69F9C847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788"/>
            <a:ext cx="12268200" cy="6145211"/>
          </a:xfrm>
        </p:spPr>
        <p:txBody>
          <a:bodyPr/>
          <a:lstStyle/>
          <a:p>
            <a:r>
              <a:rPr lang="en-US" dirty="0" err="1"/>
              <a:t>tuner.results_summary</a:t>
            </a:r>
            <a:r>
              <a:rPr lang="en-US" dirty="0"/>
              <a:t>() :</a:t>
            </a:r>
          </a:p>
          <a:p>
            <a:pPr lvl="1"/>
            <a:r>
              <a:rPr lang="en-US" dirty="0"/>
              <a:t>Best </a:t>
            </a:r>
            <a:r>
              <a:rPr lang="en-US" dirty="0" err="1"/>
              <a:t>mean_absolute_error</a:t>
            </a:r>
            <a:r>
              <a:rPr lang="en-US" dirty="0"/>
              <a:t> So Far: 0.12036397829651832</a:t>
            </a:r>
          </a:p>
          <a:p>
            <a:pPr lvl="1"/>
            <a:r>
              <a:rPr lang="en-US" dirty="0"/>
              <a:t>Total elapsed time: 13h 43m 43s</a:t>
            </a:r>
          </a:p>
          <a:p>
            <a:r>
              <a:rPr lang="en-US" dirty="0"/>
              <a:t>Best Tuning Parameters:</a:t>
            </a:r>
          </a:p>
          <a:p>
            <a:endParaRPr lang="en-D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27AF23-A6BD-44A3-AD0D-101124B3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75832"/>
              </p:ext>
            </p:extLst>
          </p:nvPr>
        </p:nvGraphicFramePr>
        <p:xfrm>
          <a:off x="0" y="2586258"/>
          <a:ext cx="5448300" cy="1544196"/>
        </p:xfrm>
        <a:graphic>
          <a:graphicData uri="http://schemas.openxmlformats.org/drawingml/2006/table">
            <a:tbl>
              <a:tblPr firstRow="1" firstCol="1" bandRow="1"/>
              <a:tblGrid>
                <a:gridCol w="3314700">
                  <a:extLst>
                    <a:ext uri="{9D8B030D-6E8A-4147-A177-3AD203B41FA5}">
                      <a16:colId xmlns:a16="http://schemas.microsoft.com/office/drawing/2014/main" val="243016908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173658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History Test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520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cosine_proximity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1.9517712593078613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083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0.13125687837600708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660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mean_absolute_error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0.13125687837600708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76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mean_absolute_percentage_error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26.84868049621582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24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mean_squared_error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0.04015705734491348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295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999734-0E12-46E8-BBE9-8DAF239F5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31691"/>
              </p:ext>
            </p:extLst>
          </p:nvPr>
        </p:nvGraphicFramePr>
        <p:xfrm>
          <a:off x="6743702" y="2586258"/>
          <a:ext cx="5448300" cy="1544196"/>
        </p:xfrm>
        <a:graphic>
          <a:graphicData uri="http://schemas.openxmlformats.org/drawingml/2006/table">
            <a:tbl>
              <a:tblPr firstRow="1" firstCol="1" bandRow="1"/>
              <a:tblGrid>
                <a:gridCol w="3314700">
                  <a:extLst>
                    <a:ext uri="{9D8B030D-6E8A-4147-A177-3AD203B41FA5}">
                      <a16:colId xmlns:a16="http://schemas.microsoft.com/office/drawing/2014/main" val="24389185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8034823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History Train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63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cosine_proximity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1.9596658945083618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32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0.1202477216720581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354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mean_absolute_error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0.1202477216720581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233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mean_absolute_percentage_error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22.5994873046875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790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mean_squared_error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0.03423559293150902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09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7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A581D4-8017-4B1E-8560-ED3CC77C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8645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DA296F-24AB-47A0-89AD-3AC90ACE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1" y="0"/>
            <a:ext cx="588645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7935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AFB3B-6D58-4684-9AA1-1946F7C3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9" y="0"/>
            <a:ext cx="2952000" cy="21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BE5403-E150-455E-9B81-0C1788AC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000"/>
            <a:ext cx="3117599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3CCA8E-7689-4137-B66D-69F9EB48D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99" y="4698000"/>
            <a:ext cx="2952000" cy="21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4BA4E0-DFCA-4911-9BEA-7600AD5B0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235" y="0"/>
            <a:ext cx="3054953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BAFF94-303C-4996-B294-0964B0D8F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711" y="2349000"/>
            <a:ext cx="2952000" cy="21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DB8188-638E-48F5-9A68-C68A3A87DC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0235" y="4698000"/>
            <a:ext cx="2952000" cy="21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AB11D8-0562-43FF-983C-A08165B3FB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752" y="2160000"/>
            <a:ext cx="482624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4693-89BD-45EB-A4A3-CDC29D4B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59" y="25527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CHANGE OF NARX MODEL NUMBER 3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9309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999C5-5704-477E-BC09-44ED55A33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43319"/>
                <a:ext cx="8596668" cy="4598044"/>
              </a:xfrm>
            </p:spPr>
            <p:txBody>
              <a:bodyPr/>
              <a:lstStyle/>
              <a:p>
                <a:r>
                  <a:rPr lang="en-US" dirty="0"/>
                  <a:t>The control inputs are the feed </a:t>
                </a:r>
                <a:r>
                  <a:rPr lang="en-US" b="1" i="1" dirty="0"/>
                  <a:t>F</a:t>
                </a:r>
                <a:r>
                  <a:rPr lang="en-US" dirty="0"/>
                  <a:t> and the heat flow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999C5-5704-477E-BC09-44ED55A33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43319"/>
                <a:ext cx="8596668" cy="4598044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831836-4A10-45EF-8683-4F7EFA24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8482"/>
            <a:ext cx="5859919" cy="43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861EB-BE7B-4956-8949-CCBF63274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800" y="0"/>
            <a:ext cx="4003200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A2F894-C47B-425A-925D-4EEA1BFFC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600" y="3958482"/>
            <a:ext cx="42624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7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2AE3-ACD5-462C-8874-F42B389C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6871"/>
            <a:ext cx="8179795" cy="5754491"/>
          </a:xfrm>
        </p:spPr>
        <p:txBody>
          <a:bodyPr/>
          <a:lstStyle/>
          <a:p>
            <a:r>
              <a:rPr lang="en-US" dirty="0"/>
              <a:t>The four states are concentration of </a:t>
            </a:r>
            <a:r>
              <a:rPr lang="en-US" b="1" i="1" dirty="0"/>
              <a:t>reactant A (CA), </a:t>
            </a:r>
            <a:r>
              <a:rPr lang="en-US" dirty="0"/>
              <a:t>the concentration of </a:t>
            </a:r>
            <a:r>
              <a:rPr lang="en-US" b="1" i="1" dirty="0"/>
              <a:t>reactant B (CB), </a:t>
            </a:r>
            <a:r>
              <a:rPr lang="en-US" dirty="0"/>
              <a:t>the temperature inside the </a:t>
            </a:r>
            <a:r>
              <a:rPr lang="en-US" b="1" i="1" dirty="0"/>
              <a:t>reactor (TR) </a:t>
            </a:r>
            <a:r>
              <a:rPr lang="en-US" dirty="0"/>
              <a:t>and the temperature of the </a:t>
            </a:r>
            <a:r>
              <a:rPr lang="en-US" b="1" i="1" dirty="0"/>
              <a:t>cooling jacket (TK):</a:t>
            </a:r>
            <a:endParaRPr lang="en-DE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6DB2C-60EE-472F-A8DE-289D303B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1" y="1259354"/>
            <a:ext cx="5104080" cy="36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233D1-2660-4591-B872-D4A9FE112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600" y="0"/>
            <a:ext cx="3146400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67352C-F8A0-4F4E-BA7D-7CAB8BF18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600" y="2330858"/>
            <a:ext cx="3146400" cy="21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E52618-A38B-4D8C-89AF-0A8DFD126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400" y="4661716"/>
            <a:ext cx="3405600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22EDE7-D56A-4C4C-A246-C98D3C336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730" y="4650924"/>
            <a:ext cx="357119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1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E11D-82F7-4D84-A1F0-D906CC89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718"/>
          </a:xfrm>
        </p:spPr>
        <p:txBody>
          <a:bodyPr/>
          <a:lstStyle/>
          <a:p>
            <a:r>
              <a:rPr lang="en-US" dirty="0"/>
              <a:t>Visualizing the Inputs and Outputs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999C5-5704-477E-BC09-44ED55A33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43319"/>
                <a:ext cx="8596668" cy="4598044"/>
              </a:xfrm>
            </p:spPr>
            <p:txBody>
              <a:bodyPr/>
              <a:lstStyle/>
              <a:p>
                <a:r>
                  <a:rPr lang="en-US" dirty="0"/>
                  <a:t>The control inputs are the feed </a:t>
                </a:r>
                <a:r>
                  <a:rPr lang="en-US" b="1" i="1" dirty="0"/>
                  <a:t>F</a:t>
                </a:r>
                <a:r>
                  <a:rPr lang="en-US" dirty="0"/>
                  <a:t> and the heat flow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999C5-5704-477E-BC09-44ED55A33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43319"/>
                <a:ext cx="8596668" cy="4598044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96773B4-0AB7-430D-B9F3-67A03118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8000"/>
            <a:ext cx="6836571" cy="50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0593D-40FE-46CF-92E6-FC9C908BA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401" y="3319"/>
            <a:ext cx="3897599" cy="28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A67F55-4D36-4B27-941C-958103430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600" y="3974681"/>
            <a:ext cx="42624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7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C720-4036-48F7-BDF9-45A82224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493"/>
            <a:ext cx="8596668" cy="1320800"/>
          </a:xfrm>
        </p:spPr>
        <p:txBody>
          <a:bodyPr/>
          <a:lstStyle/>
          <a:p>
            <a:r>
              <a:rPr lang="en-US" dirty="0"/>
              <a:t>The First NARX Concatenation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5DD3-3AEA-4533-8EA1-DEAF2B51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1025"/>
            <a:ext cx="12192000" cy="6276975"/>
          </a:xfrm>
        </p:spPr>
        <p:txBody>
          <a:bodyPr/>
          <a:lstStyle/>
          <a:p>
            <a:r>
              <a:rPr lang="sv-SE" dirty="0"/>
              <a:t>nU_delay = int(21)</a:t>
            </a:r>
          </a:p>
          <a:p>
            <a:r>
              <a:rPr lang="sv-SE" dirty="0"/>
              <a:t>nY_delay = int(21)</a:t>
            </a:r>
          </a:p>
          <a:p>
            <a:r>
              <a:rPr lang="en-US" dirty="0"/>
              <a:t>Inputs</a:t>
            </a:r>
            <a:r>
              <a:rPr lang="sv-SE" dirty="0"/>
              <a:t>:</a:t>
            </a:r>
            <a:endParaRPr lang="en-US" dirty="0"/>
          </a:p>
          <a:p>
            <a:pPr lvl="1"/>
            <a:r>
              <a:rPr lang="en-US" dirty="0" err="1"/>
              <a:t>inputs.shape</a:t>
            </a:r>
            <a:r>
              <a:rPr lang="en-US" dirty="0"/>
              <a:t> : (3579, 126)</a:t>
            </a:r>
          </a:p>
          <a:p>
            <a:pPr lvl="1"/>
            <a:r>
              <a:rPr lang="en-US" dirty="0"/>
              <a:t>print(inputs):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Targets: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targets.shape</a:t>
            </a:r>
            <a:r>
              <a:rPr lang="en-US" dirty="0"/>
              <a:t>): (3597, 4)</a:t>
            </a:r>
          </a:p>
          <a:p>
            <a:pPr lvl="1"/>
            <a:r>
              <a:rPr lang="en-US" dirty="0"/>
              <a:t>print(targets):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04B7D-4294-472F-A47B-DEFC581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09" y="4392718"/>
            <a:ext cx="3177815" cy="5029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5D8D89-CBBD-494D-A788-A99EE01C3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000" y="4295900"/>
            <a:ext cx="3486000" cy="25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B2A4A-B0A3-4B50-9606-0596CE35B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668" y="0"/>
            <a:ext cx="3561600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96D22C-D9BD-4427-818E-CB01EC243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69052"/>
            <a:ext cx="12192000" cy="9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8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1540-071E-4816-9947-4A2E5B0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923925"/>
          </a:xfrm>
        </p:spPr>
        <p:txBody>
          <a:bodyPr/>
          <a:lstStyle/>
          <a:p>
            <a:r>
              <a:rPr lang="en-US" dirty="0"/>
              <a:t>Results 3: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19D0-2E83-47A7-94B5-69F9C847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788"/>
            <a:ext cx="12268200" cy="6145211"/>
          </a:xfrm>
        </p:spPr>
        <p:txBody>
          <a:bodyPr/>
          <a:lstStyle/>
          <a:p>
            <a:r>
              <a:rPr lang="en-US" dirty="0" err="1"/>
              <a:t>tuner.results_summary</a:t>
            </a:r>
            <a:r>
              <a:rPr lang="en-US" dirty="0"/>
              <a:t>() :</a:t>
            </a:r>
          </a:p>
          <a:p>
            <a:pPr lvl="1"/>
            <a:r>
              <a:rPr lang="en-US" dirty="0"/>
              <a:t>Best </a:t>
            </a:r>
            <a:r>
              <a:rPr lang="en-US" dirty="0" err="1"/>
              <a:t>mean_absolute_error</a:t>
            </a:r>
            <a:r>
              <a:rPr lang="en-US" dirty="0"/>
              <a:t> So Far: 0.12051623687148094</a:t>
            </a:r>
          </a:p>
          <a:p>
            <a:pPr lvl="1"/>
            <a:r>
              <a:rPr lang="en-US" dirty="0"/>
              <a:t>Total elapsed time: 14h 20m 55s</a:t>
            </a:r>
          </a:p>
          <a:p>
            <a:r>
              <a:rPr lang="en-US" dirty="0"/>
              <a:t>Best Tuning Parameters:</a:t>
            </a:r>
          </a:p>
          <a:p>
            <a:endParaRPr lang="en-D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386CDD-76C8-430D-A65B-A4A20089B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37963"/>
              </p:ext>
            </p:extLst>
          </p:nvPr>
        </p:nvGraphicFramePr>
        <p:xfrm>
          <a:off x="0" y="2433858"/>
          <a:ext cx="5448300" cy="1544196"/>
        </p:xfrm>
        <a:graphic>
          <a:graphicData uri="http://schemas.openxmlformats.org/drawingml/2006/table">
            <a:tbl>
              <a:tblPr firstRow="1" firstCol="1" bandRow="1"/>
              <a:tblGrid>
                <a:gridCol w="3314700">
                  <a:extLst>
                    <a:ext uri="{9D8B030D-6E8A-4147-A177-3AD203B41FA5}">
                      <a16:colId xmlns:a16="http://schemas.microsoft.com/office/drawing/2014/main" val="23644909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2147077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History Test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42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cosine_proximity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1.9600868225097656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58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0.12212243676185608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35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mean_absolute_error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0.12212243676185608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530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mean_absolute_percentage_error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22.46921730041504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682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mean_squared_error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0.03521865978837013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0547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AD0529-8EF3-4A5F-88F7-CC47EE982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67362"/>
              </p:ext>
            </p:extLst>
          </p:nvPr>
        </p:nvGraphicFramePr>
        <p:xfrm>
          <a:off x="6418486" y="2433858"/>
          <a:ext cx="5711031" cy="1544196"/>
        </p:xfrm>
        <a:graphic>
          <a:graphicData uri="http://schemas.openxmlformats.org/drawingml/2006/table">
            <a:tbl>
              <a:tblPr firstRow="1" firstCol="1" bandRow="1"/>
              <a:tblGrid>
                <a:gridCol w="3451101">
                  <a:extLst>
                    <a:ext uri="{9D8B030D-6E8A-4147-A177-3AD203B41FA5}">
                      <a16:colId xmlns:a16="http://schemas.microsoft.com/office/drawing/2014/main" val="3635601856"/>
                    </a:ext>
                  </a:extLst>
                </a:gridCol>
                <a:gridCol w="2259930">
                  <a:extLst>
                    <a:ext uri="{9D8B030D-6E8A-4147-A177-3AD203B41FA5}">
                      <a16:colId xmlns:a16="http://schemas.microsoft.com/office/drawing/2014/main" val="20576494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History Train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3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cosine_proximity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1.9595807790756226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820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0.12025561183691025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09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mean_absolute_error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0.12025561183691025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9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mean_absolute_percentage_error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22.71456527709961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000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 dirty="0" err="1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mean_squared_error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0.035590119659900665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16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05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B05E2-DD0B-4158-944F-D8CD49BC6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1" y="0"/>
            <a:ext cx="56769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B526C2-E2D0-4EB9-BF85-534E0B06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1492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7237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935C1-2727-43CA-80A1-85FA7995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52000" cy="21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0FDB71-7469-45BB-9495-606E50779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8600"/>
            <a:ext cx="3117599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74FD5-AD59-4E00-B491-DF26C451E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98000"/>
            <a:ext cx="2952000" cy="21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B4F217-E55D-4E1F-B31B-CE056A10B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208" y="0"/>
            <a:ext cx="3054953" cy="21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60D6CF-AD94-4C6F-B527-C63F70F8F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300" y="2349000"/>
            <a:ext cx="2952000" cy="21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CB50E1-DFE5-4A87-BA95-D19248D41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4300" y="4698000"/>
            <a:ext cx="2952000" cy="21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376F93-E94A-4411-96FA-A0A1402351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2001" y="0"/>
            <a:ext cx="494999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7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2AE3-ACD5-462C-8874-F42B389C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6871"/>
            <a:ext cx="8179795" cy="5754491"/>
          </a:xfrm>
        </p:spPr>
        <p:txBody>
          <a:bodyPr/>
          <a:lstStyle/>
          <a:p>
            <a:r>
              <a:rPr lang="en-US" dirty="0"/>
              <a:t>The four states are concentration of </a:t>
            </a:r>
            <a:r>
              <a:rPr lang="en-US" b="1" i="1" dirty="0"/>
              <a:t>reactant A (CA), </a:t>
            </a:r>
            <a:r>
              <a:rPr lang="en-US" dirty="0"/>
              <a:t>the concentration of </a:t>
            </a:r>
            <a:r>
              <a:rPr lang="en-US" b="1" i="1" dirty="0"/>
              <a:t>reactant B (CB), </a:t>
            </a:r>
            <a:r>
              <a:rPr lang="en-US" dirty="0"/>
              <a:t>the temperature inside the </a:t>
            </a:r>
            <a:r>
              <a:rPr lang="en-US" b="1" i="1" dirty="0"/>
              <a:t>reactor (TR) </a:t>
            </a:r>
            <a:r>
              <a:rPr lang="en-US" dirty="0"/>
              <a:t>and the temperature of the </a:t>
            </a:r>
            <a:r>
              <a:rPr lang="en-US" b="1" i="1" dirty="0"/>
              <a:t>cooling jacket (TK):</a:t>
            </a:r>
            <a:endParaRPr lang="en-DE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1DE63-4C52-4CD9-A825-1B80385E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354"/>
            <a:ext cx="5295238" cy="3809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DFE531-4548-4846-88D3-6BACEC2D8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599" y="0"/>
            <a:ext cx="3146400" cy="21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3CCB38-6A6C-49FE-8353-4E9744E59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600" y="2305169"/>
            <a:ext cx="3146400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F27232-210E-40D4-85E1-7636EBE21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400" y="4698000"/>
            <a:ext cx="3405600" cy="21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872E46-5833-4657-A4BA-AB7C8A4EE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637" y="4698000"/>
            <a:ext cx="369359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C720-4036-48F7-BDF9-45A82224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493"/>
            <a:ext cx="8596668" cy="1320800"/>
          </a:xfrm>
        </p:spPr>
        <p:txBody>
          <a:bodyPr/>
          <a:lstStyle/>
          <a:p>
            <a:r>
              <a:rPr lang="en-US" dirty="0"/>
              <a:t>The First NARX Concatenation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5DD3-3AEA-4533-8EA1-DEAF2B51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1025"/>
            <a:ext cx="12192000" cy="6276975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  <a:p>
            <a:r>
              <a:rPr lang="sv-SE" dirty="0"/>
              <a:t>nU_delay = int(5)</a:t>
            </a:r>
          </a:p>
          <a:p>
            <a:r>
              <a:rPr lang="sv-SE" dirty="0"/>
              <a:t>nY_delay = int(5)</a:t>
            </a:r>
          </a:p>
          <a:p>
            <a:r>
              <a:rPr lang="en-US" dirty="0"/>
              <a:t>Inputs</a:t>
            </a:r>
            <a:r>
              <a:rPr lang="sv-SE" dirty="0"/>
              <a:t>:</a:t>
            </a:r>
            <a:endParaRPr lang="en-US" dirty="0"/>
          </a:p>
          <a:p>
            <a:pPr lvl="1"/>
            <a:r>
              <a:rPr lang="en-US" dirty="0" err="1"/>
              <a:t>inputs.shape</a:t>
            </a:r>
            <a:r>
              <a:rPr lang="en-US" dirty="0"/>
              <a:t> : (3595, 30)</a:t>
            </a:r>
          </a:p>
          <a:p>
            <a:pPr lvl="1"/>
            <a:r>
              <a:rPr lang="en-US" dirty="0"/>
              <a:t>print(inputs):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Targets: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targets.shape</a:t>
            </a:r>
            <a:r>
              <a:rPr lang="en-US" dirty="0"/>
              <a:t>): (3597, 4)</a:t>
            </a:r>
          </a:p>
          <a:p>
            <a:pPr lvl="1"/>
            <a:r>
              <a:rPr lang="en-US" dirty="0"/>
              <a:t>print(targets):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04B7D-4294-472F-A47B-DEFC581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09" y="4392718"/>
            <a:ext cx="3177815" cy="502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A42627-8E56-4CB2-8A24-90B9E049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3" y="3003825"/>
            <a:ext cx="12192000" cy="714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8B2957-1547-43BC-9A8E-9068B4CAA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178" y="-6188"/>
            <a:ext cx="4070400" cy="28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9EAE81-2CA3-483F-BFA8-EF981D26C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5600" y="3978000"/>
            <a:ext cx="39264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0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0138-E80D-4FF6-866F-7021F860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9625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-Tuner: Hyperparameter Optimization Framework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BA8A-3AAC-484C-829C-E42AA153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5326"/>
            <a:ext cx="12191999" cy="6162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Tune The Model Architecture: </a:t>
            </a:r>
          </a:p>
          <a:p>
            <a:pPr marL="457200" lvl="1" indent="0">
              <a:buNone/>
            </a:pPr>
            <a:r>
              <a:rPr lang="en-US" dirty="0"/>
              <a:t>The first thing we need to do is writing a </a:t>
            </a:r>
            <a:r>
              <a:rPr lang="en-US" b="1" i="1" dirty="0"/>
              <a:t>function</a:t>
            </a:r>
            <a:r>
              <a:rPr lang="en-US" dirty="0"/>
              <a:t>, which returns a compiled </a:t>
            </a:r>
            <a:r>
              <a:rPr lang="en-US" dirty="0" err="1"/>
              <a:t>Keras</a:t>
            </a:r>
            <a:r>
              <a:rPr lang="en-US" dirty="0"/>
              <a:t> model. It takes an argument </a:t>
            </a:r>
            <a:r>
              <a:rPr lang="en-US" b="1" i="1" dirty="0"/>
              <a:t>hp</a:t>
            </a:r>
            <a:r>
              <a:rPr lang="en-US" dirty="0"/>
              <a:t> for defining the hyperparameters while building the model.</a:t>
            </a:r>
          </a:p>
          <a:p>
            <a:pPr lvl="1"/>
            <a:r>
              <a:rPr lang="en-US" dirty="0"/>
              <a:t>The parameters expected to be tuned:</a:t>
            </a:r>
          </a:p>
          <a:p>
            <a:pPr lvl="2"/>
            <a:r>
              <a:rPr lang="en-US" dirty="0"/>
              <a:t>Number Of Hidden Layers</a:t>
            </a:r>
          </a:p>
          <a:p>
            <a:pPr lvl="3"/>
            <a:r>
              <a:rPr lang="en-US" dirty="0"/>
              <a:t>range(</a:t>
            </a:r>
            <a:r>
              <a:rPr lang="en-US" dirty="0" err="1"/>
              <a:t>hp.Int</a:t>
            </a:r>
            <a:r>
              <a:rPr lang="en-US" dirty="0"/>
              <a:t>('</a:t>
            </a:r>
            <a:r>
              <a:rPr lang="en-US" dirty="0" err="1"/>
              <a:t>hidden_layers</a:t>
            </a:r>
            <a:r>
              <a:rPr lang="en-US" dirty="0"/>
              <a:t>', 2, 50))</a:t>
            </a:r>
          </a:p>
          <a:p>
            <a:pPr lvl="2"/>
            <a:r>
              <a:rPr lang="en-US" dirty="0"/>
              <a:t>Number Of Neurons </a:t>
            </a:r>
          </a:p>
          <a:p>
            <a:pPr lvl="3"/>
            <a:r>
              <a:rPr lang="en-US" dirty="0"/>
              <a:t>units=</a:t>
            </a:r>
            <a:r>
              <a:rPr lang="en-US" dirty="0" err="1"/>
              <a:t>hp.Int</a:t>
            </a:r>
            <a:r>
              <a:rPr lang="en-US" dirty="0"/>
              <a:t>('</a:t>
            </a:r>
            <a:r>
              <a:rPr lang="en-US" dirty="0" err="1"/>
              <a:t>units_nodes</a:t>
            </a:r>
            <a:r>
              <a:rPr lang="en-US" dirty="0"/>
              <a:t>_' + str(</a:t>
            </a:r>
            <a:r>
              <a:rPr lang="en-US" dirty="0" err="1"/>
              <a:t>i</a:t>
            </a:r>
            <a:r>
              <a:rPr lang="en-US" dirty="0"/>
              <a:t>), </a:t>
            </a:r>
            <a:r>
              <a:rPr lang="en-US" dirty="0" err="1"/>
              <a:t>min_value</a:t>
            </a:r>
            <a:r>
              <a:rPr lang="en-US" dirty="0"/>
              <a:t>=32, </a:t>
            </a:r>
            <a:r>
              <a:rPr lang="en-US" dirty="0" err="1"/>
              <a:t>max_value</a:t>
            </a:r>
            <a:r>
              <a:rPr lang="en-US" dirty="0"/>
              <a:t>=1024, step=32)</a:t>
            </a:r>
          </a:p>
          <a:p>
            <a:pPr lvl="2"/>
            <a:r>
              <a:rPr lang="en-US" dirty="0"/>
              <a:t>Activation Functions</a:t>
            </a:r>
          </a:p>
          <a:p>
            <a:pPr lvl="3"/>
            <a:r>
              <a:rPr lang="en-US" dirty="0"/>
              <a:t>activations=</a:t>
            </a:r>
            <a:r>
              <a:rPr lang="en-US" dirty="0" err="1"/>
              <a:t>hp.Choice</a:t>
            </a:r>
            <a:r>
              <a:rPr lang="en-US" dirty="0"/>
              <a:t>('activation_', ["</a:t>
            </a:r>
            <a:r>
              <a:rPr lang="en-US" dirty="0" err="1"/>
              <a:t>relu</a:t>
            </a:r>
            <a:r>
              <a:rPr lang="en-US" dirty="0"/>
              <a:t>", "tanh", "sigmoid"])</a:t>
            </a:r>
          </a:p>
          <a:p>
            <a:pPr lvl="3"/>
            <a:r>
              <a:rPr lang="en-US" dirty="0"/>
              <a:t>activation=activations</a:t>
            </a:r>
          </a:p>
          <a:p>
            <a:pPr lvl="2"/>
            <a:r>
              <a:rPr lang="en-US" dirty="0"/>
              <a:t>Learning Rate</a:t>
            </a:r>
          </a:p>
          <a:p>
            <a:pPr lvl="3"/>
            <a:r>
              <a:rPr lang="it-IT" dirty="0"/>
              <a:t>hp.Choice('learning_rate', [1e-1, 1e-2, 1e-3, 1e-4, 1e-5])</a:t>
            </a:r>
            <a:endParaRPr lang="en-US" dirty="0"/>
          </a:p>
          <a:p>
            <a:r>
              <a:rPr lang="en-US" dirty="0"/>
              <a:t> Optimizers Used ADAM:</a:t>
            </a:r>
          </a:p>
          <a:p>
            <a:pPr lvl="1"/>
            <a:r>
              <a:rPr lang="en-US" dirty="0"/>
              <a:t>optimizer=</a:t>
            </a:r>
            <a:r>
              <a:rPr lang="en-US" dirty="0" err="1"/>
              <a:t>tf.keras.optimizers.Adam</a:t>
            </a:r>
            <a:endParaRPr lang="en-US" dirty="0"/>
          </a:p>
          <a:p>
            <a:r>
              <a:rPr lang="en-US" dirty="0"/>
              <a:t>Metrices Considered:</a:t>
            </a:r>
          </a:p>
          <a:p>
            <a:pPr lvl="1"/>
            <a:r>
              <a:rPr lang="en-US" dirty="0"/>
              <a:t>metrics=['</a:t>
            </a:r>
            <a:r>
              <a:rPr lang="en-US" dirty="0" err="1"/>
              <a:t>mean_squared_error</a:t>
            </a:r>
            <a:r>
              <a:rPr lang="en-US" dirty="0"/>
              <a:t>', '</a:t>
            </a:r>
            <a:r>
              <a:rPr lang="en-US" dirty="0" err="1"/>
              <a:t>mean_absolute_error</a:t>
            </a:r>
            <a:r>
              <a:rPr lang="en-US" dirty="0"/>
              <a:t>', '</a:t>
            </a:r>
            <a:r>
              <a:rPr lang="en-US" dirty="0" err="1"/>
              <a:t>mean_absolute_percentage_error</a:t>
            </a:r>
            <a:r>
              <a:rPr lang="en-US" dirty="0"/>
              <a:t>', '</a:t>
            </a:r>
            <a:r>
              <a:rPr lang="en-US" dirty="0" err="1"/>
              <a:t>cosine_proximity</a:t>
            </a:r>
            <a:r>
              <a:rPr lang="en-US" dirty="0"/>
              <a:t>’, </a:t>
            </a:r>
            <a:r>
              <a:rPr lang="en-US" dirty="0" err="1"/>
              <a:t>tf.keras.metrics.RootMeanSquaredError</a:t>
            </a:r>
            <a:r>
              <a:rPr lang="en-US" dirty="0"/>
              <a:t>()]</a:t>
            </a:r>
          </a:p>
          <a:p>
            <a:r>
              <a:rPr lang="en-US" dirty="0"/>
              <a:t>Loss: '</a:t>
            </a:r>
            <a:r>
              <a:rPr lang="en-US" dirty="0" err="1"/>
              <a:t>mean_absolute_error</a:t>
            </a:r>
            <a:r>
              <a:rPr lang="en-US" dirty="0"/>
              <a:t>'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6332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1540-071E-4816-9947-4A2E5B0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923925"/>
          </a:xfrm>
        </p:spPr>
        <p:txBody>
          <a:bodyPr/>
          <a:lstStyle/>
          <a:p>
            <a:r>
              <a:rPr lang="en-US" dirty="0"/>
              <a:t>Results 1: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19D0-2E83-47A7-94B5-69F9C847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789"/>
            <a:ext cx="12268200" cy="6145211"/>
          </a:xfrm>
        </p:spPr>
        <p:txBody>
          <a:bodyPr/>
          <a:lstStyle/>
          <a:p>
            <a:r>
              <a:rPr lang="en-US" dirty="0" err="1"/>
              <a:t>tuner.results_summary</a:t>
            </a:r>
            <a:r>
              <a:rPr lang="en-US" dirty="0"/>
              <a:t>() </a:t>
            </a:r>
          </a:p>
          <a:p>
            <a:r>
              <a:rPr lang="en-US" dirty="0"/>
              <a:t>Best Tuning Parameters: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29FD0C-3296-43ED-95FB-3A08AF14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19543"/>
              </p:ext>
            </p:extLst>
          </p:nvPr>
        </p:nvGraphicFramePr>
        <p:xfrm>
          <a:off x="261144" y="2298348"/>
          <a:ext cx="5448300" cy="1544196"/>
        </p:xfrm>
        <a:graphic>
          <a:graphicData uri="http://schemas.openxmlformats.org/drawingml/2006/table">
            <a:tbl>
              <a:tblPr firstRow="1" firstCol="1" bandRow="1"/>
              <a:tblGrid>
                <a:gridCol w="3314700">
                  <a:extLst>
                    <a:ext uri="{9D8B030D-6E8A-4147-A177-3AD203B41FA5}">
                      <a16:colId xmlns:a16="http://schemas.microsoft.com/office/drawing/2014/main" val="292412363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0411282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History Test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9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cosine_proximity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1.9535999298095703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716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0.1259947121143341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093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mean_absolute_error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0.1259947121143341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811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mean_absolute_percentage_error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25.792282104492188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463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mean_squared_error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0.0384749211370945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0133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F29637-36EE-49CA-9712-11DFEC25D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69312"/>
              </p:ext>
            </p:extLst>
          </p:nvPr>
        </p:nvGraphicFramePr>
        <p:xfrm>
          <a:off x="6743700" y="2298348"/>
          <a:ext cx="5448300" cy="1551496"/>
        </p:xfrm>
        <a:graphic>
          <a:graphicData uri="http://schemas.openxmlformats.org/drawingml/2006/table">
            <a:tbl>
              <a:tblPr firstRow="1" firstCol="1" bandRow="1"/>
              <a:tblGrid>
                <a:gridCol w="3314700">
                  <a:extLst>
                    <a:ext uri="{9D8B030D-6E8A-4147-A177-3AD203B41FA5}">
                      <a16:colId xmlns:a16="http://schemas.microsoft.com/office/drawing/2014/main" val="294781955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7474478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History Train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65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cosine_proximity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1.9608268737792969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901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0.11988405138254166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76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mean_absolute_error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0.11988405138254166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746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mean_absolute_percentage_error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21.963226318359375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747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mean_squared_error</a:t>
                      </a:r>
                      <a:endParaRPr lang="en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0.03344341367483139</a:t>
                      </a:r>
                      <a:endParaRPr lang="en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6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4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C7B00-198D-4972-9FB4-7175BB62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0"/>
            <a:ext cx="5867399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14022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15A82-EBF5-4B9D-9492-243C23B7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0"/>
            <a:ext cx="3905250" cy="67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6DD0E-7DD9-4EBB-A99E-1666426E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25"/>
            <a:ext cx="2952000" cy="21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4DB41-1963-4E17-9520-09FB12F2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000"/>
            <a:ext cx="3031200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6330A5-E2E1-4709-92AE-91688D89A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98000"/>
            <a:ext cx="2952000" cy="21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8276C-5689-4EB1-B7EF-06BEF8CA6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908" y="0"/>
            <a:ext cx="2980935" cy="21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D7D983-E6E9-464D-9418-8DFFEAFA2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908" y="2244075"/>
            <a:ext cx="2952000" cy="21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8A48E8-EAE7-43C3-BC6F-E23B1AA90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4843" y="4698000"/>
            <a:ext cx="2952000" cy="21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E845549-2DB5-4419-BD72-36BDDF626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751" y="0"/>
            <a:ext cx="482624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57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6353</TotalTime>
  <Words>775</Words>
  <Application>Microsoft Office PowerPoint</Application>
  <PresentationFormat>Widescreen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Wingdings 3</vt:lpstr>
      <vt:lpstr>Facet</vt:lpstr>
      <vt:lpstr>Work Progress </vt:lpstr>
      <vt:lpstr>Visualizing the Inputs and Outputs</vt:lpstr>
      <vt:lpstr>PowerPoint Presentation</vt:lpstr>
      <vt:lpstr>The First NARX Concatenation</vt:lpstr>
      <vt:lpstr>Keras-Tuner: Hyperparameter Optimization Framework</vt:lpstr>
      <vt:lpstr>Results 1:</vt:lpstr>
      <vt:lpstr>PowerPoint Presentation</vt:lpstr>
      <vt:lpstr>PowerPoint Presentation</vt:lpstr>
      <vt:lpstr>PowerPoint Presentation</vt:lpstr>
      <vt:lpstr>CHANGE OF NARX MODEL NUMBER 2 </vt:lpstr>
      <vt:lpstr>PowerPoint Presentation</vt:lpstr>
      <vt:lpstr>PowerPoint Presentation</vt:lpstr>
      <vt:lpstr>The First NARX Concatenation</vt:lpstr>
      <vt:lpstr>Results 2:</vt:lpstr>
      <vt:lpstr>PowerPoint Presentation</vt:lpstr>
      <vt:lpstr>PowerPoint Presentation</vt:lpstr>
      <vt:lpstr>CHANGE OF NARX MODEL NUMBER 3 </vt:lpstr>
      <vt:lpstr>PowerPoint Presentation</vt:lpstr>
      <vt:lpstr>PowerPoint Presentation</vt:lpstr>
      <vt:lpstr>The First NARX Concatenation</vt:lpstr>
      <vt:lpstr>Results 3: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22</cp:revision>
  <dcterms:created xsi:type="dcterms:W3CDTF">2021-11-15T11:04:20Z</dcterms:created>
  <dcterms:modified xsi:type="dcterms:W3CDTF">2022-04-03T10:36:45Z</dcterms:modified>
</cp:coreProperties>
</file>