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2" r:id="rId3"/>
    <p:sldId id="257" r:id="rId4"/>
    <p:sldId id="265" r:id="rId5"/>
    <p:sldId id="266" r:id="rId6"/>
    <p:sldId id="267" r:id="rId7"/>
    <p:sldId id="268" r:id="rId8"/>
    <p:sldId id="269" r:id="rId9"/>
    <p:sldId id="272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08/12/2021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775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08/12/2021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194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08/12/2021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2855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08/12/2021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1375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08/12/2021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112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08/12/2021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9061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08/12/2021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6893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08/12/2021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814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08/12/2021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863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08/12/2021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802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08/12/2021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912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08/12/2021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615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08/12/2021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481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08/12/2021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034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08/12/2021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820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08/12/2021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769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18491-160E-4087-BABF-A7E495D5545C}" type="datetimeFigureOut">
              <a:rPr lang="en-DE" smtClean="0"/>
              <a:t>08/12/2021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971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pyneurgen.sourceforge.ne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9728-55DD-4D7F-AB0B-AA4FD06E15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 Progress 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4122B-91BA-45DB-911F-FD462BB0AE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Abdur Rehman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2799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F630-C653-4889-A28A-FE64EB13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57835"/>
          </a:xfrm>
        </p:spPr>
        <p:txBody>
          <a:bodyPr>
            <a:normAutofit fontScale="90000"/>
          </a:bodyPr>
          <a:lstStyle/>
          <a:p>
            <a:r>
              <a:rPr lang="en-US" b="1" i="0" u="none" strike="noStrike" dirty="0">
                <a:solidFill>
                  <a:srgbClr val="00194C"/>
                </a:solidFill>
                <a:effectLst/>
                <a:latin typeface="Palatino"/>
                <a:hlinkClick r:id="rId2"/>
              </a:rPr>
              <a:t>Python Neural Genetic Algorithm Hybrids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5B6BD-EE6C-478A-A77A-5DB3F180E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5389"/>
            <a:ext cx="8596668" cy="4615974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b="0" i="0" dirty="0">
                <a:solidFill>
                  <a:srgbClr val="00194C"/>
                </a:solidFill>
                <a:effectLst/>
                <a:latin typeface="Palatino"/>
              </a:rPr>
              <a:t>Python library  at the Python prompt:</a:t>
            </a:r>
          </a:p>
          <a:p>
            <a:pPr lvl="1"/>
            <a:r>
              <a:rPr lang="en-US" b="0" i="0" dirty="0" err="1">
                <a:solidFill>
                  <a:srgbClr val="00194C"/>
                </a:solidFill>
                <a:effectLst/>
                <a:latin typeface="Palatino"/>
              </a:rPr>
              <a:t>easy_install</a:t>
            </a:r>
            <a:r>
              <a:rPr lang="en-US" b="0" i="0" dirty="0">
                <a:solidFill>
                  <a:srgbClr val="00194C"/>
                </a:solidFill>
                <a:effectLst/>
                <a:latin typeface="Palatino"/>
              </a:rPr>
              <a:t> </a:t>
            </a:r>
            <a:r>
              <a:rPr lang="en-US" b="0" i="0" dirty="0" err="1">
                <a:solidFill>
                  <a:srgbClr val="00194C"/>
                </a:solidFill>
                <a:effectLst/>
                <a:latin typeface="Palatino"/>
              </a:rPr>
              <a:t>pyneurgen</a:t>
            </a:r>
            <a:endParaRPr lang="en-US" b="0" i="0" dirty="0">
              <a:solidFill>
                <a:srgbClr val="00194C"/>
              </a:solidFill>
              <a:effectLst/>
              <a:latin typeface="Palatino"/>
            </a:endParaRPr>
          </a:p>
          <a:p>
            <a:r>
              <a:rPr lang="en-US" b="0" i="0" dirty="0">
                <a:solidFill>
                  <a:srgbClr val="00194C"/>
                </a:solidFill>
                <a:effectLst/>
                <a:latin typeface="Palatino"/>
              </a:rPr>
              <a:t>The second step is to import the modules, and initialize the data.</a:t>
            </a:r>
          </a:p>
          <a:p>
            <a:r>
              <a:rPr lang="en-US" b="0" i="0" dirty="0">
                <a:solidFill>
                  <a:srgbClr val="00194C"/>
                </a:solidFill>
                <a:effectLst/>
                <a:latin typeface="Palatino"/>
              </a:rPr>
              <a:t>Now, we need to set up inputs and targets</a:t>
            </a:r>
          </a:p>
          <a:p>
            <a:pPr lvl="1"/>
            <a:r>
              <a:rPr lang="en-US" b="0" i="0" dirty="0">
                <a:solidFill>
                  <a:srgbClr val="00194C"/>
                </a:solidFill>
                <a:effectLst/>
                <a:latin typeface="Palatino"/>
              </a:rPr>
              <a:t>The normalization of data should be done individually for each project.</a:t>
            </a:r>
          </a:p>
          <a:p>
            <a:r>
              <a:rPr lang="en-US" b="0" i="0" dirty="0">
                <a:solidFill>
                  <a:srgbClr val="00194C"/>
                </a:solidFill>
                <a:effectLst/>
                <a:latin typeface="Palatino"/>
              </a:rPr>
              <a:t>Import and instantiate the main class </a:t>
            </a:r>
            <a:r>
              <a:rPr lang="en-US" b="1" i="0" dirty="0" err="1">
                <a:solidFill>
                  <a:srgbClr val="00194C"/>
                </a:solidFill>
                <a:effectLst/>
                <a:latin typeface="Palatino"/>
              </a:rPr>
              <a:t>NeuralNet</a:t>
            </a:r>
            <a:r>
              <a:rPr lang="en-US" b="1" i="0" dirty="0">
                <a:solidFill>
                  <a:srgbClr val="00194C"/>
                </a:solidFill>
                <a:effectLst/>
                <a:latin typeface="Palatino"/>
              </a:rPr>
              <a:t> </a:t>
            </a:r>
          </a:p>
          <a:p>
            <a:pPr lvl="1"/>
            <a:r>
              <a:rPr lang="en-US" dirty="0" err="1">
                <a:solidFill>
                  <a:srgbClr val="00194C"/>
                </a:solidFill>
                <a:latin typeface="Palatino"/>
              </a:rPr>
              <a:t>NeuralNet</a:t>
            </a:r>
            <a:r>
              <a:rPr lang="en-US" dirty="0">
                <a:solidFill>
                  <a:srgbClr val="00194C"/>
                </a:solidFill>
                <a:latin typeface="Palatino"/>
              </a:rPr>
              <a:t>()</a:t>
            </a:r>
          </a:p>
          <a:p>
            <a:pPr lvl="1"/>
            <a:r>
              <a:rPr lang="en-US" b="0" i="0" dirty="0">
                <a:solidFill>
                  <a:srgbClr val="00194C"/>
                </a:solidFill>
                <a:effectLst/>
                <a:latin typeface="Palatino"/>
              </a:rPr>
              <a:t>Specifies a network structure of inputs, hidden layer of nodes, and finally, output</a:t>
            </a:r>
          </a:p>
          <a:p>
            <a:pPr lvl="1"/>
            <a:r>
              <a:rPr lang="en-US" b="0" i="0" dirty="0">
                <a:solidFill>
                  <a:srgbClr val="00194C"/>
                </a:solidFill>
                <a:effectLst/>
                <a:latin typeface="Palatino"/>
              </a:rPr>
              <a:t>In addition, the learn rate is set</a:t>
            </a:r>
          </a:p>
          <a:p>
            <a:pPr lvl="1"/>
            <a:r>
              <a:rPr lang="en-US" b="0" i="0" dirty="0">
                <a:solidFill>
                  <a:srgbClr val="00194C"/>
                </a:solidFill>
                <a:effectLst/>
                <a:latin typeface="Palatino"/>
              </a:rPr>
              <a:t>The next step in the process is to randomize the weights of each connection.</a:t>
            </a:r>
            <a:endParaRPr lang="en-US" dirty="0">
              <a:solidFill>
                <a:srgbClr val="00194C"/>
              </a:solidFill>
              <a:latin typeface="Palatino"/>
            </a:endParaRPr>
          </a:p>
          <a:p>
            <a:r>
              <a:rPr lang="en-US" b="0" i="0" dirty="0">
                <a:solidFill>
                  <a:srgbClr val="00194C"/>
                </a:solidFill>
                <a:effectLst/>
                <a:latin typeface="Palatino"/>
              </a:rPr>
              <a:t>Now that the network structure is created, the inputs and targets are loaded into the system.</a:t>
            </a:r>
            <a:endParaRPr lang="en-US" dirty="0">
              <a:solidFill>
                <a:srgbClr val="00194C"/>
              </a:solidFill>
              <a:latin typeface="Palatino"/>
            </a:endParaRPr>
          </a:p>
          <a:p>
            <a:endParaRPr lang="en-US" b="0" i="0" dirty="0">
              <a:solidFill>
                <a:srgbClr val="00194C"/>
              </a:solidFill>
              <a:effectLst/>
              <a:latin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394675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08DC-80F6-40FE-98E4-06B773588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194C"/>
                </a:solidFill>
                <a:effectLst/>
                <a:latin typeface="Palatino"/>
              </a:rPr>
              <a:t>The activation types for a network default to 'linear' for the input layer, 'sigmoid' for the hidden layers, and 'linear' for the output.</a:t>
            </a:r>
          </a:p>
          <a:p>
            <a:r>
              <a:rPr lang="en-US" b="0" i="0" dirty="0">
                <a:solidFill>
                  <a:srgbClr val="00194C"/>
                </a:solidFill>
                <a:effectLst/>
                <a:latin typeface="Palatino"/>
              </a:rPr>
              <a:t>We can now start the network learn process which sets the appropriate weights for each connection.</a:t>
            </a:r>
            <a:endParaRPr lang="en-US" dirty="0">
              <a:solidFill>
                <a:srgbClr val="00194C"/>
              </a:solidFill>
              <a:latin typeface="Palatino"/>
            </a:endParaRPr>
          </a:p>
          <a:p>
            <a:r>
              <a:rPr lang="en-US" b="0" i="0" dirty="0">
                <a:solidFill>
                  <a:srgbClr val="00194C"/>
                </a:solidFill>
                <a:effectLst/>
                <a:latin typeface="Palatino"/>
              </a:rPr>
              <a:t>With learning complete, it is time to test and evaluate the results.</a:t>
            </a:r>
          </a:p>
          <a:p>
            <a:r>
              <a:rPr lang="en-US" b="0" i="0" dirty="0">
                <a:solidFill>
                  <a:srgbClr val="00194C"/>
                </a:solidFill>
                <a:effectLst/>
                <a:latin typeface="Palatino"/>
              </a:rPr>
              <a:t>To view the results we can use some matplotlib charts.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8026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11E9-7042-4005-A851-46572CB77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en-US" sz="3600" dirty="0"/>
              <a:t>Plant Model:  </a:t>
            </a:r>
            <a:r>
              <a:rPr lang="en-US" sz="3600" u="sng" dirty="0"/>
              <a:t>Continuously Stirred Tank Reactor (CSTR)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36E2-A1FF-4901-9775-DB83C9278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77039"/>
            <a:ext cx="9596219" cy="4564324"/>
          </a:xfrm>
        </p:spPr>
        <p:txBody>
          <a:bodyPr/>
          <a:lstStyle/>
          <a:p>
            <a:r>
              <a:rPr lang="en-US" dirty="0"/>
              <a:t>Seeing the result of how the input -</a:t>
            </a:r>
            <a:r>
              <a:rPr lang="en-US" sz="1800" dirty="0"/>
              <a:t> “</a:t>
            </a:r>
            <a:r>
              <a:rPr lang="en-US" sz="1800" dirty="0" err="1"/>
              <a:t>cAin</a:t>
            </a:r>
            <a:r>
              <a:rPr lang="en-US" sz="1800" dirty="0"/>
              <a:t>” impact the result of the simulation</a:t>
            </a:r>
          </a:p>
          <a:p>
            <a:pPr lvl="1"/>
            <a:r>
              <a:rPr lang="en-US" sz="1600" dirty="0"/>
              <a:t>“</a:t>
            </a:r>
            <a:r>
              <a:rPr lang="en-US" sz="1600" dirty="0" err="1"/>
              <a:t>cAin</a:t>
            </a:r>
            <a:r>
              <a:rPr lang="en-US" sz="1600" dirty="0"/>
              <a:t>” = 1</a:t>
            </a:r>
          </a:p>
          <a:p>
            <a:pPr lvl="1"/>
            <a:r>
              <a:rPr lang="en-US" dirty="0"/>
              <a:t>Plant Measurement </a:t>
            </a:r>
          </a:p>
          <a:p>
            <a:pPr lvl="1"/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AE104F-963C-4191-A90A-EEF24DA9E156}"/>
              </a:ext>
            </a:extLst>
          </p:cNvPr>
          <p:cNvSpPr txBox="1"/>
          <p:nvPr/>
        </p:nvSpPr>
        <p:spPr>
          <a:xfrm>
            <a:off x="5286944" y="2235369"/>
            <a:ext cx="320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Plant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EE5AA-EAEA-4B32-8CE4-25DCEAA69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34" y="2739770"/>
            <a:ext cx="4800000" cy="3149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4E3EA9-88CE-4E32-A7EA-824A39109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943" y="2739770"/>
            <a:ext cx="4800000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9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5985E-BD38-43D5-88A6-31B7B94F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>
            <a:normAutofit/>
          </a:bodyPr>
          <a:lstStyle/>
          <a:p>
            <a:r>
              <a:rPr lang="en-US" sz="2000" dirty="0"/>
              <a:t>Generation of random STEP Input - “</a:t>
            </a:r>
            <a:r>
              <a:rPr lang="en-US" sz="2000" dirty="0" err="1"/>
              <a:t>cAin</a:t>
            </a:r>
            <a:r>
              <a:rPr lang="en-US" sz="2000" dirty="0"/>
              <a:t>” to see the steady state value</a:t>
            </a:r>
          </a:p>
          <a:p>
            <a:pPr lvl="1"/>
            <a:r>
              <a:rPr lang="en-US" sz="1800" dirty="0"/>
              <a:t>“</a:t>
            </a:r>
            <a:r>
              <a:rPr lang="en-US" sz="1800" dirty="0" err="1"/>
              <a:t>cAin</a:t>
            </a:r>
            <a:r>
              <a:rPr lang="en-US" sz="1800" dirty="0"/>
              <a:t>” =  von 0 bis 1 (randomly generated)</a:t>
            </a:r>
          </a:p>
          <a:p>
            <a:pPr marL="914400" lvl="2" indent="0">
              <a:buNone/>
            </a:pP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7FFA2-85D1-4117-95CB-26FE1FDD6815}"/>
              </a:ext>
            </a:extLst>
          </p:cNvPr>
          <p:cNvSpPr txBox="1"/>
          <p:nvPr/>
        </p:nvSpPr>
        <p:spPr>
          <a:xfrm>
            <a:off x="1591234" y="2514600"/>
            <a:ext cx="2622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cAin</a:t>
            </a:r>
            <a:endParaRPr lang="en-US" sz="1800" dirty="0"/>
          </a:p>
          <a:p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6EF0E6-BF96-4095-BC99-D85CA8CA790F}"/>
              </a:ext>
            </a:extLst>
          </p:cNvPr>
          <p:cNvSpPr txBox="1"/>
          <p:nvPr/>
        </p:nvSpPr>
        <p:spPr>
          <a:xfrm>
            <a:off x="5356414" y="2514600"/>
            <a:ext cx="262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Plant States 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7810C6-9918-4BFA-A4DC-4089D26A0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96" y="3156449"/>
            <a:ext cx="4723809" cy="3149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229708-C802-4BCD-912A-EE8EAA593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60931"/>
            <a:ext cx="4723809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3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5985E-BD38-43D5-88A6-31B7B94F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>
            <a:normAutofit/>
          </a:bodyPr>
          <a:lstStyle/>
          <a:p>
            <a:r>
              <a:rPr lang="en-US" sz="2000" dirty="0"/>
              <a:t>Generation of random STEP Input - “</a:t>
            </a:r>
            <a:r>
              <a:rPr lang="en-US" sz="2000" dirty="0" err="1"/>
              <a:t>cAin</a:t>
            </a:r>
            <a:r>
              <a:rPr lang="en-US" sz="2000" dirty="0"/>
              <a:t>” to see the steady state value</a:t>
            </a:r>
          </a:p>
          <a:p>
            <a:pPr lvl="1"/>
            <a:r>
              <a:rPr lang="en-US" sz="1800" dirty="0"/>
              <a:t>“</a:t>
            </a:r>
            <a:r>
              <a:rPr lang="en-US" sz="1800" dirty="0" err="1"/>
              <a:t>cAin</a:t>
            </a:r>
            <a:r>
              <a:rPr lang="en-US" sz="1800" dirty="0"/>
              <a:t>” =  von 0 bis 1 (randomly generated)</a:t>
            </a:r>
          </a:p>
          <a:p>
            <a:pPr marL="914400" lvl="2" indent="0">
              <a:buNone/>
            </a:pP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7FFA2-85D1-4117-95CB-26FE1FDD6815}"/>
              </a:ext>
            </a:extLst>
          </p:cNvPr>
          <p:cNvSpPr txBox="1"/>
          <p:nvPr/>
        </p:nvSpPr>
        <p:spPr>
          <a:xfrm>
            <a:off x="1423146" y="2514599"/>
            <a:ext cx="2622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cAin</a:t>
            </a:r>
            <a:endParaRPr lang="en-US" sz="1800" dirty="0"/>
          </a:p>
          <a:p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6EF0E6-BF96-4095-BC99-D85CA8CA790F}"/>
              </a:ext>
            </a:extLst>
          </p:cNvPr>
          <p:cNvSpPr txBox="1"/>
          <p:nvPr/>
        </p:nvSpPr>
        <p:spPr>
          <a:xfrm>
            <a:off x="6835588" y="2468433"/>
            <a:ext cx="262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Plant States 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291B23-F6F4-46A8-AF7F-107F9AEA1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834"/>
            <a:ext cx="4112263" cy="2720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24B434-361C-410B-B870-8DEE033D2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388" y="2058245"/>
            <a:ext cx="4112263" cy="27415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099C03-44FC-4AF0-8AA9-E2C65C829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651" y="2057834"/>
            <a:ext cx="3929754" cy="261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6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5985E-BD38-43D5-88A6-31B7B94F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>
            <a:normAutofit/>
          </a:bodyPr>
          <a:lstStyle/>
          <a:p>
            <a:r>
              <a:rPr lang="en-US" sz="2000" dirty="0"/>
              <a:t>Generation of random STEP Input - “</a:t>
            </a:r>
            <a:r>
              <a:rPr lang="en-US" sz="2000" dirty="0" err="1"/>
              <a:t>cAin</a:t>
            </a:r>
            <a:r>
              <a:rPr lang="en-US" sz="2000" dirty="0"/>
              <a:t>” to see the steady state value</a:t>
            </a:r>
          </a:p>
          <a:p>
            <a:pPr lvl="1"/>
            <a:r>
              <a:rPr lang="en-US" sz="1800" dirty="0"/>
              <a:t>“</a:t>
            </a:r>
            <a:r>
              <a:rPr lang="en-US" sz="1800" dirty="0" err="1"/>
              <a:t>cAin</a:t>
            </a:r>
            <a:r>
              <a:rPr lang="en-US" sz="1800" dirty="0"/>
              <a:t>” =  von 0 bis 1 (randomly generated)</a:t>
            </a:r>
          </a:p>
          <a:p>
            <a:pPr marL="914400" lvl="2" indent="0">
              <a:buNone/>
            </a:pP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7FFA2-85D1-4117-95CB-26FE1FDD6815}"/>
              </a:ext>
            </a:extLst>
          </p:cNvPr>
          <p:cNvSpPr txBox="1"/>
          <p:nvPr/>
        </p:nvSpPr>
        <p:spPr>
          <a:xfrm>
            <a:off x="1423146" y="2514599"/>
            <a:ext cx="2622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cAin</a:t>
            </a:r>
            <a:endParaRPr lang="en-US" sz="1800" dirty="0"/>
          </a:p>
          <a:p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6EF0E6-BF96-4095-BC99-D85CA8CA790F}"/>
              </a:ext>
            </a:extLst>
          </p:cNvPr>
          <p:cNvSpPr txBox="1"/>
          <p:nvPr/>
        </p:nvSpPr>
        <p:spPr>
          <a:xfrm>
            <a:off x="6835588" y="2468433"/>
            <a:ext cx="262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Plant States </a:t>
            </a:r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AF80EE-88AB-48FF-9439-E26BB8F21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48" y="3160930"/>
            <a:ext cx="4723809" cy="31492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8E5F05-43E1-4D0E-822E-7F7F7D2DC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009" y="3160930"/>
            <a:ext cx="4723809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56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5985E-BD38-43D5-88A6-31B7B94F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>
            <a:normAutofit/>
          </a:bodyPr>
          <a:lstStyle/>
          <a:p>
            <a:r>
              <a:rPr lang="en-US" sz="2000" dirty="0"/>
              <a:t>Generation of random STEP Input - “</a:t>
            </a:r>
            <a:r>
              <a:rPr lang="en-US" sz="2000" dirty="0" err="1"/>
              <a:t>cAin</a:t>
            </a:r>
            <a:r>
              <a:rPr lang="en-US" sz="2000" dirty="0"/>
              <a:t>” to see the steady state value</a:t>
            </a:r>
          </a:p>
          <a:p>
            <a:pPr lvl="1"/>
            <a:r>
              <a:rPr lang="en-US" sz="1800" dirty="0"/>
              <a:t>“</a:t>
            </a:r>
            <a:r>
              <a:rPr lang="en-US" sz="1800" dirty="0" err="1"/>
              <a:t>cAin</a:t>
            </a:r>
            <a:r>
              <a:rPr lang="en-US" sz="1800" dirty="0"/>
              <a:t>” =  von 0 bis 1 (randomly generated)</a:t>
            </a:r>
          </a:p>
          <a:p>
            <a:pPr marL="914400" lvl="2" indent="0">
              <a:buNone/>
            </a:pP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7FFA2-85D1-4117-95CB-26FE1FDD6815}"/>
              </a:ext>
            </a:extLst>
          </p:cNvPr>
          <p:cNvSpPr txBox="1"/>
          <p:nvPr/>
        </p:nvSpPr>
        <p:spPr>
          <a:xfrm>
            <a:off x="1423146" y="2514599"/>
            <a:ext cx="2622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cAin</a:t>
            </a:r>
            <a:endParaRPr lang="en-US" sz="1800" dirty="0"/>
          </a:p>
          <a:p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6EF0E6-BF96-4095-BC99-D85CA8CA790F}"/>
              </a:ext>
            </a:extLst>
          </p:cNvPr>
          <p:cNvSpPr txBox="1"/>
          <p:nvPr/>
        </p:nvSpPr>
        <p:spPr>
          <a:xfrm>
            <a:off x="6835588" y="2468433"/>
            <a:ext cx="262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Plant States 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18D1C9-6A0D-4E71-B86C-F9A5DD66D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4344"/>
            <a:ext cx="4723809" cy="3149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88A57E-2006-43A9-939F-F25E6D3ED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288" y="3094344"/>
            <a:ext cx="4996936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06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F224D-9983-43F9-85E8-F56FBB9D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NARX (Nonlinear Autoregressive Exogenous Model) An Introduction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1CAD8-26C6-4059-8C53-1F23BF223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time series modeling, NARX is a nonlinear autoregressive model which has to have </a:t>
            </a:r>
            <a:r>
              <a:rPr lang="en-US" b="1" u="sng" dirty="0"/>
              <a:t>exogenous</a:t>
            </a:r>
            <a:r>
              <a:rPr lang="en-US" dirty="0"/>
              <a:t> inputs. </a:t>
            </a:r>
          </a:p>
          <a:p>
            <a:r>
              <a:rPr lang="en-US" dirty="0"/>
              <a:t>Which means that the model relates the current value of a time series to both:</a:t>
            </a:r>
          </a:p>
          <a:p>
            <a:pPr lvl="1"/>
            <a:r>
              <a:rPr lang="en-US" b="1" dirty="0"/>
              <a:t>past values </a:t>
            </a:r>
            <a:r>
              <a:rPr lang="en-US" dirty="0"/>
              <a:t>of the same series; and</a:t>
            </a:r>
          </a:p>
          <a:p>
            <a:pPr lvl="1"/>
            <a:r>
              <a:rPr lang="en-US" dirty="0"/>
              <a:t>current and past values of the driving (exogenous) series.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2505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8EEB-C3CB-4655-8419-95E742F8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Procedure</a:t>
            </a:r>
            <a:endParaRPr lang="en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5E7CEE-99CF-49FD-940D-3484DED66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393" r="3835"/>
          <a:stretch/>
        </p:blipFill>
        <p:spPr>
          <a:xfrm>
            <a:off x="2080069" y="1270000"/>
            <a:ext cx="6660520" cy="483496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6DFA8F-1D8A-48AD-8885-5D888368FD58}"/>
              </a:ext>
            </a:extLst>
          </p:cNvPr>
          <p:cNvSpPr/>
          <p:nvPr/>
        </p:nvSpPr>
        <p:spPr>
          <a:xfrm>
            <a:off x="1712260" y="1272988"/>
            <a:ext cx="1389528" cy="215601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99393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35ADA-9432-4C1E-9150-E58186CB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MATLAB: Via </a:t>
            </a:r>
            <a:r>
              <a:rPr lang="en-US" b="1" dirty="0"/>
              <a:t>ntstoll</a:t>
            </a:r>
            <a:endParaRPr lang="en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AC1B3-C5A1-4359-B56F-71D7E4E8D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MATLAB Command Prompt: ntstoll </a:t>
            </a:r>
          </a:p>
          <a:p>
            <a:r>
              <a:rPr lang="en-US" dirty="0"/>
              <a:t>To solve a non linear time series problem with a Dynamic Neural		Network via NARX, NAR and Non linear Input and Output. </a:t>
            </a:r>
          </a:p>
          <a:p>
            <a:r>
              <a:rPr lang="en-US" dirty="0"/>
              <a:t>Apply Input and Output Target</a:t>
            </a:r>
          </a:p>
          <a:p>
            <a:r>
              <a:rPr lang="en-US" dirty="0"/>
              <a:t>Define Validation and Test Data</a:t>
            </a:r>
          </a:p>
          <a:p>
            <a:r>
              <a:rPr lang="en-US" dirty="0"/>
              <a:t>Define Network Architecture</a:t>
            </a:r>
          </a:p>
          <a:p>
            <a:r>
              <a:rPr lang="en-US" dirty="0"/>
              <a:t>Train Network</a:t>
            </a:r>
          </a:p>
          <a:p>
            <a:r>
              <a:rPr lang="en-US" dirty="0"/>
              <a:t>Error Auto Correlation Plots to validate the Network Performance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FBE02-8A90-4F6D-A77D-E6421341F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293" y="-23277"/>
            <a:ext cx="3630707" cy="2380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0A3D63-FDB9-4351-89EB-0291C3D50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1293" y="2312260"/>
            <a:ext cx="3630707" cy="2471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B89D23-2246-45C6-914F-1FA3BF4BB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1293" y="4738333"/>
            <a:ext cx="3630707" cy="220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246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946</TotalTime>
  <Words>476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Palatino</vt:lpstr>
      <vt:lpstr>Trebuchet MS</vt:lpstr>
      <vt:lpstr>Wingdings 3</vt:lpstr>
      <vt:lpstr>Facet</vt:lpstr>
      <vt:lpstr>Work Progress </vt:lpstr>
      <vt:lpstr>Plant Model:  Continuously Stirred Tank Reactor (CSTR)</vt:lpstr>
      <vt:lpstr>PowerPoint Presentation</vt:lpstr>
      <vt:lpstr>PowerPoint Presentation</vt:lpstr>
      <vt:lpstr>PowerPoint Presentation</vt:lpstr>
      <vt:lpstr>PowerPoint Presentation</vt:lpstr>
      <vt:lpstr>NARX (Nonlinear Autoregressive Exogenous Model) An Introduction</vt:lpstr>
      <vt:lpstr>General Procedure</vt:lpstr>
      <vt:lpstr>MATLAB: Via ntstoll</vt:lpstr>
      <vt:lpstr>Python Neural Genetic Algorithm Hybrids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Progress </dc:title>
  <dc:creator>Abdur Rehman</dc:creator>
  <cp:lastModifiedBy>Abdur Rehman</cp:lastModifiedBy>
  <cp:revision>9</cp:revision>
  <dcterms:created xsi:type="dcterms:W3CDTF">2021-11-15T11:04:20Z</dcterms:created>
  <dcterms:modified xsi:type="dcterms:W3CDTF">2021-12-08T17:58:59Z</dcterms:modified>
</cp:coreProperties>
</file>