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5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11/01/2022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11/01/2022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11/01/2022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11/01/2022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11/01/2022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11/01/2022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11/01/2022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11/01/2022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11/01/2022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11/01/2022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11/01/2022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11/01/2022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11/01/2022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11/01/2022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11/01/2022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11/01/2022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11/01/2022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1651-A880-40D8-910D-70A5BE9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85751"/>
            <a:ext cx="11390841" cy="6448424"/>
          </a:xfrm>
        </p:spPr>
        <p:txBody>
          <a:bodyPr/>
          <a:lstStyle/>
          <a:p>
            <a:r>
              <a:rPr lang="en-US" b="1" dirty="0"/>
              <a:t>Tested Output </a:t>
            </a:r>
            <a:r>
              <a:rPr lang="en-US" dirty="0"/>
              <a:t>with respect to </a:t>
            </a:r>
            <a:r>
              <a:rPr lang="en-US" b="1" u="sng" dirty="0"/>
              <a:t>Time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Tested Output </a:t>
            </a:r>
            <a:r>
              <a:rPr lang="en-US" dirty="0"/>
              <a:t>with respect to </a:t>
            </a:r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predict) </a:t>
            </a:r>
          </a:p>
          <a:p>
            <a:pPr lvl="1"/>
            <a:r>
              <a:rPr lang="en-US" dirty="0"/>
              <a:t>(Input is in X Axis and Output on Y Axis)</a:t>
            </a:r>
          </a:p>
          <a:p>
            <a:endParaRPr lang="en-US" dirty="0"/>
          </a:p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30AC8-EFB3-4B65-8001-F2540823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191" y="0"/>
            <a:ext cx="4723809" cy="33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22A2B-E6D2-49B3-87B0-48D937D10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3505620"/>
            <a:ext cx="5219699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1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4416-91EF-446A-A110-E089B0A6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Evaluation of the Results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C8C0-9E41-438A-9866-9EC60B18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3900"/>
            <a:ext cx="12192000" cy="6134099"/>
          </a:xfrm>
        </p:spPr>
        <p:txBody>
          <a:bodyPr/>
          <a:lstStyle/>
          <a:p>
            <a:r>
              <a:rPr lang="en-US" dirty="0"/>
              <a:t>Finding the Mean Absolute Error: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mean_absolute_error</a:t>
            </a:r>
            <a:endParaRPr lang="en-US" dirty="0"/>
          </a:p>
          <a:p>
            <a:pPr lvl="1"/>
            <a:r>
              <a:rPr lang="en-US" dirty="0" err="1"/>
              <a:t>mean_absolute_error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predict)</a:t>
            </a:r>
          </a:p>
          <a:p>
            <a:pPr lvl="2"/>
            <a:r>
              <a:rPr lang="en-US" b="1" u="sng" dirty="0"/>
              <a:t>Out[23]: 0.01849053016984571</a:t>
            </a:r>
          </a:p>
          <a:p>
            <a:pPr lvl="1"/>
            <a:r>
              <a:rPr lang="en-US" dirty="0"/>
              <a:t>Which is </a:t>
            </a:r>
            <a:r>
              <a:rPr lang="en-US" b="1" u="sng" dirty="0"/>
              <a:t>1.85</a:t>
            </a:r>
            <a:r>
              <a:rPr lang="en-US" dirty="0"/>
              <a:t>%</a:t>
            </a:r>
          </a:p>
          <a:p>
            <a:r>
              <a:rPr lang="en-US" dirty="0"/>
              <a:t>Checking the R2 Score: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r2_score</a:t>
            </a:r>
          </a:p>
          <a:p>
            <a:pPr lvl="1"/>
            <a:r>
              <a:rPr lang="en-US" dirty="0"/>
              <a:t>sklearn.metrics.r2_score(</a:t>
            </a:r>
            <a:r>
              <a:rPr lang="en-US" dirty="0" err="1"/>
              <a:t>y_test</a:t>
            </a:r>
            <a:r>
              <a:rPr lang="en-US" dirty="0"/>
              <a:t>, predict)</a:t>
            </a:r>
          </a:p>
          <a:p>
            <a:pPr lvl="1"/>
            <a:r>
              <a:rPr lang="en-US" dirty="0"/>
              <a:t>Out[24]: 0.9745004444393454</a:t>
            </a:r>
          </a:p>
          <a:p>
            <a:pPr lvl="1"/>
            <a:r>
              <a:rPr lang="en-US" dirty="0"/>
              <a:t>Which is </a:t>
            </a:r>
            <a:r>
              <a:rPr lang="en-US" b="1" u="sng" dirty="0"/>
              <a:t>97.5</a:t>
            </a:r>
            <a:r>
              <a:rPr lang="en-US" dirty="0"/>
              <a:t>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4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F980-EB37-45FF-901E-2999E4A2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Comparison of the two data sets 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0EF0D-A7CE-4948-9B18-D23DA3CB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824"/>
            <a:ext cx="4402667" cy="6353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54F7FE-6E27-4092-B333-A78A46F9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323" y="660400"/>
            <a:ext cx="4301544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7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3CC7-D7BD-4D3C-800E-59FBFF90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6118"/>
          </a:xfrm>
        </p:spPr>
        <p:txBody>
          <a:bodyPr/>
          <a:lstStyle/>
          <a:p>
            <a:r>
              <a:rPr lang="en-US" dirty="0"/>
              <a:t>Model Training and Evaluation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0016-068C-4DB5-9999-450BB7994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318"/>
            <a:ext cx="8596668" cy="4805081"/>
          </a:xfrm>
        </p:spPr>
        <p:txBody>
          <a:bodyPr/>
          <a:lstStyle/>
          <a:p>
            <a:r>
              <a:rPr lang="en-US" u="sng" dirty="0"/>
              <a:t>Input</a:t>
            </a:r>
            <a:r>
              <a:rPr lang="en-US" dirty="0"/>
              <a:t> used </a:t>
            </a:r>
            <a:r>
              <a:rPr lang="en-US" b="1" u="sng" dirty="0" err="1"/>
              <a:t>CAin</a:t>
            </a:r>
            <a:r>
              <a:rPr lang="en-US" b="1" u="sng" dirty="0"/>
              <a:t> </a:t>
            </a:r>
            <a:r>
              <a:rPr lang="en-US" dirty="0"/>
              <a:t>as Pandas’ </a:t>
            </a:r>
            <a:r>
              <a:rPr lang="en-US" dirty="0" err="1"/>
              <a:t>Dataframe</a:t>
            </a:r>
            <a:r>
              <a:rPr lang="en-US" dirty="0"/>
              <a:t> as </a:t>
            </a:r>
            <a:r>
              <a:rPr lang="en-US" b="1" u="sng" dirty="0"/>
              <a:t>df</a:t>
            </a:r>
            <a:r>
              <a:rPr lang="en-US" dirty="0"/>
              <a:t>: </a:t>
            </a:r>
          </a:p>
          <a:p>
            <a:r>
              <a:rPr lang="en-US" b="1" dirty="0" err="1"/>
              <a:t>df.shape</a:t>
            </a:r>
            <a:r>
              <a:rPr lang="en-US" dirty="0"/>
              <a:t>:	</a:t>
            </a:r>
          </a:p>
          <a:p>
            <a:pPr lvl="2"/>
            <a:r>
              <a:rPr lang="en-US" dirty="0" err="1"/>
              <a:t>df.shape</a:t>
            </a:r>
            <a:endParaRPr lang="en-US" dirty="0"/>
          </a:p>
          <a:p>
            <a:pPr lvl="2"/>
            <a:r>
              <a:rPr lang="en-US" dirty="0"/>
              <a:t>Out[3]: (3001, 1)</a:t>
            </a:r>
          </a:p>
          <a:p>
            <a:r>
              <a:rPr lang="en-US" u="sng" dirty="0"/>
              <a:t>Output</a:t>
            </a:r>
            <a:r>
              <a:rPr lang="en-US" dirty="0"/>
              <a:t> used as Pandas’ </a:t>
            </a:r>
            <a:r>
              <a:rPr lang="en-US" dirty="0" err="1"/>
              <a:t>Dataframe</a:t>
            </a:r>
            <a:r>
              <a:rPr lang="en-US" dirty="0"/>
              <a:t> for the </a:t>
            </a:r>
            <a:r>
              <a:rPr lang="en-US" b="1" u="sng" dirty="0"/>
              <a:t>three</a:t>
            </a:r>
            <a:r>
              <a:rPr lang="en-US" dirty="0"/>
              <a:t> states as </a:t>
            </a:r>
          </a:p>
          <a:p>
            <a:pPr marL="0" indent="0">
              <a:buNone/>
            </a:pPr>
            <a:r>
              <a:rPr lang="en-US" dirty="0" err="1"/>
              <a:t>dataFrame_Output</a:t>
            </a:r>
            <a:r>
              <a:rPr lang="en-US" dirty="0"/>
              <a:t>:</a:t>
            </a:r>
          </a:p>
          <a:p>
            <a:r>
              <a:rPr lang="en-US" b="1" dirty="0" err="1"/>
              <a:t>dataFrame_Output.shape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dataFrame_Output.shape</a:t>
            </a:r>
            <a:endParaRPr lang="en-US" dirty="0"/>
          </a:p>
          <a:p>
            <a:pPr lvl="2"/>
            <a:r>
              <a:rPr lang="en-US" dirty="0"/>
              <a:t>Out[6]: (3001, 3)</a:t>
            </a:r>
          </a:p>
          <a:p>
            <a:r>
              <a:rPr lang="en-US" dirty="0"/>
              <a:t>To have a larger dataset for the input and output, the simulation was </a:t>
            </a:r>
          </a:p>
          <a:p>
            <a:pPr marL="0" indent="0">
              <a:buNone/>
            </a:pPr>
            <a:r>
              <a:rPr lang="en-US" dirty="0"/>
              <a:t>Increased to </a:t>
            </a:r>
            <a:r>
              <a:rPr lang="en-US" b="1" dirty="0"/>
              <a:t>3001</a:t>
            </a:r>
            <a:r>
              <a:rPr lang="en-US" dirty="0"/>
              <a:t> including the initial state to: </a:t>
            </a:r>
          </a:p>
          <a:p>
            <a:pPr lvl="1"/>
            <a:r>
              <a:rPr lang="en-US" dirty="0"/>
              <a:t>x0 = DM([0.2, 0.3, 0.1])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A8AAA-CB06-4C0A-8ADB-3AE74B3A1F4A}"/>
              </a:ext>
            </a:extLst>
          </p:cNvPr>
          <p:cNvSpPr txBox="1"/>
          <p:nvPr/>
        </p:nvSpPr>
        <p:spPr>
          <a:xfrm>
            <a:off x="8324849" y="9525"/>
            <a:ext cx="3867151" cy="35394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df</a:t>
            </a:r>
          </a:p>
          <a:p>
            <a:r>
              <a:rPr lang="en-US" sz="1400" dirty="0"/>
              <a:t>Out[2]: 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input_signal</a:t>
            </a:r>
            <a:endParaRPr lang="en-US" sz="1400" dirty="0"/>
          </a:p>
          <a:p>
            <a:r>
              <a:rPr lang="en-US" sz="1400" dirty="0"/>
              <a:t>0              0.0</a:t>
            </a:r>
          </a:p>
          <a:p>
            <a:r>
              <a:rPr lang="en-US" sz="1400" dirty="0"/>
              <a:t>1              1.0</a:t>
            </a:r>
          </a:p>
          <a:p>
            <a:r>
              <a:rPr lang="en-US" sz="1400" dirty="0"/>
              <a:t>2              1.0</a:t>
            </a:r>
          </a:p>
          <a:p>
            <a:r>
              <a:rPr lang="en-US" sz="1400" dirty="0"/>
              <a:t>3              1.0</a:t>
            </a:r>
          </a:p>
          <a:p>
            <a:r>
              <a:rPr lang="en-US" sz="1400" dirty="0"/>
              <a:t>4              1.0</a:t>
            </a:r>
          </a:p>
          <a:p>
            <a:r>
              <a:rPr lang="en-US" sz="1400" dirty="0"/>
              <a:t>           ...</a:t>
            </a:r>
          </a:p>
          <a:p>
            <a:r>
              <a:rPr lang="en-US" sz="1400" dirty="0"/>
              <a:t>2996           0.0</a:t>
            </a:r>
          </a:p>
          <a:p>
            <a:r>
              <a:rPr lang="en-US" sz="1400" dirty="0"/>
              <a:t>2997           0.0</a:t>
            </a:r>
          </a:p>
          <a:p>
            <a:r>
              <a:rPr lang="en-US" sz="1400" dirty="0"/>
              <a:t>2998           0.0</a:t>
            </a:r>
          </a:p>
          <a:p>
            <a:r>
              <a:rPr lang="en-US" sz="1400" dirty="0"/>
              <a:t>2999           0.0</a:t>
            </a:r>
          </a:p>
          <a:p>
            <a:r>
              <a:rPr lang="en-US" sz="1400" dirty="0"/>
              <a:t>3000           0.0</a:t>
            </a:r>
          </a:p>
          <a:p>
            <a:endParaRPr lang="en-US" sz="1400" dirty="0"/>
          </a:p>
          <a:p>
            <a:r>
              <a:rPr lang="en-US" sz="1400" dirty="0"/>
              <a:t>[3001 rows x 1 columns]</a:t>
            </a:r>
            <a:endParaRPr lang="en-D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88311-2515-4DE5-9373-57F9A31A74C4}"/>
              </a:ext>
            </a:extLst>
          </p:cNvPr>
          <p:cNvSpPr txBox="1"/>
          <p:nvPr/>
        </p:nvSpPr>
        <p:spPr>
          <a:xfrm>
            <a:off x="8324849" y="3548955"/>
            <a:ext cx="3867151" cy="32932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300" dirty="0" err="1"/>
              <a:t>dataFrame_Output</a:t>
            </a:r>
            <a:endParaRPr lang="en-US" sz="1300" dirty="0"/>
          </a:p>
          <a:p>
            <a:r>
              <a:rPr lang="en-US" sz="1300" dirty="0"/>
              <a:t>Out[5]: </a:t>
            </a:r>
          </a:p>
          <a:p>
            <a:r>
              <a:rPr lang="en-US" sz="1300" dirty="0"/>
              <a:t>                 0             1             2</a:t>
            </a:r>
          </a:p>
          <a:p>
            <a:r>
              <a:rPr lang="en-US" sz="1300" dirty="0"/>
              <a:t>0     2.000000e-01  3.000000e-01  1.000000e-01</a:t>
            </a:r>
          </a:p>
          <a:p>
            <a:r>
              <a:rPr lang="en-US" sz="1300" dirty="0"/>
              <a:t>1     2.000000e-01  4.384874e-01  2.722606e-01</a:t>
            </a:r>
          </a:p>
          <a:p>
            <a:r>
              <a:rPr lang="en-US" sz="1300" dirty="0"/>
              <a:t>2     2.000000e-01  4.678919e-01  3.121932e-01</a:t>
            </a:r>
          </a:p>
          <a:p>
            <a:r>
              <a:rPr lang="en-US" sz="1300" dirty="0"/>
              <a:t>3     2.000000e-01  4.743036e-01  3.212528e-01</a:t>
            </a:r>
          </a:p>
          <a:p>
            <a:r>
              <a:rPr lang="en-US" sz="1300" dirty="0"/>
              <a:t>4     2.000000e-01  4.757272e-01  3.232813e-01</a:t>
            </a:r>
          </a:p>
          <a:p>
            <a:r>
              <a:rPr lang="en-US" sz="1300" dirty="0"/>
              <a:t>           ...           ...           ...</a:t>
            </a:r>
          </a:p>
          <a:p>
            <a:r>
              <a:rPr lang="en-US" sz="1300" dirty="0"/>
              <a:t>2996  5.546383e-21  1.233850e-04  2.403725e-08</a:t>
            </a:r>
          </a:p>
          <a:p>
            <a:r>
              <a:rPr lang="en-US" sz="1300" dirty="0"/>
              <a:t>2997  2.769604e-24  2.753471e-05  1.197054e-09</a:t>
            </a:r>
          </a:p>
          <a:p>
            <a:r>
              <a:rPr lang="en-US" sz="1300" dirty="0"/>
              <a:t>2998  1.077281e-26  6.144180e-06  5.960255e-11</a:t>
            </a:r>
          </a:p>
          <a:p>
            <a:r>
              <a:rPr lang="en-US" sz="1300" dirty="0"/>
              <a:t>2999  7.698021e-27  1.371159e-06  2.968697e-12</a:t>
            </a:r>
          </a:p>
          <a:p>
            <a:r>
              <a:rPr lang="en-US" sz="1300" dirty="0"/>
              <a:t>3000 -4.212175e-26  3.050660e-07  1.466714e-13</a:t>
            </a:r>
          </a:p>
          <a:p>
            <a:endParaRPr lang="en-US" sz="1300" dirty="0"/>
          </a:p>
          <a:p>
            <a:r>
              <a:rPr lang="en-US" sz="1300" dirty="0"/>
              <a:t>[3001 rows x 3 columns]</a:t>
            </a:r>
            <a:endParaRPr lang="en-DE" sz="1300" dirty="0"/>
          </a:p>
        </p:txBody>
      </p:sp>
    </p:spTree>
    <p:extLst>
      <p:ext uri="{BB962C8B-B14F-4D97-AF65-F5344CB8AC3E}">
        <p14:creationId xmlns:p14="http://schemas.microsoft.com/office/powerpoint/2010/main" val="68228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0EC7-5882-4871-BEED-B88CF9084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9551"/>
            <a:ext cx="10752666" cy="6634794"/>
          </a:xfrm>
        </p:spPr>
        <p:txBody>
          <a:bodyPr/>
          <a:lstStyle/>
          <a:p>
            <a:r>
              <a:rPr lang="en-US" dirty="0"/>
              <a:t>The new set of </a:t>
            </a:r>
            <a:r>
              <a:rPr lang="en-US" b="1" u="sng" dirty="0"/>
              <a:t>inputs</a:t>
            </a:r>
            <a:r>
              <a:rPr lang="en-US" dirty="0"/>
              <a:t> observed in the form </a:t>
            </a:r>
          </a:p>
          <a:p>
            <a:pPr marL="0" indent="0">
              <a:buNone/>
            </a:pPr>
            <a:r>
              <a:rPr lang="en-US" dirty="0"/>
              <a:t>of a graph of </a:t>
            </a:r>
            <a:r>
              <a:rPr lang="en-US" b="1" dirty="0"/>
              <a:t>3001</a:t>
            </a:r>
            <a:r>
              <a:rPr lang="en-US" dirty="0"/>
              <a:t>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have Zoom view of the input to observe as a human: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93955-B8E3-40EB-9449-62C20DD2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418" y="-22218"/>
            <a:ext cx="4723809" cy="3352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051CFB-7020-4B57-B7D5-3624867A8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418" y="3491964"/>
            <a:ext cx="4723809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4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0EC7-5882-4871-BEED-B88CF9084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550"/>
            <a:ext cx="11430000" cy="6648449"/>
          </a:xfrm>
        </p:spPr>
        <p:txBody>
          <a:bodyPr/>
          <a:lstStyle/>
          <a:p>
            <a:r>
              <a:rPr lang="en-US" dirty="0"/>
              <a:t>The new set of </a:t>
            </a:r>
            <a:r>
              <a:rPr lang="en-US" b="1" u="sng" dirty="0"/>
              <a:t>outputs</a:t>
            </a:r>
            <a:r>
              <a:rPr lang="en-US" dirty="0"/>
              <a:t> observed in the form </a:t>
            </a:r>
          </a:p>
          <a:p>
            <a:pPr marL="0" indent="0">
              <a:buNone/>
            </a:pPr>
            <a:r>
              <a:rPr lang="en-US" dirty="0"/>
              <a:t>of a graph of </a:t>
            </a:r>
            <a:r>
              <a:rPr lang="en-US" b="1" dirty="0"/>
              <a:t>3001</a:t>
            </a:r>
            <a:r>
              <a:rPr lang="en-US" dirty="0"/>
              <a:t> values </a:t>
            </a:r>
            <a:r>
              <a:rPr lang="en-US" dirty="0" err="1"/>
              <a:t>wrt</a:t>
            </a:r>
            <a:r>
              <a:rPr lang="en-US" dirty="0"/>
              <a:t> Time elapsed: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have Zoom view of the Output (Each States) to observe </a:t>
            </a:r>
          </a:p>
          <a:p>
            <a:pPr marL="0" indent="0">
              <a:buNone/>
            </a:pPr>
            <a:r>
              <a:rPr lang="en-US" dirty="0"/>
              <a:t>as a human: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F6B64-DF17-4D97-960D-B4286C50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417" y="0"/>
            <a:ext cx="4723809" cy="33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660876-E1D1-4AB9-8408-FB7475DF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7" y="3495463"/>
            <a:ext cx="4433875" cy="3352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4F5BE8-A141-4DDE-84C2-670AFD3B1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05618"/>
            <a:ext cx="3867150" cy="3352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A3AD0F-AA2E-41BE-B50C-47FBE5F76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875" y="3533774"/>
            <a:ext cx="3867151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1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4496-F86B-474E-968B-425C7B7F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 Dynamic Neural Network: </a:t>
            </a:r>
            <a:r>
              <a:rPr lang="en-US" b="1" u="sng" dirty="0"/>
              <a:t>LONG SHORT-TERM MEMORY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84DF8-5320-42B0-A81A-99DFDBDA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b="1" u="sng" dirty="0"/>
              <a:t>LONG SHORT-TERM MEMORY:</a:t>
            </a:r>
            <a:endParaRPr lang="en-US" dirty="0"/>
          </a:p>
          <a:p>
            <a:pPr lvl="1"/>
            <a:r>
              <a:rPr lang="en-US" dirty="0"/>
              <a:t>Long short-term memory (LSTM) is an artificial </a:t>
            </a:r>
            <a:r>
              <a:rPr lang="en-US" b="1" dirty="0"/>
              <a:t>recurrent neural network</a:t>
            </a:r>
            <a:r>
              <a:rPr lang="en-US" dirty="0"/>
              <a:t> (RNN) architecture used in the field of deep learning.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LSTM has feedback connections.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common LSTM unit is composed of 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cell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 gate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 gate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forget gate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LSTMs were developed to deal with the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vanishing gradient problem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that can be encountered when training traditional RNNs.</a:t>
            </a:r>
          </a:p>
        </p:txBody>
      </p:sp>
    </p:spTree>
    <p:extLst>
      <p:ext uri="{BB962C8B-B14F-4D97-AF65-F5344CB8AC3E}">
        <p14:creationId xmlns:p14="http://schemas.microsoft.com/office/powerpoint/2010/main" val="142148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FEC3-1C0E-4755-A61D-110B5289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847725"/>
            <a:ext cx="8772525" cy="5943600"/>
          </a:xfrm>
        </p:spPr>
        <p:txBody>
          <a:bodyPr/>
          <a:lstStyle/>
          <a:p>
            <a:r>
              <a:rPr lang="en-US" dirty="0"/>
              <a:t>Step I:</a:t>
            </a:r>
          </a:p>
          <a:p>
            <a:pPr lvl="1"/>
            <a:r>
              <a:rPr lang="en-US" dirty="0"/>
              <a:t>Import the libraries and modules</a:t>
            </a:r>
          </a:p>
          <a:p>
            <a:pPr lvl="2"/>
            <a:r>
              <a:rPr lang="en-US" dirty="0"/>
              <a:t>from </a:t>
            </a:r>
            <a:r>
              <a:rPr lang="en-US" dirty="0" err="1"/>
              <a:t>keras.layers</a:t>
            </a:r>
            <a:r>
              <a:rPr lang="en-US" dirty="0"/>
              <a:t> import LSTM</a:t>
            </a:r>
          </a:p>
          <a:p>
            <a:pPr lvl="2"/>
            <a:r>
              <a:rPr lang="en-US" dirty="0"/>
              <a:t>from </a:t>
            </a:r>
            <a:r>
              <a:rPr lang="en-US" dirty="0" err="1"/>
              <a:t>tensorflow.keras.optimizers</a:t>
            </a:r>
            <a:r>
              <a:rPr lang="en-US" dirty="0"/>
              <a:t> import Adam</a:t>
            </a:r>
          </a:p>
          <a:p>
            <a:pPr lvl="2"/>
            <a:r>
              <a:rPr lang="en-US" dirty="0"/>
              <a:t>from </a:t>
            </a:r>
            <a:r>
              <a:rPr lang="en-US" dirty="0" err="1"/>
              <a:t>keras.models</a:t>
            </a:r>
            <a:r>
              <a:rPr lang="en-US" dirty="0"/>
              <a:t> import Sequential</a:t>
            </a:r>
          </a:p>
          <a:p>
            <a:pPr lvl="2"/>
            <a:r>
              <a:rPr lang="en-US" dirty="0"/>
              <a:t>from </a:t>
            </a:r>
            <a:r>
              <a:rPr lang="en-US" dirty="0" err="1"/>
              <a:t>keras.layers</a:t>
            </a:r>
            <a:r>
              <a:rPr lang="en-US" dirty="0"/>
              <a:t> import Dense</a:t>
            </a:r>
          </a:p>
          <a:p>
            <a:r>
              <a:rPr lang="en-US" dirty="0"/>
              <a:t>Step II:</a:t>
            </a:r>
          </a:p>
          <a:p>
            <a:pPr lvl="1"/>
            <a:r>
              <a:rPr lang="en-US" dirty="0"/>
              <a:t>Set the training and validation set of data for the input and output:</a:t>
            </a:r>
          </a:p>
          <a:p>
            <a:pPr lvl="2"/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df.iloc</a:t>
            </a:r>
            <a:r>
              <a:rPr lang="en-US" dirty="0"/>
              <a:t>[:2000]</a:t>
            </a:r>
          </a:p>
          <a:p>
            <a:pPr lvl="2"/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df.iloc</a:t>
            </a:r>
            <a:r>
              <a:rPr lang="en-US" dirty="0"/>
              <a:t>[2000:]</a:t>
            </a:r>
          </a:p>
          <a:p>
            <a:pPr lvl="2"/>
            <a:r>
              <a:rPr lang="en-US" dirty="0" err="1"/>
              <a:t>dataFrame_Output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sliced_data_withZero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y_train</a:t>
            </a:r>
            <a:r>
              <a:rPr lang="en-US" dirty="0"/>
              <a:t> = </a:t>
            </a:r>
            <a:r>
              <a:rPr lang="en-US" dirty="0" err="1"/>
              <a:t>dataFrame_Output.iloc</a:t>
            </a:r>
            <a:r>
              <a:rPr lang="en-US" dirty="0"/>
              <a:t>[:2000]</a:t>
            </a:r>
          </a:p>
          <a:p>
            <a:pPr lvl="2"/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dataFrame_Output.iloc</a:t>
            </a:r>
            <a:r>
              <a:rPr lang="en-US" dirty="0"/>
              <a:t>[2000:]</a:t>
            </a:r>
          </a:p>
          <a:p>
            <a:r>
              <a:rPr lang="en-US" dirty="0"/>
              <a:t>Step III: </a:t>
            </a:r>
          </a:p>
          <a:p>
            <a:pPr lvl="1"/>
            <a:r>
              <a:rPr lang="en-US" dirty="0"/>
              <a:t>Initializing the Neural Network</a:t>
            </a:r>
          </a:p>
          <a:p>
            <a:pPr lvl="2"/>
            <a:r>
              <a:rPr lang="en-US" dirty="0"/>
              <a:t>model = Sequential()</a:t>
            </a:r>
          </a:p>
        </p:txBody>
      </p:sp>
    </p:spTree>
    <p:extLst>
      <p:ext uri="{BB962C8B-B14F-4D97-AF65-F5344CB8AC3E}">
        <p14:creationId xmlns:p14="http://schemas.microsoft.com/office/powerpoint/2010/main" val="390323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6BFD-F358-45F9-9232-D7C971D3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95325"/>
            <a:ext cx="8596668" cy="5346038"/>
          </a:xfrm>
        </p:spPr>
        <p:txBody>
          <a:bodyPr/>
          <a:lstStyle/>
          <a:p>
            <a:r>
              <a:rPr lang="en-US" dirty="0"/>
              <a:t>Step IV:</a:t>
            </a:r>
          </a:p>
          <a:p>
            <a:pPr lvl="1"/>
            <a:r>
              <a:rPr lang="en-US" dirty="0"/>
              <a:t>Setting up the Long Short-Term Memory layers:</a:t>
            </a:r>
          </a:p>
          <a:p>
            <a:pPr lvl="2"/>
            <a:r>
              <a:rPr lang="en-US" dirty="0" err="1"/>
              <a:t>model.add</a:t>
            </a:r>
            <a:r>
              <a:rPr lang="en-US" dirty="0"/>
              <a:t>(LSTM(3, </a:t>
            </a:r>
            <a:r>
              <a:rPr lang="en-US" dirty="0" err="1"/>
              <a:t>input_shape</a:t>
            </a:r>
            <a:r>
              <a:rPr lang="en-US" dirty="0"/>
              <a:t>=(2000,1),</a:t>
            </a:r>
            <a:r>
              <a:rPr lang="en-US" dirty="0" err="1"/>
              <a:t>return_sequences</a:t>
            </a:r>
            <a:r>
              <a:rPr lang="en-US" dirty="0"/>
              <a:t>=True))</a:t>
            </a:r>
          </a:p>
          <a:p>
            <a:pPr lvl="2"/>
            <a:r>
              <a:rPr lang="en-US" dirty="0" err="1"/>
              <a:t>model.add</a:t>
            </a:r>
            <a:r>
              <a:rPr lang="en-US" dirty="0"/>
              <a:t>(Dense(3,))</a:t>
            </a:r>
          </a:p>
          <a:p>
            <a:pPr lvl="2"/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mean_absolute_error</a:t>
            </a:r>
            <a:r>
              <a:rPr lang="en-US" dirty="0"/>
              <a:t>', optimizer='</a:t>
            </a:r>
            <a:r>
              <a:rPr lang="en-US" dirty="0" err="1"/>
              <a:t>adam</a:t>
            </a:r>
            <a:r>
              <a:rPr lang="en-US" dirty="0"/>
              <a:t>',metrics=['accuracy’])</a:t>
            </a:r>
          </a:p>
          <a:p>
            <a:r>
              <a:rPr lang="en-US" dirty="0"/>
              <a:t>Step V:</a:t>
            </a:r>
          </a:p>
          <a:p>
            <a:pPr lvl="1"/>
            <a:r>
              <a:rPr lang="en-US" dirty="0"/>
              <a:t>Fitting the model and storing the model in the variable named “history”:</a:t>
            </a:r>
          </a:p>
          <a:p>
            <a:pPr lvl="2"/>
            <a:r>
              <a:rPr lang="en-US" dirty="0"/>
              <a:t>history =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epochs=250, </a:t>
            </a:r>
            <a:r>
              <a:rPr lang="en-US" dirty="0" err="1"/>
              <a:t>batch_size</a:t>
            </a:r>
            <a:r>
              <a:rPr lang="en-US" dirty="0"/>
              <a:t>=5, verbose=2,validation_data=(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))</a:t>
            </a:r>
          </a:p>
          <a:p>
            <a:r>
              <a:rPr lang="en-US" dirty="0"/>
              <a:t>Step VI: </a:t>
            </a:r>
          </a:p>
          <a:p>
            <a:pPr lvl="1"/>
            <a:r>
              <a:rPr lang="en-US" dirty="0"/>
              <a:t>Evaluating the LSTM model of 250 Epochs and the batch size of 5</a:t>
            </a:r>
          </a:p>
          <a:p>
            <a:pPr lvl="2"/>
            <a:r>
              <a:rPr lang="en-US" dirty="0"/>
              <a:t>Loss (red) and accuracy plot(blue):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923A4-0D35-4217-8E5D-2EBBA1DF3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810" y="3708794"/>
            <a:ext cx="4876190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138E-1B26-4FC6-9B9F-6894041C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1999" cy="6858000"/>
          </a:xfrm>
        </p:spPr>
        <p:txBody>
          <a:bodyPr/>
          <a:lstStyle/>
          <a:p>
            <a:r>
              <a:rPr lang="en-US" dirty="0"/>
              <a:t>Step VII:</a:t>
            </a:r>
          </a:p>
          <a:p>
            <a:pPr lvl="1"/>
            <a:r>
              <a:rPr lang="en-US" dirty="0"/>
              <a:t>Using the test set of the data to predict the output from the model generated:</a:t>
            </a:r>
          </a:p>
          <a:p>
            <a:pPr lvl="2"/>
            <a:r>
              <a:rPr lang="en-US" dirty="0"/>
              <a:t>predict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predict = </a:t>
            </a:r>
            <a:r>
              <a:rPr lang="en-US" dirty="0" err="1"/>
              <a:t>predict.reshape</a:t>
            </a:r>
            <a:r>
              <a:rPr lang="en-US" dirty="0"/>
              <a:t>(-1, 3) #reshaped it to be able to calculate</a:t>
            </a:r>
          </a:p>
          <a:p>
            <a:r>
              <a:rPr lang="en-US" dirty="0"/>
              <a:t>Predicted Output stored in the variable “</a:t>
            </a:r>
            <a:r>
              <a:rPr lang="en-US" b="1" u="sng" dirty="0"/>
              <a:t>predict</a:t>
            </a:r>
            <a:r>
              <a:rPr lang="en-US" dirty="0"/>
              <a:t>”:</a:t>
            </a:r>
          </a:p>
          <a:p>
            <a:pPr lvl="1"/>
            <a:r>
              <a:rPr lang="en-US" dirty="0" err="1"/>
              <a:t>predict.shape</a:t>
            </a:r>
            <a:endParaRPr lang="en-US" dirty="0"/>
          </a:p>
          <a:p>
            <a:pPr lvl="1"/>
            <a:r>
              <a:rPr lang="en-US" dirty="0"/>
              <a:t>Out[17]: (1001, 3)</a:t>
            </a:r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r>
              <a:rPr lang="en-US" b="1" dirty="0"/>
              <a:t>Predicted Output </a:t>
            </a:r>
            <a:r>
              <a:rPr lang="en-US" dirty="0"/>
              <a:t>with respect to </a:t>
            </a:r>
            <a:r>
              <a:rPr lang="en-US" b="1" u="sng" dirty="0"/>
              <a:t>Time</a:t>
            </a:r>
            <a:r>
              <a:rPr lang="en-US" dirty="0"/>
              <a:t>:</a:t>
            </a:r>
          </a:p>
          <a:p>
            <a:endParaRPr lang="en-US" u="sng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FE4AC-81DF-4EFE-8E43-D954B027B2C0}"/>
              </a:ext>
            </a:extLst>
          </p:cNvPr>
          <p:cNvSpPr txBox="1"/>
          <p:nvPr/>
        </p:nvSpPr>
        <p:spPr>
          <a:xfrm>
            <a:off x="7239528" y="1182231"/>
            <a:ext cx="413385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  <a:p>
            <a:r>
              <a:rPr lang="en-US" sz="1400" dirty="0"/>
              <a:t>Out[14]: </a:t>
            </a:r>
          </a:p>
          <a:p>
            <a:r>
              <a:rPr lang="en-US" sz="1400" dirty="0"/>
              <a:t>array([[0.19944331, 0.45377946, 0.29362184],</a:t>
            </a:r>
          </a:p>
          <a:p>
            <a:r>
              <a:rPr lang="en-US" sz="1400" dirty="0"/>
              <a:t>       [0.19944331, 0.45377946, 0.29362184],</a:t>
            </a:r>
          </a:p>
          <a:p>
            <a:r>
              <a:rPr lang="en-US" sz="1400" dirty="0"/>
              <a:t>       [0.19944331, 0.45377946, 0.29362184],</a:t>
            </a:r>
          </a:p>
          <a:p>
            <a:r>
              <a:rPr lang="en-US" sz="1400" dirty="0"/>
              <a:t>       ...,</a:t>
            </a:r>
          </a:p>
          <a:p>
            <a:r>
              <a:rPr lang="en-US" sz="1400" dirty="0"/>
              <a:t>       [0.0008612 , 0.04175196, 0.00255095],</a:t>
            </a:r>
          </a:p>
          <a:p>
            <a:r>
              <a:rPr lang="en-US" sz="1400" dirty="0"/>
              <a:t>       [0.0008612 , 0.04175196, 0.00255095],</a:t>
            </a:r>
          </a:p>
          <a:p>
            <a:r>
              <a:rPr lang="en-US" sz="1400" dirty="0"/>
              <a:t>       [0.0008612 , 0.04175196, 0.00255095]], </a:t>
            </a:r>
            <a:r>
              <a:rPr lang="en-US" sz="1400" dirty="0" err="1"/>
              <a:t>dtype</a:t>
            </a:r>
            <a:r>
              <a:rPr lang="en-US" sz="1400" dirty="0"/>
              <a:t>=float32)</a:t>
            </a:r>
            <a:endParaRPr lang="en-DE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AE6F9-FD95-4896-AF42-5CB822BD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235" y="3505619"/>
            <a:ext cx="4723809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2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D44F-A95C-4C24-A8F3-206B619C4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4775"/>
            <a:ext cx="10819341" cy="6638925"/>
          </a:xfrm>
        </p:spPr>
        <p:txBody>
          <a:bodyPr/>
          <a:lstStyle/>
          <a:p>
            <a:r>
              <a:rPr lang="en-US" b="1" dirty="0"/>
              <a:t>Predicted Output </a:t>
            </a:r>
            <a:r>
              <a:rPr lang="en-US" dirty="0"/>
              <a:t>with respect to </a:t>
            </a:r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predict) </a:t>
            </a:r>
          </a:p>
          <a:p>
            <a:pPr lvl="1"/>
            <a:r>
              <a:rPr lang="en-US" dirty="0"/>
              <a:t>(Input is in X Axis and Output on Y Axis)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Tested Output</a:t>
            </a:r>
            <a:r>
              <a:rPr lang="en-US" dirty="0"/>
              <a:t> stored in the variable “</a:t>
            </a:r>
            <a:r>
              <a:rPr lang="en-US" b="1" u="sng" dirty="0" err="1"/>
              <a:t>y_test</a:t>
            </a:r>
            <a:r>
              <a:rPr lang="en-US" dirty="0"/>
              <a:t>”:</a:t>
            </a:r>
          </a:p>
          <a:p>
            <a:pPr lvl="1"/>
            <a:r>
              <a:rPr lang="en-US" dirty="0" err="1"/>
              <a:t>y_test.shape</a:t>
            </a:r>
            <a:endParaRPr lang="en-US" dirty="0"/>
          </a:p>
          <a:p>
            <a:pPr lvl="1"/>
            <a:r>
              <a:rPr lang="en-US" dirty="0"/>
              <a:t>Out[18]: (1001, 3)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95874-A9FD-4BD1-A5A9-B7D12D3F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191" y="0"/>
            <a:ext cx="4723809" cy="3149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A0200D-4914-4B4F-AEC3-D267582FF6B8}"/>
              </a:ext>
            </a:extLst>
          </p:cNvPr>
          <p:cNvSpPr txBox="1"/>
          <p:nvPr/>
        </p:nvSpPr>
        <p:spPr>
          <a:xfrm>
            <a:off x="7639050" y="3309045"/>
            <a:ext cx="4552950" cy="35394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y_test</a:t>
            </a:r>
            <a:endParaRPr lang="en-US" sz="1400" dirty="0"/>
          </a:p>
          <a:p>
            <a:r>
              <a:rPr lang="en-US" sz="1400" dirty="0"/>
              <a:t>Out[16]: </a:t>
            </a:r>
          </a:p>
          <a:p>
            <a:r>
              <a:rPr lang="en-US" sz="1400" dirty="0"/>
              <a:t>                 0         1             2</a:t>
            </a:r>
          </a:p>
          <a:p>
            <a:r>
              <a:rPr lang="en-US" sz="1400" dirty="0"/>
              <a:t>2000  2.000000e-01  0.476135  3.238642e-01</a:t>
            </a:r>
          </a:p>
          <a:p>
            <a:r>
              <a:rPr lang="en-US" sz="1400" dirty="0"/>
              <a:t>2001  2.000000e-01  0.476136  3.238644e-01</a:t>
            </a:r>
          </a:p>
          <a:p>
            <a:r>
              <a:rPr lang="en-US" sz="1400" dirty="0"/>
              <a:t>2002  2.000000e-01  0.476136  3.238644e-01</a:t>
            </a:r>
          </a:p>
          <a:p>
            <a:r>
              <a:rPr lang="en-US" sz="1400" dirty="0"/>
              <a:t>2003  2.000000e-01  0.476136  3.238644e-01</a:t>
            </a:r>
          </a:p>
          <a:p>
            <a:r>
              <a:rPr lang="en-US" sz="1400" dirty="0"/>
              <a:t>2004  2.000000e-01  0.476136  3.238644e-01</a:t>
            </a:r>
          </a:p>
          <a:p>
            <a:r>
              <a:rPr lang="en-US" sz="1400" dirty="0"/>
              <a:t>           ...       ...           ...</a:t>
            </a:r>
          </a:p>
          <a:p>
            <a:r>
              <a:rPr lang="en-US" sz="1400" dirty="0"/>
              <a:t>2996  1.106172e-04  0.175288  4.760787e-02</a:t>
            </a:r>
          </a:p>
          <a:p>
            <a:r>
              <a:rPr lang="en-US" sz="1400" dirty="0"/>
              <a:t>2997  6.120294e-08  0.046386  3.373891e-03</a:t>
            </a:r>
          </a:p>
          <a:p>
            <a:r>
              <a:rPr lang="en-US" sz="1400" dirty="0"/>
              <a:t>2998  3.388094e-11  0.010915  1.877692e-04</a:t>
            </a:r>
          </a:p>
          <a:p>
            <a:r>
              <a:rPr lang="en-US" sz="1400" dirty="0"/>
              <a:t>2999  1.875957e-14  0.002468  9.611498e-06</a:t>
            </a:r>
          </a:p>
          <a:p>
            <a:r>
              <a:rPr lang="en-US" sz="1400" dirty="0"/>
              <a:t>3000  1.027128e-17  0.000552  4.815832e-07</a:t>
            </a:r>
          </a:p>
          <a:p>
            <a:endParaRPr lang="en-US" sz="1400" dirty="0"/>
          </a:p>
          <a:p>
            <a:r>
              <a:rPr lang="en-US" sz="1400" dirty="0"/>
              <a:t>[1001 rows x 3 columns]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2209802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2696</TotalTime>
  <Words>990</Words>
  <Application>Microsoft Office PowerPoint</Application>
  <PresentationFormat>Widescreen</PresentationFormat>
  <Paragraphs>180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Work Progress </vt:lpstr>
      <vt:lpstr>Model Training and Evaluation</vt:lpstr>
      <vt:lpstr>PowerPoint Presentation</vt:lpstr>
      <vt:lpstr>PowerPoint Presentation</vt:lpstr>
      <vt:lpstr>Implementation of a Dynamic Neural Network: LONG SHORT-TERM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of the Results</vt:lpstr>
      <vt:lpstr>Comparison of the two data sets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 </dc:title>
  <dc:creator>Abdur Rehman</dc:creator>
  <cp:lastModifiedBy>Abdur Rehman</cp:lastModifiedBy>
  <cp:revision>17</cp:revision>
  <dcterms:created xsi:type="dcterms:W3CDTF">2021-11-15T11:04:20Z</dcterms:created>
  <dcterms:modified xsi:type="dcterms:W3CDTF">2022-01-12T15:40:12Z</dcterms:modified>
</cp:coreProperties>
</file>