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03B2-66E1-4A1F-A05B-E6795196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	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D904-5EF3-4234-B057-4FCF00E6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295"/>
            <a:ext cx="8596668" cy="4405067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Learning also known as “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Learning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and “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Optimal Experimental Design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is a field driven from Machine Learning.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Idea behind this technique is to limit the use of resources in </a:t>
            </a:r>
            <a:r>
              <a:rPr lang="en-US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labelling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data points.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Active learning, an intelligent algorithm can interact a teacher or oracle to label data points in relevance to the desired output as labelling instances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usage of the scenarios depends on the data type, data query decision type, time limitation.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Learning is useful in areas of Speech Recognition, Information Extraction, and Classification and Filtering of data</a:t>
            </a:r>
            <a:endParaRPr lang="en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1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30D5-B189-4FD1-A2B1-A1D0D43A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By Committee (QBC) 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EED83E-2B0B-4214-8EB4-EF17D30C4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It is a selection algorithm in the active learning domain.</a:t>
                </a:r>
              </a:p>
              <a:p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 QBC there is a committee of models also known as classifiers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𝐶</m:t>
                    </m:r>
                    <m:sSup>
                      <m:sSupPr>
                        <m:ctrlPr>
                          <a:rPr lang="en-DE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={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Open Sans" panose="020B0606030504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,…,</m:t>
                    </m:r>
                    <m:sSup>
                      <m:sSupPr>
                        <m:ctrlPr>
                          <a:rPr lang="en-DE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Open Sans" panose="020B0606030504020204" pitchFamily="34" charset="0"/>
                              </a:rPr>
                              <m:t>𝐶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 }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 </a:t>
                </a: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which are trained on Labels’ set (</a:t>
                </a:r>
                <a14:m>
                  <m:oMath xmlns:m="http://schemas.openxmlformats.org/officeDocument/2006/math">
                    <m:r>
                      <a:rPr lang="en-US" i="1"/>
                      <m:t>ℒ</m:t>
                    </m:r>
                  </m:oMath>
                </a14:m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).</a:t>
                </a:r>
              </a:p>
              <a:p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These models differ among each other based on the competing of hypothesis </a:t>
                </a:r>
                <a:r>
                  <a:rPr lang="en-US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critertia</a:t>
                </a: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</a:t>
                </a:r>
              </a:p>
              <a:p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When a query looks for it label, the committee votes on its probability and rank it among the queue.</a:t>
                </a:r>
              </a:p>
              <a:p>
                <a:endParaRPr lang="en-DE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EED83E-2B0B-4214-8EB4-EF17D30C4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83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32C9D0-4EA3-4EDD-8E21-CD5CC837D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417095"/>
                <a:ext cx="8596668" cy="5919537"/>
              </a:xfrm>
            </p:spPr>
            <p:txBody>
              <a:bodyPr>
                <a:normAutofit/>
              </a:bodyPr>
              <a:lstStyle/>
              <a:p>
                <a:pPr marL="114300" indent="0">
                  <a:lnSpc>
                    <a:spcPct val="107000"/>
                  </a:lnSpc>
                  <a:buNone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 order to implement Query By Committee Algorithm, following steps needed to be taken:</a:t>
                </a:r>
                <a:endParaRPr lang="en-DE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685800" lvl="1">
                  <a:lnSpc>
                    <a:spcPct val="107000"/>
                  </a:lnSpc>
                  <a:buFont typeface="Wingdings" panose="05000000000000000000" pitchFamily="2" charset="2"/>
                  <a:buChar char="q"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Construct the committee of models which should represent some area of the Version Space.</a:t>
                </a:r>
                <a:endParaRPr lang="en-DE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lvl="2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Query By Bagging and/or</a:t>
                </a:r>
                <a:endParaRPr lang="en-DE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lvl="2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Query By Boosting </a:t>
                </a:r>
                <a:endParaRPr 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lvl="1">
                  <a:lnSpc>
                    <a:spcPct val="107000"/>
                  </a:lnSpc>
                  <a:buFont typeface="Wingdings" panose="05000000000000000000" pitchFamily="2" charset="2"/>
                  <a:buChar char="q"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Devise a methodology to measure the disagreement among committee</a:t>
                </a:r>
                <a:endParaRPr lang="en-DE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lvl="2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Vote Entropy</a:t>
                </a:r>
                <a:endParaRPr lang="en-DE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lvl="3" algn="just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DE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𝑉𝐸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∗</m:t>
                        </m:r>
                      </m:sup>
                    </m:sSubSup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= </m:t>
                    </m:r>
                    <m:sSub>
                      <m:sSubPr>
                        <m:ctrlPr>
                          <a:rPr lang="en-DE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DE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DE" sz="1800" i="1">
                                <a:solidFill>
                                  <a:srgbClr val="000000"/>
                                </a:solidFill>
                                <a:effectLst/>
                                <a:latin typeface="+mj-lt"/>
                                <a:ea typeface="Calibri" panose="020F0502020204030204" pitchFamily="34" charset="0"/>
                                <a:cs typeface="Open Sans" panose="020B060603050402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+mj-lt"/>
                                <a:ea typeface="Calibri" panose="020F050202020403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+mj-lt"/>
                                <a:ea typeface="Calibri" panose="020F0502020204030204" pitchFamily="34" charset="0"/>
                                <a:cs typeface="Open Sans" panose="020B0606030504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DE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+mj-lt"/>
                                    <a:ea typeface="Calibri" panose="020F050202020403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+mj-lt"/>
                                    <a:ea typeface="Calibri" panose="020F0502020204030204" pitchFamily="34" charset="0"/>
                                    <a:cs typeface="Open Sans" panose="020B0606030504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+mj-lt"/>
                                    <a:ea typeface="Calibri" panose="020F050202020403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+mj-lt"/>
                                <a:ea typeface="Calibri" panose="020F0502020204030204" pitchFamily="34" charset="0"/>
                                <a:cs typeface="Open Sans" panose="020B0606030504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+mj-lt"/>
                                <a:ea typeface="Calibri" panose="020F0502020204030204" pitchFamily="34" charset="0"/>
                                <a:cs typeface="Open Sans" panose="020B0606030504020204" pitchFamily="34" charset="0"/>
                              </a:rPr>
                              <m:t>𝐶</m:t>
                            </m:r>
                          </m:den>
                        </m:f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  </m:t>
                        </m:r>
                        <m:func>
                          <m:funcPr>
                            <m:ctrlPr>
                              <a:rPr lang="en-DE" sz="1800" i="1">
                                <a:solidFill>
                                  <a:srgbClr val="000000"/>
                                </a:solidFill>
                                <a:effectLst/>
                                <a:latin typeface="+mj-lt"/>
                                <a:ea typeface="Calibri" panose="020F0502020204030204" pitchFamily="34" charset="0"/>
                                <a:cs typeface="Open Sans" panose="020B0606030504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DE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+mj-lt"/>
                                    <a:ea typeface="Calibri" panose="020F050202020403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+mj-lt"/>
                                    <a:ea typeface="Calibri" panose="020F0502020204030204" pitchFamily="34" charset="0"/>
                                    <a:cs typeface="Open Sans" panose="020B0606030504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+mj-lt"/>
                                    <a:ea typeface="Calibri" panose="020F0502020204030204" pitchFamily="34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DE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+mj-lt"/>
                                    <a:ea typeface="Calibri" panose="020F050202020403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+mj-lt"/>
                                    <a:ea typeface="Calibri" panose="020F0502020204030204" pitchFamily="34" charset="0"/>
                                    <a:cs typeface="Open Sans" panose="020B0606030504020204" pitchFamily="34" charset="0"/>
                                  </a:rPr>
                                  <m:t>𝑉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+mj-lt"/>
                                    <a:ea typeface="Calibri" panose="020F0502020204030204" pitchFamily="34" charset="0"/>
                                    <a:cs typeface="Open Sans" panose="020B0606030504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DE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+mj-lt"/>
                                        <a:ea typeface="Calibri" panose="020F050202020403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+mj-lt"/>
                                        <a:ea typeface="Calibri" panose="020F0502020204030204" pitchFamily="34" charset="0"/>
                                        <a:cs typeface="Open Sans" panose="020B0606030504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+mj-lt"/>
                                        <a:ea typeface="Calibri" panose="020F0502020204030204" pitchFamily="34" charset="0"/>
                                        <a:cs typeface="Open Sans" panose="020B0606030504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+mj-lt"/>
                                    <a:ea typeface="Calibri" panose="020F0502020204030204" pitchFamily="34" charset="0"/>
                                    <a:cs typeface="Open Sans" panose="020B0606030504020204" pitchFamily="3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+mj-lt"/>
                                    <a:ea typeface="Calibri" panose="020F0502020204030204" pitchFamily="34" charset="0"/>
                                    <a:cs typeface="Open Sans" panose="020B0606030504020204" pitchFamily="34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DE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lvl="3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DE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ranges over all possible </a:t>
                </a:r>
                <a:r>
                  <a:rPr lang="en-DE" sz="1800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labelings</a:t>
                </a:r>
                <a:r>
                  <a:rPr lang="en-DE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𝑉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(</m:t>
                    </m:r>
                    <m:sSub>
                      <m:sSubPr>
                        <m:ctrlPr>
                          <a:rPr lang="en-DE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)</m:t>
                    </m:r>
                  </m:oMath>
                </a14:m>
                <a:r>
                  <a:rPr lang="en-DE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 the number of “votes” that a label receives from among the committee members’ predictions.</a:t>
                </a:r>
              </a:p>
              <a:p>
                <a:pPr lvl="2" indent="-285750">
                  <a:lnSpc>
                    <a:spcPct val="107000"/>
                  </a:lnSpc>
                  <a:buFont typeface="Courier New" panose="02070309020205020404" pitchFamily="49" charset="0"/>
                  <a:buChar char="o"/>
                </a:pP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Kullback-Leibler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(KL) divergence</a:t>
                </a:r>
                <a:endParaRPr lang="en-DE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lvl="2" indent="-285750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Jensen Shannon Divergence</a:t>
                </a:r>
                <a:endParaRPr lang="en-DE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DE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32C9D0-4EA3-4EDD-8E21-CD5CC837D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417095"/>
                <a:ext cx="8596668" cy="5919537"/>
              </a:xfrm>
              <a:blipFill>
                <a:blip r:embed="rId2"/>
                <a:stretch>
                  <a:fillRect t="-41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21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D4E5-F922-41CA-8D25-EDB9939C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Reduction and Fisher Information Ratio 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62475-A8C8-4672-98FF-7B6F860A9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It is </a:t>
                </a:r>
                <a:r>
                  <a:rPr lang="en-US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used for the 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statistical analysis of active learning.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 Variance Reduction, the indirect approach is used to minimize the loss function by minimizing the </a:t>
                </a:r>
                <a:r>
                  <a:rPr lang="en-US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output variance 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 a closed loop from a loss function.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Expected Future generalization error is as follows:</a:t>
                </a:r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DE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DE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  <m:t>𝑜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Open Sans" panose="020B0606030504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DE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DE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DE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DE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Open Sans" panose="020B0606030504020204" pitchFamily="34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Open Sans" panose="020B0606030504020204" pitchFamily="34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DE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Open Sans" panose="020B0606030504020204" pitchFamily="34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Open Sans" panose="020B0606030504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Open Sans" panose="020B0606030504020204" pitchFamily="34" charset="0"/>
                        </a:rPr>
                        <m:t>+ </m:t>
                      </m:r>
                      <m:sSup>
                        <m:sSupPr>
                          <m:ctrlPr>
                            <a:rPr lang="en-DE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DE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  <m:t>ℒ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  <m:t>𝑜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DE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Open Sans" panose="020B060603050402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DE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ℒ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Open Sans" panose="020B0606030504020204" pitchFamily="34" charset="0"/>
                        </a:rPr>
                        <m:t> [(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Open Sans" panose="020B0606030504020204" pitchFamily="34" charset="0"/>
                        </a:rPr>
                        <m:t>𝑜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Open Sans" panose="020B0606030504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DE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DE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  <m:t>ℒ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  <m:t>𝑜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Open Sans" panose="020B0606030504020204" pitchFamily="34" charset="0"/>
                        </a:rPr>
                        <m:t>)] </m:t>
                      </m:r>
                    </m:oMath>
                  </m:oMathPara>
                </a14:m>
                <a:endParaRPr lang="en-DE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approximated output variance is calculated using Fisher Information Matrix stated in the following approximated equation:</a:t>
                </a:r>
              </a:p>
              <a:p>
                <a:pPr marL="11430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E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𝑜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Open Sans" panose="020B0606030504020204" pitchFamily="34" charset="0"/>
                        </a:rPr>
                        <m:t> ≈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Open Sans" panose="020B0606030504020204" pitchFamily="34" charset="0"/>
                        </a:rPr>
                        <m:t>𝑆</m:t>
                      </m:r>
                      <m:d>
                        <m:dPr>
                          <m:ctrlPr>
                            <a:rPr lang="en-DE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;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DE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DE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  <m:t>𝑜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DE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DE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DE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Open Sans" panose="020B0606030504020204" pitchFamily="34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Open Sans" panose="020B0606030504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DE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Open Sans" panose="020B0606030504020204" pitchFamily="34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Open Sans" panose="020B0606030504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DE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  <m:t>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DE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DE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  <m:t>𝑜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Open Sans" panose="020B0606030504020204" pitchFamily="34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Open Sans" panose="020B0606030504020204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DE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DE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62475-A8C8-4672-98FF-7B6F860A9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97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8CF2-96BC-430E-9661-F45BEA7E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vs Offline Neural Network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D507-41B3-46C5-8D70-066E6376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505"/>
            <a:ext cx="8596668" cy="492492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early machine learning processes, the algorithm was mainly driven in the offline format adhering to the </a:t>
            </a:r>
            <a:r>
              <a:rPr lang="en-US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input of data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traditional machine learning process, following methods were taken to complete and update the machine learning algorithm:</a:t>
            </a:r>
            <a:endParaRPr lang="en-D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Receiving Static Input data file,</a:t>
            </a:r>
            <a:endParaRPr lang="en-DE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Exploratory Data Analysis,</a:t>
            </a:r>
            <a:endParaRPr lang="en-DE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Feature Engineering,</a:t>
            </a:r>
            <a:endParaRPr lang="en-DE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Dividing the data into Training, Testing (for fine tuning the model parameters) and Validation (model selection) sets,</a:t>
            </a:r>
            <a:endParaRPr lang="en-DE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Deployment of the trained model set to the production.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model is limited to the patterns it has observed in the static input file and cannot adapt to the real-time behavioral changes.</a:t>
            </a:r>
            <a:endParaRPr lang="en-D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6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852D38-0370-42E7-82EE-88C463AE86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753979"/>
                <a:ext cx="8596668" cy="528738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Online Machine Learning also known as Incremental Machine Learning which generates sequences of models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DE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… </m:t>
                    </m:r>
                    <m:sSub>
                      <m:sSubPr>
                        <m:ctrlPr>
                          <a:rPr lang="en-DE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on a stream of training data </a:t>
                </a:r>
                <a:r>
                  <a:rPr lang="en-US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DE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… </m:t>
                    </m:r>
                    <m:sSub>
                      <m:sSubPr>
                        <m:ctrlPr>
                          <a:rPr lang="en-DE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).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  <a:ea typeface="Calibri" panose="020F0502020204030204" pitchFamily="34" charset="0"/>
                  </a:rPr>
                  <a:t>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Open Sans" panose="020B0606030504020204" pitchFamily="34" charset="0"/>
                    <a:ea typeface="Times New Roman" panose="02020603050405020304" pitchFamily="18" charset="0"/>
                  </a:rPr>
                  <a:t> has its dependency on the parameters obtained from the previous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Open Sans" panose="020B0606030504020204" pitchFamily="34" charset="0"/>
                    <a:ea typeface="Times New Roman" panose="02020603050405020304" pitchFamily="18" charset="0"/>
                  </a:rPr>
                  <a:t> and the recently obtained parameters updated from the data received in the stream</a:t>
                </a:r>
                <a:r>
                  <a:rPr lang="en-US" sz="1800" dirty="0">
                    <a:effectLst/>
                    <a:latin typeface="Open Sans" panose="020B0606030504020204" pitchFamily="34" charset="0"/>
                    <a:ea typeface="Times New Roman" panose="02020603050405020304" pitchFamily="18" charset="0"/>
                  </a:rPr>
                  <a:t>. </a:t>
                </a:r>
              </a:p>
              <a:p>
                <a:r>
                  <a:rPr lang="en-US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 update the trained model parameters and to have the improved and enhanced online neural network, we can use following Frameworks: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Scikit-</a:t>
                </a:r>
                <a:r>
                  <a:rPr lang="en-US" sz="180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Multiflow</a:t>
                </a:r>
                <a:endParaRPr 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800" dirty="0">
                    <a:solidFill>
                      <a:srgbClr val="0C0C0C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Jubatus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800" dirty="0">
                    <a:solidFill>
                      <a:srgbClr val="0C0C0C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Creme Framework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800" dirty="0">
                    <a:solidFill>
                      <a:srgbClr val="0C0C0C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River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852D38-0370-42E7-82EE-88C463AE8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753979"/>
                <a:ext cx="8596668" cy="5287383"/>
              </a:xfrm>
              <a:blipFill>
                <a:blip r:embed="rId2"/>
                <a:stretch>
                  <a:fillRect l="-142" t="-6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7112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430</TotalTime>
  <Words>597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Cambria Math</vt:lpstr>
      <vt:lpstr>Courier New</vt:lpstr>
      <vt:lpstr>Open Sans</vt:lpstr>
      <vt:lpstr>Trebuchet MS</vt:lpstr>
      <vt:lpstr>Wingdings</vt:lpstr>
      <vt:lpstr>Wingdings 3</vt:lpstr>
      <vt:lpstr>Facet</vt:lpstr>
      <vt:lpstr>Work Progress </vt:lpstr>
      <vt:lpstr>Active Learning </vt:lpstr>
      <vt:lpstr>Query By Committee (QBC) </vt:lpstr>
      <vt:lpstr>PowerPoint Presentation</vt:lpstr>
      <vt:lpstr>Variance Reduction and Fisher Information Ratio </vt:lpstr>
      <vt:lpstr>Online vs Offline Neural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 </dc:title>
  <dc:creator>Abdur Rehman</dc:creator>
  <cp:lastModifiedBy>Abdur Rehman</cp:lastModifiedBy>
  <cp:revision>9</cp:revision>
  <dcterms:created xsi:type="dcterms:W3CDTF">2021-11-15T11:04:20Z</dcterms:created>
  <dcterms:modified xsi:type="dcterms:W3CDTF">2022-03-07T08:00:40Z</dcterms:modified>
</cp:coreProperties>
</file>