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2" r:id="rId3"/>
    <p:sldId id="263" r:id="rId4"/>
    <p:sldId id="277" r:id="rId5"/>
    <p:sldId id="264" r:id="rId6"/>
    <p:sldId id="265" r:id="rId7"/>
    <p:sldId id="266" r:id="rId8"/>
    <p:sldId id="268" r:id="rId9"/>
    <p:sldId id="275" r:id="rId10"/>
    <p:sldId id="276" r:id="rId11"/>
    <p:sldId id="278" r:id="rId12"/>
    <p:sldId id="279" r:id="rId13"/>
    <p:sldId id="27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13/05/2022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87750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13/05/2022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11943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13/05/2022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2855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13/05/2022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913759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13/05/2022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5112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13/05/2022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590613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13/05/2022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568939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13/05/2022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08142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13/05/2022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98638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13/05/2022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48023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13/05/2022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89124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13/05/2022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8615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13/05/2022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54814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13/05/2022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70343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13/05/2022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98206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13/05/2022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97698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18491-160E-4087-BABF-A7E495D5545C}" type="datetimeFigureOut">
              <a:rPr lang="en-DE" smtClean="0"/>
              <a:t>13/05/2022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59716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29728-55DD-4D7F-AB0B-AA4FD06E1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6" y="2404534"/>
            <a:ext cx="8700623" cy="1646302"/>
          </a:xfrm>
        </p:spPr>
        <p:txBody>
          <a:bodyPr/>
          <a:lstStyle/>
          <a:p>
            <a:r>
              <a:rPr lang="en-US" dirty="0"/>
              <a:t>Week 10</a:t>
            </a:r>
            <a:r>
              <a:rPr lang="en-US" baseline="30000" dirty="0"/>
              <a:t>th</a:t>
            </a:r>
            <a:r>
              <a:rPr lang="en-US" dirty="0"/>
              <a:t> ’s Work Progress 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04122B-91BA-45DB-911F-FD462BB0AE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Abdur Rehman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27994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079E4D-BBC5-01BA-1572-52AC17800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5725" y="0"/>
            <a:ext cx="122777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898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E2E0D-1CC2-B244-8E52-85D6EF900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469" y="2768600"/>
            <a:ext cx="8596668" cy="1320800"/>
          </a:xfrm>
        </p:spPr>
        <p:txBody>
          <a:bodyPr/>
          <a:lstStyle/>
          <a:p>
            <a:pPr algn="ctr"/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Physics Guided Neural Network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262341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2727CD-1620-FAE3-FDE9-AF776926B1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90"/>
          <a:stretch/>
        </p:blipFill>
        <p:spPr>
          <a:xfrm>
            <a:off x="278363" y="621456"/>
            <a:ext cx="11635273" cy="561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893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F498FD-043A-6504-39F4-3E056C3E0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425" y="709127"/>
            <a:ext cx="9918440" cy="564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556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61540-071E-4816-9947-4A2E5B073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274002" cy="923925"/>
          </a:xfrm>
        </p:spPr>
        <p:txBody>
          <a:bodyPr/>
          <a:lstStyle/>
          <a:p>
            <a:r>
              <a:rPr lang="en-US" dirty="0"/>
              <a:t>Results 1: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719D0-2E83-47A7-94B5-69F9C847D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12789"/>
            <a:ext cx="12268200" cy="6145211"/>
          </a:xfrm>
        </p:spPr>
        <p:txBody>
          <a:bodyPr/>
          <a:lstStyle/>
          <a:p>
            <a:r>
              <a:rPr lang="en-US" dirty="0" err="1"/>
              <a:t>tuner.results_summary</a:t>
            </a:r>
            <a:r>
              <a:rPr lang="en-US" dirty="0"/>
              <a:t>() </a:t>
            </a:r>
          </a:p>
          <a:p>
            <a:pPr lvl="1"/>
            <a:r>
              <a:rPr lang="en-US" dirty="0"/>
              <a:t>Best </a:t>
            </a:r>
            <a:r>
              <a:rPr lang="en-US" dirty="0" err="1"/>
              <a:t>mean_squared_error</a:t>
            </a:r>
            <a:r>
              <a:rPr lang="en-US" dirty="0"/>
              <a:t> So Far: </a:t>
            </a:r>
            <a:r>
              <a:rPr lang="en-US" b="1" u="sng" dirty="0"/>
              <a:t>0.00020917445654049515</a:t>
            </a:r>
          </a:p>
          <a:p>
            <a:pPr lvl="1"/>
            <a:r>
              <a:rPr lang="en-US" dirty="0"/>
              <a:t>Total elapsed time: </a:t>
            </a:r>
            <a:r>
              <a:rPr lang="en-US" b="1" u="sng" dirty="0"/>
              <a:t>03h 36m 17s</a:t>
            </a:r>
          </a:p>
          <a:p>
            <a:r>
              <a:rPr lang="en-US" dirty="0" err="1"/>
              <a:t>best_hp.values</a:t>
            </a:r>
            <a:endParaRPr lang="en-US" dirty="0"/>
          </a:p>
          <a:p>
            <a:r>
              <a:rPr lang="en-US" dirty="0"/>
              <a:t>{'</a:t>
            </a:r>
            <a:r>
              <a:rPr lang="en-US" dirty="0" err="1"/>
              <a:t>input_delay_size</a:t>
            </a:r>
            <a:r>
              <a:rPr lang="en-US" dirty="0"/>
              <a:t>': 9, 'activation_': '</a:t>
            </a:r>
            <a:r>
              <a:rPr lang="en-US" dirty="0" err="1"/>
              <a:t>relu</a:t>
            </a:r>
            <a:r>
              <a:rPr lang="en-US" dirty="0"/>
              <a:t>', '</a:t>
            </a:r>
            <a:r>
              <a:rPr lang="en-US" dirty="0" err="1"/>
              <a:t>hidden_layers</a:t>
            </a:r>
            <a:r>
              <a:rPr lang="en-US" dirty="0"/>
              <a:t>': 6, 'units_nodes_0': 48, 'units_nodes_1': 96, '</a:t>
            </a:r>
            <a:r>
              <a:rPr lang="en-US" dirty="0" err="1"/>
              <a:t>learning_rate</a:t>
            </a:r>
            <a:r>
              <a:rPr lang="en-US" dirty="0"/>
              <a:t>': 0.01, 'units_nodes_2': 224, 'units_nodes_3': 192, 'units_nodes_4': 104, 'units_nodes_5': 48, 'units_nodes_6': 88, 'units_nodes_7': 200, 'units_nodes_8': 192, 'units_nodes_9': 232, 'units_nodes_10': 104, 'units_nodes_11': 40, 'units_nodes_12': 208, 'units_nodes_13': 240, 'units_nodes_14': 200, 'units_nodes_15': 240, 'units_nodes_16': 144, 'units_nodes_17': 128, 'units_nodes_18': 224, 'shuffle': True, 'units_nodes_19': 208, 'units_nodes_20': 232, 'units_nodes_21': 48, 'units_nodes_22': 144, 'units_nodes_23': 160}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E5C3944-0763-B4A2-9C28-0599C6037F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964293"/>
              </p:ext>
            </p:extLst>
          </p:nvPr>
        </p:nvGraphicFramePr>
        <p:xfrm>
          <a:off x="3191" y="4470136"/>
          <a:ext cx="6111859" cy="1400105"/>
        </p:xfrm>
        <a:graphic>
          <a:graphicData uri="http://schemas.openxmlformats.org/drawingml/2006/table">
            <a:tbl>
              <a:tblPr firstRow="1" firstCol="1" bandRow="1"/>
              <a:tblGrid>
                <a:gridCol w="3693316">
                  <a:extLst>
                    <a:ext uri="{9D8B030D-6E8A-4147-A177-3AD203B41FA5}">
                      <a16:colId xmlns:a16="http://schemas.microsoft.com/office/drawing/2014/main" val="2924123638"/>
                    </a:ext>
                  </a:extLst>
                </a:gridCol>
                <a:gridCol w="2418543">
                  <a:extLst>
                    <a:ext uri="{9D8B030D-6E8A-4147-A177-3AD203B41FA5}">
                      <a16:colId xmlns:a16="http://schemas.microsoft.com/office/drawing/2014/main" val="404112822"/>
                    </a:ext>
                  </a:extLst>
                </a:gridCol>
              </a:tblGrid>
              <a:tr h="320553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History TEST</a:t>
                      </a:r>
                      <a:endParaRPr lang="en-DE" sz="1600" b="1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999173"/>
                  </a:ext>
                </a:extLst>
              </a:tr>
              <a:tr h="2698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4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loss</a:t>
                      </a:r>
                      <a:endParaRPr lang="en-DE" sz="1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4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0.00020971095364075154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8716171"/>
                  </a:ext>
                </a:extLst>
              </a:tr>
              <a:tr h="2698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4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mean_absolute_error</a:t>
                      </a:r>
                      <a:endParaRPr lang="en-DE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0.008591593243181705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3093423"/>
                  </a:ext>
                </a:extLst>
              </a:tr>
              <a:tr h="2698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4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mean_squared_error</a:t>
                      </a:r>
                      <a:endParaRPr lang="en-DE" sz="1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0.00020971095364075154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8463513"/>
                  </a:ext>
                </a:extLst>
              </a:tr>
              <a:tr h="2698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4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root_mean_squared_error</a:t>
                      </a:r>
                      <a:endParaRPr lang="en-DE" sz="1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0.01448140013962984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901337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B76D9D9-CCE2-4930-B43A-0970686C82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6029"/>
              </p:ext>
            </p:extLst>
          </p:nvPr>
        </p:nvGraphicFramePr>
        <p:xfrm>
          <a:off x="6181725" y="4470133"/>
          <a:ext cx="6010275" cy="1400104"/>
        </p:xfrm>
        <a:graphic>
          <a:graphicData uri="http://schemas.openxmlformats.org/drawingml/2006/table">
            <a:tbl>
              <a:tblPr firstRow="1" firstCol="1" bandRow="1"/>
              <a:tblGrid>
                <a:gridCol w="3656600">
                  <a:extLst>
                    <a:ext uri="{9D8B030D-6E8A-4147-A177-3AD203B41FA5}">
                      <a16:colId xmlns:a16="http://schemas.microsoft.com/office/drawing/2014/main" val="2947819554"/>
                    </a:ext>
                  </a:extLst>
                </a:gridCol>
                <a:gridCol w="2353675">
                  <a:extLst>
                    <a:ext uri="{9D8B030D-6E8A-4147-A177-3AD203B41FA5}">
                      <a16:colId xmlns:a16="http://schemas.microsoft.com/office/drawing/2014/main" val="1974744784"/>
                    </a:ext>
                  </a:extLst>
                </a:gridCol>
              </a:tblGrid>
              <a:tr h="325884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History TRAIN</a:t>
                      </a:r>
                      <a:endParaRPr lang="en-DE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765620"/>
                  </a:ext>
                </a:extLst>
              </a:tr>
              <a:tr h="2685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4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loss</a:t>
                      </a:r>
                      <a:endParaRPr lang="en-DE" sz="1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4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0.0001466529502067715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7901979"/>
                  </a:ext>
                </a:extLst>
              </a:tr>
              <a:tr h="2685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4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mean_absolute_error</a:t>
                      </a:r>
                      <a:endParaRPr lang="en-DE" sz="1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4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0.006720471661537886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676531"/>
                  </a:ext>
                </a:extLst>
              </a:tr>
              <a:tr h="2685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4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mean_squared_error</a:t>
                      </a:r>
                      <a:endParaRPr lang="en-DE" sz="1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4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0.0001466529502067715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5747607"/>
                  </a:ext>
                </a:extLst>
              </a:tr>
              <a:tr h="2685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4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root_mean_squared_error</a:t>
                      </a:r>
                      <a:endParaRPr lang="en-DE" sz="1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4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0.012110034935176373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067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9743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358C06-706B-3B34-3072-237958D0187B}"/>
              </a:ext>
            </a:extLst>
          </p:cNvPr>
          <p:cNvSpPr txBox="1"/>
          <p:nvPr/>
        </p:nvSpPr>
        <p:spPr>
          <a:xfrm>
            <a:off x="3009900" y="591579"/>
            <a:ext cx="6334125" cy="547842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r>
              <a:rPr lang="en-DE" sz="1400" dirty="0"/>
              <a:t>Model: "sequential_1"</a:t>
            </a:r>
          </a:p>
          <a:p>
            <a:r>
              <a:rPr lang="en-DE" sz="1400" dirty="0"/>
              <a:t>_________________________________________________________________</a:t>
            </a:r>
          </a:p>
          <a:p>
            <a:r>
              <a:rPr lang="en-DE" sz="1400" dirty="0"/>
              <a:t> Layer (type)                Output Shape              Param #   </a:t>
            </a:r>
          </a:p>
          <a:p>
            <a:r>
              <a:rPr lang="en-DE" sz="1400" dirty="0"/>
              <a:t>=================================================================</a:t>
            </a:r>
          </a:p>
          <a:p>
            <a:r>
              <a:rPr lang="en-DE" sz="1400" dirty="0"/>
              <a:t> flatten_1 (Flatten)         (None, 54)                0         </a:t>
            </a:r>
          </a:p>
          <a:p>
            <a:r>
              <a:rPr lang="en-DE" sz="1400" dirty="0"/>
              <a:t>                                                                 </a:t>
            </a:r>
          </a:p>
          <a:p>
            <a:r>
              <a:rPr lang="en-DE" sz="1400" dirty="0"/>
              <a:t> dense_17 (Dense)            (None, 48)                2640      </a:t>
            </a:r>
          </a:p>
          <a:p>
            <a:r>
              <a:rPr lang="en-DE" sz="1400" dirty="0"/>
              <a:t>                                                                 </a:t>
            </a:r>
          </a:p>
          <a:p>
            <a:r>
              <a:rPr lang="en-DE" sz="1400" dirty="0"/>
              <a:t> dense_18 (Dense)            (None, 96)                4704      </a:t>
            </a:r>
          </a:p>
          <a:p>
            <a:r>
              <a:rPr lang="en-DE" sz="1400" dirty="0"/>
              <a:t>                                                                 </a:t>
            </a:r>
          </a:p>
          <a:p>
            <a:r>
              <a:rPr lang="en-DE" sz="1400" dirty="0"/>
              <a:t> dense_19 (Dense)            (None, 224)               21728     </a:t>
            </a:r>
          </a:p>
          <a:p>
            <a:r>
              <a:rPr lang="en-DE" sz="1400" dirty="0"/>
              <a:t>                                                                 </a:t>
            </a:r>
          </a:p>
          <a:p>
            <a:r>
              <a:rPr lang="en-DE" sz="1400" dirty="0"/>
              <a:t> dense_20 (Dense)            (None, 192)               43200     </a:t>
            </a:r>
          </a:p>
          <a:p>
            <a:r>
              <a:rPr lang="en-DE" sz="1400" dirty="0"/>
              <a:t>                                                                 </a:t>
            </a:r>
          </a:p>
          <a:p>
            <a:r>
              <a:rPr lang="en-DE" sz="1400" dirty="0"/>
              <a:t> dense_21 (Dense)            (None, 104)               20072     </a:t>
            </a:r>
          </a:p>
          <a:p>
            <a:r>
              <a:rPr lang="en-DE" sz="1400" dirty="0"/>
              <a:t>                                                                 </a:t>
            </a:r>
          </a:p>
          <a:p>
            <a:r>
              <a:rPr lang="en-DE" sz="1400" dirty="0"/>
              <a:t> dense_22 (Dense)            (None, 48)                5040      </a:t>
            </a:r>
          </a:p>
          <a:p>
            <a:r>
              <a:rPr lang="en-DE" sz="1400" dirty="0"/>
              <a:t>                                                                 </a:t>
            </a:r>
          </a:p>
          <a:p>
            <a:r>
              <a:rPr lang="en-DE" sz="1400" dirty="0"/>
              <a:t> dense_23 (Dense)            (None, 4)                 196       </a:t>
            </a:r>
          </a:p>
          <a:p>
            <a:r>
              <a:rPr lang="en-DE" sz="1400" dirty="0"/>
              <a:t>                                                                 </a:t>
            </a:r>
          </a:p>
          <a:p>
            <a:r>
              <a:rPr lang="en-DE" sz="1400" dirty="0"/>
              <a:t>=================================================================</a:t>
            </a:r>
          </a:p>
          <a:p>
            <a:r>
              <a:rPr lang="en-DE" sz="1400" dirty="0"/>
              <a:t>Total params: 97,580</a:t>
            </a:r>
          </a:p>
          <a:p>
            <a:r>
              <a:rPr lang="en-DE" sz="1400" dirty="0"/>
              <a:t>Trainable params: 97,580</a:t>
            </a:r>
          </a:p>
          <a:p>
            <a:r>
              <a:rPr lang="en-DE" sz="1400" dirty="0"/>
              <a:t>Non-trainable params: 0</a:t>
            </a:r>
          </a:p>
          <a:p>
            <a:r>
              <a:rPr lang="en-DE" sz="1400" dirty="0"/>
              <a:t>_________________________________________________________________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871682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E78B7A-E66D-2E1F-4218-DD90772B5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4" y="0"/>
            <a:ext cx="4305301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</p:spTree>
    <p:extLst>
      <p:ext uri="{BB962C8B-B14F-4D97-AF65-F5344CB8AC3E}">
        <p14:creationId xmlns:p14="http://schemas.microsoft.com/office/powerpoint/2010/main" val="452592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A82158-DDBC-9005-F05E-0E949C29C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287"/>
            <a:ext cx="5346032" cy="38095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C02933-A42C-E2A4-EB97-545749D16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5492" y="3048476"/>
            <a:ext cx="6336508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518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B5C52F-9021-150A-05AD-FC2957EAE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171428" cy="38095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2E4F4C-7D23-A8AA-1B87-826B6A441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857" y="3048476"/>
            <a:ext cx="6857143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717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C19CC82-DE60-6097-6679-FE6524F25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193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77DBAB-0F51-0BCB-8585-CFF6C7A96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6675" y="0"/>
            <a:ext cx="122586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457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57EE4E-3AAA-5EFE-67B6-90AF4EEBB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1821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11463</TotalTime>
  <Words>457</Words>
  <Application>Microsoft Office PowerPoint</Application>
  <PresentationFormat>Widescreen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Lato</vt:lpstr>
      <vt:lpstr>Trebuchet MS</vt:lpstr>
      <vt:lpstr>Wingdings 3</vt:lpstr>
      <vt:lpstr>Facet</vt:lpstr>
      <vt:lpstr>Week 10th ’s Work Progress </vt:lpstr>
      <vt:lpstr>Results 1: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Physics Guided Neural Network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Progress</dc:title>
  <dc:creator>Abdur Rehman</dc:creator>
  <cp:lastModifiedBy>Abdur Rehman</cp:lastModifiedBy>
  <cp:revision>43</cp:revision>
  <dcterms:created xsi:type="dcterms:W3CDTF">2021-11-15T11:04:20Z</dcterms:created>
  <dcterms:modified xsi:type="dcterms:W3CDTF">2022-05-14T10:02:26Z</dcterms:modified>
</cp:coreProperties>
</file>