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80" r:id="rId4"/>
    <p:sldId id="284" r:id="rId5"/>
    <p:sldId id="283" r:id="rId6"/>
    <p:sldId id="285" r:id="rId7"/>
    <p:sldId id="286" r:id="rId8"/>
    <p:sldId id="282" r:id="rId9"/>
    <p:sldId id="264" r:id="rId10"/>
    <p:sldId id="287" r:id="rId11"/>
    <p:sldId id="265" r:id="rId12"/>
    <p:sldId id="288" r:id="rId13"/>
    <p:sldId id="266" r:id="rId14"/>
    <p:sldId id="268" r:id="rId15"/>
    <p:sldId id="275" r:id="rId16"/>
    <p:sldId id="276" r:id="rId17"/>
    <p:sldId id="278" r:id="rId18"/>
    <p:sldId id="290" r:id="rId19"/>
    <p:sldId id="291" r:id="rId20"/>
    <p:sldId id="289" r:id="rId21"/>
    <p:sldId id="292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4C929-66AE-A66A-1499-7870CB20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2" y="0"/>
            <a:ext cx="6336508" cy="3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A592E-06C1-50E7-DB17-8AFD75DC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492" y="3048476"/>
            <a:ext cx="633650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0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C52F-9021-150A-05AD-FC2957EA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28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8BFFB-56E9-0CCB-593F-A49E90C6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72" y="3048476"/>
            <a:ext cx="61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2E4F4C-7D23-A8AA-1B87-826B6A44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143" cy="3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D4BE8-E88B-AF6D-9218-7A20C1B2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57" y="3048476"/>
            <a:ext cx="68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C1ADD-F8AC-4131-95FA-5141EFA1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58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6AEF1-8B40-098B-55CE-ED5420E2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5232F-490D-64E5-3673-E4CF7C6F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06F909-0FC0-4A63-7A89-F6BAF2C5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0D-1CC2-B244-8E52-85D6EF90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69" y="2768600"/>
            <a:ext cx="8596668" cy="13208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Closed Loop Simulation Results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234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58A4D-1326-BE70-2DC5-4367205C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5216E3-7AAE-7A11-3AA7-2D357EEE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58C06-706B-3B34-3072-237958D0187B}"/>
              </a:ext>
            </a:extLst>
          </p:cNvPr>
          <p:cNvSpPr txBox="1"/>
          <p:nvPr/>
        </p:nvSpPr>
        <p:spPr>
          <a:xfrm>
            <a:off x="2338387" y="524904"/>
            <a:ext cx="7515225" cy="54784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sz="1400" dirty="0"/>
              <a:t>Model: "sequential_1"</a:t>
            </a:r>
          </a:p>
          <a:p>
            <a:r>
              <a:rPr lang="en-DE" sz="1400" dirty="0"/>
              <a:t>_________________________________________________________________</a:t>
            </a:r>
          </a:p>
          <a:p>
            <a:r>
              <a:rPr lang="en-DE" sz="1400" dirty="0"/>
              <a:t> Layer (type)                Output Shape              Param #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 flatten_1 (Flatten)         (None, 54)                0  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dense_17 (Dense)            (None, 48)                2640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dense_18 (Dense)            (None, 96)                4704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dense_19 (Dense)            (None, 224)               21728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dense_20 (Dense)            (None, 192)               43200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dense_21 (Dense)            (None, 104)               20072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dense_22 (Dense)            (None, 48)                5040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dense_23 (Dense)            (None, 4)                 196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Total params: 97,580</a:t>
            </a:r>
          </a:p>
          <a:p>
            <a:r>
              <a:rPr lang="en-DE" sz="1400" dirty="0"/>
              <a:t>Trainable params: 97,580</a:t>
            </a:r>
          </a:p>
          <a:p>
            <a:r>
              <a:rPr lang="en-DE" sz="1400" dirty="0"/>
              <a:t>Non-trainable params: 0</a:t>
            </a:r>
          </a:p>
          <a:p>
            <a:r>
              <a:rPr lang="en-DE" sz="140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7168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0D-1CC2-B244-8E52-85D6EF90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69" y="2768600"/>
            <a:ext cx="8596668" cy="13208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Physics Guided Neural Network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005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43CEDA7-7649-1DA9-8CDE-7D31189D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80FF5-D411-A1DB-8670-5F4C278D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E9BE0-9A42-3353-DEB2-AB0824DC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36"/>
            <a:ext cx="12192000" cy="66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2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08011-12D6-4A80-A958-0752E203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14"/>
            <a:ext cx="12192000" cy="66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6CB92-C3BB-A4E7-4A06-3BFDB68C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0" y="597924"/>
            <a:ext cx="9937102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1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6CB92-C3BB-A4E7-4A06-3BFDB68C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0" y="597924"/>
            <a:ext cx="9937102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36E7-A1FA-8D54-A65A-53A498B3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8580"/>
            <a:ext cx="11485984" cy="6419461"/>
          </a:xfrm>
        </p:spPr>
        <p:txBody>
          <a:bodyPr/>
          <a:lstStyle/>
          <a:p>
            <a:r>
              <a:rPr lang="en-US" dirty="0"/>
              <a:t>The issue in the previous model training was it had too many parameters mainly because of not properly addressing the number of </a:t>
            </a:r>
            <a:r>
              <a:rPr lang="en-US" b="1" dirty="0"/>
              <a:t>neurons</a:t>
            </a:r>
            <a:r>
              <a:rPr lang="en-US" dirty="0"/>
              <a:t> and </a:t>
            </a:r>
            <a:r>
              <a:rPr lang="en-US" b="1" dirty="0"/>
              <a:t>hidden</a:t>
            </a:r>
            <a:r>
              <a:rPr lang="en-US" dirty="0"/>
              <a:t> </a:t>
            </a:r>
            <a:r>
              <a:rPr lang="en-US" b="1" dirty="0"/>
              <a:t>layers.</a:t>
            </a:r>
          </a:p>
          <a:p>
            <a:r>
              <a:rPr lang="en-US" dirty="0"/>
              <a:t>The solution:</a:t>
            </a:r>
          </a:p>
          <a:p>
            <a:pPr lvl="1"/>
            <a:r>
              <a:rPr lang="en-US" dirty="0"/>
              <a:t>Previously the neurons used to change with </a:t>
            </a:r>
            <a:r>
              <a:rPr lang="en-US" b="1" dirty="0"/>
              <a:t>each </a:t>
            </a:r>
            <a:r>
              <a:rPr lang="en-US" dirty="0"/>
              <a:t>hidden layers. Therefor, the new neural network makes it </a:t>
            </a:r>
            <a:r>
              <a:rPr lang="en-US" b="1" dirty="0"/>
              <a:t>constant </a:t>
            </a:r>
            <a:r>
              <a:rPr lang="en-US" dirty="0"/>
              <a:t>for each hidden layers.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other technique considered was to implement </a:t>
            </a:r>
            <a:r>
              <a:rPr lang="en-US" dirty="0" err="1"/>
              <a:t>Regularizers</a:t>
            </a:r>
            <a:endParaRPr lang="en-US" dirty="0"/>
          </a:p>
          <a:p>
            <a:pPr lvl="2"/>
            <a:r>
              <a:rPr lang="en-US" dirty="0" err="1"/>
              <a:t>Regularizers</a:t>
            </a:r>
            <a:r>
              <a:rPr lang="en-US" dirty="0"/>
              <a:t> allow you to apply penalties on layer parameters or layer activity during optimization.</a:t>
            </a:r>
          </a:p>
          <a:p>
            <a:pPr lvl="2"/>
            <a:r>
              <a:rPr lang="en-US" dirty="0" err="1"/>
              <a:t>activity</a:t>
            </a:r>
            <a:r>
              <a:rPr lang="en-US" b="1" dirty="0" err="1"/>
              <a:t>_regularizer</a:t>
            </a:r>
            <a:r>
              <a:rPr lang="en-US" dirty="0"/>
              <a:t>: </a:t>
            </a:r>
            <a:r>
              <a:rPr lang="en-US" dirty="0" err="1"/>
              <a:t>Regularizer</a:t>
            </a:r>
            <a:r>
              <a:rPr lang="en-US" dirty="0"/>
              <a:t> to apply a penalty on the layer's output</a:t>
            </a:r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  <a:p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B74737-1871-5886-5BF5-656834EFCC43}"/>
              </a:ext>
            </a:extLst>
          </p:cNvPr>
          <p:cNvGrpSpPr/>
          <p:nvPr/>
        </p:nvGrpSpPr>
        <p:grpSpPr>
          <a:xfrm>
            <a:off x="1799300" y="2096065"/>
            <a:ext cx="7887383" cy="1242741"/>
            <a:chOff x="1009112" y="2864498"/>
            <a:chExt cx="7887383" cy="12427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D67233-73AD-4EE8-0596-59C6D088C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82" r="577"/>
            <a:stretch/>
          </p:blipFill>
          <p:spPr>
            <a:xfrm>
              <a:off x="1009112" y="2864498"/>
              <a:ext cx="7887383" cy="4652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BB7CF6-5955-3897-022E-277F6D06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112" y="3429000"/>
              <a:ext cx="7887383" cy="678239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572618B-D1EA-5B44-E192-93D1463AF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300" y="4615752"/>
            <a:ext cx="7795936" cy="5563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2E3EA2-53B2-210E-F1A4-0578260C8FCA}"/>
              </a:ext>
            </a:extLst>
          </p:cNvPr>
          <p:cNvSpPr/>
          <p:nvPr/>
        </p:nvSpPr>
        <p:spPr>
          <a:xfrm>
            <a:off x="4095750" y="4847448"/>
            <a:ext cx="4848225" cy="3619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6781F-723B-EB7F-5155-683CCD7ED226}"/>
              </a:ext>
            </a:extLst>
          </p:cNvPr>
          <p:cNvSpPr/>
          <p:nvPr/>
        </p:nvSpPr>
        <p:spPr>
          <a:xfrm>
            <a:off x="5534025" y="2705100"/>
            <a:ext cx="1533525" cy="3619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32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0453DA-6319-00CE-346B-419FFAC32C36}"/>
              </a:ext>
            </a:extLst>
          </p:cNvPr>
          <p:cNvSpPr txBox="1"/>
          <p:nvPr/>
        </p:nvSpPr>
        <p:spPr>
          <a:xfrm>
            <a:off x="1047750" y="756009"/>
            <a:ext cx="9753600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b="1" u="sng" dirty="0"/>
              <a:t>Search space summary</a:t>
            </a:r>
          </a:p>
          <a:p>
            <a:r>
              <a:rPr lang="en-DE" dirty="0"/>
              <a:t>Default search space size: 6</a:t>
            </a:r>
          </a:p>
          <a:p>
            <a:r>
              <a:rPr lang="en-DE" b="1" dirty="0" err="1"/>
              <a:t>input_delay_size</a:t>
            </a:r>
            <a:r>
              <a:rPr lang="en-DE" b="1" dirty="0"/>
              <a:t> </a:t>
            </a:r>
            <a:r>
              <a:rPr lang="en-DE" dirty="0"/>
              <a:t>(Int)</a:t>
            </a:r>
          </a:p>
          <a:p>
            <a:r>
              <a:rPr lang="en-DE" dirty="0"/>
              <a:t>{'default': None, 'conditions': [], '</a:t>
            </a:r>
            <a:r>
              <a:rPr lang="en-DE" dirty="0" err="1"/>
              <a:t>min_value</a:t>
            </a:r>
            <a:r>
              <a:rPr lang="en-DE" dirty="0"/>
              <a:t>': 2, '</a:t>
            </a:r>
            <a:r>
              <a:rPr lang="en-DE" dirty="0" err="1"/>
              <a:t>max_value</a:t>
            </a:r>
            <a:r>
              <a:rPr lang="en-DE" dirty="0"/>
              <a:t>': 20, 'step': 1, 'sampling': None}</a:t>
            </a:r>
          </a:p>
          <a:p>
            <a:r>
              <a:rPr lang="en-DE" b="1" dirty="0"/>
              <a:t>activation</a:t>
            </a:r>
            <a:r>
              <a:rPr lang="en-DE" dirty="0"/>
              <a:t>_ (Choice)</a:t>
            </a:r>
          </a:p>
          <a:p>
            <a:r>
              <a:rPr lang="en-DE" dirty="0"/>
              <a:t>{'default': '</a:t>
            </a:r>
            <a:r>
              <a:rPr lang="en-DE" dirty="0" err="1"/>
              <a:t>relu</a:t>
            </a:r>
            <a:r>
              <a:rPr lang="en-DE" dirty="0"/>
              <a:t>', 'conditions': [], 'values': ['</a:t>
            </a:r>
            <a:r>
              <a:rPr lang="en-DE" dirty="0" err="1"/>
              <a:t>relu</a:t>
            </a:r>
            <a:r>
              <a:rPr lang="en-DE" dirty="0"/>
              <a:t>', 'tanh', 'sigmoid'], 'ordered': False}</a:t>
            </a:r>
          </a:p>
          <a:p>
            <a:r>
              <a:rPr lang="en-DE" b="1" dirty="0" err="1"/>
              <a:t>units_nodes</a:t>
            </a:r>
            <a:r>
              <a:rPr lang="en-DE" b="1" dirty="0"/>
              <a:t>_ </a:t>
            </a:r>
            <a:r>
              <a:rPr lang="en-DE" dirty="0"/>
              <a:t>(Int)</a:t>
            </a:r>
          </a:p>
          <a:p>
            <a:r>
              <a:rPr lang="en-DE" dirty="0"/>
              <a:t>{'default': None, 'conditions': [], '</a:t>
            </a:r>
            <a:r>
              <a:rPr lang="en-DE" dirty="0" err="1"/>
              <a:t>min_value</a:t>
            </a:r>
            <a:r>
              <a:rPr lang="en-DE" dirty="0"/>
              <a:t>': 10, '</a:t>
            </a:r>
            <a:r>
              <a:rPr lang="en-DE" dirty="0" err="1"/>
              <a:t>max_value</a:t>
            </a:r>
            <a:r>
              <a:rPr lang="en-DE" dirty="0"/>
              <a:t>': 90, 'step': 10, 'sampling': None}</a:t>
            </a:r>
          </a:p>
          <a:p>
            <a:r>
              <a:rPr lang="en-DE" b="1" dirty="0" err="1"/>
              <a:t>hidden_layers</a:t>
            </a:r>
            <a:r>
              <a:rPr lang="en-DE" b="1" dirty="0"/>
              <a:t> </a:t>
            </a:r>
            <a:r>
              <a:rPr lang="en-DE" dirty="0"/>
              <a:t>(Int)</a:t>
            </a:r>
          </a:p>
          <a:p>
            <a:r>
              <a:rPr lang="en-DE" dirty="0"/>
              <a:t>{'default': None, 'conditions': [], '</a:t>
            </a:r>
            <a:r>
              <a:rPr lang="en-DE" dirty="0" err="1"/>
              <a:t>min_value</a:t>
            </a:r>
            <a:r>
              <a:rPr lang="en-DE" dirty="0"/>
              <a:t>': 2, '</a:t>
            </a:r>
            <a:r>
              <a:rPr lang="en-DE" dirty="0" err="1"/>
              <a:t>max_value</a:t>
            </a:r>
            <a:r>
              <a:rPr lang="en-DE" dirty="0"/>
              <a:t>': 10, 'step': 1, 'sampling': None}</a:t>
            </a:r>
          </a:p>
          <a:p>
            <a:r>
              <a:rPr lang="en-DE" b="1" dirty="0" err="1"/>
              <a:t>learning_rate</a:t>
            </a:r>
            <a:r>
              <a:rPr lang="en-DE" b="1" dirty="0"/>
              <a:t> </a:t>
            </a:r>
            <a:r>
              <a:rPr lang="en-DE" dirty="0"/>
              <a:t>(Choice)</a:t>
            </a:r>
          </a:p>
          <a:p>
            <a:r>
              <a:rPr lang="en-DE" dirty="0"/>
              <a:t>{'default': 0.1, 'conditions': [], 'values': [0.1, 0.01], 'ordered': True}</a:t>
            </a:r>
          </a:p>
          <a:p>
            <a:r>
              <a:rPr lang="en-DE" b="1" dirty="0"/>
              <a:t>shuffle</a:t>
            </a:r>
            <a:r>
              <a:rPr lang="en-DE" dirty="0"/>
              <a:t> (Boolean)</a:t>
            </a:r>
          </a:p>
          <a:p>
            <a:r>
              <a:rPr lang="en-DE" dirty="0"/>
              <a:t>{'default': False, 'conditions': []}</a:t>
            </a:r>
          </a:p>
        </p:txBody>
      </p:sp>
    </p:spTree>
    <p:extLst>
      <p:ext uri="{BB962C8B-B14F-4D97-AF65-F5344CB8AC3E}">
        <p14:creationId xmlns:p14="http://schemas.microsoft.com/office/powerpoint/2010/main" val="35698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EAB3-F1BE-8904-420B-B7C30450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242597"/>
            <a:ext cx="10422294" cy="5798766"/>
          </a:xfrm>
        </p:spPr>
        <p:txBody>
          <a:bodyPr/>
          <a:lstStyle/>
          <a:p>
            <a:r>
              <a:rPr lang="en-US" dirty="0"/>
              <a:t>To find the best Hyperparameters, the search space had to be increased to number suitable to the amount of hyperparameters tuned. </a:t>
            </a:r>
          </a:p>
          <a:p>
            <a:r>
              <a:rPr lang="en-US" dirty="0"/>
              <a:t>The number suggested was in between 200 to 400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the tolerance of the error being constant was changed to 10 steps</a:t>
            </a:r>
          </a:p>
          <a:p>
            <a:endParaRPr lang="en-US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260CE-5F71-43EE-3635-33ECB4C6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43" y="1340939"/>
            <a:ext cx="6279424" cy="2088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4CD47-9873-F942-0965-48AA607BFFFA}"/>
              </a:ext>
            </a:extLst>
          </p:cNvPr>
          <p:cNvSpPr/>
          <p:nvPr/>
        </p:nvSpPr>
        <p:spPr>
          <a:xfrm>
            <a:off x="2959359" y="2029628"/>
            <a:ext cx="1533525" cy="3553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F37B0-75FC-5CBF-17FA-B2FC98E6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84" y="4377010"/>
            <a:ext cx="6027942" cy="716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517077-722E-ED38-6571-239400C57DB1}"/>
              </a:ext>
            </a:extLst>
          </p:cNvPr>
          <p:cNvSpPr/>
          <p:nvPr/>
        </p:nvSpPr>
        <p:spPr>
          <a:xfrm>
            <a:off x="5588259" y="4629953"/>
            <a:ext cx="1533525" cy="3553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45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9675-58B6-AC81-05CB-BD5E902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Hyperparameters Achieved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2FE9-646D-11B7-0A15-60C9336E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9225"/>
            <a:ext cx="11086041" cy="5143500"/>
          </a:xfrm>
        </p:spPr>
        <p:txBody>
          <a:bodyPr/>
          <a:lstStyle/>
          <a:p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3, 'activation_': 'sigmoid', '</a:t>
            </a:r>
            <a:r>
              <a:rPr lang="en-US" dirty="0" err="1"/>
              <a:t>units_nodes</a:t>
            </a:r>
            <a:r>
              <a:rPr lang="en-US" dirty="0"/>
              <a:t>_': 90, '</a:t>
            </a:r>
            <a:r>
              <a:rPr lang="en-US" dirty="0" err="1"/>
              <a:t>hidden_layers</a:t>
            </a:r>
            <a:r>
              <a:rPr lang="en-US" dirty="0"/>
              <a:t>': 3, '</a:t>
            </a:r>
            <a:r>
              <a:rPr lang="en-US" dirty="0" err="1"/>
              <a:t>learning_rate</a:t>
            </a:r>
            <a:r>
              <a:rPr lang="en-US" dirty="0"/>
              <a:t>': 0.01, 'shuffle': True}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5474A-30F7-C112-BBF9-F50007A6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49" y="2173448"/>
            <a:ext cx="7232007" cy="1948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03A9E-90D8-04D8-3F9F-3D5A5DB7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49" y="4365072"/>
            <a:ext cx="7186283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E417E-9EC3-C1C9-65EC-C419A7FD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33376"/>
            <a:ext cx="5467350" cy="6200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46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8CF634-5EB2-D910-330C-9310BB96B944}"/>
              </a:ext>
            </a:extLst>
          </p:cNvPr>
          <p:cNvSpPr txBox="1"/>
          <p:nvPr/>
        </p:nvSpPr>
        <p:spPr>
          <a:xfrm>
            <a:off x="1738313" y="287833"/>
            <a:ext cx="8715374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dirty="0"/>
              <a:t>Model: "sequential_3"</a:t>
            </a:r>
          </a:p>
          <a:p>
            <a:r>
              <a:rPr lang="en-DE" dirty="0"/>
              <a:t>_________________________________________________________________</a:t>
            </a:r>
          </a:p>
          <a:p>
            <a:r>
              <a:rPr lang="en-DE" dirty="0"/>
              <a:t> Layer (type)                Output Shape              Param #   </a:t>
            </a:r>
          </a:p>
          <a:p>
            <a:r>
              <a:rPr lang="en-DE" dirty="0"/>
              <a:t>=================================================================</a:t>
            </a:r>
          </a:p>
          <a:p>
            <a:r>
              <a:rPr lang="en-DE" dirty="0"/>
              <a:t> flatten_3 (Flatten)         (None, 18)                0   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dense_21 (Dense)            (None, 90)                1710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dense_22 (Dense)            (None, 90)                8190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dense_23 (Dense)            (None, 90)                8190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dense_24 (Dense)            (None, 4)                 364 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=================================================================</a:t>
            </a:r>
          </a:p>
          <a:p>
            <a:r>
              <a:rPr lang="en-DE" dirty="0"/>
              <a:t>Total params: 18,454</a:t>
            </a:r>
          </a:p>
          <a:p>
            <a:r>
              <a:rPr lang="en-DE" dirty="0"/>
              <a:t>Trainable params: 18,454</a:t>
            </a:r>
          </a:p>
          <a:p>
            <a:r>
              <a:rPr lang="en-DE" dirty="0"/>
              <a:t>Non-trainable params: 0</a:t>
            </a:r>
          </a:p>
          <a:p>
            <a:r>
              <a:rPr lang="en-DE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61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82158-DDBC-9005-F05E-0E949C29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87"/>
            <a:ext cx="5346032" cy="3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D7837-8A52-F898-F690-5A3AC694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8" y="0"/>
            <a:ext cx="534603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8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12807</TotalTime>
  <Words>613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Lato</vt:lpstr>
      <vt:lpstr>Trebuchet MS</vt:lpstr>
      <vt:lpstr>Wingdings 3</vt:lpstr>
      <vt:lpstr>Facet</vt:lpstr>
      <vt:lpstr> Work Progress </vt:lpstr>
      <vt:lpstr>PowerPoint Presentation</vt:lpstr>
      <vt:lpstr>PowerPoint Presentation</vt:lpstr>
      <vt:lpstr>PowerPoint Presentation</vt:lpstr>
      <vt:lpstr>PowerPoint Presentation</vt:lpstr>
      <vt:lpstr>Best Hyperparameters Achieved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Closed Loop Simulation Results</vt:lpstr>
      <vt:lpstr>PowerPoint Presentation</vt:lpstr>
      <vt:lpstr>PowerPoint Presentation</vt:lpstr>
      <vt:lpstr>Physics Guided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47</cp:revision>
  <dcterms:created xsi:type="dcterms:W3CDTF">2021-11-15T11:04:20Z</dcterms:created>
  <dcterms:modified xsi:type="dcterms:W3CDTF">2022-05-27T14:38:43Z</dcterms:modified>
</cp:coreProperties>
</file>