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13/06/2022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00623" cy="1646302"/>
          </a:xfrm>
        </p:spPr>
        <p:txBody>
          <a:bodyPr/>
          <a:lstStyle/>
          <a:p>
            <a:r>
              <a:rPr lang="en-US" dirty="0"/>
              <a:t> 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4841B1F-F7BF-D83E-E3A9-509C6578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1"/>
            <a:ext cx="12192000" cy="67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06DB-D6E7-EB0B-83A4-B60F241A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Taken On Different Steps in PGNN</a:t>
            </a:r>
            <a:endParaRPr lang="en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1BF882-C530-4C7D-6D2E-40F4FB8A9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671253"/>
              </p:ext>
            </p:extLst>
          </p:nvPr>
        </p:nvGraphicFramePr>
        <p:xfrm>
          <a:off x="677863" y="216058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226726054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25931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Closed Loop Simulation (FOR LOOPS)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– 800 </a:t>
                      </a:r>
                      <a:r>
                        <a:rPr lang="en-US" dirty="0" err="1"/>
                        <a:t>ms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4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Loss Function 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– 30 </a:t>
                      </a:r>
                      <a:r>
                        <a:rPr lang="en-US" dirty="0" err="1"/>
                        <a:t>ms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4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Epoch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1000 – 1500 </a:t>
                      </a:r>
                      <a:r>
                        <a:rPr lang="en-US" dirty="0" err="1"/>
                        <a:t>ms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9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9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886D-B72B-2806-DA55-E146FD37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Regularizers in Keras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E40C-E44F-197B-D62A-63055340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8253"/>
            <a:ext cx="9119809" cy="4830147"/>
          </a:xfrm>
        </p:spPr>
        <p:txBody>
          <a:bodyPr/>
          <a:lstStyle/>
          <a:p>
            <a:r>
              <a:rPr lang="en-US" b="1" dirty="0" err="1"/>
              <a:t>kernel_regularizer</a:t>
            </a:r>
            <a:r>
              <a:rPr lang="en-US" dirty="0"/>
              <a:t>: Regularizer to apply a penalty on the </a:t>
            </a:r>
            <a:r>
              <a:rPr lang="en-US" b="1" u="sng" dirty="0"/>
              <a:t>layer's kernel</a:t>
            </a:r>
          </a:p>
          <a:p>
            <a:r>
              <a:rPr lang="en-US" b="1" dirty="0" err="1"/>
              <a:t>bias_regularizer</a:t>
            </a:r>
            <a:r>
              <a:rPr lang="en-US" dirty="0"/>
              <a:t>: Regularizer to apply a penalty on the </a:t>
            </a:r>
            <a:r>
              <a:rPr lang="en-US" b="1" dirty="0"/>
              <a:t>layer's bias</a:t>
            </a:r>
          </a:p>
          <a:p>
            <a:r>
              <a:rPr lang="en-US" b="1" dirty="0" err="1"/>
              <a:t>activity_regularizer</a:t>
            </a:r>
            <a:r>
              <a:rPr lang="en-US" dirty="0"/>
              <a:t>: Regularizer to apply a penalty on the </a:t>
            </a:r>
            <a:r>
              <a:rPr lang="en-US" b="1" dirty="0"/>
              <a:t>layer's output</a:t>
            </a:r>
          </a:p>
          <a:p>
            <a:endParaRPr lang="en-US" b="1" dirty="0"/>
          </a:p>
          <a:p>
            <a:r>
              <a:rPr lang="en-US" sz="2000" dirty="0"/>
              <a:t>Regression equation  “</a:t>
            </a:r>
            <a:r>
              <a:rPr lang="en-US" sz="2000" b="1" spc="600" dirty="0"/>
              <a:t>y=Wx+b</a:t>
            </a:r>
            <a:r>
              <a:rPr lang="en-US" sz="2000" dirty="0"/>
              <a:t>”;</a:t>
            </a:r>
          </a:p>
          <a:p>
            <a:pPr lvl="1"/>
            <a:r>
              <a:rPr lang="en-US" sz="1800" dirty="0"/>
              <a:t>where </a:t>
            </a:r>
            <a:r>
              <a:rPr lang="en-US" sz="1800" b="1" u="sng" dirty="0"/>
              <a:t>x</a:t>
            </a:r>
            <a:r>
              <a:rPr lang="en-US" sz="1800" dirty="0"/>
              <a:t> is the input, </a:t>
            </a:r>
          </a:p>
          <a:p>
            <a:pPr lvl="1"/>
            <a:r>
              <a:rPr lang="en-US" sz="1800" b="1" u="sng" dirty="0"/>
              <a:t>y</a:t>
            </a:r>
            <a:r>
              <a:rPr lang="en-US" sz="1800" dirty="0"/>
              <a:t> is output,</a:t>
            </a:r>
          </a:p>
          <a:p>
            <a:pPr lvl="1"/>
            <a:r>
              <a:rPr lang="en-US" sz="1800" b="1" u="sng" dirty="0"/>
              <a:t>W</a:t>
            </a:r>
            <a:r>
              <a:rPr lang="en-US" sz="1800" dirty="0"/>
              <a:t> the weights matrix (also called kernel), </a:t>
            </a:r>
          </a:p>
          <a:p>
            <a:pPr lvl="1"/>
            <a:r>
              <a:rPr lang="en-US" sz="1800" dirty="0"/>
              <a:t>and </a:t>
            </a:r>
            <a:r>
              <a:rPr lang="en-US" sz="1800" b="1" u="sng" dirty="0"/>
              <a:t>b</a:t>
            </a:r>
            <a:r>
              <a:rPr lang="en-US" sz="1800" dirty="0"/>
              <a:t> the bias.</a:t>
            </a:r>
          </a:p>
          <a:p>
            <a:endParaRPr lang="en-DE" dirty="0"/>
          </a:p>
        </p:txBody>
      </p:sp>
      <p:pic>
        <p:nvPicPr>
          <p:cNvPr id="8" name="Picture 2" descr="Weights and Bias in a Neural Network | Towards Data Science">
            <a:extLst>
              <a:ext uri="{FF2B5EF4-FFF2-40B4-BE49-F238E27FC236}">
                <a16:creationId xmlns:a16="http://schemas.microsoft.com/office/drawing/2014/main" id="{8E319E35-7026-AF77-140D-D045E6FA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584" y="3498978"/>
            <a:ext cx="5430416" cy="32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8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C6E5-A042-D788-C1DE-2B9C15E0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versus L2 regularization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E8C6C-1A26-56D2-D223-B1BA111F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245"/>
            <a:ext cx="8596668" cy="4595117"/>
          </a:xfrm>
        </p:spPr>
        <p:txBody>
          <a:bodyPr/>
          <a:lstStyle/>
          <a:p>
            <a:r>
              <a:rPr lang="en-US" dirty="0"/>
              <a:t>The L1 regularization penalty is computed as: </a:t>
            </a:r>
          </a:p>
          <a:p>
            <a:pPr algn="ctr"/>
            <a:r>
              <a:rPr lang="en-US" dirty="0"/>
              <a:t>loss = l1 * </a:t>
            </a:r>
            <a:r>
              <a:rPr lang="en-US" dirty="0" err="1"/>
              <a:t>reduce_sum</a:t>
            </a:r>
            <a:r>
              <a:rPr lang="en-US" b="1" u="sng" dirty="0"/>
              <a:t>(abs(x))</a:t>
            </a:r>
          </a:p>
          <a:p>
            <a:endParaRPr lang="en-US" b="1" u="sng" dirty="0"/>
          </a:p>
          <a:p>
            <a:r>
              <a:rPr lang="en-US" dirty="0"/>
              <a:t>The L2 regularization penalty is computed as:</a:t>
            </a:r>
          </a:p>
          <a:p>
            <a:pPr algn="ctr"/>
            <a:r>
              <a:rPr lang="en-US" dirty="0"/>
              <a:t>loss = l2 * </a:t>
            </a:r>
            <a:r>
              <a:rPr lang="en-US" dirty="0" err="1"/>
              <a:t>reduce_sum</a:t>
            </a:r>
            <a:r>
              <a:rPr lang="en-US" b="1" u="sng" dirty="0"/>
              <a:t>(square(x))</a:t>
            </a:r>
          </a:p>
          <a:p>
            <a:endParaRPr lang="en-DE" b="1" u="sng" dirty="0"/>
          </a:p>
        </p:txBody>
      </p:sp>
    </p:spTree>
    <p:extLst>
      <p:ext uri="{BB962C8B-B14F-4D97-AF65-F5344CB8AC3E}">
        <p14:creationId xmlns:p14="http://schemas.microsoft.com/office/powerpoint/2010/main" val="125717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9BA4-8A19-04B1-EFFC-9248E648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Guided Neural Networks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DBF8-B519-2D92-C9AF-D9609C8F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94318"/>
            <a:ext cx="8849221" cy="5663681"/>
          </a:xfrm>
        </p:spPr>
        <p:txBody>
          <a:bodyPr>
            <a:normAutofit/>
          </a:bodyPr>
          <a:lstStyle/>
          <a:p>
            <a:r>
              <a:rPr lang="en-US" dirty="0"/>
              <a:t>The parameters used in the PGNN:</a:t>
            </a:r>
          </a:p>
          <a:p>
            <a:pPr lvl="1"/>
            <a:r>
              <a:rPr lang="en-US" sz="1600" dirty="0"/>
              <a:t>concentration of component 𝐴(𝑐𝐴)</a:t>
            </a:r>
          </a:p>
          <a:p>
            <a:pPr lvl="1"/>
            <a:r>
              <a:rPr lang="en-US" sz="1600" dirty="0"/>
              <a:t>concentration of component B(𝑐</a:t>
            </a:r>
            <a:r>
              <a:rPr lang="en-US" sz="1600" i="1" dirty="0"/>
              <a:t>B</a:t>
            </a:r>
            <a:r>
              <a:rPr lang="en-US" sz="1600" dirty="0"/>
              <a:t>)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Loss on Training Set: (&lt;</a:t>
            </a:r>
            <a:r>
              <a:rPr lang="en-US" sz="1600" dirty="0" err="1"/>
              <a:t>tf.Tensor</a:t>
            </a:r>
            <a:r>
              <a:rPr lang="en-US" sz="1600" dirty="0"/>
              <a:t>: shape=(), </a:t>
            </a:r>
            <a:r>
              <a:rPr lang="en-US" sz="1600" dirty="0" err="1"/>
              <a:t>dtype</a:t>
            </a:r>
            <a:r>
              <a:rPr lang="en-US" sz="1600" dirty="0"/>
              <a:t>=float32, </a:t>
            </a:r>
            <a:r>
              <a:rPr lang="en-US" sz="1600" dirty="0" err="1"/>
              <a:t>numpy</a:t>
            </a:r>
            <a:r>
              <a:rPr lang="en-US" sz="1600" dirty="0"/>
              <a:t>=</a:t>
            </a:r>
            <a:r>
              <a:rPr lang="en-US" sz="1600" b="1" dirty="0"/>
              <a:t>1.6433045</a:t>
            </a:r>
            <a:r>
              <a:rPr lang="en-US" sz="1600" dirty="0"/>
              <a:t>&gt;,</a:t>
            </a:r>
          </a:p>
          <a:p>
            <a:pPr lvl="1"/>
            <a:r>
              <a:rPr lang="en-US" sz="1600" dirty="0"/>
              <a:t>Loss on Testing Set: (&lt;</a:t>
            </a:r>
            <a:r>
              <a:rPr lang="en-US" sz="1600" dirty="0" err="1"/>
              <a:t>tf.Tensor</a:t>
            </a:r>
            <a:r>
              <a:rPr lang="en-US" sz="1600" dirty="0"/>
              <a:t>: shape=(), </a:t>
            </a:r>
            <a:r>
              <a:rPr lang="en-US" sz="1600" dirty="0" err="1"/>
              <a:t>dtype</a:t>
            </a:r>
            <a:r>
              <a:rPr lang="en-US" sz="1600" dirty="0"/>
              <a:t>=float32, </a:t>
            </a:r>
            <a:r>
              <a:rPr lang="en-US" sz="1600" dirty="0" err="1"/>
              <a:t>numpy</a:t>
            </a:r>
            <a:r>
              <a:rPr lang="en-US" sz="1600" dirty="0"/>
              <a:t>=</a:t>
            </a:r>
            <a:r>
              <a:rPr lang="en-US" sz="1600" b="1" dirty="0"/>
              <a:t>1.6433045</a:t>
            </a:r>
            <a:r>
              <a:rPr lang="en-US" sz="1600" dirty="0"/>
              <a:t>&gt;,</a:t>
            </a:r>
          </a:p>
          <a:p>
            <a:pPr lvl="1"/>
            <a:endParaRPr lang="en-US" dirty="0"/>
          </a:p>
          <a:p>
            <a:endParaRPr lang="en-DE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1719991-2162-6A12-1EB8-FF1BF06B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88" y="4556468"/>
            <a:ext cx="8809483" cy="36579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CE71E14-1815-9CE5-D40F-9E362396E412}"/>
              </a:ext>
            </a:extLst>
          </p:cNvPr>
          <p:cNvGrpSpPr/>
          <p:nvPr/>
        </p:nvGrpSpPr>
        <p:grpSpPr>
          <a:xfrm>
            <a:off x="1405388" y="2275435"/>
            <a:ext cx="7140559" cy="1158340"/>
            <a:chOff x="1531663" y="3164155"/>
            <a:chExt cx="7140559" cy="11583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18FD25-0A67-4D1B-5590-FC96659B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1663" y="3164155"/>
              <a:ext cx="7140559" cy="115834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67E7B9-DD9A-5B18-7190-7B29DCB482B3}"/>
                </a:ext>
              </a:extLst>
            </p:cNvPr>
            <p:cNvSpPr/>
            <p:nvPr/>
          </p:nvSpPr>
          <p:spPr>
            <a:xfrm>
              <a:off x="2612571" y="3321698"/>
              <a:ext cx="811764" cy="231127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1EF906-9ACD-9030-E0F8-8EAE8DF3D7DC}"/>
                </a:ext>
              </a:extLst>
            </p:cNvPr>
            <p:cNvSpPr/>
            <p:nvPr/>
          </p:nvSpPr>
          <p:spPr>
            <a:xfrm>
              <a:off x="2603046" y="3512198"/>
              <a:ext cx="811764" cy="231127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AEFD13-FAEA-0E62-AA04-1AB962FFD63A}"/>
                </a:ext>
              </a:extLst>
            </p:cNvPr>
            <p:cNvSpPr/>
            <p:nvPr/>
          </p:nvSpPr>
          <p:spPr>
            <a:xfrm>
              <a:off x="2536371" y="3836048"/>
              <a:ext cx="811764" cy="231127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8C6D00-A975-B148-7BC6-3EBB903C12F5}"/>
                </a:ext>
              </a:extLst>
            </p:cNvPr>
            <p:cNvSpPr/>
            <p:nvPr/>
          </p:nvSpPr>
          <p:spPr>
            <a:xfrm>
              <a:off x="2536371" y="4017023"/>
              <a:ext cx="811764" cy="231127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E747E14-9E51-E269-84D4-ECCF3519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388" y="3632263"/>
            <a:ext cx="7780694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D12AD9-2480-C128-416F-766196B4A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1"/>
            <a:ext cx="12192000" cy="67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4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657CE-9FC1-0C1F-186D-9085462D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1"/>
            <a:ext cx="12192000" cy="67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9437E-5F6D-8642-B00D-2118F16E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1"/>
            <a:ext cx="12192000" cy="67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6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A6479-1B15-4A4E-8EEF-117F3A73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36"/>
            <a:ext cx="12192000" cy="66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0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663605-AB37-82D8-1329-4CC50149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11"/>
            <a:ext cx="12192000" cy="67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7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13101</TotalTime>
  <Words>226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Work Progress </vt:lpstr>
      <vt:lpstr>Regularizers in Keras</vt:lpstr>
      <vt:lpstr>L1 versus L2 regularization</vt:lpstr>
      <vt:lpstr>Physics Guided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Taken On Different Steps in PGNN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Abdur Rehman</dc:creator>
  <cp:lastModifiedBy>Abdur Rehman</cp:lastModifiedBy>
  <cp:revision>51</cp:revision>
  <dcterms:created xsi:type="dcterms:W3CDTF">2021-11-15T11:04:20Z</dcterms:created>
  <dcterms:modified xsi:type="dcterms:W3CDTF">2022-06-13T15:07:28Z</dcterms:modified>
</cp:coreProperties>
</file>