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83" r:id="rId5"/>
    <p:sldId id="284" r:id="rId6"/>
    <p:sldId id="258" r:id="rId7"/>
    <p:sldId id="262" r:id="rId8"/>
    <p:sldId id="290" r:id="rId9"/>
    <p:sldId id="263" r:id="rId10"/>
    <p:sldId id="264" r:id="rId11"/>
    <p:sldId id="291" r:id="rId12"/>
    <p:sldId id="292" r:id="rId13"/>
    <p:sldId id="293" r:id="rId14"/>
    <p:sldId id="294" r:id="rId15"/>
    <p:sldId id="265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24/04/2022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E4C79BB-D962-4F8F-A9DA-767AFFB4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276350"/>
            <a:ext cx="5498412" cy="3809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3A60C3-31E5-403C-A9A4-B0F3E8BF8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7" t="-751" r="11919" b="-2500"/>
          <a:stretch/>
        </p:blipFill>
        <p:spPr>
          <a:xfrm>
            <a:off x="6096000" y="1214437"/>
            <a:ext cx="5899115" cy="393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C5FADB-2D0E-42DA-BA7B-F2515A589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51"/>
          <a:stretch/>
        </p:blipFill>
        <p:spPr>
          <a:xfrm>
            <a:off x="6701468" y="1276349"/>
            <a:ext cx="5490532" cy="38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63281-1113-4453-A736-B4C43222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349"/>
            <a:ext cx="617142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585E3623-BA8B-416D-A85E-7BE5323C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8319"/>
            <a:ext cx="8825396" cy="333968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45819E7-CCCE-481E-A05A-1B14D154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" y="-22990"/>
            <a:ext cx="8825396" cy="3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3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422A43-3602-4D9A-8547-EF9EE64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172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B26BA8-08FF-4EEC-8C96-4C530BAA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0743"/>
            <a:ext cx="12192000" cy="33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7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8933E-8F9F-4796-B8ED-07D3BAE8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84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40D59-CA2A-47BE-B5EC-BA90890C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1023"/>
            <a:ext cx="12192000" cy="35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4693-89BD-45EB-A4A3-CDC29D4B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59" y="25527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CLOSED LOOP SIMULATION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9129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8F780-3AAE-4032-9E97-1522AFBCF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66"/>
          <a:stretch/>
        </p:blipFill>
        <p:spPr>
          <a:xfrm>
            <a:off x="1" y="0"/>
            <a:ext cx="4833256" cy="6932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9C87F-A9C8-4E64-9ADE-E3175DE0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0"/>
            <a:ext cx="7293429" cy="69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1A35-59E3-4076-AFF4-B458B0F8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DEMONSTRATION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FF8D7-BC4A-4F3E-82A5-53742A3D8F12}"/>
              </a:ext>
            </a:extLst>
          </p:cNvPr>
          <p:cNvSpPr txBox="1"/>
          <p:nvPr/>
        </p:nvSpPr>
        <p:spPr>
          <a:xfrm>
            <a:off x="-66676" y="5054600"/>
            <a:ext cx="685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II: Take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entire row and feed it to the Neural Network (X_K)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068A3-9CB9-49C4-82F0-543F3A67FDB6}"/>
              </a:ext>
            </a:extLst>
          </p:cNvPr>
          <p:cNvSpPr txBox="1"/>
          <p:nvPr/>
        </p:nvSpPr>
        <p:spPr>
          <a:xfrm>
            <a:off x="-1" y="660400"/>
            <a:ext cx="8162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I: Creation of a Dummy Array to feed the Input and run the Closed Loop Simulation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7618A-34D1-4101-BEA7-ABDAA25DC37B}"/>
              </a:ext>
            </a:extLst>
          </p:cNvPr>
          <p:cNvSpPr txBox="1"/>
          <p:nvPr/>
        </p:nvSpPr>
        <p:spPr>
          <a:xfrm>
            <a:off x="19049" y="1908084"/>
            <a:ext cx="9429749" cy="3744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Needs to make sure the model and the inputs are built on the same parameters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inputs =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X_train_HyperParametersModel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Finding out the rows and columns for the closed loop simulation array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row_closed_loop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column_closed_loop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=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inputs.shape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Creation of the Closed Loop array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closed_loop_NParray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=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np.zeros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((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row_closed_loop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column_closed_loop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))</a:t>
            </a: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Setting up the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initail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Valuse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for the closed loop simulation from the inputs[0] to dummy variable [0]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dummy_0 =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inputs.loc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[0]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closed_loop_NParray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[0] = dummy_0</a:t>
            </a:r>
          </a:p>
          <a:p>
            <a:pPr marL="1143000" lvl="2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lvl="1"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E97815-D2C9-46FF-9DAD-60B9A7CB3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3" b="21478"/>
          <a:stretch/>
        </p:blipFill>
        <p:spPr>
          <a:xfrm>
            <a:off x="-1" y="959860"/>
            <a:ext cx="9429750" cy="9215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FE27F8-C6CD-40E0-B7DB-F456C88F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49" y="5404027"/>
            <a:ext cx="12192000" cy="7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2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4D0F8A-0383-4836-AA4F-5066AE60F94E}"/>
              </a:ext>
            </a:extLst>
          </p:cNvPr>
          <p:cNvSpPr txBox="1"/>
          <p:nvPr/>
        </p:nvSpPr>
        <p:spPr>
          <a:xfrm>
            <a:off x="-9525" y="81647"/>
            <a:ext cx="11048999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III: Taking the entire row and feeding it to the Neural Network (X_K) </a:t>
            </a: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states_from_the_model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=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history_model.predict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states_from_the_model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</a:t>
            </a:r>
          </a:p>
          <a:p>
            <a:pPr lvl="1"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0DC3B-F034-4509-B8C6-EC3D3606FFBE}"/>
              </a:ext>
            </a:extLst>
          </p:cNvPr>
          <p:cNvSpPr txBox="1"/>
          <p:nvPr/>
        </p:nvSpPr>
        <p:spPr>
          <a:xfrm>
            <a:off x="-23813" y="2347600"/>
            <a:ext cx="9215437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IV: Taking the entire row and feeding it to the Neural Network (X_K)</a:t>
            </a: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Shifting all of the STATES based on the delay (X_K-1) </a:t>
            </a: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Completing the Entire row and shifting it to the next row 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F476BC-DDF9-4655-9AB1-9F5A8D20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3" y="948646"/>
            <a:ext cx="5243014" cy="99830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DBC07-396F-4F55-B7DF-6B9F0684E204}"/>
              </a:ext>
            </a:extLst>
          </p:cNvPr>
          <p:cNvGrpSpPr/>
          <p:nvPr/>
        </p:nvGrpSpPr>
        <p:grpSpPr>
          <a:xfrm>
            <a:off x="145634" y="4598617"/>
            <a:ext cx="12132091" cy="1120237"/>
            <a:chOff x="145634" y="4789117"/>
            <a:chExt cx="12132091" cy="1120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0E1767D-E6B6-4C57-8CEF-14B79869A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634" y="4789117"/>
              <a:ext cx="12132091" cy="1120237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F31112-E729-4E7C-8254-B47D4F883562}"/>
                </a:ext>
              </a:extLst>
            </p:cNvPr>
            <p:cNvSpPr/>
            <p:nvPr/>
          </p:nvSpPr>
          <p:spPr>
            <a:xfrm>
              <a:off x="4407943" y="5305425"/>
              <a:ext cx="3926432" cy="25543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6B397B-7373-48B5-884A-CB3556F687A7}"/>
                </a:ext>
              </a:extLst>
            </p:cNvPr>
            <p:cNvSpPr/>
            <p:nvPr/>
          </p:nvSpPr>
          <p:spPr>
            <a:xfrm>
              <a:off x="8151268" y="5610225"/>
              <a:ext cx="3926432" cy="25543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Arrow: Bent-Up 27">
              <a:extLst>
                <a:ext uri="{FF2B5EF4-FFF2-40B4-BE49-F238E27FC236}">
                  <a16:creationId xmlns:a16="http://schemas.microsoft.com/office/drawing/2014/main" id="{E9AA7C93-99DD-4291-9CB1-319E68974C8B}"/>
                </a:ext>
              </a:extLst>
            </p:cNvPr>
            <p:cNvSpPr/>
            <p:nvPr/>
          </p:nvSpPr>
          <p:spPr>
            <a:xfrm rot="5400000">
              <a:off x="7161675" y="5429464"/>
              <a:ext cx="504000" cy="360000"/>
            </a:xfrm>
            <a:prstGeom prst="bentUpArrow">
              <a:avLst/>
            </a:prstGeom>
            <a:solidFill>
              <a:schemeClr val="accent1"/>
            </a:solidFill>
            <a:ln w="0">
              <a:solidFill>
                <a:schemeClr val="accent1">
                  <a:shade val="50000"/>
                  <a:alpha val="96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9B5230-E951-40C0-B739-304C48529D8A}"/>
              </a:ext>
            </a:extLst>
          </p:cNvPr>
          <p:cNvGrpSpPr/>
          <p:nvPr/>
        </p:nvGrpSpPr>
        <p:grpSpPr>
          <a:xfrm>
            <a:off x="85725" y="3126018"/>
            <a:ext cx="12192000" cy="1169663"/>
            <a:chOff x="85725" y="3126018"/>
            <a:chExt cx="12192000" cy="11696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D01B9AB-AB09-40E7-9BBE-E8B1065DF987}"/>
                </a:ext>
              </a:extLst>
            </p:cNvPr>
            <p:cNvGrpSpPr/>
            <p:nvPr/>
          </p:nvGrpSpPr>
          <p:grpSpPr>
            <a:xfrm>
              <a:off x="85725" y="3126018"/>
              <a:ext cx="12192000" cy="1093876"/>
              <a:chOff x="85725" y="3188892"/>
              <a:chExt cx="12192000" cy="109387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FDBE919-D9F0-4A4A-8AB9-804BBE081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25" y="3188892"/>
                <a:ext cx="12192000" cy="1093876"/>
              </a:xfrm>
              <a:prstGeom prst="rect">
                <a:avLst/>
              </a:prstGeom>
            </p:spPr>
          </p:pic>
          <p:sp>
            <p:nvSpPr>
              <p:cNvPr id="14" name="Arrow: Bent-Up 13">
                <a:extLst>
                  <a:ext uri="{FF2B5EF4-FFF2-40B4-BE49-F238E27FC236}">
                    <a16:creationId xmlns:a16="http://schemas.microsoft.com/office/drawing/2014/main" id="{9A520667-137E-48B3-B1CA-948AB2E55324}"/>
                  </a:ext>
                </a:extLst>
              </p:cNvPr>
              <p:cNvSpPr/>
              <p:nvPr/>
            </p:nvSpPr>
            <p:spPr>
              <a:xfrm rot="5400000">
                <a:off x="3189750" y="3781639"/>
                <a:ext cx="504000" cy="360000"/>
              </a:xfrm>
              <a:prstGeom prst="bentUpArrow">
                <a:avLst/>
              </a:prstGeom>
              <a:solidFill>
                <a:schemeClr val="accent1"/>
              </a:solidFill>
              <a:ln w="0">
                <a:solidFill>
                  <a:schemeClr val="accent1">
                    <a:shade val="50000"/>
                    <a:alpha val="96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026680-163F-4134-9451-60FFB9B859E6}"/>
                  </a:ext>
                </a:extLst>
              </p:cNvPr>
              <p:cNvSpPr/>
              <p:nvPr/>
            </p:nvSpPr>
            <p:spPr>
              <a:xfrm>
                <a:off x="531268" y="3642475"/>
                <a:ext cx="3612107" cy="33897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419F66-F037-4770-9AA1-5CE131400950}"/>
                  </a:ext>
                </a:extLst>
              </p:cNvPr>
              <p:cNvSpPr/>
              <p:nvPr/>
            </p:nvSpPr>
            <p:spPr>
              <a:xfrm>
                <a:off x="3998368" y="3952875"/>
                <a:ext cx="3926432" cy="25543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DB8B45-C1BC-43BA-858F-679AFE947A30}"/>
                </a:ext>
              </a:extLst>
            </p:cNvPr>
            <p:cNvSpPr/>
            <p:nvPr/>
          </p:nvSpPr>
          <p:spPr>
            <a:xfrm>
              <a:off x="200869" y="3484320"/>
              <a:ext cx="284181" cy="81136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AC2FC83-13DE-472E-B671-59281245F6C0}"/>
              </a:ext>
            </a:extLst>
          </p:cNvPr>
          <p:cNvSpPr/>
          <p:nvPr/>
        </p:nvSpPr>
        <p:spPr>
          <a:xfrm>
            <a:off x="275662" y="4963230"/>
            <a:ext cx="284181" cy="8113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BACE1D-1EF0-4D68-832E-FEE3338F57D4}"/>
              </a:ext>
            </a:extLst>
          </p:cNvPr>
          <p:cNvGrpSpPr/>
          <p:nvPr/>
        </p:nvGrpSpPr>
        <p:grpSpPr>
          <a:xfrm>
            <a:off x="145634" y="4602103"/>
            <a:ext cx="12132091" cy="1175974"/>
            <a:chOff x="145634" y="4602103"/>
            <a:chExt cx="12132091" cy="11759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9A5356-DD66-4B56-A819-F119B28111C3}"/>
                </a:ext>
              </a:extLst>
            </p:cNvPr>
            <p:cNvGrpSpPr/>
            <p:nvPr/>
          </p:nvGrpSpPr>
          <p:grpSpPr>
            <a:xfrm>
              <a:off x="145634" y="4602103"/>
              <a:ext cx="12132091" cy="1120237"/>
              <a:chOff x="145634" y="4789117"/>
              <a:chExt cx="12132091" cy="112023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FB513AC-6E1C-41E7-9965-841E9E5A4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634" y="4789117"/>
                <a:ext cx="12132091" cy="1120237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D28312C-A8EF-46CF-BB64-159CB06A3800}"/>
                  </a:ext>
                </a:extLst>
              </p:cNvPr>
              <p:cNvSpPr/>
              <p:nvPr/>
            </p:nvSpPr>
            <p:spPr>
              <a:xfrm>
                <a:off x="4407943" y="5305425"/>
                <a:ext cx="3926432" cy="25543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EF0045-138A-4B99-A6C2-E0BC27F812CA}"/>
                  </a:ext>
                </a:extLst>
              </p:cNvPr>
              <p:cNvSpPr/>
              <p:nvPr/>
            </p:nvSpPr>
            <p:spPr>
              <a:xfrm>
                <a:off x="8151268" y="5610225"/>
                <a:ext cx="3926432" cy="25543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8" name="Arrow: Bent-Up 37">
                <a:extLst>
                  <a:ext uri="{FF2B5EF4-FFF2-40B4-BE49-F238E27FC236}">
                    <a16:creationId xmlns:a16="http://schemas.microsoft.com/office/drawing/2014/main" id="{0BC0CB08-4D5B-487F-9796-F076297EE31B}"/>
                  </a:ext>
                </a:extLst>
              </p:cNvPr>
              <p:cNvSpPr/>
              <p:nvPr/>
            </p:nvSpPr>
            <p:spPr>
              <a:xfrm rot="5400000">
                <a:off x="7161675" y="5429464"/>
                <a:ext cx="504000" cy="360000"/>
              </a:xfrm>
              <a:prstGeom prst="bentUpArrow">
                <a:avLst/>
              </a:prstGeom>
              <a:solidFill>
                <a:schemeClr val="accent1"/>
              </a:solidFill>
              <a:ln w="0">
                <a:solidFill>
                  <a:schemeClr val="accent1">
                    <a:shade val="50000"/>
                    <a:alpha val="96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6E03C0-2360-4F90-A541-E6702AC8C49E}"/>
                </a:ext>
              </a:extLst>
            </p:cNvPr>
            <p:cNvSpPr/>
            <p:nvPr/>
          </p:nvSpPr>
          <p:spPr>
            <a:xfrm>
              <a:off x="275662" y="4966716"/>
              <a:ext cx="284181" cy="81136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410718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DC7376-1561-4C0E-BB2F-3635B8B2F749}"/>
              </a:ext>
            </a:extLst>
          </p:cNvPr>
          <p:cNvSpPr txBox="1"/>
          <p:nvPr/>
        </p:nvSpPr>
        <p:spPr>
          <a:xfrm>
            <a:off x="8459" y="83428"/>
            <a:ext cx="11688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V: Using the Neural Networ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k Model, assigning the first row to the model and fitting it in the second row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200E04-18C7-4316-94E4-4994F350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6" y="539075"/>
            <a:ext cx="9883997" cy="922100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021EC888-E2EC-48F2-A1AC-E8EFB45BB32D}"/>
              </a:ext>
            </a:extLst>
          </p:cNvPr>
          <p:cNvSpPr/>
          <p:nvPr/>
        </p:nvSpPr>
        <p:spPr>
          <a:xfrm rot="5400000">
            <a:off x="237000" y="971764"/>
            <a:ext cx="504000" cy="360000"/>
          </a:xfrm>
          <a:prstGeom prst="bentUpArrow">
            <a:avLst/>
          </a:prstGeom>
          <a:solidFill>
            <a:schemeClr val="accent1"/>
          </a:solidFill>
          <a:ln w="0">
            <a:solidFill>
              <a:schemeClr val="accent1">
                <a:shade val="50000"/>
                <a:alpha val="96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E9D14A-9BAE-4DD4-9DB5-644F9B5EAFDC}"/>
              </a:ext>
            </a:extLst>
          </p:cNvPr>
          <p:cNvSpPr/>
          <p:nvPr/>
        </p:nvSpPr>
        <p:spPr>
          <a:xfrm>
            <a:off x="817018" y="1095375"/>
            <a:ext cx="3926432" cy="2554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B2BBCB-755C-48D8-923F-68AE17B4210E}"/>
              </a:ext>
            </a:extLst>
          </p:cNvPr>
          <p:cNvGrpSpPr/>
          <p:nvPr/>
        </p:nvGrpSpPr>
        <p:grpSpPr>
          <a:xfrm>
            <a:off x="308999" y="540438"/>
            <a:ext cx="10211040" cy="922100"/>
            <a:chOff x="308999" y="540438"/>
            <a:chExt cx="10211040" cy="9221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F1AD8E-3EC3-493F-8796-86A9F9D87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775" y="540438"/>
              <a:ext cx="9883997" cy="922100"/>
            </a:xfrm>
            <a:prstGeom prst="rect">
              <a:avLst/>
            </a:prstGeom>
          </p:spPr>
        </p:pic>
        <p:sp>
          <p:nvSpPr>
            <p:cNvPr id="20" name="Arrow: Bent-Up 19">
              <a:extLst>
                <a:ext uri="{FF2B5EF4-FFF2-40B4-BE49-F238E27FC236}">
                  <a16:creationId xmlns:a16="http://schemas.microsoft.com/office/drawing/2014/main" id="{AC35FE21-1F33-4384-B3DF-6F02A6986DA6}"/>
                </a:ext>
              </a:extLst>
            </p:cNvPr>
            <p:cNvSpPr/>
            <p:nvPr/>
          </p:nvSpPr>
          <p:spPr>
            <a:xfrm rot="5400000">
              <a:off x="236999" y="973127"/>
              <a:ext cx="504000" cy="360000"/>
            </a:xfrm>
            <a:prstGeom prst="bentUpArrow">
              <a:avLst/>
            </a:prstGeom>
            <a:solidFill>
              <a:schemeClr val="accent1"/>
            </a:solidFill>
            <a:ln w="0">
              <a:solidFill>
                <a:schemeClr val="accent1">
                  <a:shade val="50000"/>
                  <a:alpha val="96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CFDE03-BE98-49C7-9E6C-986EF4E0D7DD}"/>
                </a:ext>
              </a:extLst>
            </p:cNvPr>
            <p:cNvSpPr/>
            <p:nvPr/>
          </p:nvSpPr>
          <p:spPr>
            <a:xfrm>
              <a:off x="817017" y="1096738"/>
              <a:ext cx="3926432" cy="25543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80D578-D3A3-415E-A45B-AD684F1EEFEB}"/>
                </a:ext>
              </a:extLst>
            </p:cNvPr>
            <p:cNvSpPr/>
            <p:nvPr/>
          </p:nvSpPr>
          <p:spPr>
            <a:xfrm>
              <a:off x="636042" y="838200"/>
              <a:ext cx="9883997" cy="18097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00BF39-1208-44B8-805F-75FAB84E681F}"/>
              </a:ext>
            </a:extLst>
          </p:cNvPr>
          <p:cNvGrpSpPr/>
          <p:nvPr/>
        </p:nvGrpSpPr>
        <p:grpSpPr>
          <a:xfrm>
            <a:off x="401526" y="1744916"/>
            <a:ext cx="10118513" cy="758423"/>
            <a:chOff x="401526" y="1744916"/>
            <a:chExt cx="10118513" cy="75842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296CD5-5479-4835-AE2D-751049312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" t="-9526" r="18867" b="9526"/>
            <a:stretch/>
          </p:blipFill>
          <p:spPr>
            <a:xfrm>
              <a:off x="496776" y="1744916"/>
              <a:ext cx="9883996" cy="75842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B9B52A-072D-44BE-9A48-F071CCC4537A}"/>
                </a:ext>
              </a:extLst>
            </p:cNvPr>
            <p:cNvSpPr/>
            <p:nvPr/>
          </p:nvSpPr>
          <p:spPr>
            <a:xfrm>
              <a:off x="636041" y="1961893"/>
              <a:ext cx="9883998" cy="25543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BF02C3-3526-45CC-9BA9-143D097044D1}"/>
                </a:ext>
              </a:extLst>
            </p:cNvPr>
            <p:cNvSpPr/>
            <p:nvPr/>
          </p:nvSpPr>
          <p:spPr>
            <a:xfrm>
              <a:off x="540793" y="2247900"/>
              <a:ext cx="3926432" cy="25543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Arrow: Bent-Up 4">
              <a:extLst>
                <a:ext uri="{FF2B5EF4-FFF2-40B4-BE49-F238E27FC236}">
                  <a16:creationId xmlns:a16="http://schemas.microsoft.com/office/drawing/2014/main" id="{982549C0-A789-4800-9FCA-88201F9FBC63}"/>
                </a:ext>
              </a:extLst>
            </p:cNvPr>
            <p:cNvSpPr/>
            <p:nvPr/>
          </p:nvSpPr>
          <p:spPr>
            <a:xfrm rot="5400000">
              <a:off x="329526" y="2055376"/>
              <a:ext cx="504000" cy="360000"/>
            </a:xfrm>
            <a:prstGeom prst="bentUpArrow">
              <a:avLst/>
            </a:prstGeom>
            <a:solidFill>
              <a:schemeClr val="accent1"/>
            </a:solidFill>
            <a:ln w="0">
              <a:solidFill>
                <a:schemeClr val="accent1">
                  <a:shade val="50000"/>
                  <a:alpha val="96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8D2022-36A5-41E0-9D3B-0CDAA5287DC1}"/>
              </a:ext>
            </a:extLst>
          </p:cNvPr>
          <p:cNvSpPr txBox="1"/>
          <p:nvPr/>
        </p:nvSpPr>
        <p:spPr>
          <a:xfrm>
            <a:off x="-129121" y="2715042"/>
            <a:ext cx="1196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VI: Repeating the shifting procedure for the Inputs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6B48B5-E317-4055-BD85-07E2349670B2}"/>
              </a:ext>
            </a:extLst>
          </p:cNvPr>
          <p:cNvGrpSpPr/>
          <p:nvPr/>
        </p:nvGrpSpPr>
        <p:grpSpPr>
          <a:xfrm>
            <a:off x="416830" y="3132471"/>
            <a:ext cx="9963941" cy="652031"/>
            <a:chOff x="416830" y="3208671"/>
            <a:chExt cx="9963941" cy="65203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1EEEF66-8A2D-482A-8F56-B31D8B225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830" y="3208671"/>
              <a:ext cx="9963941" cy="652031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97CCA4-B571-4191-9299-5DBF590020A3}"/>
                </a:ext>
              </a:extLst>
            </p:cNvPr>
            <p:cNvSpPr/>
            <p:nvPr/>
          </p:nvSpPr>
          <p:spPr>
            <a:xfrm>
              <a:off x="3457575" y="3281457"/>
              <a:ext cx="3028950" cy="31725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AC7D04-019A-4C59-880A-0ADFA1B4DBC5}"/>
                </a:ext>
              </a:extLst>
            </p:cNvPr>
            <p:cNvSpPr/>
            <p:nvPr/>
          </p:nvSpPr>
          <p:spPr>
            <a:xfrm>
              <a:off x="5772150" y="3491007"/>
              <a:ext cx="3028950" cy="31725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E9D8CC2B-540D-46BB-86CD-DD2565DC6E69}"/>
                </a:ext>
              </a:extLst>
            </p:cNvPr>
            <p:cNvSpPr/>
            <p:nvPr/>
          </p:nvSpPr>
          <p:spPr>
            <a:xfrm rot="5400000">
              <a:off x="4606251" y="3417451"/>
              <a:ext cx="504000" cy="360000"/>
            </a:xfrm>
            <a:prstGeom prst="bentUpArrow">
              <a:avLst/>
            </a:prstGeom>
            <a:solidFill>
              <a:schemeClr val="accent1"/>
            </a:solidFill>
            <a:ln w="0">
              <a:solidFill>
                <a:schemeClr val="accent1">
                  <a:shade val="50000"/>
                  <a:alpha val="96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23DD78-24A2-4602-A77B-90EEB6358D9E}"/>
              </a:ext>
            </a:extLst>
          </p:cNvPr>
          <p:cNvGrpSpPr/>
          <p:nvPr/>
        </p:nvGrpSpPr>
        <p:grpSpPr>
          <a:xfrm>
            <a:off x="416830" y="3900865"/>
            <a:ext cx="9963941" cy="639244"/>
            <a:chOff x="416830" y="4110415"/>
            <a:chExt cx="9963941" cy="63924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3A9D125-95EE-45BB-8A00-BE9E1643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6830" y="4110415"/>
              <a:ext cx="9963941" cy="63924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B9265F0-9B58-4377-AC1E-DDCD28F8B9E1}"/>
                </a:ext>
              </a:extLst>
            </p:cNvPr>
            <p:cNvSpPr/>
            <p:nvPr/>
          </p:nvSpPr>
          <p:spPr>
            <a:xfrm>
              <a:off x="4569868" y="4200525"/>
              <a:ext cx="2392907" cy="26003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78BF4A0-C6E7-42E4-9819-8F1C59B5DFA8}"/>
                </a:ext>
              </a:extLst>
            </p:cNvPr>
            <p:cNvSpPr/>
            <p:nvPr/>
          </p:nvSpPr>
          <p:spPr>
            <a:xfrm>
              <a:off x="6522493" y="4457700"/>
              <a:ext cx="2392907" cy="26003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5" name="Arrow: Bent-Up 44">
              <a:extLst>
                <a:ext uri="{FF2B5EF4-FFF2-40B4-BE49-F238E27FC236}">
                  <a16:creationId xmlns:a16="http://schemas.microsoft.com/office/drawing/2014/main" id="{218E394F-3787-472F-8099-2E9C8E878E61}"/>
                </a:ext>
              </a:extLst>
            </p:cNvPr>
            <p:cNvSpPr/>
            <p:nvPr/>
          </p:nvSpPr>
          <p:spPr>
            <a:xfrm rot="5400000">
              <a:off x="5682576" y="4293751"/>
              <a:ext cx="504000" cy="360000"/>
            </a:xfrm>
            <a:prstGeom prst="bentUpArrow">
              <a:avLst/>
            </a:prstGeom>
            <a:solidFill>
              <a:schemeClr val="accent1"/>
            </a:solidFill>
            <a:ln w="0">
              <a:solidFill>
                <a:schemeClr val="accent1">
                  <a:shade val="50000"/>
                  <a:alpha val="96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536729E-684E-4B19-A3A4-8924CD0164E3}"/>
              </a:ext>
            </a:extLst>
          </p:cNvPr>
          <p:cNvSpPr txBox="1"/>
          <p:nvPr/>
        </p:nvSpPr>
        <p:spPr>
          <a:xfrm>
            <a:off x="-102395" y="4620696"/>
            <a:ext cx="706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STEP VII: Inserting the New Input from the Simulated Data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8DBFB7-1814-4B84-953D-F926EF78ABAB}"/>
              </a:ext>
            </a:extLst>
          </p:cNvPr>
          <p:cNvGrpSpPr/>
          <p:nvPr/>
        </p:nvGrpSpPr>
        <p:grpSpPr>
          <a:xfrm>
            <a:off x="251034" y="5011967"/>
            <a:ext cx="10524132" cy="1762228"/>
            <a:chOff x="136734" y="4935767"/>
            <a:chExt cx="10524132" cy="1762228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1D02573-E7F8-4935-8F0A-B84008512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8148"/>
            <a:stretch/>
          </p:blipFill>
          <p:spPr>
            <a:xfrm>
              <a:off x="136734" y="4935767"/>
              <a:ext cx="10524132" cy="810391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11265B-3A8E-4A35-89B3-420EC0D08135}"/>
                </a:ext>
              </a:extLst>
            </p:cNvPr>
            <p:cNvSpPr/>
            <p:nvPr/>
          </p:nvSpPr>
          <p:spPr>
            <a:xfrm>
              <a:off x="2969194" y="5430335"/>
              <a:ext cx="2145257" cy="2667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24C5E1D-1176-43AD-9B40-D83D3D5E8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5810" y="5958791"/>
              <a:ext cx="10379339" cy="73920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221F8D-3B3F-4B49-BA96-00B7EB8ADEA0}"/>
                </a:ext>
              </a:extLst>
            </p:cNvPr>
            <p:cNvSpPr/>
            <p:nvPr/>
          </p:nvSpPr>
          <p:spPr>
            <a:xfrm>
              <a:off x="2769169" y="6392360"/>
              <a:ext cx="2145257" cy="2667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CBB269BC-7731-4992-9267-D060C320C8D2}"/>
                </a:ext>
              </a:extLst>
            </p:cNvPr>
            <p:cNvSpPr/>
            <p:nvPr/>
          </p:nvSpPr>
          <p:spPr>
            <a:xfrm rot="5400000">
              <a:off x="2828451" y="5777221"/>
              <a:ext cx="554400" cy="479160"/>
            </a:xfrm>
            <a:prstGeom prst="bentUpArrow">
              <a:avLst/>
            </a:prstGeom>
            <a:solidFill>
              <a:schemeClr val="accent1"/>
            </a:solidFill>
            <a:ln w="0">
              <a:solidFill>
                <a:schemeClr val="accent1">
                  <a:shade val="50000"/>
                  <a:alpha val="96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92951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E11D-82F7-4D84-A1F0-D906CC89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718"/>
          </a:xfrm>
        </p:spPr>
        <p:txBody>
          <a:bodyPr/>
          <a:lstStyle/>
          <a:p>
            <a:r>
              <a:rPr lang="en-US" dirty="0"/>
              <a:t>Visualizing the Inputs and Outputs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</p:spPr>
            <p:txBody>
              <a:bodyPr/>
              <a:lstStyle/>
              <a:p>
                <a:r>
                  <a:rPr lang="en-US" dirty="0"/>
                  <a:t>The control inputs are the feed </a:t>
                </a:r>
                <a:r>
                  <a:rPr lang="en-US" b="1" i="1" dirty="0"/>
                  <a:t>F</a:t>
                </a:r>
                <a:r>
                  <a:rPr lang="en-US" dirty="0"/>
                  <a:t> and the heat flow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64B986-C914-4EBA-9690-A280E92B0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43" y="1814681"/>
            <a:ext cx="6836572" cy="50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696892-6EBA-461C-A86C-44C6EA65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00" y="0"/>
            <a:ext cx="4003200" cy="28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1F2724-8C78-4C1A-A5FF-8D53B9F6B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600" y="3974681"/>
            <a:ext cx="42624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-Up 3">
            <a:extLst>
              <a:ext uri="{FF2B5EF4-FFF2-40B4-BE49-F238E27FC236}">
                <a16:creationId xmlns:a16="http://schemas.microsoft.com/office/drawing/2014/main" id="{FF69E892-4D58-4B9F-81CC-2BC82693A07D}"/>
              </a:ext>
            </a:extLst>
          </p:cNvPr>
          <p:cNvSpPr/>
          <p:nvPr/>
        </p:nvSpPr>
        <p:spPr>
          <a:xfrm rot="5400000">
            <a:off x="1088415" y="5825100"/>
            <a:ext cx="504000" cy="360000"/>
          </a:xfrm>
          <a:prstGeom prst="bentUpArrow">
            <a:avLst/>
          </a:prstGeom>
          <a:solidFill>
            <a:schemeClr val="accent1"/>
          </a:solidFill>
          <a:ln w="0">
            <a:solidFill>
              <a:schemeClr val="accent1">
                <a:shade val="50000"/>
                <a:alpha val="96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7EB99-1F5A-4622-9C3C-F2548E5DC3E9}"/>
              </a:ext>
            </a:extLst>
          </p:cNvPr>
          <p:cNvSpPr/>
          <p:nvPr/>
        </p:nvSpPr>
        <p:spPr>
          <a:xfrm>
            <a:off x="693193" y="5753100"/>
            <a:ext cx="3926432" cy="2554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24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2AE3-ACD5-462C-8874-F42B389C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6871"/>
            <a:ext cx="8179795" cy="5754491"/>
          </a:xfrm>
        </p:spPr>
        <p:txBody>
          <a:bodyPr/>
          <a:lstStyle/>
          <a:p>
            <a:r>
              <a:rPr lang="en-US" dirty="0"/>
              <a:t>The four states are concentration of </a:t>
            </a:r>
            <a:r>
              <a:rPr lang="en-US" b="1" i="1" dirty="0"/>
              <a:t>reactant A (CA), </a:t>
            </a:r>
            <a:r>
              <a:rPr lang="en-US" dirty="0"/>
              <a:t>the concentration of </a:t>
            </a:r>
            <a:r>
              <a:rPr lang="en-US" b="1" i="1" dirty="0"/>
              <a:t>reactant B (CB), </a:t>
            </a:r>
            <a:r>
              <a:rPr lang="en-US" dirty="0"/>
              <a:t>the temperature inside the </a:t>
            </a:r>
            <a:r>
              <a:rPr lang="en-US" b="1" i="1" dirty="0"/>
              <a:t>reactor (TR) </a:t>
            </a:r>
            <a:r>
              <a:rPr lang="en-US" dirty="0"/>
              <a:t>and the temperature of the </a:t>
            </a:r>
            <a:r>
              <a:rPr lang="en-US" b="1" i="1" dirty="0"/>
              <a:t>cooling jacket (TK):</a:t>
            </a:r>
            <a:endParaRPr lang="en-DE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6A30D-54F0-48AC-8249-0444C4A2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7" y="1259354"/>
            <a:ext cx="5295238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BDCE1-54DD-4BD0-BE9E-0D8FE168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00" y="0"/>
            <a:ext cx="3146400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F1D958-58B9-4C59-BE36-DDA400054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00" y="2276713"/>
            <a:ext cx="3146400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7AC7F-8FA0-466C-A8F9-192DD8ED6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00" y="4698000"/>
            <a:ext cx="3146400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2E9862-A2EB-42E3-A9EC-4452DAA3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605" y="4629388"/>
            <a:ext cx="35711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A0A9-F89F-48C8-A7CE-6719165E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34300" cy="895350"/>
          </a:xfrm>
        </p:spPr>
        <p:txBody>
          <a:bodyPr/>
          <a:lstStyle/>
          <a:p>
            <a:r>
              <a:rPr lang="en-US" dirty="0"/>
              <a:t>Custom Inputs and Outputs Function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183C4-80D5-4188-AA7D-499D8D2B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6" y="695325"/>
            <a:ext cx="6983980" cy="61626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58B04A-FFEE-48AD-A218-5D3555EE9DE9}"/>
              </a:ext>
            </a:extLst>
          </p:cNvPr>
          <p:cNvSpPr txBox="1"/>
          <p:nvPr/>
        </p:nvSpPr>
        <p:spPr>
          <a:xfrm>
            <a:off x="0" y="895350"/>
            <a:ext cx="51339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idea of this custom function is to take the random 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Input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used the 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Output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generated from the DO_MPC simulator and assign the 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Input/Output Delays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for the 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NARX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Model and receive the 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Training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Testing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Input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and 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Output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Layers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in the form of:  </a:t>
            </a:r>
            <a:r>
              <a:rPr lang="en-US" sz="16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X_train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6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X_test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6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y_train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6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y_test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6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input_layers</a:t>
            </a: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6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output_layers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42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A0DC-B101-4380-9871-25D71DB4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A43AB-8E27-4998-968B-2028C5F5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931" y="1747193"/>
            <a:ext cx="6239069" cy="51108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FDBDBB-B077-4E85-9FF8-AAB67C54F3A6}"/>
              </a:ext>
            </a:extLst>
          </p:cNvPr>
          <p:cNvSpPr txBox="1"/>
          <p:nvPr/>
        </p:nvSpPr>
        <p:spPr>
          <a:xfrm>
            <a:off x="65314" y="1930400"/>
            <a:ext cx="4767944" cy="194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To efficiently used the Hyperparameter Tuning, callbacks come in handy. It can perform various tedious actions at various stages of the training.  </a:t>
            </a:r>
          </a:p>
          <a:p>
            <a:pPr marL="742950" marR="0" lvl="1" indent="-28575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Some of the Callbacks used are the following: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EarlyStopping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CSVLogger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TerminateOnNaN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TensorBoard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25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0138-E80D-4FF6-866F-7021F860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9625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-Tuner: Hyperparameter Optimization Framework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A8A-3AAC-484C-829C-E42AA153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5326"/>
            <a:ext cx="12191999" cy="61626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Tune The Model Architecture: </a:t>
            </a:r>
          </a:p>
          <a:p>
            <a:pPr marL="457200" lvl="1" indent="0">
              <a:buNone/>
            </a:pPr>
            <a:r>
              <a:rPr lang="en-US" dirty="0"/>
              <a:t>The first thing we need to do is writing a </a:t>
            </a:r>
            <a:r>
              <a:rPr lang="en-US" b="1" i="1" dirty="0"/>
              <a:t>function</a:t>
            </a:r>
            <a:r>
              <a:rPr lang="en-US" dirty="0"/>
              <a:t>, which returns a compiled </a:t>
            </a:r>
            <a:r>
              <a:rPr lang="en-US" dirty="0" err="1"/>
              <a:t>Keras</a:t>
            </a:r>
            <a:r>
              <a:rPr lang="en-US" dirty="0"/>
              <a:t> model. It takes an argument </a:t>
            </a:r>
            <a:r>
              <a:rPr lang="en-US" b="1" i="1" dirty="0"/>
              <a:t>hp</a:t>
            </a:r>
            <a:r>
              <a:rPr lang="en-US" dirty="0"/>
              <a:t> for defining the hyperparameters while building the model.</a:t>
            </a:r>
          </a:p>
          <a:p>
            <a:pPr lvl="1"/>
            <a:r>
              <a:rPr lang="en-US" dirty="0"/>
              <a:t>The parameters expected to be tuned:</a:t>
            </a:r>
          </a:p>
          <a:p>
            <a:pPr lvl="2"/>
            <a:r>
              <a:rPr lang="en-US" dirty="0"/>
              <a:t>Delay Size in the Input and the Output</a:t>
            </a:r>
          </a:p>
          <a:p>
            <a:pPr lvl="3"/>
            <a:r>
              <a:rPr lang="en-US" dirty="0" err="1"/>
              <a:t>input_delay_size</a:t>
            </a:r>
            <a:r>
              <a:rPr lang="en-US" dirty="0"/>
              <a:t> = </a:t>
            </a:r>
            <a:r>
              <a:rPr lang="en-US" dirty="0" err="1"/>
              <a:t>hp.Int</a:t>
            </a:r>
            <a:r>
              <a:rPr lang="en-US" dirty="0"/>
              <a:t>("</a:t>
            </a:r>
            <a:r>
              <a:rPr lang="en-US" dirty="0" err="1"/>
              <a:t>input_delay_size</a:t>
            </a:r>
            <a:r>
              <a:rPr lang="en-US" dirty="0"/>
              <a:t>", 2, 20, step=1)</a:t>
            </a:r>
          </a:p>
          <a:p>
            <a:pPr lvl="2"/>
            <a:r>
              <a:rPr lang="en-US" dirty="0"/>
              <a:t>Number Of Hidden Layers</a:t>
            </a:r>
          </a:p>
          <a:p>
            <a:pPr lvl="3"/>
            <a:r>
              <a:rPr lang="en-US" dirty="0"/>
              <a:t>range(</a:t>
            </a:r>
            <a:r>
              <a:rPr lang="en-US" dirty="0" err="1"/>
              <a:t>hp.Int</a:t>
            </a:r>
            <a:r>
              <a:rPr lang="en-US" dirty="0"/>
              <a:t>('</a:t>
            </a:r>
            <a:r>
              <a:rPr lang="en-US" dirty="0" err="1"/>
              <a:t>hidden_layers</a:t>
            </a:r>
            <a:r>
              <a:rPr lang="en-US" dirty="0"/>
              <a:t>', 2, 25))</a:t>
            </a:r>
          </a:p>
          <a:p>
            <a:pPr lvl="2"/>
            <a:r>
              <a:rPr lang="en-US" dirty="0"/>
              <a:t>Number Of Neurons </a:t>
            </a:r>
          </a:p>
          <a:p>
            <a:pPr lvl="3"/>
            <a:r>
              <a:rPr lang="en-US" dirty="0"/>
              <a:t>units=</a:t>
            </a:r>
            <a:r>
              <a:rPr lang="en-US" dirty="0" err="1"/>
              <a:t>hp.Int</a:t>
            </a:r>
            <a:r>
              <a:rPr lang="en-US" dirty="0"/>
              <a:t>('</a:t>
            </a:r>
            <a:r>
              <a:rPr lang="en-US" dirty="0" err="1"/>
              <a:t>units_nodes</a:t>
            </a:r>
            <a:r>
              <a:rPr lang="en-US" dirty="0"/>
              <a:t>_' + str(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min_value</a:t>
            </a:r>
            <a:r>
              <a:rPr lang="en-US" dirty="0"/>
              <a:t>=32, </a:t>
            </a:r>
            <a:r>
              <a:rPr lang="en-US" dirty="0" err="1"/>
              <a:t>max_value</a:t>
            </a:r>
            <a:r>
              <a:rPr lang="en-US" dirty="0"/>
              <a:t>=256, step=8)</a:t>
            </a:r>
          </a:p>
          <a:p>
            <a:pPr lvl="2"/>
            <a:r>
              <a:rPr lang="en-US" dirty="0"/>
              <a:t>Activation Functions</a:t>
            </a:r>
          </a:p>
          <a:p>
            <a:pPr lvl="3"/>
            <a:r>
              <a:rPr lang="en-US" dirty="0"/>
              <a:t>activations=</a:t>
            </a:r>
            <a:r>
              <a:rPr lang="en-US" dirty="0" err="1"/>
              <a:t>hp.Choice</a:t>
            </a:r>
            <a:r>
              <a:rPr lang="en-US" dirty="0"/>
              <a:t>('activation_', ["</a:t>
            </a:r>
            <a:r>
              <a:rPr lang="en-US" dirty="0" err="1"/>
              <a:t>relu</a:t>
            </a:r>
            <a:r>
              <a:rPr lang="en-US" dirty="0"/>
              <a:t>", "tanh", "sigmoid"])</a:t>
            </a:r>
          </a:p>
          <a:p>
            <a:pPr lvl="3"/>
            <a:r>
              <a:rPr lang="en-US" dirty="0"/>
              <a:t>activation=activations</a:t>
            </a:r>
          </a:p>
          <a:p>
            <a:pPr lvl="2"/>
            <a:r>
              <a:rPr lang="en-US" dirty="0"/>
              <a:t>Learning Rate</a:t>
            </a:r>
          </a:p>
          <a:p>
            <a:pPr lvl="3"/>
            <a:r>
              <a:rPr lang="it-IT" dirty="0"/>
              <a:t>hp.Choice('learning_rate', [1e-1, 1e-2])</a:t>
            </a:r>
            <a:endParaRPr lang="en-US" dirty="0"/>
          </a:p>
          <a:p>
            <a:r>
              <a:rPr lang="en-US" dirty="0"/>
              <a:t> Optimizers Used ADAM:</a:t>
            </a:r>
          </a:p>
          <a:p>
            <a:pPr lvl="1"/>
            <a:r>
              <a:rPr lang="en-US" dirty="0"/>
              <a:t>optimizer=</a:t>
            </a:r>
            <a:r>
              <a:rPr lang="en-US" dirty="0" err="1"/>
              <a:t>tf.keras.optimizers.Adam</a:t>
            </a:r>
            <a:endParaRPr lang="en-US" dirty="0"/>
          </a:p>
          <a:p>
            <a:r>
              <a:rPr lang="en-US" dirty="0"/>
              <a:t>Metrices Considered:</a:t>
            </a:r>
          </a:p>
          <a:p>
            <a:pPr lvl="1"/>
            <a:r>
              <a:rPr lang="en-US" dirty="0"/>
              <a:t>metrics=['</a:t>
            </a:r>
            <a:r>
              <a:rPr lang="en-US" dirty="0" err="1"/>
              <a:t>mean_squared_error</a:t>
            </a:r>
            <a:r>
              <a:rPr lang="en-US" dirty="0"/>
              <a:t>', '</a:t>
            </a:r>
            <a:r>
              <a:rPr lang="en-US" dirty="0" err="1"/>
              <a:t>mean_absolute_error</a:t>
            </a:r>
            <a:r>
              <a:rPr lang="en-US" dirty="0"/>
              <a:t>', '</a:t>
            </a:r>
            <a:r>
              <a:rPr lang="en-US" dirty="0" err="1"/>
              <a:t>mean_absolute_percentage_error</a:t>
            </a:r>
            <a:r>
              <a:rPr lang="en-US" dirty="0"/>
              <a:t>’, </a:t>
            </a:r>
            <a:r>
              <a:rPr lang="en-US" dirty="0" err="1"/>
              <a:t>tf.keras.metrics.RootMeanSquaredError</a:t>
            </a:r>
            <a:r>
              <a:rPr lang="en-US" dirty="0"/>
              <a:t>()]</a:t>
            </a:r>
          </a:p>
          <a:p>
            <a:r>
              <a:rPr lang="en-US" dirty="0"/>
              <a:t>Loss: '</a:t>
            </a:r>
            <a:r>
              <a:rPr lang="en-US" dirty="0" err="1"/>
              <a:t>mean_absolute_error</a:t>
            </a:r>
            <a:r>
              <a:rPr lang="en-US" dirty="0"/>
              <a:t>'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332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1: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9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mean_absolute_error</a:t>
            </a:r>
            <a:r>
              <a:rPr lang="en-US" dirty="0"/>
              <a:t> So Far: </a:t>
            </a:r>
            <a:r>
              <a:rPr lang="en-US" b="1" i="1" dirty="0"/>
              <a:t>0.017436451092362405</a:t>
            </a:r>
          </a:p>
          <a:p>
            <a:pPr lvl="1"/>
            <a:r>
              <a:rPr lang="en-US" dirty="0"/>
              <a:t>Total elapsed time: 00h 09m 41s</a:t>
            </a:r>
          </a:p>
          <a:p>
            <a:r>
              <a:rPr lang="en-US" dirty="0" err="1"/>
              <a:t>best_hp.values</a:t>
            </a:r>
            <a:endParaRPr lang="en-US" dirty="0"/>
          </a:p>
          <a:p>
            <a:r>
              <a:rPr lang="en-US" dirty="0"/>
              <a:t>{'</a:t>
            </a:r>
            <a:r>
              <a:rPr lang="en-US" dirty="0" err="1"/>
              <a:t>input_delay_size</a:t>
            </a:r>
            <a:r>
              <a:rPr lang="en-US" dirty="0"/>
              <a:t>': 16, 'activation_': '</a:t>
            </a:r>
            <a:r>
              <a:rPr lang="en-US" dirty="0" err="1"/>
              <a:t>relu</a:t>
            </a:r>
            <a:r>
              <a:rPr lang="en-US" dirty="0"/>
              <a:t>', '</a:t>
            </a:r>
            <a:r>
              <a:rPr lang="en-US" dirty="0" err="1"/>
              <a:t>hidden_layers</a:t>
            </a:r>
            <a:r>
              <a:rPr lang="en-US" dirty="0"/>
              <a:t>': 2, 'units_nodes_0': 72, 'units_nodes_1': 184, '</a:t>
            </a:r>
            <a:r>
              <a:rPr lang="en-US" dirty="0" err="1"/>
              <a:t>learning_rate</a:t>
            </a:r>
            <a:r>
              <a:rPr lang="en-US" dirty="0"/>
              <a:t>': 0.01, 'units_nodes_2': 136, 'units_nodes_3': 104, 'units_nodes_4': 136, 'units_nodes_5': 120, 'shuffle': True, 'units_nodes_6': 88, 'units_nodes_7': 256, 'units_nodes_8': 216, 'units_nodes_9': 80, 'units_nodes_10': 40, 'units_nodes_11': 256, 'units_nodes_12': 216, 'units_nodes_13': 120, 'units_nodes_14': 216, 'units_nodes_15': 88, 'units_nodes_16': 192, 'units_nodes_17': 64, 'units_nodes_18': 232, 'units_nodes_19': 144, 'units_nodes_20': 216}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29FD0C-3296-43ED-95FB-3A08AF14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6780"/>
              </p:ext>
            </p:extLst>
          </p:nvPr>
        </p:nvGraphicFramePr>
        <p:xfrm>
          <a:off x="146066" y="4470136"/>
          <a:ext cx="5391785" cy="1400105"/>
        </p:xfrm>
        <a:graphic>
          <a:graphicData uri="http://schemas.openxmlformats.org/drawingml/2006/table">
            <a:tbl>
              <a:tblPr firstRow="1" firstCol="1" bandRow="1"/>
              <a:tblGrid>
                <a:gridCol w="3258185">
                  <a:extLst>
                    <a:ext uri="{9D8B030D-6E8A-4147-A177-3AD203B41FA5}">
                      <a16:colId xmlns:a16="http://schemas.microsoft.com/office/drawing/2014/main" val="292412363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4112822"/>
                    </a:ext>
                  </a:extLst>
                </a:gridCol>
              </a:tblGrid>
              <a:tr h="32055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TEST</a:t>
                      </a:r>
                      <a:endParaRPr lang="en-DE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917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0.014079165644943714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716171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mean_absolute_error</a:t>
                      </a:r>
                      <a:endParaRPr lang="en-DE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014079165644943714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9342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0.0011004337575286627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46351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root_mean_squared_error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0.033172786235809326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13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F29637-36EE-49CA-9712-11DFEC25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7688"/>
              </p:ext>
            </p:extLst>
          </p:nvPr>
        </p:nvGraphicFramePr>
        <p:xfrm>
          <a:off x="6525986" y="4470133"/>
          <a:ext cx="5448300" cy="1400104"/>
        </p:xfrm>
        <a:graphic>
          <a:graphicData uri="http://schemas.openxmlformats.org/drawingml/2006/table">
            <a:tbl>
              <a:tblPr firstRow="1" firstCol="1" bandRow="1"/>
              <a:tblGrid>
                <a:gridCol w="3314700">
                  <a:extLst>
                    <a:ext uri="{9D8B030D-6E8A-4147-A177-3AD203B41FA5}">
                      <a16:colId xmlns:a16="http://schemas.microsoft.com/office/drawing/2014/main" val="294781955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74744784"/>
                    </a:ext>
                  </a:extLst>
                </a:gridCol>
              </a:tblGrid>
              <a:tr h="3258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TRAIN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65620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0.0131768099963665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01979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mean_absolute_error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0.0131768099963665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76531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0.0009960528695955873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47607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root_mean_squared_error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0.03156030550599098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6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4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0B01F0-8B39-4148-99D0-E2011E989441}"/>
              </a:ext>
            </a:extLst>
          </p:cNvPr>
          <p:cNvSpPr txBox="1"/>
          <p:nvPr/>
        </p:nvSpPr>
        <p:spPr>
          <a:xfrm>
            <a:off x="2621756" y="202882"/>
            <a:ext cx="6948487" cy="5909310"/>
          </a:xfrm>
          <a:prstGeom prst="rect">
            <a:avLst/>
          </a:prstGeom>
          <a:gradFill>
            <a:gsLst>
              <a:gs pos="57128">
                <a:srgbClr val="DAEFAB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Model: "sequential_1"</a:t>
            </a:r>
          </a:p>
          <a:p>
            <a:r>
              <a:rPr lang="en-US" dirty="0"/>
              <a:t>_________________________________________________________________</a:t>
            </a:r>
          </a:p>
          <a:p>
            <a:r>
              <a:rPr lang="en-US" dirty="0"/>
              <a:t> Layer (type)                Output Shape              Param #   </a:t>
            </a:r>
          </a:p>
          <a:p>
            <a:r>
              <a:rPr lang="en-US" dirty="0"/>
              <a:t>=================================================================</a:t>
            </a:r>
          </a:p>
          <a:p>
            <a:r>
              <a:rPr lang="en-US" dirty="0"/>
              <a:t> flatten_1 (Flatten)         (None, 96)                0         </a:t>
            </a:r>
          </a:p>
          <a:p>
            <a:r>
              <a:rPr lang="en-US" dirty="0"/>
              <a:t>                                                                 </a:t>
            </a:r>
          </a:p>
          <a:p>
            <a:r>
              <a:rPr lang="en-US" dirty="0"/>
              <a:t> dense_5 (Dense)             (None, 72)                6984      </a:t>
            </a:r>
          </a:p>
          <a:p>
            <a:r>
              <a:rPr lang="en-US" dirty="0"/>
              <a:t>                                                                 </a:t>
            </a:r>
          </a:p>
          <a:p>
            <a:r>
              <a:rPr lang="en-US" dirty="0"/>
              <a:t> dense_6 (Dense)             (None, 184)               13432     </a:t>
            </a:r>
          </a:p>
          <a:p>
            <a:r>
              <a:rPr lang="en-US" dirty="0"/>
              <a:t>                                                                 </a:t>
            </a:r>
          </a:p>
          <a:p>
            <a:r>
              <a:rPr lang="en-US" dirty="0"/>
              <a:t> dense_7 (Dense)             (None, 4)                 740       </a:t>
            </a:r>
          </a:p>
          <a:p>
            <a:r>
              <a:rPr lang="en-US" dirty="0"/>
              <a:t>                                                                 </a:t>
            </a:r>
          </a:p>
          <a:p>
            <a:r>
              <a:rPr lang="en-US" dirty="0"/>
              <a:t>=================================================================</a:t>
            </a:r>
          </a:p>
          <a:p>
            <a:r>
              <a:rPr lang="en-US" dirty="0"/>
              <a:t>Total params: 21,156</a:t>
            </a:r>
          </a:p>
          <a:p>
            <a:r>
              <a:rPr lang="en-US" dirty="0"/>
              <a:t>Trainable params: 21,156</a:t>
            </a:r>
          </a:p>
          <a:p>
            <a:r>
              <a:rPr lang="en-US" dirty="0"/>
              <a:t>Non-trainable params: 0</a:t>
            </a:r>
          </a:p>
          <a:p>
            <a:r>
              <a:rPr lang="en-US" dirty="0"/>
              <a:t>_________________________________________________________________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7439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7AB1856-5CCA-455C-B372-48042381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4" y="0"/>
            <a:ext cx="5819775" cy="6734175"/>
          </a:xfrm>
          <a:prstGeom prst="rect">
            <a:avLst/>
          </a:prstGeom>
          <a:gradFill>
            <a:gsLst>
              <a:gs pos="57128">
                <a:srgbClr val="DAEFAB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140229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7693</TotalTime>
  <Words>1063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Wingdings 3</vt:lpstr>
      <vt:lpstr>Facet</vt:lpstr>
      <vt:lpstr>Work Progress </vt:lpstr>
      <vt:lpstr>Visualizing the Inputs and Outputs</vt:lpstr>
      <vt:lpstr>PowerPoint Presentation</vt:lpstr>
      <vt:lpstr>Custom Inputs and Outputs Function</vt:lpstr>
      <vt:lpstr>Callbacks</vt:lpstr>
      <vt:lpstr>Keras-Tuner: Hyperparameter Optimization Framework</vt:lpstr>
      <vt:lpstr>Results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CLOSED LOOP SIMULATION</vt:lpstr>
      <vt:lpstr>PowerPoint Presentation</vt:lpstr>
      <vt:lpstr>DEMONSTRATION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34</cp:revision>
  <dcterms:created xsi:type="dcterms:W3CDTF">2021-11-15T11:04:20Z</dcterms:created>
  <dcterms:modified xsi:type="dcterms:W3CDTF">2022-04-25T13:06:32Z</dcterms:modified>
</cp:coreProperties>
</file>