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6:44:55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6:45:06.00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30/04/2022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775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30/04/2022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194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30/04/2022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2855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30/04/2022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1375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30/04/2022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112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30/04/2022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9061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30/04/2022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6893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30/04/2022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814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30/04/2022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863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30/04/2022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802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30/04/2022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912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30/04/2022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615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30/04/2022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481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30/04/2022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034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30/04/2022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820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30/04/2022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769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18491-160E-4087-BABF-A7E495D5545C}" type="datetimeFigureOut">
              <a:rPr lang="en-DE" smtClean="0"/>
              <a:t>30/04/2022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971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9728-55DD-4D7F-AB0B-AA4FD06E15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 Progress 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4122B-91BA-45DB-911F-FD462BB0A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Abdur Rehman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2799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C88496-89B1-43F2-8358-4B4D03ED9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2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AB27-9813-42A5-8268-C54D391C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Simulation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5B931-19A4-46DA-A772-C59D76D1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8253"/>
            <a:ext cx="8596668" cy="5439747"/>
          </a:xfrm>
        </p:spPr>
        <p:txBody>
          <a:bodyPr>
            <a:normAutofit/>
          </a:bodyPr>
          <a:lstStyle/>
          <a:p>
            <a:r>
              <a:rPr lang="en-US" dirty="0"/>
              <a:t>Total Time Elapsed: </a:t>
            </a:r>
            <a:r>
              <a:rPr lang="en-US" b="1" u="sng" dirty="0"/>
              <a:t>112 minutes 21 seconds</a:t>
            </a:r>
          </a:p>
          <a:p>
            <a:r>
              <a:rPr lang="en-US" dirty="0"/>
              <a:t>Used Tic and Tac functionalities to measure the time period between specific regions of the code</a:t>
            </a:r>
          </a:p>
          <a:p>
            <a:r>
              <a:rPr lang="en-US" dirty="0"/>
              <a:t>Most of the time period consumed in the Closed Loop Simulations was during the </a:t>
            </a:r>
            <a:r>
              <a:rPr lang="en-US" dirty="0" err="1"/>
              <a:t>model.predict</a:t>
            </a:r>
            <a:r>
              <a:rPr lang="en-US" dirty="0"/>
              <a:t> stage: </a:t>
            </a:r>
            <a:r>
              <a:rPr lang="en-US" b="1" u="sng" dirty="0" err="1"/>
              <a:t>history_model.predict</a:t>
            </a:r>
            <a:r>
              <a:rPr lang="en-US" b="1" u="sng" dirty="0"/>
              <a:t>(</a:t>
            </a:r>
            <a:r>
              <a:rPr lang="en-US" b="1" u="sng" dirty="0" err="1"/>
              <a:t>states_from_the_model</a:t>
            </a:r>
            <a:r>
              <a:rPr lang="en-US" b="1" u="sng" dirty="0"/>
              <a:t>)</a:t>
            </a:r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r>
              <a:rPr lang="en-US" dirty="0"/>
              <a:t>Average Time Spent on Model Prediction Iteration: </a:t>
            </a:r>
            <a:r>
              <a:rPr lang="en-US" b="1" u="sng" dirty="0"/>
              <a:t>0.050</a:t>
            </a:r>
            <a:r>
              <a:rPr lang="en-US" dirty="0"/>
              <a:t> seconds</a:t>
            </a:r>
          </a:p>
          <a:p>
            <a:r>
              <a:rPr lang="en-US" dirty="0"/>
              <a:t>Column Iteration Time</a:t>
            </a:r>
            <a:r>
              <a:rPr lang="en-US" b="1" dirty="0"/>
              <a:t>: 0.130 seconds </a:t>
            </a:r>
          </a:p>
          <a:p>
            <a:r>
              <a:rPr lang="en-US" dirty="0"/>
              <a:t>Row Iteration Time: </a:t>
            </a:r>
            <a:r>
              <a:rPr lang="en-US" b="1" dirty="0"/>
              <a:t>1 minute 4 seconds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798B99-3D9E-422E-8FE9-CC5D60528E7C}"/>
                  </a:ext>
                </a:extLst>
              </p14:cNvPr>
              <p14:cNvContentPartPr/>
              <p14:nvPr/>
            </p14:nvContentPartPr>
            <p14:xfrm>
              <a:off x="1212928" y="255647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798B99-3D9E-422E-8FE9-CC5D60528E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4288" y="25474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69825D1-9CE9-4E2E-B4AE-EB3222FF25C2}"/>
                  </a:ext>
                </a:extLst>
              </p14:cNvPr>
              <p14:cNvContentPartPr/>
              <p14:nvPr/>
            </p14:nvContentPartPr>
            <p14:xfrm>
              <a:off x="877048" y="501959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69825D1-9CE9-4E2E-B4AE-EB3222FF25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8408" y="501095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14DB9928-CD14-4C27-87E4-DE51CF6BA676}"/>
              </a:ext>
            </a:extLst>
          </p:cNvPr>
          <p:cNvGrpSpPr/>
          <p:nvPr/>
        </p:nvGrpSpPr>
        <p:grpSpPr>
          <a:xfrm>
            <a:off x="1893111" y="3161370"/>
            <a:ext cx="6165114" cy="1668925"/>
            <a:chOff x="1893111" y="3975467"/>
            <a:chExt cx="6165114" cy="16689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3535DCB-A30C-458A-BF30-C61E341B9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93111" y="3975467"/>
              <a:ext cx="6165114" cy="166892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E7D93A-A17F-48B2-88CE-51942A6417BB}"/>
                </a:ext>
              </a:extLst>
            </p:cNvPr>
            <p:cNvSpPr/>
            <p:nvPr/>
          </p:nvSpPr>
          <p:spPr>
            <a:xfrm>
              <a:off x="4105469" y="4889241"/>
              <a:ext cx="1990531" cy="335902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146354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D5500-188A-4ACB-AE76-D2DDA441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Generated and Model Discussion</a:t>
            </a:r>
            <a:endParaRPr lang="en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8E25B3-3B38-415D-8828-9D6C3C2B2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/>
          <a:lstStyle/>
          <a:p>
            <a:r>
              <a:rPr lang="en-US" dirty="0"/>
              <a:t>Input on </a:t>
            </a:r>
            <a:r>
              <a:rPr lang="en-US" b="1" u="sng" dirty="0"/>
              <a:t>TRAINING</a:t>
            </a:r>
            <a:r>
              <a:rPr lang="en-US" dirty="0"/>
              <a:t> Data for the first 100 data points: </a:t>
            </a:r>
            <a:r>
              <a:rPr lang="en-US" b="1" dirty="0"/>
              <a:t>the temperature inside the reactor (TR) </a:t>
            </a:r>
            <a:r>
              <a:rPr lang="en-US" dirty="0"/>
              <a:t>and</a:t>
            </a:r>
            <a:r>
              <a:rPr lang="en-US" b="1" dirty="0"/>
              <a:t> the temperature of the cooling jacket (TK)</a:t>
            </a:r>
          </a:p>
          <a:p>
            <a:r>
              <a:rPr lang="en-US" dirty="0"/>
              <a:t>Input 				 Simulated Output					Data from NN</a:t>
            </a:r>
          </a:p>
          <a:p>
            <a:endParaRPr lang="en-DE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B496B5-56F0-4DE8-9D08-BFF9EAD4C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17"/>
          <a:stretch/>
        </p:blipFill>
        <p:spPr>
          <a:xfrm>
            <a:off x="677334" y="2571749"/>
            <a:ext cx="1508891" cy="423862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BE817C3-8FCB-4F3A-A027-39F394F4E019}"/>
              </a:ext>
            </a:extLst>
          </p:cNvPr>
          <p:cNvSpPr/>
          <p:nvPr/>
        </p:nvSpPr>
        <p:spPr>
          <a:xfrm>
            <a:off x="4752975" y="2371725"/>
            <a:ext cx="1558423" cy="46697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109DAB1-0660-4238-8BC1-86842B8C0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031" y="2619374"/>
            <a:ext cx="3086367" cy="41839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0E2660A-461D-4CC5-B048-685906F6A5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154"/>
          <a:stretch/>
        </p:blipFill>
        <p:spPr>
          <a:xfrm>
            <a:off x="6926417" y="2619374"/>
            <a:ext cx="3749365" cy="431122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0F0A766-DAD2-4DE1-B948-A49B5F26E42C}"/>
              </a:ext>
            </a:extLst>
          </p:cNvPr>
          <p:cNvSpPr/>
          <p:nvPr/>
        </p:nvSpPr>
        <p:spPr>
          <a:xfrm>
            <a:off x="8705851" y="2428875"/>
            <a:ext cx="2096096" cy="46697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875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FE1296-243E-4D57-9A82-F39104F86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5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D5500-188A-4ACB-AE76-D2DDA441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Generated and Model Discussion</a:t>
            </a:r>
            <a:endParaRPr lang="en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8E25B3-3B38-415D-8828-9D6C3C2B2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/>
          <a:lstStyle/>
          <a:p>
            <a:r>
              <a:rPr lang="en-US" dirty="0"/>
              <a:t>Input on </a:t>
            </a:r>
            <a:r>
              <a:rPr lang="en-US" b="1" u="sng" dirty="0"/>
              <a:t>TRAINING</a:t>
            </a:r>
            <a:r>
              <a:rPr lang="en-US" dirty="0"/>
              <a:t> Data for the first 100 data points: </a:t>
            </a:r>
            <a:r>
              <a:rPr lang="en-US" b="1" dirty="0"/>
              <a:t>the Concentration of reactant A (CA) and the Concentration of reactant B (CB)</a:t>
            </a:r>
          </a:p>
          <a:p>
            <a:r>
              <a:rPr lang="en-US" dirty="0"/>
              <a:t>Input 				 Simulated Output					Data from NN</a:t>
            </a:r>
          </a:p>
          <a:p>
            <a:endParaRPr lang="en-DE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B496B5-56F0-4DE8-9D08-BFF9EAD4C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17"/>
          <a:stretch/>
        </p:blipFill>
        <p:spPr>
          <a:xfrm>
            <a:off x="677334" y="2571749"/>
            <a:ext cx="1508891" cy="423862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BE817C3-8FCB-4F3A-A027-39F394F4E019}"/>
              </a:ext>
            </a:extLst>
          </p:cNvPr>
          <p:cNvSpPr/>
          <p:nvPr/>
        </p:nvSpPr>
        <p:spPr>
          <a:xfrm>
            <a:off x="3200400" y="2371725"/>
            <a:ext cx="1558423" cy="46697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109DAB1-0660-4238-8BC1-86842B8C0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031" y="2619374"/>
            <a:ext cx="3086367" cy="41839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0E2660A-461D-4CC5-B048-685906F6A5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154"/>
          <a:stretch/>
        </p:blipFill>
        <p:spPr>
          <a:xfrm>
            <a:off x="6926417" y="2619374"/>
            <a:ext cx="3749365" cy="431122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0F0A766-DAD2-4DE1-B948-A49B5F26E42C}"/>
              </a:ext>
            </a:extLst>
          </p:cNvPr>
          <p:cNvSpPr/>
          <p:nvPr/>
        </p:nvSpPr>
        <p:spPr>
          <a:xfrm>
            <a:off x="6753226" y="2428875"/>
            <a:ext cx="2096096" cy="46697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319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53FE09-0F24-4474-8F66-07E6C131B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D5500-188A-4ACB-AE76-D2DDA441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Generated and Model Discussion</a:t>
            </a:r>
            <a:endParaRPr lang="en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8E25B3-3B38-415D-8828-9D6C3C2B2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/>
          <a:lstStyle/>
          <a:p>
            <a:r>
              <a:rPr lang="en-US" dirty="0"/>
              <a:t>Input on </a:t>
            </a:r>
            <a:r>
              <a:rPr lang="en-US" b="1" u="sng" dirty="0"/>
              <a:t>TESTING</a:t>
            </a:r>
            <a:r>
              <a:rPr lang="en-US" dirty="0"/>
              <a:t> Data for the first 100 data points: </a:t>
            </a:r>
            <a:r>
              <a:rPr lang="en-US" b="1" dirty="0"/>
              <a:t>the temperature inside the reactor (TR) </a:t>
            </a:r>
            <a:r>
              <a:rPr lang="en-US" dirty="0"/>
              <a:t>and</a:t>
            </a:r>
            <a:r>
              <a:rPr lang="en-US" b="1" dirty="0"/>
              <a:t> the temperature of the cooling jacket (TK)</a:t>
            </a:r>
          </a:p>
          <a:p>
            <a:r>
              <a:rPr lang="en-US" dirty="0"/>
              <a:t>Input 				 Simulated Output					Data from NN</a:t>
            </a:r>
          </a:p>
          <a:p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091F7-DA57-4E7A-A9DD-B3B1FEAFB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5" y="2619374"/>
            <a:ext cx="1943268" cy="4191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B4654C-F1AD-4B04-B998-E702CAF4B2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23"/>
          <a:stretch/>
        </p:blipFill>
        <p:spPr>
          <a:xfrm>
            <a:off x="3175152" y="2619374"/>
            <a:ext cx="3093988" cy="41984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168431-C41C-47B9-9A96-F90D8FED1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887" y="2607109"/>
            <a:ext cx="3772227" cy="431329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0F0A766-DAD2-4DE1-B948-A49B5F26E42C}"/>
              </a:ext>
            </a:extLst>
          </p:cNvPr>
          <p:cNvSpPr/>
          <p:nvPr/>
        </p:nvSpPr>
        <p:spPr>
          <a:xfrm>
            <a:off x="8705851" y="2428875"/>
            <a:ext cx="2096096" cy="46697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E817C3-8FCB-4F3A-A027-39F394F4E019}"/>
              </a:ext>
            </a:extLst>
          </p:cNvPr>
          <p:cNvSpPr/>
          <p:nvPr/>
        </p:nvSpPr>
        <p:spPr>
          <a:xfrm>
            <a:off x="4752975" y="2371725"/>
            <a:ext cx="1558423" cy="46697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9457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D04A55-C824-4E1C-9E31-13FBF5284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96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D5500-188A-4ACB-AE76-D2DDA441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Generated and Model Discussion</a:t>
            </a:r>
            <a:endParaRPr lang="en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8E25B3-3B38-415D-8828-9D6C3C2B2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/>
          <a:lstStyle/>
          <a:p>
            <a:r>
              <a:rPr lang="en-US" dirty="0"/>
              <a:t>Input on </a:t>
            </a:r>
            <a:r>
              <a:rPr lang="en-US" b="1" u="sng" dirty="0"/>
              <a:t>TESTING</a:t>
            </a:r>
            <a:r>
              <a:rPr lang="en-US" dirty="0"/>
              <a:t> Data for the first 100 data points: </a:t>
            </a:r>
            <a:r>
              <a:rPr lang="en-US" b="1" dirty="0"/>
              <a:t>the Concentration of reactant A (CA) and the Concentration of reactant B (CB)</a:t>
            </a:r>
          </a:p>
          <a:p>
            <a:r>
              <a:rPr lang="en-US" dirty="0"/>
              <a:t>Input 				 Simulated Output					Data from NN</a:t>
            </a:r>
          </a:p>
          <a:p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091F7-DA57-4E7A-A9DD-B3B1FEAFB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5" y="2619374"/>
            <a:ext cx="1943268" cy="4191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B4654C-F1AD-4B04-B998-E702CAF4B2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23"/>
          <a:stretch/>
        </p:blipFill>
        <p:spPr>
          <a:xfrm>
            <a:off x="3175152" y="2619374"/>
            <a:ext cx="3093988" cy="41984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168431-C41C-47B9-9A96-F90D8FED1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887" y="2607109"/>
            <a:ext cx="3772227" cy="431329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0F0A766-DAD2-4DE1-B948-A49B5F26E42C}"/>
              </a:ext>
            </a:extLst>
          </p:cNvPr>
          <p:cNvSpPr/>
          <p:nvPr/>
        </p:nvSpPr>
        <p:spPr>
          <a:xfrm>
            <a:off x="6791326" y="2428875"/>
            <a:ext cx="2096096" cy="46697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E817C3-8FCB-4F3A-A027-39F394F4E019}"/>
              </a:ext>
            </a:extLst>
          </p:cNvPr>
          <p:cNvSpPr/>
          <p:nvPr/>
        </p:nvSpPr>
        <p:spPr>
          <a:xfrm>
            <a:off x="3171825" y="2371725"/>
            <a:ext cx="1558423" cy="46697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433648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9645</TotalTime>
  <Words>288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Work Progress </vt:lpstr>
      <vt:lpstr>Closed Loop Simulation </vt:lpstr>
      <vt:lpstr>Graphs Generated and Model Discussion</vt:lpstr>
      <vt:lpstr>PowerPoint Presentation</vt:lpstr>
      <vt:lpstr>Graphs Generated and Model Discussion</vt:lpstr>
      <vt:lpstr>PowerPoint Presentation</vt:lpstr>
      <vt:lpstr>Graphs Generated and Model Discussion</vt:lpstr>
      <vt:lpstr>PowerPoint Presentation</vt:lpstr>
      <vt:lpstr>Graphs Generated and Model Discussion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Progress </dc:title>
  <dc:creator>Abdur Rehman</dc:creator>
  <cp:lastModifiedBy>Abdur Rehman</cp:lastModifiedBy>
  <cp:revision>37</cp:revision>
  <dcterms:created xsi:type="dcterms:W3CDTF">2021-11-15T11:04:20Z</dcterms:created>
  <dcterms:modified xsi:type="dcterms:W3CDTF">2022-05-02T01:12:16Z</dcterms:modified>
</cp:coreProperties>
</file>