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9’s 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4693-89BD-45EB-A4A3-CDC29D4B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59" y="25527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CLOSED LOOP SIMULATION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9129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4B42-135F-E29B-0437-DEA9A3F8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58650" cy="6772275"/>
          </a:xfrm>
        </p:spPr>
        <p:txBody>
          <a:bodyPr/>
          <a:lstStyle/>
          <a:p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I: Creation of a Dummy Array to feed the Input and run the Closed Loop Simulation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II: Setting up the </a:t>
            </a:r>
            <a:r>
              <a:rPr lang="en-US" dirty="0" err="1"/>
              <a:t>initail</a:t>
            </a:r>
            <a:r>
              <a:rPr lang="en-US" dirty="0"/>
              <a:t> </a:t>
            </a:r>
            <a:r>
              <a:rPr lang="en-US" dirty="0" err="1"/>
              <a:t>Valuse</a:t>
            </a:r>
            <a:r>
              <a:rPr lang="en-US" dirty="0"/>
              <a:t> for the closed loop simulation from the inputs[0] to dummy variable [0]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III: Take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entire row and feed it to the Neural Network (X_K)</a:t>
            </a: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IV: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Shifting all of the STATES based on the delay (X_K-1)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592E0-8AF0-B845-8303-D9D31F0C4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786" r="5556" b="-1"/>
          <a:stretch/>
        </p:blipFill>
        <p:spPr>
          <a:xfrm>
            <a:off x="657225" y="419100"/>
            <a:ext cx="11514666" cy="94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452E0-008D-128C-787B-C487F578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9335"/>
            <a:ext cx="12192000" cy="787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18CBB-4127-5720-063B-EB7C9EFCD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818" y="3625171"/>
            <a:ext cx="5243014" cy="998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74CF77-6EDC-0BFE-8A73-8A3DBBEB5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98035"/>
            <a:ext cx="12192000" cy="101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5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4B42-135F-E29B-0437-DEA9A3F8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58650" cy="6772275"/>
          </a:xfrm>
        </p:spPr>
        <p:txBody>
          <a:bodyPr/>
          <a:lstStyle/>
          <a:p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V: Shifting all of the Inputs based on the delay (U_k-1)</a:t>
            </a: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VI: Transferring the Neural Network States to the Closed Loop Simulating Array</a:t>
            </a:r>
          </a:p>
          <a:p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VII: Importing the Inputs to the Closed Loop Simulation (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U_k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)</a:t>
            </a: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VIII: REPEAT THE PROCESS FOR ALL ROWS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dirty="0"/>
          </a:p>
          <a:p>
            <a:pPr marL="0" indent="0">
              <a:buNone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3EF80-61E6-665A-476B-19EB2357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027"/>
            <a:ext cx="12192000" cy="1048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BCC62-1C32-4B14-BB06-980017CB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6765"/>
            <a:ext cx="12192000" cy="1067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DCFAF9-3B58-6BDF-CADA-4C868E70C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76467"/>
            <a:ext cx="12192000" cy="10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F9E1-7F19-74C7-9DB2-544654AD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dirty="0"/>
              <a:t>Starting Time:</a:t>
            </a:r>
          </a:p>
          <a:p>
            <a:r>
              <a:rPr lang="en-US" dirty="0"/>
              <a:t>Closed Loop Simulation Started</a:t>
            </a:r>
          </a:p>
          <a:p>
            <a:r>
              <a:rPr lang="en-US" dirty="0"/>
              <a:t>Build finished in  </a:t>
            </a:r>
            <a:r>
              <a:rPr lang="en-US" dirty="0" err="1"/>
              <a:t>closed_loop</a:t>
            </a:r>
            <a:r>
              <a:rPr lang="en-US" dirty="0"/>
              <a:t> </a:t>
            </a:r>
            <a:r>
              <a:rPr lang="en-US" b="1" u="sng" dirty="0"/>
              <a:t>2 minutes 34 seconds</a:t>
            </a:r>
          </a:p>
          <a:p>
            <a:r>
              <a:rPr lang="en-US" dirty="0"/>
              <a:t>Build finished in  </a:t>
            </a:r>
            <a:r>
              <a:rPr lang="en-US" dirty="0" err="1"/>
              <a:t>closed_loop</a:t>
            </a:r>
            <a:r>
              <a:rPr lang="en-US" dirty="0"/>
              <a:t> </a:t>
            </a:r>
            <a:r>
              <a:rPr lang="en-US" b="1" dirty="0"/>
              <a:t>94.4696 seconds</a:t>
            </a:r>
          </a:p>
          <a:p>
            <a:r>
              <a:rPr lang="en-US" dirty="0"/>
              <a:t>Closed Loop Simulation Ended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671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1: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9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mean_squared_error</a:t>
            </a:r>
            <a:r>
              <a:rPr lang="en-US" dirty="0"/>
              <a:t> So Far: </a:t>
            </a:r>
            <a:r>
              <a:rPr lang="en-US" b="1" u="sng" dirty="0"/>
              <a:t>0.0003077887726249173</a:t>
            </a:r>
          </a:p>
          <a:p>
            <a:pPr lvl="1"/>
            <a:r>
              <a:rPr lang="en-US" dirty="0"/>
              <a:t>Total elapsed time: 00h 40m 25s</a:t>
            </a:r>
          </a:p>
          <a:p>
            <a:r>
              <a:rPr lang="en-US" dirty="0" err="1"/>
              <a:t>best_hp.values</a:t>
            </a:r>
            <a:endParaRPr lang="en-US" dirty="0"/>
          </a:p>
          <a:p>
            <a:r>
              <a:rPr lang="en-US" dirty="0"/>
              <a:t>{'</a:t>
            </a:r>
            <a:r>
              <a:rPr lang="en-US" dirty="0" err="1"/>
              <a:t>input_delay_size</a:t>
            </a:r>
            <a:r>
              <a:rPr lang="en-US" dirty="0"/>
              <a:t>': 17, 'activation_': 'sigmoid', '</a:t>
            </a:r>
            <a:r>
              <a:rPr lang="en-US" dirty="0" err="1"/>
              <a:t>hidden_layers</a:t>
            </a:r>
            <a:r>
              <a:rPr lang="en-US" dirty="0"/>
              <a:t>': 5, 'units_nodes_0': 72, 'units_nodes_1': 224, '</a:t>
            </a:r>
            <a:r>
              <a:rPr lang="en-US" dirty="0" err="1"/>
              <a:t>learning_rate</a:t>
            </a:r>
            <a:r>
              <a:rPr lang="en-US" dirty="0"/>
              <a:t>': 0.01, 'units_nodes_2': 160, 'units_nodes_3': 192, 'units_nodes_4': 136, 'units_nodes_5': 112, 'units_nodes_6': 192, 'units_nodes_7': 64, 'shuffle': True, 'units_nodes_8': 72, 'units_nodes_9': 96, 'units_nodes_10': 192, 'units_nodes_11': 80, 'units_nodes_12': 160, 'units_nodes_13': 216, 'units_nodes_14': 56, 'units_nodes_15': 176, 'units_nodes_16': 184, 'units_nodes_17': 208, 'units_nodes_18': 56, 'units_nodes_19': 240}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5C3944-0763-B4A2-9C28-0599C6037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62383"/>
              </p:ext>
            </p:extLst>
          </p:nvPr>
        </p:nvGraphicFramePr>
        <p:xfrm>
          <a:off x="146066" y="4470136"/>
          <a:ext cx="5391785" cy="1400105"/>
        </p:xfrm>
        <a:graphic>
          <a:graphicData uri="http://schemas.openxmlformats.org/drawingml/2006/table">
            <a:tbl>
              <a:tblPr firstRow="1" firstCol="1" bandRow="1"/>
              <a:tblGrid>
                <a:gridCol w="3258185">
                  <a:extLst>
                    <a:ext uri="{9D8B030D-6E8A-4147-A177-3AD203B41FA5}">
                      <a16:colId xmlns:a16="http://schemas.microsoft.com/office/drawing/2014/main" val="292412363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4112822"/>
                    </a:ext>
                  </a:extLst>
                </a:gridCol>
              </a:tblGrid>
              <a:tr h="32055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TEST</a:t>
                      </a:r>
                      <a:endParaRPr lang="en-DE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917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0.0005709582474082708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716171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mean_absolute_error</a:t>
                      </a:r>
                      <a:endParaRPr lang="en-DE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0.015417874790728092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9342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0.0005709582474082708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46351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root_mean_squared_error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0.02389473095536232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133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76D9D9-CCE2-4930-B43A-0970686C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80773"/>
              </p:ext>
            </p:extLst>
          </p:nvPr>
        </p:nvGraphicFramePr>
        <p:xfrm>
          <a:off x="6525985" y="4470133"/>
          <a:ext cx="5594479" cy="1400104"/>
        </p:xfrm>
        <a:graphic>
          <a:graphicData uri="http://schemas.openxmlformats.org/drawingml/2006/table">
            <a:tbl>
              <a:tblPr firstRow="1" firstCol="1" bandRow="1"/>
              <a:tblGrid>
                <a:gridCol w="3403634">
                  <a:extLst>
                    <a:ext uri="{9D8B030D-6E8A-4147-A177-3AD203B41FA5}">
                      <a16:colId xmlns:a16="http://schemas.microsoft.com/office/drawing/2014/main" val="2947819554"/>
                    </a:ext>
                  </a:extLst>
                </a:gridCol>
                <a:gridCol w="2190845">
                  <a:extLst>
                    <a:ext uri="{9D8B030D-6E8A-4147-A177-3AD203B41FA5}">
                      <a16:colId xmlns:a16="http://schemas.microsoft.com/office/drawing/2014/main" val="1974744784"/>
                    </a:ext>
                  </a:extLst>
                </a:gridCol>
              </a:tblGrid>
              <a:tr h="3258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TRAIN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65620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0.00013503145601134747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01979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mean_absolute_error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0.0062272148206830025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76531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0.00013503145601134747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47607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root_mean_squared_error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0.011620303615927696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6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968C30-C327-28B2-68FA-994F0BC31C16}"/>
              </a:ext>
            </a:extLst>
          </p:cNvPr>
          <p:cNvSpPr txBox="1"/>
          <p:nvPr/>
        </p:nvSpPr>
        <p:spPr>
          <a:xfrm>
            <a:off x="1988295" y="474345"/>
            <a:ext cx="8215410" cy="59093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DE" dirty="0"/>
              <a:t>Model: "sequential_1"</a:t>
            </a:r>
          </a:p>
          <a:p>
            <a:r>
              <a:rPr lang="en-DE" dirty="0"/>
              <a:t>_________________________________________________________________</a:t>
            </a:r>
          </a:p>
          <a:p>
            <a:r>
              <a:rPr lang="en-DE" dirty="0"/>
              <a:t> Layer (type)                Output Shape              Param #   </a:t>
            </a:r>
          </a:p>
          <a:p>
            <a:r>
              <a:rPr lang="en-DE" dirty="0"/>
              <a:t>=================================================================</a:t>
            </a:r>
          </a:p>
          <a:p>
            <a:r>
              <a:rPr lang="en-DE" dirty="0"/>
              <a:t> flatten_1 (Flatten)         (None, 102)               0    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dense_20 (Dense)            (None, 72)                7416 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dense_21 (Dense)            (None, 224)               16352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dense_22 (Dense)            (None, 160)               36000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dense_23 (Dense)            (None, 192)               30912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dense_24 (Dense)            (None, 136)               26248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 dense_25 (Dense)            (None, 4)                 548       </a:t>
            </a:r>
          </a:p>
          <a:p>
            <a:r>
              <a:rPr lang="en-DE" dirty="0"/>
              <a:t>                                                                 </a:t>
            </a:r>
          </a:p>
          <a:p>
            <a:r>
              <a:rPr lang="en-DE" dirty="0"/>
              <a:t>=================================================================</a:t>
            </a:r>
          </a:p>
          <a:p>
            <a:r>
              <a:rPr lang="en-DE" dirty="0"/>
              <a:t>Total params: 117,476</a:t>
            </a:r>
          </a:p>
          <a:p>
            <a:r>
              <a:rPr lang="en-DE" dirty="0"/>
              <a:t>Trainable params: 117,476</a:t>
            </a:r>
          </a:p>
        </p:txBody>
      </p:sp>
    </p:spTree>
    <p:extLst>
      <p:ext uri="{BB962C8B-B14F-4D97-AF65-F5344CB8AC3E}">
        <p14:creationId xmlns:p14="http://schemas.microsoft.com/office/powerpoint/2010/main" val="87168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7E5E00-869E-C62A-C313-624B3526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46032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6951D-9E80-0F3F-C5FF-C0A18A7F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476" y="3048476"/>
            <a:ext cx="62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369A6-C02B-F1E4-B4FF-CCB2F5DF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9524" cy="3809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775D8-DB94-574A-C5EC-36BA3A4A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57" y="3048476"/>
            <a:ext cx="685714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2BE29-0D52-CC4D-5155-D36DDEBA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09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D3AC3-6162-382F-7350-2F5CDB41B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CCB1F-B4DF-3266-B0E1-1DE5C65C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45DE6-1016-2990-6E69-E91BA33B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17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9841</TotalTime>
  <Words>568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Week 9’s Work Progress </vt:lpstr>
      <vt:lpstr>Results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CLOSED LOOP SIMULATION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40</cp:revision>
  <dcterms:created xsi:type="dcterms:W3CDTF">2021-11-15T11:04:20Z</dcterms:created>
  <dcterms:modified xsi:type="dcterms:W3CDTF">2022-05-09T08:21:10Z</dcterms:modified>
</cp:coreProperties>
</file>