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  <p:sldMasterId id="2147483758" r:id="rId2"/>
  </p:sldMasterIdLst>
  <p:notesMasterIdLst>
    <p:notesMasterId r:id="rId16"/>
  </p:notesMasterIdLst>
  <p:handoutMasterIdLst>
    <p:handoutMasterId r:id="rId17"/>
  </p:handoutMasterIdLst>
  <p:sldIdLst>
    <p:sldId id="262" r:id="rId3"/>
    <p:sldId id="359" r:id="rId4"/>
    <p:sldId id="390" r:id="rId5"/>
    <p:sldId id="404" r:id="rId6"/>
    <p:sldId id="392" r:id="rId7"/>
    <p:sldId id="397" r:id="rId8"/>
    <p:sldId id="406" r:id="rId9"/>
    <p:sldId id="407" r:id="rId10"/>
    <p:sldId id="408" r:id="rId11"/>
    <p:sldId id="409" r:id="rId12"/>
    <p:sldId id="410" r:id="rId13"/>
    <p:sldId id="411" r:id="rId14"/>
    <p:sldId id="28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9C8F"/>
    <a:srgbClr val="F3F3F3"/>
    <a:srgbClr val="D4E9F8"/>
    <a:srgbClr val="FF9999"/>
    <a:srgbClr val="C0E399"/>
    <a:srgbClr val="F7F7F7"/>
    <a:srgbClr val="F76429"/>
    <a:srgbClr val="FFCA21"/>
    <a:srgbClr val="85CA3A"/>
    <a:srgbClr val="7DD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6" autoAdjust="0"/>
    <p:restoredTop sz="97055" autoAdjust="0"/>
  </p:normalViewPr>
  <p:slideViewPr>
    <p:cSldViewPr>
      <p:cViewPr>
        <p:scale>
          <a:sx n="78" d="100"/>
          <a:sy n="78" d="100"/>
        </p:scale>
        <p:origin x="-91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928CD-D1EA-4B5B-B987-017F64CA6BC7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CA940-14C9-4046-A3B9-9BC299127E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747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0FA73-6764-47D4-8FD7-6A2A0F1D9EAE}" type="datetimeFigureOut">
              <a:rPr lang="en-US" smtClean="0"/>
              <a:pPr/>
              <a:t>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E71E8-63B6-47E2-8BDE-0DC42261BF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473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gnizant Presentation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307072" y="6463352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charset="0"/>
              </a:rPr>
              <a:t>|  </a:t>
            </a:r>
            <a:r>
              <a:rPr lang="en-US" sz="800" b="0" dirty="0" smtClean="0">
                <a:solidFill>
                  <a:srgbClr val="000000"/>
                </a:solidFill>
                <a:latin typeface="Verdana" charset="0"/>
              </a:rPr>
              <a:t>© 2014, </a:t>
            </a:r>
            <a:r>
              <a:rPr lang="en-US" sz="800" b="0" dirty="0">
                <a:solidFill>
                  <a:srgbClr val="000000"/>
                </a:solidFill>
                <a:latin typeface="Verdana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charset="0"/>
            </a:endParaRPr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-12700" y="457200"/>
            <a:ext cx="9144000" cy="0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pic>
        <p:nvPicPr>
          <p:cNvPr id="11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2638" y="6324599"/>
            <a:ext cx="1744537" cy="6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292" y="6532294"/>
            <a:ext cx="457200" cy="301956"/>
          </a:xfrm>
        </p:spPr>
        <p:txBody>
          <a:bodyPr/>
          <a:lstStyle>
            <a:lvl1pPr algn="ctr">
              <a:defRPr sz="1050" b="1" smtClean="0">
                <a:solidFill>
                  <a:srgbClr val="6DB23F"/>
                </a:solidFill>
              </a:defRPr>
            </a:lvl1pPr>
          </a:lstStyle>
          <a:p>
            <a:fld id="{03C19D61-9D2B-40F8-8483-372280DF5C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gnizant Presentation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 Same Side Corner Rectangle 5"/>
          <p:cNvSpPr/>
          <p:nvPr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7" name="Picture 10" descr="side_circles.png"/>
          <p:cNvPicPr>
            <a:picLocks noChangeAspect="1"/>
          </p:cNvPicPr>
          <p:nvPr/>
        </p:nvPicPr>
        <p:blipFill>
          <a:blip r:embed="rId3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33"/>
          <p:cNvSpPr>
            <a:spLocks noChangeArrowheads="1"/>
          </p:cNvSpPr>
          <p:nvPr userDrawn="1"/>
        </p:nvSpPr>
        <p:spPr bwMode="auto">
          <a:xfrm>
            <a:off x="307072" y="64770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  <a:defRPr/>
            </a:pPr>
            <a:r>
              <a:rPr lang="en-US" sz="900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charset="0"/>
              </a:rPr>
              <a:t>|  </a:t>
            </a:r>
            <a:r>
              <a:rPr lang="en-US" sz="800" b="0" dirty="0" smtClean="0">
                <a:solidFill>
                  <a:srgbClr val="000000"/>
                </a:solidFill>
                <a:latin typeface="Verdana" charset="0"/>
              </a:rPr>
              <a:t>© 2014, </a:t>
            </a:r>
            <a:r>
              <a:rPr lang="en-US" sz="800" b="0" dirty="0">
                <a:solidFill>
                  <a:srgbClr val="000000"/>
                </a:solidFill>
                <a:latin typeface="Verdana" charset="0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7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292" y="6532294"/>
            <a:ext cx="457200" cy="301956"/>
          </a:xfrm>
        </p:spPr>
        <p:txBody>
          <a:bodyPr/>
          <a:lstStyle>
            <a:lvl1pPr algn="ctr">
              <a:defRPr sz="1050" b="1" smtClean="0">
                <a:solidFill>
                  <a:srgbClr val="6DB23F"/>
                </a:solidFill>
              </a:defRPr>
            </a:lvl1pPr>
          </a:lstStyle>
          <a:p>
            <a:fld id="{03C19D61-9D2B-40F8-8483-372280DF5C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gnizant Presentation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13648" y="6534835"/>
            <a:ext cx="609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sz="1000" b="0" dirty="0">
                <a:solidFill>
                  <a:srgbClr val="808388"/>
                </a:solidFill>
                <a:latin typeface="Verdana" charset="0"/>
              </a:rPr>
              <a:t>©</a:t>
            </a:r>
            <a:r>
              <a:rPr lang="en-US" sz="1000" b="0" dirty="0" smtClean="0">
                <a:solidFill>
                  <a:srgbClr val="808388"/>
                </a:solidFill>
                <a:latin typeface="Verdana" charset="0"/>
              </a:rPr>
              <a:t>2014</a:t>
            </a:r>
            <a:r>
              <a:rPr lang="en-US" sz="1000" b="0" baseline="0" dirty="0" smtClean="0">
                <a:solidFill>
                  <a:srgbClr val="808388"/>
                </a:solidFill>
                <a:latin typeface="Verdana" charset="0"/>
              </a:rPr>
              <a:t> </a:t>
            </a:r>
            <a:r>
              <a:rPr lang="en-US" sz="1000" b="0" dirty="0" smtClean="0">
                <a:solidFill>
                  <a:srgbClr val="808388"/>
                </a:solidFill>
                <a:latin typeface="Verdana" charset="0"/>
              </a:rPr>
              <a:t>Cognizant </a:t>
            </a:r>
            <a:r>
              <a:rPr lang="en-US" sz="1000" b="0" dirty="0">
                <a:solidFill>
                  <a:srgbClr val="808388"/>
                </a:solidFill>
                <a:latin typeface="Verdana" charset="0"/>
              </a:rPr>
              <a:t>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4876801"/>
            <a:ext cx="2667000" cy="97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/>
        </p:nvPicPr>
        <p:blipFill>
          <a:blip r:embed="rId3" cstate="print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side_circles.png"/>
          <p:cNvPicPr>
            <a:picLocks noChangeAspect="1"/>
          </p:cNvPicPr>
          <p:nvPr/>
        </p:nvPicPr>
        <p:blipFill>
          <a:blip r:embed="rId4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352800"/>
            <a:ext cx="64008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414463"/>
            <a:ext cx="64008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gnizan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5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 Same Side Corner Rectangle 5"/>
          <p:cNvSpPr/>
          <p:nvPr userDrawn="1"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7" name="Picture 10" descr="side_circles.png"/>
          <p:cNvPicPr>
            <a:picLocks noChangeAspect="1"/>
          </p:cNvPicPr>
          <p:nvPr userDrawn="1"/>
        </p:nvPicPr>
        <p:blipFill>
          <a:blip r:embed="rId3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 bwMode="auto">
          <a:xfrm>
            <a:off x="539552" y="6525344"/>
            <a:ext cx="3816424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ea typeface="ＭＳ Ｐゴシック" pitchFamily="34" charset="-128"/>
              </a:rPr>
              <a:t> |  ©</a:t>
            </a:r>
            <a:r>
              <a:rPr lang="en-US" sz="900" dirty="0" smtClean="0">
                <a:solidFill>
                  <a:srgbClr val="000000"/>
                </a:solidFill>
                <a:ea typeface="ＭＳ Ｐゴシック" pitchFamily="34" charset="-128"/>
              </a:rPr>
              <a:t>2011, </a:t>
            </a:r>
            <a:r>
              <a:rPr lang="en-US" sz="900" dirty="0">
                <a:solidFill>
                  <a:srgbClr val="000000"/>
                </a:solidFill>
                <a:ea typeface="ＭＳ Ｐゴシック" pitchFamily="34" charset="-128"/>
              </a:rPr>
              <a:t>Cognizant 		Confidential</a:t>
            </a: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0" y="6525344"/>
            <a:ext cx="395536" cy="27432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545FEA32-466E-47C2-BA90-6949ED45FFE0}" type="slidenum">
              <a:rPr lang="en-US" sz="1200" b="1">
                <a:solidFill>
                  <a:srgbClr val="6DB23F"/>
                </a:solidFill>
                <a:latin typeface="Arial Black" pitchFamily="34" charset="0"/>
                <a:ea typeface="ＭＳ Ｐゴシック" pitchFamily="34" charset="-128"/>
              </a:rPr>
              <a:pPr algn="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6DB23F"/>
              </a:solidFill>
              <a:latin typeface="Arial Black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ea typeface="ＭＳ Ｐゴシック" charset="-128"/>
              </a:rPr>
              <a:t>      </a:t>
            </a:r>
            <a:r>
              <a:rPr lang="en-US" sz="800" b="1" dirty="0">
                <a:solidFill>
                  <a:srgbClr val="000000"/>
                </a:solidFill>
                <a:ea typeface="ＭＳ Ｐゴシック" charset="-128"/>
              </a:rPr>
              <a:t>|  </a:t>
            </a:r>
            <a:r>
              <a:rPr lang="en-US" sz="800" dirty="0">
                <a:solidFill>
                  <a:srgbClr val="000000"/>
                </a:solidFill>
                <a:ea typeface="ＭＳ Ｐゴシック" charset="-128"/>
              </a:rPr>
              <a:t>©</a:t>
            </a:r>
            <a:r>
              <a:rPr lang="en-US" sz="800" dirty="0" smtClean="0">
                <a:solidFill>
                  <a:srgbClr val="000000"/>
                </a:solidFill>
                <a:ea typeface="ＭＳ Ｐゴシック" charset="-128"/>
              </a:rPr>
              <a:t>2014, </a:t>
            </a:r>
            <a:r>
              <a:rPr lang="en-US" sz="800" dirty="0">
                <a:solidFill>
                  <a:srgbClr val="000000"/>
                </a:solidFill>
                <a:ea typeface="ＭＳ Ｐゴシック" charset="-128"/>
              </a:rPr>
              <a:t>Cognizant 		</a:t>
            </a:r>
            <a:endParaRPr lang="en-US" sz="900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5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 Same Side Corner Rectangle 5"/>
          <p:cNvSpPr/>
          <p:nvPr userDrawn="1"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7" name="Picture 10" descr="side_circles.png"/>
          <p:cNvPicPr>
            <a:picLocks noChangeAspect="1"/>
          </p:cNvPicPr>
          <p:nvPr userDrawn="1"/>
        </p:nvPicPr>
        <p:blipFill>
          <a:blip r:embed="rId3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E1D9AD-A56F-490E-A502-4674F8E133D3}" type="slidenum">
              <a:rPr lang="en-US" b="1">
                <a:latin typeface="Arial" charset="0"/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457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000" b="0" smtClean="0">
                <a:solidFill>
                  <a:schemeClr val="bg1"/>
                </a:solidFill>
                <a:latin typeface="Arial Black" charset="0"/>
              </a:defRPr>
            </a:lvl1pPr>
          </a:lstStyle>
          <a:p>
            <a:fld id="{65828078-409B-459D-9781-3EFCA86AE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7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lr>
          <a:srgbClr val="6DB33F"/>
        </a:buClr>
        <a:buFont typeface="Wingdings" charset="2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4pPr>
      <a:lvl5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 bwMode="auto">
          <a:xfrm>
            <a:off x="539552" y="6525344"/>
            <a:ext cx="3816424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ea typeface="ＭＳ Ｐゴシック" pitchFamily="34" charset="-128"/>
              </a:rPr>
              <a:t> |  ©</a:t>
            </a:r>
            <a:r>
              <a:rPr lang="en-US" sz="900" dirty="0" smtClean="0">
                <a:solidFill>
                  <a:srgbClr val="000000"/>
                </a:solidFill>
                <a:ea typeface="ＭＳ Ｐゴシック" pitchFamily="34" charset="-128"/>
              </a:rPr>
              <a:t>2014, </a:t>
            </a:r>
            <a:r>
              <a:rPr lang="en-US" sz="900" dirty="0">
                <a:solidFill>
                  <a:srgbClr val="000000"/>
                </a:solidFill>
                <a:ea typeface="ＭＳ Ｐゴシック" pitchFamily="34" charset="-128"/>
              </a:rPr>
              <a:t>Cognizant 		Confidential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0" y="6525344"/>
            <a:ext cx="395536" cy="27432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545FEA32-466E-47C2-BA90-6949ED45FFE0}" type="slidenum">
              <a:rPr lang="en-US" sz="1200" b="1">
                <a:solidFill>
                  <a:srgbClr val="6DB23F"/>
                </a:solidFill>
                <a:latin typeface="Arial Black" pitchFamily="34" charset="0"/>
                <a:ea typeface="ＭＳ Ｐゴシック" pitchFamily="34" charset="-128"/>
              </a:rPr>
              <a:pPr algn="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6DB23F"/>
              </a:solidFill>
              <a:latin typeface="Arial Black" pitchFamily="34" charset="0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Wingdings" pitchFamily="2" charset="2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your@email.com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957072" y="2400300"/>
            <a:ext cx="6705600" cy="2209800"/>
          </a:xfrm>
          <a:prstGeom prst="roundRect">
            <a:avLst>
              <a:gd name="adj" fmla="val 3771"/>
            </a:avLst>
          </a:prstGeom>
          <a:solidFill>
            <a:srgbClr val="F7F7F7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733800"/>
            <a:ext cx="6477000" cy="838200"/>
          </a:xfrm>
          <a:effectLst/>
        </p:spPr>
        <p:txBody>
          <a:bodyPr/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Cognizant</a:t>
            </a: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Jan 2015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466975"/>
            <a:ext cx="6553200" cy="963657"/>
          </a:xfrm>
          <a:effectLst/>
        </p:spPr>
        <p:txBody>
          <a:bodyPr/>
          <a:lstStyle/>
          <a:p>
            <a:r>
              <a:rPr lang="en-GB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Git Practical Demo</a:t>
            </a: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219200" y="3505200"/>
            <a:ext cx="6248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47800" y="1219200"/>
            <a:ext cx="7543800" cy="3657600"/>
          </a:xfrm>
        </p:spPr>
        <p:txBody>
          <a:bodyPr/>
          <a:lstStyle/>
          <a:p>
            <a:r>
              <a:rPr lang="en-US" dirty="0"/>
              <a:t>git add  </a:t>
            </a:r>
            <a:r>
              <a:rPr lang="en-US" dirty="0" smtClean="0"/>
              <a:t>filename   // add single files at a time</a:t>
            </a:r>
            <a:endParaRPr lang="en-US" dirty="0"/>
          </a:p>
          <a:p>
            <a:r>
              <a:rPr lang="en-US" dirty="0"/>
              <a:t>git add </a:t>
            </a:r>
            <a:r>
              <a:rPr lang="en-US" dirty="0" smtClean="0"/>
              <a:t>–A             // add all the files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 </a:t>
            </a:r>
            <a:r>
              <a:rPr lang="en-US" dirty="0" smtClean="0"/>
              <a:t>commit           // to commit the added file</a:t>
            </a:r>
            <a:endParaRPr lang="en-US" dirty="0"/>
          </a:p>
          <a:p>
            <a:r>
              <a:rPr lang="en-US" dirty="0"/>
              <a:t>git </a:t>
            </a:r>
            <a:r>
              <a:rPr lang="en-US" dirty="0" smtClean="0"/>
              <a:t>commit </a:t>
            </a:r>
            <a:r>
              <a:rPr lang="en-US" dirty="0"/>
              <a:t>-m "write your </a:t>
            </a:r>
            <a:r>
              <a:rPr lang="en-US" dirty="0" smtClean="0"/>
              <a:t>message“ // with message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 push origin Head           </a:t>
            </a:r>
            <a:r>
              <a:rPr lang="en-US" dirty="0" smtClean="0"/>
              <a:t>// check-in  </a:t>
            </a:r>
          </a:p>
          <a:p>
            <a:r>
              <a:rPr lang="en-US" dirty="0" smtClean="0"/>
              <a:t>git </a:t>
            </a:r>
            <a:r>
              <a:rPr lang="en-US" dirty="0"/>
              <a:t>push origin </a:t>
            </a:r>
            <a:r>
              <a:rPr lang="en-US" dirty="0" smtClean="0"/>
              <a:t>branchname   // check-in with branch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47800" y="533401"/>
            <a:ext cx="6400800" cy="533399"/>
          </a:xfrm>
        </p:spPr>
        <p:txBody>
          <a:bodyPr/>
          <a:lstStyle/>
          <a:p>
            <a:r>
              <a:rPr lang="en-US" sz="2000" dirty="0" smtClean="0"/>
              <a:t>Check-in the code to repository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756478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47800" y="1905000"/>
            <a:ext cx="7162800" cy="4267200"/>
          </a:xfrm>
        </p:spPr>
        <p:txBody>
          <a:bodyPr/>
          <a:lstStyle/>
          <a:p>
            <a:r>
              <a:rPr lang="en-US" dirty="0"/>
              <a:t>git </a:t>
            </a:r>
            <a:r>
              <a:rPr lang="en-US" dirty="0" smtClean="0"/>
              <a:t>status             // check code status</a:t>
            </a:r>
            <a:endParaRPr lang="en-US" dirty="0"/>
          </a:p>
          <a:p>
            <a:r>
              <a:rPr lang="en-US" dirty="0"/>
              <a:t>git checkout  branchname   // switch to other </a:t>
            </a:r>
            <a:r>
              <a:rPr lang="en-US" dirty="0" smtClean="0"/>
              <a:t>branch</a:t>
            </a:r>
            <a:endParaRPr lang="en-US" dirty="0"/>
          </a:p>
          <a:p>
            <a:r>
              <a:rPr lang="en-US" dirty="0"/>
              <a:t>git </a:t>
            </a:r>
            <a:r>
              <a:rPr lang="en-US" dirty="0" smtClean="0"/>
              <a:t>branch   	     // to check list of branches</a:t>
            </a:r>
            <a:endParaRPr lang="en-US" dirty="0"/>
          </a:p>
          <a:p>
            <a:r>
              <a:rPr lang="en-US" dirty="0"/>
              <a:t>git </a:t>
            </a:r>
            <a:r>
              <a:rPr lang="en-US" dirty="0" smtClean="0"/>
              <a:t>diff               // to check the changes </a:t>
            </a:r>
            <a:endParaRPr lang="en-US" dirty="0"/>
          </a:p>
          <a:p>
            <a:r>
              <a:rPr lang="en-US" dirty="0"/>
              <a:t>git </a:t>
            </a:r>
            <a:r>
              <a:rPr lang="en-US" dirty="0" smtClean="0"/>
              <a:t>stash           // to store the code in current branch &amp; switch to other branch</a:t>
            </a:r>
            <a:endParaRPr lang="en-US" dirty="0"/>
          </a:p>
          <a:p>
            <a:r>
              <a:rPr lang="en-US" dirty="0"/>
              <a:t>git branch -d </a:t>
            </a:r>
            <a:r>
              <a:rPr lang="en-US" dirty="0" smtClean="0"/>
              <a:t>branchname  </a:t>
            </a:r>
            <a:r>
              <a:rPr lang="en-US" dirty="0"/>
              <a:t>// delete a </a:t>
            </a:r>
            <a:r>
              <a:rPr lang="en-US" dirty="0" smtClean="0"/>
              <a:t>branch</a:t>
            </a:r>
            <a:endParaRPr lang="en-US" dirty="0"/>
          </a:p>
          <a:p>
            <a:r>
              <a:rPr lang="en-US" dirty="0"/>
              <a:t>git </a:t>
            </a:r>
            <a:r>
              <a:rPr lang="en-US" dirty="0" err="1"/>
              <a:t>rm</a:t>
            </a:r>
            <a:r>
              <a:rPr lang="en-US" dirty="0"/>
              <a:t> filename  </a:t>
            </a:r>
            <a:r>
              <a:rPr lang="en-US" dirty="0" smtClean="0"/>
              <a:t>	        // </a:t>
            </a:r>
            <a:r>
              <a:rPr lang="en-US" dirty="0"/>
              <a:t>delete a file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47800" y="609601"/>
            <a:ext cx="6400800" cy="533399"/>
          </a:xfrm>
        </p:spPr>
        <p:txBody>
          <a:bodyPr/>
          <a:lstStyle/>
          <a:p>
            <a:r>
              <a:rPr lang="en-US" sz="2000" dirty="0" smtClean="0"/>
              <a:t>Additional git commands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022676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525"/>
            <a:ext cx="86868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Calibri" pitchFamily="34" charset="0"/>
              </a:rPr>
              <a:t>Git </a:t>
            </a:r>
            <a:r>
              <a:rPr lang="en-US" sz="2400" dirty="0">
                <a:latin typeface="Calibri" pitchFamily="34" charset="0"/>
              </a:rPr>
              <a:t>Reference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latin typeface="Calibri" pitchFamily="34" charset="0"/>
            </a:endParaRP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292" y="6566981"/>
            <a:ext cx="381729" cy="276793"/>
          </a:xfrm>
        </p:spPr>
        <p:txBody>
          <a:bodyPr/>
          <a:lstStyle>
            <a:lvl1pPr algn="ctr">
              <a:defRPr sz="1050" b="1" smtClean="0">
                <a:solidFill>
                  <a:srgbClr val="6DB23F"/>
                </a:solidFill>
              </a:defRPr>
            </a:lvl1pPr>
          </a:lstStyle>
          <a:p>
            <a:fld id="{03C19D61-9D2B-40F8-8483-372280DF5C7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954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charset="2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kern="0" dirty="0" smtClean="0"/>
              <a:t>Git online reference</a:t>
            </a:r>
          </a:p>
          <a:p>
            <a:endParaRPr lang="en-US" sz="2000" kern="0" dirty="0"/>
          </a:p>
          <a:p>
            <a:r>
              <a:rPr lang="en-US" sz="2000" kern="0" dirty="0" smtClean="0"/>
              <a:t>http://gitref.org</a:t>
            </a:r>
          </a:p>
          <a:p>
            <a:endParaRPr lang="en-US" sz="2000" kern="0" dirty="0" smtClean="0"/>
          </a:p>
          <a:p>
            <a:r>
              <a:rPr lang="en-US" sz="2000" kern="0" dirty="0" smtClean="0"/>
              <a:t>http://progit.org</a:t>
            </a:r>
          </a:p>
          <a:p>
            <a:endParaRPr lang="en-US" sz="2000" kern="0" dirty="0" smtClean="0"/>
          </a:p>
          <a:p>
            <a:r>
              <a:rPr lang="en-US" sz="2000" kern="0" dirty="0" err="1" smtClean="0"/>
              <a:t>git</a:t>
            </a:r>
            <a:r>
              <a:rPr lang="en-US" sz="2000" kern="0" dirty="0" smtClean="0"/>
              <a:t> installation download</a:t>
            </a:r>
          </a:p>
          <a:p>
            <a:endParaRPr lang="en-US" sz="2000" kern="0" dirty="0" smtClean="0"/>
          </a:p>
          <a:p>
            <a:r>
              <a:rPr lang="en-US" sz="2000" kern="0" dirty="0" smtClean="0"/>
              <a:t>http://git-scm.com/</a:t>
            </a:r>
          </a:p>
          <a:p>
            <a:endParaRPr lang="en-US" sz="2000" kern="0" dirty="0" smtClean="0"/>
          </a:p>
          <a:p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98899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4600" y="2786063"/>
            <a:ext cx="3733800" cy="795337"/>
          </a:xfrm>
        </p:spPr>
        <p:txBody>
          <a:bodyPr/>
          <a:lstStyle/>
          <a:p>
            <a:pPr algn="ctr"/>
            <a:r>
              <a:rPr lang="en-US" sz="3200" b="1" u="sng" dirty="0" smtClean="0">
                <a:latin typeface="Calibri" pitchFamily="34" charset="0"/>
              </a:rPr>
              <a:t>Thank you  </a:t>
            </a:r>
            <a:br>
              <a:rPr lang="en-US" sz="3200" b="1" u="sng" dirty="0" smtClean="0">
                <a:latin typeface="Calibri" pitchFamily="34" charset="0"/>
              </a:rPr>
            </a:br>
            <a:r>
              <a:rPr lang="en-US" sz="3200" b="1" u="sng" dirty="0">
                <a:latin typeface="Calibri" pitchFamily="34" charset="0"/>
              </a:rPr>
              <a:t/>
            </a:r>
            <a:br>
              <a:rPr lang="en-US" sz="3200" b="1" u="sng" dirty="0">
                <a:latin typeface="Calibri" pitchFamily="34" charset="0"/>
              </a:rPr>
            </a:br>
            <a:r>
              <a:rPr lang="en-US" sz="3200" b="1" u="sng" dirty="0" smtClean="0">
                <a:latin typeface="Calibri" pitchFamily="34" charset="0"/>
              </a:rPr>
              <a:t/>
            </a:r>
            <a:br>
              <a:rPr lang="en-US" sz="3200" b="1" u="sng" dirty="0" smtClean="0">
                <a:latin typeface="Calibri" pitchFamily="34" charset="0"/>
              </a:rPr>
            </a:br>
            <a:r>
              <a:rPr lang="en-US" sz="1600" b="1" u="sng" dirty="0" smtClean="0">
                <a:latin typeface="Calibri" pitchFamily="34" charset="0"/>
              </a:rPr>
              <a:t>by Ramesh Venkatesh   </a:t>
            </a:r>
            <a:br>
              <a:rPr lang="en-US" sz="1600" b="1" u="sng" dirty="0" smtClean="0">
                <a:latin typeface="Calibri" pitchFamily="34" charset="0"/>
              </a:rPr>
            </a:br>
            <a:r>
              <a:rPr lang="en-US" sz="1600" b="1" u="sng" dirty="0">
                <a:latin typeface="Calibri" pitchFamily="34" charset="0"/>
              </a:rPr>
              <a:t/>
            </a:r>
            <a:br>
              <a:rPr lang="en-US" sz="1600" b="1" u="sng" dirty="0">
                <a:latin typeface="Calibri" pitchFamily="34" charset="0"/>
              </a:rPr>
            </a:br>
            <a:r>
              <a:rPr lang="en-US" sz="1600" b="1" u="sng" dirty="0" smtClean="0">
                <a:latin typeface="Calibri" pitchFamily="34" charset="0"/>
              </a:rPr>
              <a:t>Ramesh.Venkatesh@cognizant.com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686800" cy="457200"/>
          </a:xfrm>
        </p:spPr>
        <p:txBody>
          <a:bodyPr/>
          <a:lstStyle/>
          <a:p>
            <a:r>
              <a:rPr lang="en-US" sz="2400" dirty="0" smtClean="0">
                <a:latin typeface="Calibri" pitchFamily="34" charset="0"/>
              </a:rPr>
              <a:t>Agenda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0" y="484437"/>
            <a:ext cx="9144000" cy="54591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C5E3FF"/>
              </a:gs>
              <a:gs pos="50000">
                <a:sysClr val="window" lastClr="FFFFFF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 kern="0" dirty="0">
              <a:solidFill>
                <a:prstClr val="black"/>
              </a:solidFill>
              <a:latin typeface="Century Gothic" pitchFamily="34" charset="0"/>
            </a:endParaRPr>
          </a:p>
        </p:txBody>
      </p:sp>
      <p:pic>
        <p:nvPicPr>
          <p:cNvPr id="10" name="Picture 2" descr="D:\balaajee.M\2011\June\15.06.11\business_collage_people_powerpoint_backgrounds_and_templates_1210_titl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81305" y="3184771"/>
            <a:ext cx="3697013" cy="2772759"/>
          </a:xfrm>
          <a:prstGeom prst="roundRect">
            <a:avLst>
              <a:gd name="adj" fmla="val 6158"/>
            </a:avLst>
          </a:prstGeom>
          <a:noFill/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306414"/>
              </p:ext>
            </p:extLst>
          </p:nvPr>
        </p:nvGraphicFramePr>
        <p:xfrm>
          <a:off x="2438400" y="643032"/>
          <a:ext cx="3992823" cy="5263746"/>
        </p:xfrm>
        <a:graphic>
          <a:graphicData uri="http://schemas.openxmlformats.org/drawingml/2006/table">
            <a:tbl>
              <a:tblPr firstRow="1" bandRow="1"/>
              <a:tblGrid>
                <a:gridCol w="3992823"/>
              </a:tblGrid>
              <a:tr h="50137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alibri" panose="020F0502020204030204" pitchFamily="34" charset="0"/>
                        </a:rPr>
                        <a:t>What is Git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137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alibri" panose="020F0502020204030204" pitchFamily="34" charset="0"/>
                        </a:rPr>
                        <a:t>Git  Local Setup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13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alibri" panose="020F0502020204030204" pitchFamily="34" charset="0"/>
                        </a:rPr>
                        <a:t>Forking</a:t>
                      </a:r>
                      <a:r>
                        <a:rPr lang="en-US" sz="1300" b="0" kern="120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alibri" panose="020F0502020204030204" pitchFamily="34" charset="0"/>
                        </a:rPr>
                        <a:t> Repository </a:t>
                      </a:r>
                      <a:endParaRPr lang="en-US" sz="1300" b="0" kern="120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065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alibri" panose="020F0502020204030204" pitchFamily="34" charset="0"/>
                        </a:rPr>
                        <a:t>Branch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kern="120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alibri" panose="020F0502020204030204" pitchFamily="34" charset="0"/>
                        </a:rPr>
                        <a:t>Creating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kern="120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alibri" panose="020F0502020204030204" pitchFamily="34" charset="0"/>
                        </a:rPr>
                        <a:t> Deleting</a:t>
                      </a:r>
                      <a:endParaRPr lang="en-US" sz="1300" b="0" kern="120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13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alibri" panose="020F0502020204030204" pitchFamily="34" charset="0"/>
                        </a:rPr>
                        <a:t>Check-out   File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alibri" panose="020F0502020204030204" pitchFamily="34" charset="0"/>
                        </a:rPr>
                        <a:t>Pull Code To Local 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14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alibri" panose="020F0502020204030204" pitchFamily="34" charset="0"/>
                        </a:rPr>
                        <a:t>Check-in File</a:t>
                      </a:r>
                      <a:endParaRPr lang="en-US" sz="1300" b="0" kern="120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kern="120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alibri" panose="020F0502020204030204" pitchFamily="34" charset="0"/>
                        </a:rPr>
                        <a:t>Add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kern="120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alibri" panose="020F0502020204030204" pitchFamily="34" charset="0"/>
                        </a:rPr>
                        <a:t>Modify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kern="120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alibri" panose="020F0502020204030204" pitchFamily="34" charset="0"/>
                        </a:rPr>
                        <a:t>Delete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kern="120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alibri" panose="020F0502020204030204" pitchFamily="34" charset="0"/>
                        </a:rPr>
                        <a:t>Commit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300" b="0" kern="120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137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alibri" panose="020F0502020204030204" pitchFamily="34" charset="0"/>
                        </a:rPr>
                        <a:t>Git Rebase 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137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alibri" panose="020F0502020204030204" pitchFamily="34" charset="0"/>
                        </a:rPr>
                        <a:t>Git Push &amp; Pull Request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7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dirty="0">
                        <a:solidFill>
                          <a:schemeClr val="tx1"/>
                        </a:solidFill>
                        <a:latin typeface="Century Gothic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292" y="6532294"/>
            <a:ext cx="457200" cy="301956"/>
          </a:xfrm>
        </p:spPr>
        <p:txBody>
          <a:bodyPr/>
          <a:lstStyle>
            <a:lvl1pPr algn="ctr">
              <a:defRPr sz="1050" b="1" smtClean="0">
                <a:solidFill>
                  <a:srgbClr val="6DB23F"/>
                </a:solidFill>
              </a:defRPr>
            </a:lvl1pPr>
          </a:lstStyle>
          <a:p>
            <a:fld id="{03C19D61-9D2B-40F8-8483-372280DF5C7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525"/>
            <a:ext cx="86868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Calibri" pitchFamily="34" charset="0"/>
              </a:rPr>
              <a:t>Centralized </a:t>
            </a:r>
            <a:r>
              <a:rPr lang="en-US" sz="2400" dirty="0">
                <a:latin typeface="Calibri" pitchFamily="34" charset="0"/>
              </a:rPr>
              <a:t>version control system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latin typeface="Calibri" pitchFamily="34" charset="0"/>
            </a:endParaRP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292" y="6566981"/>
            <a:ext cx="381729" cy="276793"/>
          </a:xfrm>
        </p:spPr>
        <p:txBody>
          <a:bodyPr/>
          <a:lstStyle>
            <a:lvl1pPr algn="ctr">
              <a:defRPr sz="1050" b="1" smtClean="0">
                <a:solidFill>
                  <a:srgbClr val="6DB23F"/>
                </a:solidFill>
              </a:defRPr>
            </a:lvl1pPr>
          </a:lstStyle>
          <a:p>
            <a:fld id="{03C19D61-9D2B-40F8-8483-372280DF5C7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990600" y="3267075"/>
            <a:ext cx="1208809" cy="146685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Client1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3372716" y="1228725"/>
            <a:ext cx="1364456" cy="167640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3075710" y="4517448"/>
            <a:ext cx="1208809" cy="146685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Client2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5715000" y="3086100"/>
            <a:ext cx="1208809" cy="146685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Client3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7" idx="5"/>
            <a:endCxn id="8" idx="3"/>
          </p:cNvCxnSpPr>
          <p:nvPr/>
        </p:nvCxnSpPr>
        <p:spPr>
          <a:xfrm flipV="1">
            <a:off x="2199409" y="2905125"/>
            <a:ext cx="1684978" cy="9442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0"/>
            <a:endCxn id="8" idx="3"/>
          </p:cNvCxnSpPr>
          <p:nvPr/>
        </p:nvCxnSpPr>
        <p:spPr>
          <a:xfrm flipV="1">
            <a:off x="3831216" y="2905125"/>
            <a:ext cx="53171" cy="16123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8" idx="3"/>
          </p:cNvCxnSpPr>
          <p:nvPr/>
        </p:nvCxnSpPr>
        <p:spPr>
          <a:xfrm flipH="1" flipV="1">
            <a:off x="3884387" y="2905125"/>
            <a:ext cx="1830613" cy="10655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Flowchart: Magnetic Disk 15"/>
          <p:cNvSpPr/>
          <p:nvPr/>
        </p:nvSpPr>
        <p:spPr>
          <a:xfrm>
            <a:off x="3672321" y="2333625"/>
            <a:ext cx="517647" cy="4191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525"/>
            <a:ext cx="86868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Calibri" pitchFamily="34" charset="0"/>
              </a:rPr>
              <a:t>Distributed </a:t>
            </a:r>
            <a:r>
              <a:rPr lang="en-US" sz="2400" dirty="0">
                <a:latin typeface="Calibri" pitchFamily="34" charset="0"/>
              </a:rPr>
              <a:t>version control system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latin typeface="Calibri" pitchFamily="34" charset="0"/>
            </a:endParaRP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292" y="6566981"/>
            <a:ext cx="381729" cy="276793"/>
          </a:xfrm>
        </p:spPr>
        <p:txBody>
          <a:bodyPr/>
          <a:lstStyle>
            <a:lvl1pPr algn="ctr">
              <a:defRPr sz="1050" b="1" smtClean="0">
                <a:solidFill>
                  <a:srgbClr val="6DB23F"/>
                </a:solidFill>
              </a:defRPr>
            </a:lvl1pPr>
          </a:lstStyle>
          <a:p>
            <a:fld id="{03C19D61-9D2B-40F8-8483-372280DF5C7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Cube 13"/>
          <p:cNvSpPr/>
          <p:nvPr/>
        </p:nvSpPr>
        <p:spPr>
          <a:xfrm>
            <a:off x="3697126" y="1219199"/>
            <a:ext cx="1447800" cy="1898939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Server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Cube 16"/>
          <p:cNvSpPr/>
          <p:nvPr/>
        </p:nvSpPr>
        <p:spPr>
          <a:xfrm>
            <a:off x="1143000" y="4324350"/>
            <a:ext cx="1836288" cy="182880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UserCom1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14" idx="3"/>
            <a:endCxn id="17" idx="0"/>
          </p:cNvCxnSpPr>
          <p:nvPr/>
        </p:nvCxnSpPr>
        <p:spPr>
          <a:xfrm flipH="1">
            <a:off x="2289744" y="3118138"/>
            <a:ext cx="1950307" cy="12062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  <a:endCxn id="24" idx="0"/>
          </p:cNvCxnSpPr>
          <p:nvPr/>
        </p:nvCxnSpPr>
        <p:spPr>
          <a:xfrm>
            <a:off x="4240051" y="3118138"/>
            <a:ext cx="1919296" cy="11883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Flowchart: Magnetic Disk 20"/>
          <p:cNvSpPr/>
          <p:nvPr/>
        </p:nvSpPr>
        <p:spPr>
          <a:xfrm>
            <a:off x="3952696" y="2657473"/>
            <a:ext cx="479281" cy="3056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5202076" y="5327939"/>
            <a:ext cx="619990" cy="457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5003494" y="4306468"/>
            <a:ext cx="1854505" cy="1828800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UserCom2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Flowchart: Magnetic Disk 15"/>
          <p:cNvSpPr/>
          <p:nvPr/>
        </p:nvSpPr>
        <p:spPr>
          <a:xfrm>
            <a:off x="1581863" y="5711969"/>
            <a:ext cx="479281" cy="3056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5451465" y="5711968"/>
            <a:ext cx="479281" cy="3056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8867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525"/>
            <a:ext cx="86868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Calibri" pitchFamily="34" charset="0"/>
              </a:rPr>
              <a:t>Git History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292" y="6566981"/>
            <a:ext cx="381729" cy="276793"/>
          </a:xfrm>
        </p:spPr>
        <p:txBody>
          <a:bodyPr/>
          <a:lstStyle>
            <a:lvl1pPr algn="ctr">
              <a:defRPr sz="1050" b="1" smtClean="0">
                <a:solidFill>
                  <a:srgbClr val="6DB23F"/>
                </a:solidFill>
              </a:defRPr>
            </a:lvl1pPr>
          </a:lstStyle>
          <a:p>
            <a:fld id="{03C19D61-9D2B-40F8-8483-372280DF5C7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800" y="982584"/>
            <a:ext cx="86910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defRPr/>
            </a:pPr>
            <a:endParaRPr lang="en-US" sz="1600" dirty="0" smtClean="0">
              <a:solidFill>
                <a:srgbClr val="4D4D4D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§"/>
              <a:defRPr/>
            </a:pPr>
            <a:r>
              <a:rPr lang="en-US" sz="1600" dirty="0" smtClean="0">
                <a:solidFill>
                  <a:srgbClr val="4D4D4D"/>
                </a:solidFill>
              </a:rPr>
              <a:t>Some </a:t>
            </a:r>
            <a:r>
              <a:rPr lang="en-US" sz="1600" dirty="0">
                <a:solidFill>
                  <a:srgbClr val="4D4D4D"/>
                </a:solidFill>
              </a:rPr>
              <a:t>of the companies that use </a:t>
            </a:r>
            <a:r>
              <a:rPr lang="en-US" sz="1600" dirty="0" smtClean="0">
                <a:solidFill>
                  <a:srgbClr val="4D4D4D"/>
                </a:solidFill>
              </a:rPr>
              <a:t>Git:</a:t>
            </a:r>
          </a:p>
          <a:p>
            <a:pPr lvl="1">
              <a:lnSpc>
                <a:spcPct val="150000"/>
              </a:lnSpc>
              <a:defRPr/>
            </a:pPr>
            <a:endParaRPr lang="en-US" sz="1600" dirty="0">
              <a:solidFill>
                <a:srgbClr val="4D4D4D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§"/>
              <a:defRPr/>
            </a:pPr>
            <a:endParaRPr lang="en-US" sz="1600" dirty="0"/>
          </a:p>
        </p:txBody>
      </p:sp>
      <p:pic>
        <p:nvPicPr>
          <p:cNvPr id="16" name="Picture 22" descr="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06515"/>
            <a:ext cx="1905000" cy="55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5134076"/>
            <a:ext cx="2476940" cy="469208"/>
          </a:xfrm>
          <a:prstGeom prst="rect">
            <a:avLst/>
          </a:prstGeom>
        </p:spPr>
      </p:pic>
      <p:pic>
        <p:nvPicPr>
          <p:cNvPr id="27" name="Picture 20" descr="Goog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438986"/>
            <a:ext cx="2310353" cy="60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http://1.bp.blogspot.com/-Ry9jTsckN4U/TitcTRBj-UI/AAAAAAAACXk/bhO7Mop5Lw0/s1600/facebook_logo_hd_wallpap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5134076"/>
            <a:ext cx="2000250" cy="51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12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525"/>
            <a:ext cx="8686800" cy="457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Calibri" pitchFamily="34" charset="0"/>
              </a:rPr>
              <a:t>Git </a:t>
            </a:r>
            <a:r>
              <a:rPr lang="en-US" sz="2400" dirty="0">
                <a:latin typeface="Calibri" pitchFamily="34" charset="0"/>
              </a:rPr>
              <a:t>Capabilities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latin typeface="Calibri" pitchFamily="34" charset="0"/>
            </a:endParaRP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292" y="6566981"/>
            <a:ext cx="381729" cy="276793"/>
          </a:xfrm>
        </p:spPr>
        <p:txBody>
          <a:bodyPr/>
          <a:lstStyle>
            <a:lvl1pPr algn="ctr">
              <a:defRPr sz="1050" b="1" smtClean="0">
                <a:solidFill>
                  <a:srgbClr val="6DB23F"/>
                </a:solidFill>
              </a:defRPr>
            </a:lvl1pPr>
          </a:lstStyle>
          <a:p>
            <a:fld id="{03C19D61-9D2B-40F8-8483-372280DF5C7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charset="2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kern="0" dirty="0" smtClean="0"/>
              <a:t>Everything is local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kern="0" dirty="0" smtClean="0"/>
              <a:t>Git Fast &amp; Small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kern="0" dirty="0" smtClean="0"/>
              <a:t>Cheap local branching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kern="0" dirty="0" smtClean="0"/>
              <a:t>Distributed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kern="0" dirty="0" smtClean="0"/>
              <a:t>Easy to learn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kern="0" dirty="0" smtClean="0"/>
              <a:t>Easy to recover the code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kern="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4153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47800" y="2362200"/>
            <a:ext cx="6400800" cy="2286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git </a:t>
            </a:r>
            <a:r>
              <a:rPr lang="en-US" dirty="0" err="1"/>
              <a:t>config</a:t>
            </a:r>
            <a:r>
              <a:rPr lang="en-US" dirty="0"/>
              <a:t> --global user.name </a:t>
            </a:r>
            <a:r>
              <a:rPr lang="en-US" dirty="0" smtClean="0"/>
              <a:t> Your Name</a:t>
            </a:r>
            <a:endParaRPr lang="en-US" dirty="0"/>
          </a:p>
          <a:p>
            <a:r>
              <a:rPr lang="en-US" dirty="0"/>
              <a:t>git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 </a:t>
            </a:r>
            <a:r>
              <a:rPr lang="en-US" dirty="0" smtClean="0">
                <a:hlinkClick r:id="rId2"/>
              </a:rPr>
              <a:t>your@email.com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47800" y="1414463"/>
            <a:ext cx="6400800" cy="566737"/>
          </a:xfrm>
        </p:spPr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config</a:t>
            </a:r>
            <a:r>
              <a:rPr lang="en-US" dirty="0" smtClean="0"/>
              <a:t>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7294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cd </a:t>
            </a:r>
            <a:r>
              <a:rPr lang="en-US" dirty="0" smtClean="0"/>
              <a:t> /</a:t>
            </a:r>
            <a:r>
              <a:rPr lang="en-US" dirty="0"/>
              <a:t>c/folder path</a:t>
            </a:r>
            <a:r>
              <a:rPr lang="en-US" dirty="0" smtClean="0"/>
              <a:t>/    ---</a:t>
            </a:r>
            <a:r>
              <a:rPr lang="en-US" dirty="0" smtClean="0">
                <a:sym typeface="Wingdings" panose="05000000000000000000" pitchFamily="2" charset="2"/>
              </a:rPr>
              <a:t> for folder navigation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git </a:t>
            </a:r>
            <a:r>
              <a:rPr lang="en-US" dirty="0"/>
              <a:t>init       </a:t>
            </a:r>
            <a:r>
              <a:rPr lang="en-US" dirty="0" smtClean="0"/>
              <a:t>----</a:t>
            </a:r>
            <a:r>
              <a:rPr lang="en-US" dirty="0" smtClean="0">
                <a:sym typeface="Wingdings" panose="05000000000000000000" pitchFamily="2" charset="2"/>
              </a:rPr>
              <a:t> initiate the git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47800" y="1414463"/>
            <a:ext cx="6400800" cy="719137"/>
          </a:xfrm>
        </p:spPr>
        <p:txBody>
          <a:bodyPr/>
          <a:lstStyle/>
          <a:p>
            <a:r>
              <a:rPr lang="en-US" sz="2000" dirty="0" smtClean="0"/>
              <a:t>Navigation in git bash and git initialization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705869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47800" y="1295400"/>
            <a:ext cx="7086600" cy="3429000"/>
          </a:xfrm>
        </p:spPr>
        <p:txBody>
          <a:bodyPr/>
          <a:lstStyle/>
          <a:p>
            <a:r>
              <a:rPr lang="en-US" dirty="0"/>
              <a:t>git remote add origin </a:t>
            </a:r>
            <a:r>
              <a:rPr lang="en-US" dirty="0" smtClean="0"/>
              <a:t>URL  // origin or remote setup</a:t>
            </a:r>
          </a:p>
          <a:p>
            <a:endParaRPr lang="en-US" dirty="0"/>
          </a:p>
          <a:p>
            <a:r>
              <a:rPr lang="en-US" dirty="0"/>
              <a:t>git checkout -b </a:t>
            </a:r>
            <a:r>
              <a:rPr lang="en-US" dirty="0" err="1" smtClean="0"/>
              <a:t>newbranchname</a:t>
            </a:r>
            <a:r>
              <a:rPr lang="en-US" dirty="0" smtClean="0"/>
              <a:t> // create new branch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 pull origin </a:t>
            </a:r>
            <a:r>
              <a:rPr lang="en-US" dirty="0" smtClean="0"/>
              <a:t>master   // check-out the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47800" y="685801"/>
            <a:ext cx="6400800" cy="457199"/>
          </a:xfrm>
        </p:spPr>
        <p:txBody>
          <a:bodyPr/>
          <a:lstStyle/>
          <a:p>
            <a:r>
              <a:rPr lang="en-US" sz="2000" dirty="0" smtClean="0"/>
              <a:t>Git origin ,branch creation  and checkout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24594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prstTxWarp prst="textNoShape">
          <a:avLst/>
        </a:prstTxWarp>
        <a:spAutoFit/>
      </a:bodyPr>
      <a:lstStyle>
        <a:defPPr eaLnBrk="0" hangingPunct="0">
          <a:defRPr sz="3200" b="0" dirty="0">
            <a:solidFill>
              <a:schemeClr val="bg1"/>
            </a:solidFill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gnizant Presentation">
  <a:themeElements>
    <a:clrScheme name="Custom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34575"/>
      </a:hlink>
      <a:folHlink>
        <a:srgbClr val="7F7F7F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prstTxWarp prst="textNoShape">
          <a:avLst/>
        </a:prstTxWarp>
        <a:spAutoFit/>
      </a:bodyPr>
      <a:lstStyle>
        <a:defPPr eaLnBrk="0" hangingPunct="0">
          <a:defRPr sz="3200" b="0" dirty="0">
            <a:solidFill>
              <a:schemeClr val="bg1"/>
            </a:solidFill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Fannie Mae Managed Services RFP - Orals presentation (Dec 9, 2010) - ITIS Only</Template>
  <TotalTime>9442</TotalTime>
  <Words>262</Words>
  <Application>Microsoft Office PowerPoint</Application>
  <PresentationFormat>On-screen Show (4:3)</PresentationFormat>
  <Paragraphs>87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2_Blank Presentation</vt:lpstr>
      <vt:lpstr>Cognizant Presentation</vt:lpstr>
      <vt:lpstr>Git Practical Demo</vt:lpstr>
      <vt:lpstr>Agenda</vt:lpstr>
      <vt:lpstr>Centralized version control system </vt:lpstr>
      <vt:lpstr>Distributed version control system </vt:lpstr>
      <vt:lpstr>Git History</vt:lpstr>
      <vt:lpstr>Git Capabilities </vt:lpstr>
      <vt:lpstr>Git config setup</vt:lpstr>
      <vt:lpstr>Navigation in git bash and git initialization</vt:lpstr>
      <vt:lpstr>Git origin ,branch creation  and checkout</vt:lpstr>
      <vt:lpstr>Check-in the code to repository </vt:lpstr>
      <vt:lpstr>Additional git commands </vt:lpstr>
      <vt:lpstr>Git Reference </vt:lpstr>
      <vt:lpstr>Thank you     by Ramesh Venkatesh     Ramesh.Venkatesh@cognizant.com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Magellan SCM Migration Support</dc:title>
  <dc:subject>PVCS to SVN Migration</dc:subject>
  <dc:creator>ECCRM Practice - Cognizant</dc:creator>
  <cp:lastModifiedBy>Cognizant Technology Solutions</cp:lastModifiedBy>
  <cp:revision>246</cp:revision>
  <dcterms:created xsi:type="dcterms:W3CDTF">2011-02-08T14:34:23Z</dcterms:created>
  <dcterms:modified xsi:type="dcterms:W3CDTF">2015-01-08T22:51:01Z</dcterms:modified>
</cp:coreProperties>
</file>