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29"/>
  </p:notesMasterIdLst>
  <p:sldIdLst>
    <p:sldId id="256" r:id="rId2"/>
    <p:sldId id="257" r:id="rId3"/>
    <p:sldId id="379" r:id="rId4"/>
    <p:sldId id="378" r:id="rId5"/>
    <p:sldId id="377" r:id="rId6"/>
    <p:sldId id="381" r:id="rId7"/>
    <p:sldId id="380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396" r:id="rId23"/>
    <p:sldId id="397" r:id="rId24"/>
    <p:sldId id="398" r:id="rId25"/>
    <p:sldId id="399" r:id="rId26"/>
    <p:sldId id="400" r:id="rId27"/>
    <p:sldId id="40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D34375-7BD5-D846-A3A3-DE4C6889ECF3}">
          <p14:sldIdLst>
            <p14:sldId id="256"/>
            <p14:sldId id="257"/>
            <p14:sldId id="379"/>
            <p14:sldId id="378"/>
            <p14:sldId id="377"/>
            <p14:sldId id="381"/>
            <p14:sldId id="380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393"/>
            <p14:sldId id="394"/>
            <p14:sldId id="395"/>
            <p14:sldId id="396"/>
            <p14:sldId id="397"/>
            <p14:sldId id="398"/>
            <p14:sldId id="399"/>
            <p14:sldId id="400"/>
            <p14:sldId id="4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CE2"/>
    <a:srgbClr val="2C2DA9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3"/>
    <p:restoredTop sz="94947" autoAdjust="0"/>
  </p:normalViewPr>
  <p:slideViewPr>
    <p:cSldViewPr snapToGrid="0" snapToObjects="1">
      <p:cViewPr varScale="1">
        <p:scale>
          <a:sx n="83" d="100"/>
          <a:sy n="83" d="100"/>
        </p:scale>
        <p:origin x="97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2024/12/14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679B7-0CDC-9FD5-34B6-5473412C1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7E3619-9ED0-694C-0547-0FDEF179F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74BD9A-FB14-8071-132B-0FF86B559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33E00C-30D6-5E07-BB6A-329B29C74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7260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8A8A2-6E4C-1995-3ACA-805E9EB9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8D05B9-3394-9E50-6EBF-193523A49D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7F8289-9330-F063-464E-74D39A95C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DF1AA-BADE-29B1-E9B4-CEBF1B3041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706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8FE69-0EAD-16EA-DCEE-A46ABF4BC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5CBA57-A14B-EE24-4DF7-4FE435E1D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E9A26F-630B-D7C5-0AA5-4F8A7BF4D6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3D4309-0058-D8A9-24F4-E529677D4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442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51B86-4170-E202-4F19-7B224D4FB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194CAD-BA57-523B-DE56-FEB6EEB39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3C9A8B-5C0C-B44E-F70E-BBB65156D9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EC3A5D-C4E9-D636-710D-A6229BBB3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72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09777-6CC3-DA90-66C5-4463AEE57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A3B24F-11D4-0199-DEE8-78DF8A5E4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A00B37-4A04-8226-3850-2C6932D99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503E6C-FAF8-4CDA-487B-CA5018D59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6486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A8A86-35B3-B439-7D32-46A9744BF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5968E1-266F-7B41-3C47-36A0BC290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AF5199-00D8-D558-3F75-E4FE4B952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86B54-22BF-BAB0-897F-4AB7EE0E8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979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0973A-316B-42CD-8AB6-655FBB823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5EBBD58-0FD9-733E-B0B7-8141376274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087A25-6E30-66DE-0384-2BD2FDA5F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C8C8D0-E060-8798-6A79-94055D387F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62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07D2-79A5-8E65-E1D7-73DA4274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6AFF8DF-B3EE-EBCC-A60F-E19927878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98C7C48-1E78-04C2-748F-AEFA756BA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BD39B1-DB64-E5E6-9C2F-6A612511BB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00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2F34C-7FD3-2FF6-E7FA-4A0E1A26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01355A-A9DA-55C9-6921-54A89B245B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49BC423-494D-FD9D-280F-49EFECF35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0D6697-CC2B-F4D6-7D8B-16F7A5942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40263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9E1FD-5E04-AA5D-84B6-A77A025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B63BEC-9562-5411-E436-241F47AD2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7E512D-5075-1A0F-631D-6F758791F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CE569E-0F36-1A2A-6DC6-531D94B4E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994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800B-ABB1-D83D-4BBC-9C68BCB8A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E96F8F-CAA8-5F36-5377-A2B790503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19F31C8-1494-02FE-B3F6-98964F95B8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E8405-5BDC-7AB0-0A69-7C02FFC76F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0737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8D586-3374-CD8F-14AD-29BDFED9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86A9EF-17D8-914A-05E5-7ECE98BEF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15E3F2-B122-7438-1C18-C16E92DC9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ABC798-A950-B390-7D65-6AD7703714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3787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72C5A-5874-3B62-7757-A6AAE2EC2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B2FD46-AB30-AC68-CA8A-864C8C195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F388374-007D-03CC-6AEE-99C819108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BCF9E-9278-BE42-DF39-115F89B7A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36635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BEB20-32D1-0712-1DED-59C3B279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1D9D9A-A6DD-E102-D018-89838F297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7A056D-D8A7-14EE-5E25-D3E832BE4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16EAC6-86FC-43EE-37CD-2BDB71EB4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64940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49F75-E5B6-0CFC-8827-A756CC15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0849AD-3337-6F2F-ADAF-D5F8B4FB61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01D698-3E5A-6F12-BCD7-19E6CA28C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97C493-2386-7CD5-0A63-07B831827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616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77449-CA65-8105-6FAA-E74EFA40F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597DC7-E6CB-EF2C-3511-B26796068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EA31BE-3C46-494B-E203-9BB6F00FF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B5067A-6C66-F08E-CCC0-17CE07EC4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913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EFEA-E921-CE79-DB3A-A9486360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E188BB-1DDF-0865-5053-35DD06BD5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B6D864-0308-18D0-9363-7B27A2E774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E0A2C2-1A8D-32A1-A85F-9010366BC7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5865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CB6D-2EE0-C97C-9959-F8C2C27F8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54DB3F8-6286-ADF8-6A57-16B7BD7FF4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5B31F0-10B8-A2E3-9649-C8DC0FF550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BC58F7-1BDE-8B87-ECD1-A8C03ABAD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1134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691AF-2157-A9FF-F09D-EB5A58F4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CA1E74-CF5B-0B6E-4D83-F460F6030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70BB32-7226-AA08-CFEA-3686C129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FE80C3-B11E-8463-39B1-15C92A112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676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A31E-3160-17B3-AB9E-7C0C44127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B6C529-533C-91D9-428C-30076AB0B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EAC8EAE-22AF-87DB-AEE1-0577A05B71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A6AEB8-68F6-3A2A-5B7E-0365797D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5779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0C1C2-3723-46CD-18E4-60CEAEC62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E71D44-07D8-3BD1-219A-226A855F7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74CDF87-3164-3731-4341-E446EB735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976FF9-3E4D-882D-C601-F5432EB5A4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3171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AACD6-29BA-5ECB-4F5B-4CE9FC505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489B70-A3D6-C7C6-789F-BC5047743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CDF10BA-4579-2F0D-FE95-ECB52AF95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89AF6-D28E-8A89-1038-E7665F724A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5489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E44F-5FA0-2C51-A31E-31802637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DEFF5F-9C69-673F-90A3-08F3E9F96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2E5B08-205F-97C5-D90E-1BC8FD01F9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E8A764-CFBB-696C-3DE9-4902A17A0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242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FAE3-526F-EAEE-0FA4-2A54647B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71919B-C1D6-702B-01B4-14C958FA0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54F9D6-16CF-3026-026E-226A5CA6B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BD80BF-9CCE-623A-B52C-47E6117A36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5571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09FF1-407A-83AD-0CAE-D529FC95F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EE4AC76-C3E5-C7CD-3E25-D2150DE27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1671CE-7BBF-BF20-75A1-AFD10ED3F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60A951-47C3-FE73-DA44-5DF4E98DF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220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09597" y="1402663"/>
            <a:ext cx="7890933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Arial" panose="020B0604020202020204" pitchFamily="34" charset="0"/>
              <a:buChar char="•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 userDrawn="1"/>
        </p:nvSpPr>
        <p:spPr>
          <a:xfrm>
            <a:off x="0" y="6637866"/>
            <a:ext cx="306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author: Ricky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 userDrawn="1"/>
        </p:nvSpPr>
        <p:spPr>
          <a:xfrm>
            <a:off x="3033000" y="6637867"/>
            <a:ext cx="306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title: 2024 Fire Cup Tutorial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 userDrawn="1"/>
        </p:nvSpPr>
        <p:spPr>
          <a:xfrm>
            <a:off x="6084000" y="6637866"/>
            <a:ext cx="306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 userDrawn="1"/>
        </p:nvSpPr>
        <p:spPr>
          <a:xfrm>
            <a:off x="7328080" y="6637866"/>
            <a:ext cx="1021640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2024/12/14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 userDrawn="1"/>
        </p:nvSpPr>
        <p:spPr>
          <a:xfrm>
            <a:off x="8515350" y="6637865"/>
            <a:ext cx="546380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5%B9%B3%E5%9D%87%E6%95%B0/1103122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6%95%B0%E7%8B%AC/7484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2024 Fire Cup Tutorial</a:t>
            </a:r>
            <a:endParaRPr lang="zh-CN" altLang="en-US" dirty="0"/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89BA9F5D-405C-4AE3-616E-32EE4EC3F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8892" y="4742851"/>
            <a:ext cx="7687994" cy="529879"/>
          </a:xfrm>
        </p:spPr>
        <p:txBody>
          <a:bodyPr>
            <a:normAutofit lnSpcReduction="10000"/>
          </a:bodyPr>
          <a:lstStyle/>
          <a:p>
            <a:r>
              <a:rPr lang="en-US" altLang="zh-CN" sz="3200" dirty="0"/>
              <a:t>HBUE ACM</a:t>
            </a:r>
            <a:r>
              <a:rPr lang="zh-CN" altLang="en-US" sz="3200" dirty="0"/>
              <a:t>集训队</a:t>
            </a:r>
            <a:r>
              <a:rPr lang="en-US" altLang="zh-CN" sz="3200" dirty="0"/>
              <a:t> IT</a:t>
            </a:r>
            <a:r>
              <a:rPr lang="zh-CN" altLang="en-US" sz="3200" dirty="0"/>
              <a:t>命题组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EB13E22-5537-1041-AEE2-3418B8991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372" y="2794079"/>
            <a:ext cx="1532762" cy="132200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F34A235-5098-98E1-39BE-A471729C75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175" y="2964248"/>
            <a:ext cx="1038939" cy="10477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0C0FB60-4FE7-EEDC-677C-4907E7F7C5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719" y="2984546"/>
            <a:ext cx="1031613" cy="10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B6C3D-10A1-0EB2-E849-556D9402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DC61F5-E68E-7FC8-F555-56018A98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 </a:t>
            </a:r>
            <a:r>
              <a:rPr kumimoji="1" lang="zh-CN" altLang="en-US" dirty="0"/>
              <a:t>加和乘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B1A9626-E296-C984-D590-ED4D0561D715}"/>
              </a:ext>
            </a:extLst>
          </p:cNvPr>
          <p:cNvGrpSpPr/>
          <p:nvPr/>
        </p:nvGrpSpPr>
        <p:grpSpPr>
          <a:xfrm>
            <a:off x="247120" y="2020419"/>
            <a:ext cx="8601075" cy="2742081"/>
            <a:chOff x="259291" y="2612088"/>
            <a:chExt cx="8601075" cy="2742081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339C9225-DB0C-05DB-4CE8-BEA6EB145282}"/>
                </a:ext>
              </a:extLst>
            </p:cNvPr>
            <p:cNvSpPr/>
            <p:nvPr/>
          </p:nvSpPr>
          <p:spPr>
            <a:xfrm>
              <a:off x="259291" y="2612088"/>
              <a:ext cx="8601075" cy="620807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D8319068-8150-0044-3E28-66A79137DE9F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2658788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937D74E-D1F5-6469-DFDF-92D2876F88A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9291" y="3106042"/>
                  <a:ext cx="8601075" cy="2248127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有一个无穷集合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初始集合内有整数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给定整数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集合内部元素有如下定义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 </a:t>
                  </a: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若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存在于集合中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∙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存在于集合中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+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也存在于集合当中。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问整数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是否存在于集合中。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937D74E-D1F5-6469-DFDF-92D2876F88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91" y="3106042"/>
                  <a:ext cx="8601075" cy="224812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466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4D93E-5844-3533-E6DC-85D6CCDD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253E3D-CFDC-5992-B383-4C14F9A2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 </a:t>
            </a:r>
            <a:r>
              <a:rPr kumimoji="1" lang="zh-CN" altLang="en-US" dirty="0"/>
              <a:t>加和乘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38942C-11D1-91C4-6B59-8C80C694C0E2}"/>
              </a:ext>
            </a:extLst>
          </p:cNvPr>
          <p:cNvGrpSpPr/>
          <p:nvPr/>
        </p:nvGrpSpPr>
        <p:grpSpPr>
          <a:xfrm>
            <a:off x="271462" y="1763165"/>
            <a:ext cx="8601075" cy="3737522"/>
            <a:chOff x="259291" y="1113879"/>
            <a:chExt cx="8601075" cy="3737522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4AFFBC79-8E9C-1D5A-6AFC-46CC95495D5C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179DD672-1BC9-9FCC-9D88-0168F09AA95C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FBF3390-DB20-8A31-92C2-1922F74A846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9291" y="1607833"/>
                  <a:ext cx="8601075" cy="3243568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1" lang="zh-CN" altLang="en-US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定理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：正整数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在集合中，当且仅当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zh-CN" sz="2400" i="1" dirty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a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</m:sSup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 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𝑞𝑏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（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kumimoji="1" lang="zh-CN" altLang="en-US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为非负整数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）</a:t>
                  </a: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证明：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在集合中，可知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n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𝑞𝑏</m:t>
                          </m:r>
                        </m:e>
                      </m:d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𝑎𝑞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在集合中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p>
                        <m:sSup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</m:sSup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 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𝑞𝑏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</m:sSup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+1</m:t>
                          </m:r>
                        </m:e>
                      </m:d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kumimoji="1" lang="en-US" altLang="zh-CN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kumimoji="1" lang="en-US" altLang="zh-CN" sz="2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kumimoji="1" lang="en-US" altLang="zh-CN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在集合中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命题得证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FBF3390-DB20-8A31-92C2-1922F74A84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91" y="1607833"/>
                  <a:ext cx="8601075" cy="3243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09984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0577B-ED81-2783-E483-FBA4F810A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5C5F2-8D89-489A-B113-FD0CFD52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 </a:t>
            </a:r>
            <a:r>
              <a:rPr kumimoji="1" lang="zh-CN" altLang="en-US" dirty="0"/>
              <a:t>加和乘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C8F6E04-7ED9-6D5E-A403-209170C03E61}"/>
              </a:ext>
            </a:extLst>
          </p:cNvPr>
          <p:cNvGrpSpPr/>
          <p:nvPr/>
        </p:nvGrpSpPr>
        <p:grpSpPr>
          <a:xfrm>
            <a:off x="265377" y="2352369"/>
            <a:ext cx="8613246" cy="2446885"/>
            <a:chOff x="247120" y="1113879"/>
            <a:chExt cx="8613246" cy="2446885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F7544D63-2B91-5E58-634D-78C30C0B231B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C17C2CF7-90C8-48FE-E8CA-C4DB11882CD8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EBBEA0C-FA95-AF8C-6E8C-5596727C3B4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01075" cy="1952931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i="0" dirty="0">
                      <a:latin typeface="+mj-lt"/>
                      <a:ea typeface="黑体" panose="02010609060101010101" pitchFamily="49" charset="-122"/>
                    </a:rPr>
                    <a:t>数学。由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定理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，给定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kumimoji="1" lang="zh-CN" altLang="en-US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zh-CN" altLang="en-US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，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只需枚举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𝑝</m:t>
                      </m:r>
                      <m:r>
                        <a:rPr kumimoji="1" lang="zh-CN" altLang="en-US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、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即可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枚举思路：</a:t>
                  </a: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= 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时：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= 1 + 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𝑞𝑏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判断 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| (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− 1)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即可</a:t>
                  </a:r>
                </a:p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≠ 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时：判断 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𝑏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| (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− </m:t>
                      </m:r>
                      <m:sSup>
                        <m:sSup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sup>
                      </m:sSup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即可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EBBEA0C-FA95-AF8C-6E8C-5596727C3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01075" cy="19529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159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80386-4441-7C00-7C1B-107C9F8F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AEB52-9D0B-C691-B7CB-C28D6EC54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 </a:t>
            </a:r>
            <a:r>
              <a:rPr kumimoji="1" lang="zh-CN" altLang="en-US" dirty="0"/>
              <a:t>没有你，对我很重要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E86B019-072D-3AA9-4FD4-0C5D1158A947}"/>
              </a:ext>
            </a:extLst>
          </p:cNvPr>
          <p:cNvGrpSpPr/>
          <p:nvPr/>
        </p:nvGrpSpPr>
        <p:grpSpPr>
          <a:xfrm>
            <a:off x="265377" y="2750985"/>
            <a:ext cx="8613246" cy="1356030"/>
            <a:chOff x="247120" y="1113879"/>
            <a:chExt cx="8613246" cy="1362353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DD660167-EE28-9B48-00E3-DBDF39289950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DE48A975-CB77-308E-F044-8B9BCB6C00E1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A839860-321B-80C9-CFC8-4D82BC8C628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13246" cy="868399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给定一个数组，将其中最大的数加上一个最小的</a:t>
                  </a:r>
                  <a14:m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，使得这个数组中严格大于一半的数都严格小于数组新的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  <a:hlinkClick r:id="rId3">
                        <a:extLst>
                          <a:ext uri="{A12FA001-AC4F-418D-AE19-62706E023703}">
                            <ahyp:hlinkClr xmlns:ahyp="http://schemas.microsoft.com/office/drawing/2018/hyperlinkcolor" val="tx"/>
                          </a:ext>
                        </a:extLst>
                      </a:hlinkClick>
                    </a:rPr>
                    <a:t>平均数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的一半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A839860-321B-80C9-CFC8-4D82BC8C6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13246" cy="8683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36496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979FE-1E33-BF7A-6260-A5C25880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F8419-4F94-F858-D525-BDD0E76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 </a:t>
            </a:r>
            <a:r>
              <a:rPr kumimoji="1" lang="zh-CN" altLang="en-US" dirty="0"/>
              <a:t>没有你，对我很重要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AC70873-C5BF-999F-F266-E3FAC8A314DA}"/>
              </a:ext>
            </a:extLst>
          </p:cNvPr>
          <p:cNvGrpSpPr/>
          <p:nvPr/>
        </p:nvGrpSpPr>
        <p:grpSpPr>
          <a:xfrm>
            <a:off x="245003" y="1737442"/>
            <a:ext cx="8613246" cy="3383116"/>
            <a:chOff x="247120" y="1113879"/>
            <a:chExt cx="8613246" cy="3398891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67A98A02-3227-FBBB-9B0D-E0C4AD1F8DC4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A20D60E6-DE51-7793-931E-32FDD9C312C6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3A4E520-A320-3C56-0E7B-273DD5ED9C9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13246" cy="2904937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模拟。注意到只有当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时，输出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−1</m:t>
                      </m:r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可以将数组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升序排序，这样严格大于一半的位置就是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40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由题意不等式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成立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化简得：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&gt;2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因为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为非负整数，故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𝑚𝑖𝑛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max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⁡(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0, 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2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3A4E520-A320-3C56-0E7B-273DD5ED9C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13246" cy="2904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566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C7184-5B48-2297-83ED-C7CA910C0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0A3DB-FE66-B27A-E8EB-77CF91BF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 </a:t>
            </a:r>
            <a:r>
              <a:rPr kumimoji="1" lang="zh-CN" altLang="en-US" dirty="0"/>
              <a:t>四字大神的数组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7A6158B-E713-1472-F34A-F305AFD54C78}"/>
              </a:ext>
            </a:extLst>
          </p:cNvPr>
          <p:cNvGrpSpPr/>
          <p:nvPr/>
        </p:nvGrpSpPr>
        <p:grpSpPr>
          <a:xfrm>
            <a:off x="259292" y="2220298"/>
            <a:ext cx="8613246" cy="2417403"/>
            <a:chOff x="247120" y="1113879"/>
            <a:chExt cx="8613246" cy="2428675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75F0C22D-8CA9-9361-3C34-7219C12DB236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03BF9532-A310-1A26-811F-9A8E072BE025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7DC931EE-5335-CBF0-4749-BA6A132D3759}"/>
                </a:ext>
              </a:extLst>
            </p:cNvPr>
            <p:cNvSpPr txBox="1">
              <a:spLocks/>
            </p:cNvSpPr>
            <p:nvPr/>
          </p:nvSpPr>
          <p:spPr>
            <a:xfrm>
              <a:off x="247120" y="1607833"/>
              <a:ext cx="8613246" cy="1934721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对数组执行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步操作：</a:t>
              </a:r>
              <a:endPara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57200">
                <a:buAutoNum type="arabicPeriod"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将数组元素任意排列，也可以不排列。</a:t>
              </a:r>
              <a:endPara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457200" indent="-457200">
                <a:buAutoNum type="arabicPeriod"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选择一段区间，对区间中的每个数取相反数，也可以不取。</a:t>
              </a:r>
              <a:endPara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求操作后数组的最大和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0347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D3E5-58AB-9C90-573E-4D5CE5312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40343-BFCC-404F-36B8-DBA6C07C6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 </a:t>
            </a:r>
            <a:r>
              <a:rPr kumimoji="1" lang="zh-CN" altLang="en-US" dirty="0"/>
              <a:t>四字大神的数组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C14E362-66DC-1A6A-E852-2CEEC9A2C1A2}"/>
              </a:ext>
            </a:extLst>
          </p:cNvPr>
          <p:cNvGrpSpPr/>
          <p:nvPr/>
        </p:nvGrpSpPr>
        <p:grpSpPr>
          <a:xfrm>
            <a:off x="265377" y="2408596"/>
            <a:ext cx="8613246" cy="2040807"/>
            <a:chOff x="247120" y="1113879"/>
            <a:chExt cx="8613246" cy="2050323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877636D1-92EF-8521-8B4C-6DC6EA376730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9E1D0B13-91F7-3D2E-B59B-1ECBE67E43FE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6142D25A-BBB5-9807-3783-7EBC2933A20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2"/>
                  <a:ext cx="8613246" cy="1556370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模拟。显然我们可以将所有负数集中在一个连续区间内，然后对这个区间中的每一个数取相反数，即可获得最大和。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形式上，</a:t>
                  </a:r>
                  <a:r>
                    <a:rPr kumimoji="1" lang="zh-CN" altLang="en-US" sz="2400" i="0" dirty="0">
                      <a:latin typeface="+mj-lt"/>
                      <a:ea typeface="黑体" panose="02010609060101010101" pitchFamily="49" charset="-122"/>
                    </a:rPr>
                    <a:t>结果为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zh-CN" sz="240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zh-CN" sz="240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a14:m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6142D25A-BBB5-9807-3783-7EBC2933A2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2"/>
                  <a:ext cx="8613246" cy="15563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3385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3EB9-9E61-BD4C-3C7B-41D7E57A1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2118C-5CD8-A001-72BE-9BAEDABB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G </a:t>
            </a:r>
            <a:r>
              <a:rPr kumimoji="1" lang="zh-CN" altLang="en-US" dirty="0"/>
              <a:t>这里有少佐的眼睛，和少佐的眼睛，是一样的颜色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638E4A-0640-206F-B389-73EF04EA2069}"/>
              </a:ext>
            </a:extLst>
          </p:cNvPr>
          <p:cNvGrpSpPr/>
          <p:nvPr/>
        </p:nvGrpSpPr>
        <p:grpSpPr>
          <a:xfrm>
            <a:off x="265377" y="2408596"/>
            <a:ext cx="8613246" cy="2040807"/>
            <a:chOff x="247120" y="1113879"/>
            <a:chExt cx="8613246" cy="2050323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544795C2-383D-7997-3960-B526E64A5DFD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71BE3AEA-DB46-C0E8-19D4-EE37935D4E24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09C894C-C741-99F1-1372-3AB28969A27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2"/>
                  <a:ext cx="8613246" cy="1556370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给定无向图，</a:t>
                  </a:r>
                  <a14:m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点各有一个人相向而行，每条边花费的时间等于边权，但是有</a:t>
                  </a:r>
                  <a14:m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h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个点有马，走到有马的点之后的每条边花费的时间都会变成边权的一半，问两人在任意位置相遇花费的最短时间，若不可达输出</a:t>
                  </a:r>
                  <a14:m>
                    <m:oMath xmlns:m="http://schemas.openxmlformats.org/officeDocument/2006/math">
                      <m:r>
                        <a:rPr kumimoji="1" lang="en-US" altLang="zh-CN" sz="2400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−1</m:t>
                      </m:r>
                    </m:oMath>
                  </a14:m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09C894C-C741-99F1-1372-3AB28969A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2"/>
                  <a:ext cx="8613246" cy="15563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0955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76A54-E362-02CF-9FD7-15CEC1B2C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7DB16D-073C-E815-86F9-686D5358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G </a:t>
            </a:r>
            <a:r>
              <a:rPr kumimoji="1" lang="zh-CN" altLang="en-US" dirty="0"/>
              <a:t>这里有少佐的眼睛，和少佐的眼睛，是一样的颜色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316BB0-D245-C7B1-B753-AC5A18069304}"/>
              </a:ext>
            </a:extLst>
          </p:cNvPr>
          <p:cNvGrpSpPr/>
          <p:nvPr/>
        </p:nvGrpSpPr>
        <p:grpSpPr>
          <a:xfrm>
            <a:off x="259292" y="1902797"/>
            <a:ext cx="8613246" cy="3052405"/>
            <a:chOff x="247120" y="1113879"/>
            <a:chExt cx="8613246" cy="3066638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8C1BF7CD-64E4-4AC3-4025-80BA65C46A49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8547FC9B-B8DC-CB9C-21E0-8D93FF1A7682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D44C0F42-E84B-E272-42F6-ADA9D27547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13246" cy="2572684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最短路径。先不考虑骑马，思路显然是分别以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和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为源点运行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𝑑𝑖𝑗𝑘𝑠𝑡𝑟𝑎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算法，然后枚举相遇点找最早时间即可。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考虑骑马，只需额外维护不骑马与骑马的最短距离，以及在松弛的时候考虑骑马带来的时间增益即可</a:t>
                  </a:r>
                  <a:b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</a:b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一个可行的实现是，开两倍距离数组奇数位存储不骑马最短距离，偶数位存储骑马最短距离，并使用优先队列维护最短路径和虚拟的节点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D44C0F42-E84B-E272-42F6-ADA9D27547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13246" cy="25726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1773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6D0A-92DE-5444-57E5-23E2B47D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7FA0-74DC-FF98-4A9A-E6667E601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 </a:t>
            </a:r>
            <a:r>
              <a:rPr kumimoji="1" lang="zh-CN" altLang="en-US" dirty="0"/>
              <a:t>风起地的橡树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8E15704-095D-799B-12A8-E1FFBF21E37D}"/>
              </a:ext>
            </a:extLst>
          </p:cNvPr>
          <p:cNvGrpSpPr/>
          <p:nvPr/>
        </p:nvGrpSpPr>
        <p:grpSpPr>
          <a:xfrm>
            <a:off x="271463" y="2545248"/>
            <a:ext cx="8613246" cy="1767503"/>
            <a:chOff x="247120" y="1113879"/>
            <a:chExt cx="8613246" cy="1775745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C9D8FF24-882C-F327-31E8-FC32C137F080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7DC8D7CA-08E9-B91D-5822-7EE0F02F6FF4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8CDC50F4-C468-8C35-0E2E-5FC1DE19927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13246" cy="1281791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一颗橡树，第一年有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片叶子，第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年长出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  <m:sup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片叶子，每片叶子的寿命为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年，即第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年长出的叶子会在第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年和第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年之间持续。问第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年的叶子数是否为偶数。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8CDC50F4-C468-8C35-0E2E-5FC1DE199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13246" cy="128179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12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题目难度划分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3200" b="1" dirty="0"/>
              <a:t>Easy: </a:t>
            </a:r>
            <a:r>
              <a:rPr kumimoji="1" lang="pt-BR" altLang="zh-CN" sz="3200" b="1" dirty="0"/>
              <a:t>A C D E F H</a:t>
            </a:r>
          </a:p>
          <a:p>
            <a:pPr>
              <a:lnSpc>
                <a:spcPct val="150000"/>
              </a:lnSpc>
            </a:pPr>
            <a:r>
              <a:rPr kumimoji="1" lang="pt-BR" altLang="zh-CN" sz="3200" b="1" dirty="0"/>
              <a:t>Medium</a:t>
            </a:r>
            <a:r>
              <a:rPr kumimoji="1" lang="en-US" altLang="zh-CN" sz="3200" b="1" dirty="0"/>
              <a:t>: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B I J</a:t>
            </a:r>
          </a:p>
          <a:p>
            <a:pPr>
              <a:lnSpc>
                <a:spcPct val="150000"/>
              </a:lnSpc>
            </a:pPr>
            <a:r>
              <a:rPr kumimoji="1" lang="en-US" altLang="zh-CN" sz="3200" b="1" dirty="0"/>
              <a:t>Hard:</a:t>
            </a:r>
            <a:r>
              <a:rPr kumimoji="1" lang="zh-CN" altLang="en-US" sz="3200" b="1" dirty="0"/>
              <a:t> </a:t>
            </a:r>
            <a:r>
              <a:rPr kumimoji="1" lang="en-US" altLang="zh-CN" sz="3200" b="1" dirty="0"/>
              <a:t>G</a:t>
            </a:r>
            <a:endParaRPr kumimoji="1"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E5265-4AA8-3194-3CFD-9EC14695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43FA1-B012-929B-38C0-ECE44D7B5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H </a:t>
            </a:r>
            <a:r>
              <a:rPr kumimoji="1" lang="zh-CN" altLang="en-US" dirty="0"/>
              <a:t>风起地的橡树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207241-13E7-3CED-93AC-5D2CB562D88D}"/>
              </a:ext>
            </a:extLst>
          </p:cNvPr>
          <p:cNvGrpSpPr/>
          <p:nvPr/>
        </p:nvGrpSpPr>
        <p:grpSpPr>
          <a:xfrm>
            <a:off x="259292" y="2314023"/>
            <a:ext cx="8613246" cy="2229953"/>
            <a:chOff x="247120" y="1113879"/>
            <a:chExt cx="8613246" cy="2240351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B22D2227-E100-F894-3FAF-9247AF1D8B5E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73969C3F-56F5-AD2B-A567-1775B360A986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012029F-DDD8-9362-8234-AEA167A988C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2"/>
                  <a:ext cx="8613246" cy="1746398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数学。注意到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与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  <m:sup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奇偶性相同，因为奇数相乘结果还是奇数，偶数相乘结果还是偶数。由题意只需考虑第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年到第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年内长出的叶子，因此只需考虑将第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年长出</a:t>
                  </a:r>
                  <a:r>
                    <a:rPr kumimoji="1" lang="zh-CN" altLang="en-US" sz="2400" b="0" i="0" dirty="0">
                      <a:latin typeface="+mj-lt"/>
                      <a:ea typeface="黑体" panose="02010609060101010101" pitchFamily="49" charset="-122"/>
                    </a:rPr>
                    <a:t>的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片叶子求和。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形似上，判断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+1+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的奇偶性即可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012029F-DDD8-9362-8234-AEA167A988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2"/>
                  <a:ext cx="8613246" cy="17463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8818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E6BA-C333-0940-B941-EE87BDC5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CE9AF-0D5C-B227-3451-E4CC5C810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 </a:t>
            </a:r>
            <a:r>
              <a:rPr kumimoji="1" lang="zh-CN" altLang="en-US" dirty="0"/>
              <a:t>阿帽你又在偷懒哦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DCDA68F-DAA6-86F5-ED42-33C5570809F1}"/>
              </a:ext>
            </a:extLst>
          </p:cNvPr>
          <p:cNvGrpSpPr/>
          <p:nvPr/>
        </p:nvGrpSpPr>
        <p:grpSpPr>
          <a:xfrm>
            <a:off x="265377" y="2852709"/>
            <a:ext cx="8613246" cy="1152582"/>
            <a:chOff x="247120" y="1113879"/>
            <a:chExt cx="8613246" cy="1157956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3EB9D888-37FF-A1A4-947C-D47547CB2A2D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B94C3905-10BA-8C2A-A7A8-2063BDD6EF0F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545C5E91-02C6-7962-366E-939D020E9E18}"/>
                </a:ext>
              </a:extLst>
            </p:cNvPr>
            <p:cNvSpPr txBox="1">
              <a:spLocks/>
            </p:cNvSpPr>
            <p:nvPr/>
          </p:nvSpPr>
          <p:spPr>
            <a:xfrm>
              <a:off x="247120" y="1607833"/>
              <a:ext cx="8613246" cy="664002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给定未填的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hlinkClick r:id="rId3"/>
                </a:rPr>
                <a:t>数独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，输出填好的数独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6171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6672F-F009-3363-F6EE-332F6C0CD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369F79-CB9E-D705-BAD5-8F8BB9C7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 </a:t>
            </a:r>
            <a:r>
              <a:rPr kumimoji="1" lang="zh-CN" altLang="en-US" dirty="0"/>
              <a:t>阿帽你又在偷懒哦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BA493C6-E1F7-C3A0-5004-986442174C81}"/>
              </a:ext>
            </a:extLst>
          </p:cNvPr>
          <p:cNvGrpSpPr/>
          <p:nvPr/>
        </p:nvGrpSpPr>
        <p:grpSpPr>
          <a:xfrm>
            <a:off x="259292" y="1457078"/>
            <a:ext cx="8613246" cy="3943843"/>
            <a:chOff x="247120" y="1113879"/>
            <a:chExt cx="8613246" cy="3962231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E444D511-4D23-39A1-D3F9-F96B7C925E3C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93FD01C7-0E79-4AC6-5399-2F4AF5C3F810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1E42A7F5-C9E0-0008-D0A3-F51F9847652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3"/>
                  <a:ext cx="8613246" cy="3468277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dfs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。本题的数据非常宽松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阶乘级的算法也能通过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一个较为优化的实现是使用数组存储行、列和宫占用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形式上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𝑟𝑜𝑤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𝑡𝑟𝑢𝑒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当且仅当第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行已存在数字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𝑐𝑜𝑙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𝑡𝑟𝑢𝑒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当且仅当第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列已存在数字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(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kumimoji="1" lang="en-US" altLang="zh-CN" sz="2400" i="1" dirty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marL="457200" indent="-457200">
                    <a:buFont typeface="Arial" panose="020B0604020202020204" pitchFamily="34" charset="0"/>
                    <a:buAutoNum type="arabicPeriod"/>
                  </a:pP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𝑔𝑟𝑖𝑑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b="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][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][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]=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𝑡𝑟𝑢𝑒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当且仅当第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行第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列的宫已存在数字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(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≤3;1≤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≤9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在递归的每一层枚举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9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所有数字即可</a:t>
                  </a:r>
                </a:p>
                <a:p>
                  <a:pPr marL="0" indent="0">
                    <a:buNone/>
                  </a:pPr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1E42A7F5-C9E0-0008-D0A3-F51F984765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3"/>
                  <a:ext cx="8613246" cy="34682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695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EC52-90E2-D7DB-D794-FFACC652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D39E4-1910-D33B-24B2-B99E6A04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I </a:t>
            </a:r>
            <a:r>
              <a:rPr kumimoji="1" lang="zh-CN" altLang="en-US" dirty="0"/>
              <a:t>阿帽你又在偷懒哦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B53AFC5-259C-F55D-34B7-59F8AAE995D6}"/>
              </a:ext>
            </a:extLst>
          </p:cNvPr>
          <p:cNvGrpSpPr/>
          <p:nvPr/>
        </p:nvGrpSpPr>
        <p:grpSpPr>
          <a:xfrm>
            <a:off x="259292" y="1457078"/>
            <a:ext cx="8613246" cy="3943843"/>
            <a:chOff x="247120" y="1113879"/>
            <a:chExt cx="8613246" cy="3962231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638215AF-93FB-EFAD-173F-C9F6F94F8851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B6F15DFD-170A-9905-76E3-9679FBE8D77B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850B3ABF-428B-12E0-21F9-5156109DE721}"/>
                </a:ext>
              </a:extLst>
            </p:cNvPr>
            <p:cNvSpPr txBox="1">
              <a:spLocks/>
            </p:cNvSpPr>
            <p:nvPr/>
          </p:nvSpPr>
          <p:spPr>
            <a:xfrm>
              <a:off x="247120" y="1607833"/>
              <a:ext cx="8613246" cy="3468277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感兴趣的同学可以了解一下更快的算法，比如上述算法在解以下两个数独时会超时</a:t>
              </a:r>
              <a:endPara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0" indent="0">
                <a:buNone/>
              </a:pPr>
              <a:endPara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739164D-4E7D-BA94-3DD2-A769CF523EF7}"/>
              </a:ext>
            </a:extLst>
          </p:cNvPr>
          <p:cNvSpPr txBox="1"/>
          <p:nvPr/>
        </p:nvSpPr>
        <p:spPr>
          <a:xfrm>
            <a:off x="499403" y="2954215"/>
            <a:ext cx="3094892" cy="20398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1CD0B8-6C1D-D599-808D-4DBC46067B22}"/>
              </a:ext>
            </a:extLst>
          </p:cNvPr>
          <p:cNvSpPr txBox="1"/>
          <p:nvPr/>
        </p:nvSpPr>
        <p:spPr>
          <a:xfrm>
            <a:off x="572050" y="2771933"/>
            <a:ext cx="1863970" cy="24196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kumimoji="1" lang="en-US" altLang="zh-CN" dirty="0"/>
              <a:t>4 0 0 0 0 0 8 0 5</a:t>
            </a:r>
          </a:p>
          <a:p>
            <a:pPr algn="l"/>
            <a:r>
              <a:rPr kumimoji="1" lang="en-US" altLang="zh-CN" dirty="0"/>
              <a:t>0 3 0 0 0 0 0 0 0</a:t>
            </a:r>
          </a:p>
          <a:p>
            <a:pPr algn="l"/>
            <a:r>
              <a:rPr kumimoji="1" lang="en-US" altLang="zh-CN" dirty="0"/>
              <a:t>0 0 0 7 0 0 0 0 0</a:t>
            </a:r>
          </a:p>
          <a:p>
            <a:pPr algn="l"/>
            <a:r>
              <a:rPr kumimoji="1" lang="en-US" altLang="zh-CN" dirty="0"/>
              <a:t>0 2 0 0 0 0 0 6 0</a:t>
            </a:r>
          </a:p>
          <a:p>
            <a:pPr algn="l"/>
            <a:r>
              <a:rPr kumimoji="1" lang="en-US" altLang="zh-CN" dirty="0"/>
              <a:t>0 0 0 0 8 0 4 0 0</a:t>
            </a:r>
          </a:p>
          <a:p>
            <a:pPr algn="l"/>
            <a:r>
              <a:rPr kumimoji="1" lang="en-US" altLang="zh-CN" dirty="0"/>
              <a:t>0 0 0 0 1 0 0 0 0</a:t>
            </a:r>
          </a:p>
          <a:p>
            <a:pPr algn="l"/>
            <a:r>
              <a:rPr kumimoji="1" lang="en-US" altLang="zh-CN" dirty="0"/>
              <a:t>0 0 0 6 0 3 0 7 0</a:t>
            </a:r>
          </a:p>
          <a:p>
            <a:pPr algn="l"/>
            <a:r>
              <a:rPr kumimoji="1" lang="en-US" altLang="zh-CN" dirty="0"/>
              <a:t>5 0 0 2 0 0 0 0 0</a:t>
            </a:r>
          </a:p>
          <a:p>
            <a:pPr algn="l"/>
            <a:r>
              <a:rPr kumimoji="1" lang="en-US" altLang="zh-CN" dirty="0"/>
              <a:t>1 0 4 0 0 0 0 0 0 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A48CB7-EAAA-BFA0-1FAF-8348392752D4}"/>
              </a:ext>
            </a:extLst>
          </p:cNvPr>
          <p:cNvSpPr txBox="1"/>
          <p:nvPr/>
        </p:nvSpPr>
        <p:spPr>
          <a:xfrm>
            <a:off x="2508667" y="2771933"/>
            <a:ext cx="1863970" cy="24196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kumimoji="1" lang="en-US" altLang="zh-CN" dirty="0"/>
              <a:t>9 0 0 8 0 0 0 0 0</a:t>
            </a:r>
          </a:p>
          <a:p>
            <a:pPr algn="l"/>
            <a:r>
              <a:rPr kumimoji="1" lang="en-US" altLang="zh-CN" dirty="0"/>
              <a:t>0 0 0 0 0 0 5 0 0</a:t>
            </a:r>
          </a:p>
          <a:p>
            <a:pPr algn="l"/>
            <a:r>
              <a:rPr kumimoji="1" lang="en-US" altLang="zh-CN" dirty="0"/>
              <a:t>0 0 0 0 0 0 0 0 0</a:t>
            </a:r>
          </a:p>
          <a:p>
            <a:pPr algn="l"/>
            <a:r>
              <a:rPr kumimoji="1" lang="en-US" altLang="zh-CN" dirty="0"/>
              <a:t>0 2 0 0 1 0 0 0 3</a:t>
            </a:r>
          </a:p>
          <a:p>
            <a:pPr algn="l"/>
            <a:r>
              <a:rPr kumimoji="1" lang="en-US" altLang="zh-CN" dirty="0"/>
              <a:t>0 1 0 0 0 0 0 6 0</a:t>
            </a:r>
          </a:p>
          <a:p>
            <a:pPr algn="l"/>
            <a:r>
              <a:rPr kumimoji="1" lang="en-US" altLang="zh-CN" dirty="0"/>
              <a:t>0 0 0 4 0 0 0 7 0</a:t>
            </a:r>
          </a:p>
          <a:p>
            <a:pPr algn="l"/>
            <a:r>
              <a:rPr kumimoji="1" lang="en-US" altLang="zh-CN" dirty="0"/>
              <a:t>7 0 8 6 0 0 0 0 0</a:t>
            </a:r>
          </a:p>
          <a:p>
            <a:pPr algn="l"/>
            <a:r>
              <a:rPr kumimoji="1" lang="en-US" altLang="zh-CN" dirty="0"/>
              <a:t>0 0 0 0 3 0 1 0 0</a:t>
            </a:r>
          </a:p>
          <a:p>
            <a:pPr algn="l"/>
            <a:r>
              <a:rPr kumimoji="1" lang="en-US" altLang="zh-CN" dirty="0"/>
              <a:t>4 0 0 0 0 0 2 0 0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EA220B-4E93-2EF2-ECAC-125A0081AA83}"/>
              </a:ext>
            </a:extLst>
          </p:cNvPr>
          <p:cNvSpPr txBox="1"/>
          <p:nvPr/>
        </p:nvSpPr>
        <p:spPr>
          <a:xfrm>
            <a:off x="4473526" y="2693963"/>
            <a:ext cx="4098424" cy="24196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B50D50-A27B-56FC-3324-F01D9D8B100E}"/>
              </a:ext>
            </a:extLst>
          </p:cNvPr>
          <p:cNvSpPr txBox="1"/>
          <p:nvPr/>
        </p:nvSpPr>
        <p:spPr>
          <a:xfrm>
            <a:off x="4445284" y="2885783"/>
            <a:ext cx="3880375" cy="17725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对于前者可以使用二进制状压优化，对于后者可以使用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Dancing Link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算法求解，参考代码中会给出。</a:t>
            </a:r>
          </a:p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8076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92DC8-D77C-3AD9-4651-88EA54859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510B68-DE5F-E9AD-C73C-3682EFFA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 </a:t>
            </a:r>
            <a:r>
              <a:rPr kumimoji="1" lang="zh-CN" altLang="en-US" dirty="0"/>
              <a:t>兄弟与朋友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89C41DD-5556-C870-8F04-BB302E393F8D}"/>
              </a:ext>
            </a:extLst>
          </p:cNvPr>
          <p:cNvGrpSpPr/>
          <p:nvPr/>
        </p:nvGrpSpPr>
        <p:grpSpPr>
          <a:xfrm>
            <a:off x="271463" y="2743735"/>
            <a:ext cx="8613246" cy="1370529"/>
            <a:chOff x="247120" y="1113879"/>
            <a:chExt cx="8613246" cy="1376919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E0F0596D-FFA9-B20F-7B39-9C9E55767F11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4934618A-DC55-B344-0193-AFCD00EFA17E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FAD6710E-0A59-9465-5A14-5FEFF562D63B}"/>
                </a:ext>
              </a:extLst>
            </p:cNvPr>
            <p:cNvSpPr txBox="1">
              <a:spLocks/>
            </p:cNvSpPr>
            <p:nvPr/>
          </p:nvSpPr>
          <p:spPr>
            <a:xfrm>
              <a:off x="247120" y="1607834"/>
              <a:ext cx="8613246" cy="882964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给定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k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个区间，你要选取一个长度为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的区间，分别输出与这个区间相交区间最多和最少的情况的区间起点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841B1C1-01EB-D001-1DEA-85AFD62E534C}"/>
              </a:ext>
            </a:extLst>
          </p:cNvPr>
          <p:cNvSpPr txBox="1"/>
          <p:nvPr/>
        </p:nvSpPr>
        <p:spPr>
          <a:xfrm>
            <a:off x="499403" y="2954215"/>
            <a:ext cx="3094892" cy="20398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9795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0ED4-0930-5534-0E21-A7ECB084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CC2F6-484A-B7BE-B856-911A5C9A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 </a:t>
            </a:r>
            <a:r>
              <a:rPr kumimoji="1" lang="zh-CN" altLang="en-US" dirty="0"/>
              <a:t>兄弟与朋友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0505B62-786E-0103-50A1-B128DBCB6CF8}"/>
              </a:ext>
            </a:extLst>
          </p:cNvPr>
          <p:cNvGrpSpPr/>
          <p:nvPr/>
        </p:nvGrpSpPr>
        <p:grpSpPr>
          <a:xfrm>
            <a:off x="259292" y="1463173"/>
            <a:ext cx="8613246" cy="3931654"/>
            <a:chOff x="247120" y="1113879"/>
            <a:chExt cx="8613246" cy="3949985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BD4A043F-4241-3679-D6B7-07ED69556354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A690FA05-0219-5339-8DC5-4D111377A136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1EA8EDA-8BC2-4014-EFFA-F18E21CA5DA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4"/>
                  <a:ext cx="8613246" cy="3456030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前缀和、后缀和。正难则反，考虑与区间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不相交的区间数量，不相交数量最大即为最少重叠，反之则为最大重叠。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与区间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不相交当且仅当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或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一个可行的实现是使用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维护第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天的左端点个数，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维护第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天的右端点个数。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注意到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后缀和为大于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区间的右端点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的左端点个数，也即从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天到最后一天的左端点有多少个，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前缀和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: 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小于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区间的左端点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的右端点个数，也即从第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1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天到第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天的右端点有多少个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F1EA8EDA-8BC2-4014-EFFA-F18E21CA5D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4"/>
                  <a:ext cx="8613246" cy="34560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F0BFDA16-E953-4675-F333-F83A777C6FC5}"/>
              </a:ext>
            </a:extLst>
          </p:cNvPr>
          <p:cNvSpPr txBox="1"/>
          <p:nvPr/>
        </p:nvSpPr>
        <p:spPr>
          <a:xfrm>
            <a:off x="499403" y="2954215"/>
            <a:ext cx="3094892" cy="20398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476C7BD-AC16-883A-AC18-0732955BA3C1}"/>
              </a:ext>
            </a:extLst>
          </p:cNvPr>
          <p:cNvSpPr txBox="1"/>
          <p:nvPr/>
        </p:nvSpPr>
        <p:spPr>
          <a:xfrm>
            <a:off x="4473526" y="2693963"/>
            <a:ext cx="4098424" cy="24196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40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7F18E-728B-E14A-7194-689A51513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DB8C17-2303-2C1A-ED18-EC3C7B955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 </a:t>
            </a:r>
            <a:r>
              <a:rPr kumimoji="1" lang="zh-CN" altLang="en-US" dirty="0"/>
              <a:t>兄弟与朋友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77265EB-09F9-F6DE-0654-867784F3E077}"/>
              </a:ext>
            </a:extLst>
          </p:cNvPr>
          <p:cNvGrpSpPr/>
          <p:nvPr/>
        </p:nvGrpSpPr>
        <p:grpSpPr>
          <a:xfrm>
            <a:off x="271463" y="2331786"/>
            <a:ext cx="8613246" cy="2194428"/>
            <a:chOff x="247120" y="1113879"/>
            <a:chExt cx="8613246" cy="2204659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09C76F61-22BE-D4C1-9D72-33C14FCAB73D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CF3670D6-212A-0D5C-EC79-C5BF736C7729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385A8F1-E938-270F-4EA6-F8C902CAD87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5"/>
                  <a:ext cx="8613246" cy="1710703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于是𝑑区间不相交的区间数量为：</a:t>
                  </a:r>
                  <a:endParaRPr kumimoji="1" lang="en-US" altLang="zh-CN" sz="2400" i="1" dirty="0"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右端点小于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𝑙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的区间数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 + 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左端点大于</m:t>
                        </m:r>
                        <m:r>
                          <a:rPr kumimoji="1" lang="en-US" altLang="zh-CN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  <m:r>
                          <a:rPr kumimoji="1" lang="zh-CN" altLang="en-US" sz="240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的区间数</m:t>
                        </m:r>
                      </m:oMath>
                    </m:oMathPara>
                  </a14:m>
                  <a:endParaRPr kumimoji="1" lang="zh-CN" altLang="en-US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也即：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v</m:t>
                      </m:r>
                      <m:r>
                        <a:rPr kumimoji="1" lang="en-US" altLang="zh-CN" sz="2400" b="0" i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寻找分别使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𝑣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最大与最小的下标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即可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385A8F1-E938-270F-4EA6-F8C902CAD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5"/>
                  <a:ext cx="8613246" cy="171070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590254D6-605B-6EF7-FE46-55657BF1E93B}"/>
              </a:ext>
            </a:extLst>
          </p:cNvPr>
          <p:cNvSpPr txBox="1"/>
          <p:nvPr/>
        </p:nvSpPr>
        <p:spPr>
          <a:xfrm>
            <a:off x="499403" y="2954215"/>
            <a:ext cx="3094892" cy="20398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930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0AA62-2339-C12B-C17D-1419D7F6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A759D-A7ED-102D-DC60-4D9204A9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J </a:t>
            </a:r>
            <a:r>
              <a:rPr kumimoji="1" lang="zh-CN" altLang="en-US" dirty="0"/>
              <a:t>兄弟与朋友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A5D730C-57AF-1EB3-79B9-C6D7AA2F18BB}"/>
              </a:ext>
            </a:extLst>
          </p:cNvPr>
          <p:cNvGrpSpPr/>
          <p:nvPr/>
        </p:nvGrpSpPr>
        <p:grpSpPr>
          <a:xfrm>
            <a:off x="271463" y="2569146"/>
            <a:ext cx="8613246" cy="1719708"/>
            <a:chOff x="247120" y="1113879"/>
            <a:chExt cx="8613246" cy="1727726"/>
          </a:xfrm>
        </p:grpSpPr>
        <p:sp>
          <p:nvSpPr>
            <p:cNvPr id="4" name="同侧圆角矩形 3">
              <a:extLst>
                <a:ext uri="{FF2B5EF4-FFF2-40B4-BE49-F238E27FC236}">
                  <a16:creationId xmlns:a16="http://schemas.microsoft.com/office/drawing/2014/main" id="{60C09BA3-5324-71EE-304F-95AAF54E7A7C}"/>
                </a:ext>
              </a:extLst>
            </p:cNvPr>
            <p:cNvSpPr/>
            <p:nvPr/>
          </p:nvSpPr>
          <p:spPr>
            <a:xfrm>
              <a:off x="259291" y="1113879"/>
              <a:ext cx="8601075" cy="1082399"/>
            </a:xfrm>
            <a:prstGeom prst="round2SameRect">
              <a:avLst>
                <a:gd name="adj1" fmla="val 30340"/>
                <a:gd name="adj2" fmla="val 0"/>
              </a:avLst>
            </a:prstGeom>
            <a:gradFill flip="none" rotWithShape="1">
              <a:gsLst>
                <a:gs pos="40000">
                  <a:schemeClr val="accent2"/>
                </a:gs>
                <a:gs pos="13000">
                  <a:schemeClr val="accent2"/>
                </a:gs>
                <a:gs pos="0">
                  <a:srgbClr val="F6ECE2"/>
                </a:gs>
              </a:gsLst>
              <a:lin ang="16200000" scaled="0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zh-CN" altLang="en-US" b="1" dirty="0"/>
            </a:p>
          </p:txBody>
        </p:sp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E7D2EDB8-4B48-D026-51F8-9AD572FC0BF6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1160579"/>
              <a:ext cx="4247620" cy="64703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314410F8-31C4-CC09-5FB5-9D377F5AFAB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47120" y="1607835"/>
                  <a:ext cx="8613246" cy="1233770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值得注意的是正着求也是可以的，需要使用线段树维护每一个位置开始会覆盖到多少个区间，每次将</a:t>
                  </a:r>
                  <a:r>
                    <a:rPr kumimoji="1" lang="zh-CN" altLang="en-US" sz="2400" b="0" i="0" dirty="0">
                      <a:latin typeface="+mj-lt"/>
                      <a:ea typeface="黑体" panose="02010609060101010101" pitchFamily="49" charset="-122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+1,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整体加一，最后询问值最小的位置和最大的位置即可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314410F8-31C4-CC09-5FB5-9D377F5AFA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20" y="1607835"/>
                  <a:ext cx="8613246" cy="12337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B1967641-D9AD-3C91-65BA-6EE19C3A59C4}"/>
              </a:ext>
            </a:extLst>
          </p:cNvPr>
          <p:cNvSpPr txBox="1"/>
          <p:nvPr/>
        </p:nvSpPr>
        <p:spPr>
          <a:xfrm>
            <a:off x="499403" y="2954215"/>
            <a:ext cx="3094892" cy="203981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72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42C36-3839-51BE-F667-078D3181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E0160-39B6-E9F3-E6F2-993C880A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Fire Cup</a:t>
            </a:r>
            <a:endParaRPr kumimoji="1" lang="zh-CN" altLang="en-US" dirty="0"/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E408FED1-A75A-F1B1-733C-91512B5BC664}"/>
              </a:ext>
            </a:extLst>
          </p:cNvPr>
          <p:cNvSpPr/>
          <p:nvPr/>
        </p:nvSpPr>
        <p:spPr>
          <a:xfrm>
            <a:off x="409282" y="2672584"/>
            <a:ext cx="8325436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7235936-9372-0E54-AEFE-A39CA07B1BE2}"/>
              </a:ext>
            </a:extLst>
          </p:cNvPr>
          <p:cNvGrpSpPr/>
          <p:nvPr/>
        </p:nvGrpSpPr>
        <p:grpSpPr>
          <a:xfrm>
            <a:off x="409282" y="2719284"/>
            <a:ext cx="8325436" cy="1583221"/>
            <a:chOff x="409282" y="2719284"/>
            <a:chExt cx="8325436" cy="1583221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B046128F-24E5-9618-FD50-76E130849A92}"/>
                </a:ext>
              </a:extLst>
            </p:cNvPr>
            <p:cNvSpPr txBox="1">
              <a:spLocks/>
            </p:cNvSpPr>
            <p:nvPr/>
          </p:nvSpPr>
          <p:spPr>
            <a:xfrm>
              <a:off x="450028" y="2719284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38104341-E5A0-222C-EC48-36DF9F928D76}"/>
                </a:ext>
              </a:extLst>
            </p:cNvPr>
            <p:cNvSpPr txBox="1">
              <a:spLocks/>
            </p:cNvSpPr>
            <p:nvPr/>
          </p:nvSpPr>
          <p:spPr>
            <a:xfrm>
              <a:off x="409282" y="3166538"/>
              <a:ext cx="8325436" cy="1135967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打印</a:t>
              </a:r>
              <a:r>
                <a:rPr kumimoji="1"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“</a:t>
              </a:r>
              <a:r>
                <a:rPr kumimoji="1"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我心中的的一团火不会熄灭</a:t>
              </a:r>
              <a:r>
                <a:rPr kumimoji="1"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”</a:t>
              </a:r>
              <a:endPara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991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A4F3-9BE2-6576-A50F-3613D2BD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1BF8-DB45-4DF2-B43A-AAE8B25B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Fire Cup</a:t>
            </a:r>
            <a:endParaRPr kumimoji="1" lang="zh-CN" altLang="en-US" dirty="0"/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603C5CB9-DF8B-D169-6599-6E4C726FE59A}"/>
              </a:ext>
            </a:extLst>
          </p:cNvPr>
          <p:cNvSpPr/>
          <p:nvPr/>
        </p:nvSpPr>
        <p:spPr>
          <a:xfrm>
            <a:off x="409282" y="2672584"/>
            <a:ext cx="8325436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D03CC41-681C-BA38-447B-681DE8E4424D}"/>
              </a:ext>
            </a:extLst>
          </p:cNvPr>
          <p:cNvGrpSpPr/>
          <p:nvPr/>
        </p:nvGrpSpPr>
        <p:grpSpPr>
          <a:xfrm>
            <a:off x="409282" y="2719284"/>
            <a:ext cx="8325436" cy="1583221"/>
            <a:chOff x="409282" y="2719284"/>
            <a:chExt cx="8325436" cy="1583221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EAD2BA0F-7E0C-CF33-F3D9-B6EA297DF5C5}"/>
                </a:ext>
              </a:extLst>
            </p:cNvPr>
            <p:cNvSpPr txBox="1">
              <a:spLocks/>
            </p:cNvSpPr>
            <p:nvPr/>
          </p:nvSpPr>
          <p:spPr>
            <a:xfrm>
              <a:off x="450028" y="2719284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20C9EB6C-92E1-B664-2EA5-B4B4D4F1E1B8}"/>
                </a:ext>
              </a:extLst>
            </p:cNvPr>
            <p:cNvSpPr txBox="1">
              <a:spLocks/>
            </p:cNvSpPr>
            <p:nvPr/>
          </p:nvSpPr>
          <p:spPr>
            <a:xfrm>
              <a:off x="409282" y="3166538"/>
              <a:ext cx="8325436" cy="1135967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3216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D39E8-22A3-08FF-37D0-1F228A268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D21B5-5AED-0DA3-FFF5-21DB88C8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只想做题的小奥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A55DF9CF-3351-3A4D-DFBB-14F2F3C853CD}"/>
              </a:ext>
            </a:extLst>
          </p:cNvPr>
          <p:cNvSpPr/>
          <p:nvPr/>
        </p:nvSpPr>
        <p:spPr>
          <a:xfrm>
            <a:off x="409282" y="2672584"/>
            <a:ext cx="8325436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2E72B26-8ADD-DA6B-B463-E910ED12D674}"/>
              </a:ext>
            </a:extLst>
          </p:cNvPr>
          <p:cNvGrpSpPr/>
          <p:nvPr/>
        </p:nvGrpSpPr>
        <p:grpSpPr>
          <a:xfrm>
            <a:off x="409282" y="2719284"/>
            <a:ext cx="8325436" cy="1583221"/>
            <a:chOff x="409282" y="2719284"/>
            <a:chExt cx="8325436" cy="1583221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A077E20B-2C8A-F167-78C5-5F6814A50255}"/>
                </a:ext>
              </a:extLst>
            </p:cNvPr>
            <p:cNvSpPr txBox="1">
              <a:spLocks/>
            </p:cNvSpPr>
            <p:nvPr/>
          </p:nvSpPr>
          <p:spPr>
            <a:xfrm>
              <a:off x="450028" y="2719284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E13FCA4-17D8-CB78-1DF5-6C838C32A0E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9282" y="3166538"/>
                  <a:ext cx="8325436" cy="1135967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给出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个数，从中选取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段长度为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的不相交的子数列，问如何选择能使得覆盖的数之和最大。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2E13FCA4-17D8-CB78-1DF5-6C838C32A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82" y="3166538"/>
                  <a:ext cx="8325436" cy="113596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51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7643-ECCC-EC89-B4E9-9E404D37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497A6-0928-4B0C-A0EB-F77CA2DF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只想做题的小奥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48969907-13C5-75E3-B291-A4EF4E7197F3}"/>
              </a:ext>
            </a:extLst>
          </p:cNvPr>
          <p:cNvSpPr/>
          <p:nvPr/>
        </p:nvSpPr>
        <p:spPr>
          <a:xfrm>
            <a:off x="271462" y="2815090"/>
            <a:ext cx="8601075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828AA67-A516-0C7E-E230-EAFA5C7875A3}"/>
              </a:ext>
            </a:extLst>
          </p:cNvPr>
          <p:cNvGrpSpPr/>
          <p:nvPr/>
        </p:nvGrpSpPr>
        <p:grpSpPr>
          <a:xfrm>
            <a:off x="271462" y="2861790"/>
            <a:ext cx="8601075" cy="1486955"/>
            <a:chOff x="271462" y="2861790"/>
            <a:chExt cx="8601075" cy="1486955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1DC8A0B5-4F4C-6ECA-AD28-261111DCE7F9}"/>
                </a:ext>
              </a:extLst>
            </p:cNvPr>
            <p:cNvSpPr txBox="1">
              <a:spLocks/>
            </p:cNvSpPr>
            <p:nvPr/>
          </p:nvSpPr>
          <p:spPr>
            <a:xfrm>
              <a:off x="312209" y="2861790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6E5881AC-8A32-B6D5-4623-696DA239C30F}"/>
                </a:ext>
              </a:extLst>
            </p:cNvPr>
            <p:cNvSpPr txBox="1">
              <a:spLocks/>
            </p:cNvSpPr>
            <p:nvPr/>
          </p:nvSpPr>
          <p:spPr>
            <a:xfrm>
              <a:off x="271462" y="3309044"/>
              <a:ext cx="8601075" cy="1039701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由于需要选择连续子数组，故不能排序，注意到区间存在最优子结构和重叠子问题，本题应当考虑动态规划解法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12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B60C8-7C71-2F54-E989-A02E12AA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8B533-1B9E-87E5-AA8F-ECAFFF9D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 </a:t>
            </a:r>
            <a:r>
              <a:rPr kumimoji="1" lang="zh-CN" altLang="en-US" dirty="0"/>
              <a:t>只想做题的小奥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7165D62D-E913-BC2D-C3D1-7CCF59181905}"/>
              </a:ext>
            </a:extLst>
          </p:cNvPr>
          <p:cNvSpPr/>
          <p:nvPr/>
        </p:nvSpPr>
        <p:spPr>
          <a:xfrm>
            <a:off x="271462" y="2194283"/>
            <a:ext cx="8601075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2EAAC3F6-6532-F006-B64D-585AF1F5D749}"/>
              </a:ext>
            </a:extLst>
          </p:cNvPr>
          <p:cNvGrpSpPr/>
          <p:nvPr/>
        </p:nvGrpSpPr>
        <p:grpSpPr>
          <a:xfrm>
            <a:off x="271462" y="2240983"/>
            <a:ext cx="8601075" cy="2907793"/>
            <a:chOff x="271462" y="2240983"/>
            <a:chExt cx="8601075" cy="2907793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EB8C2948-D361-A3B8-2FAD-F2AC8A8E3D01}"/>
                </a:ext>
              </a:extLst>
            </p:cNvPr>
            <p:cNvSpPr txBox="1">
              <a:spLocks/>
            </p:cNvSpPr>
            <p:nvPr/>
          </p:nvSpPr>
          <p:spPr>
            <a:xfrm>
              <a:off x="312209" y="2240983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B604C564-1910-5D53-4AF6-5289D385EFB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71462" y="2688237"/>
                  <a:ext cx="8601075" cy="2460539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kumimoji="1" lang="zh-CN" altLang="en-US" sz="2400" i="0" dirty="0">
                      <a:latin typeface="+mj-lt"/>
                      <a:ea typeface="黑体" panose="02010609060101010101" pitchFamily="49" charset="-122"/>
                    </a:rPr>
                    <a:t>动态规划。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𝑑𝑝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][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]: 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区间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[1…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中选择了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个子数组，最大和为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𝑑𝑝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][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𝑗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考虑最后一个区间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𝑙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</m:t>
                      </m:r>
                      <m:r>
                        <a:rPr kumimoji="1" lang="en-US" altLang="zh-CN" sz="2400" i="1" dirty="0" err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，注意到其只存在两种情况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: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−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−1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𝑠𝑢𝑚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a14:m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marL="457200" indent="-457200">
                    <a:buAutoNum type="arabicPeriod"/>
                  </a:pP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𝑑𝑝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−1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a14:m>
                  <a:endParaRPr kumimoji="1" lang="en-US" altLang="zh-CN" sz="2400" b="0" dirty="0">
                    <a:latin typeface="黑体" panose="02010609060101010101" pitchFamily="49" charset="-122"/>
                    <a:ea typeface="Cambria Math" panose="02040503050406030204" pitchFamily="18" charset="0"/>
                  </a:endParaRPr>
                </a:p>
                <a:p>
                  <a:pPr marL="0" indent="0">
                    <a:buNone/>
                  </a:pP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二者取最大即为状态转移方程，输出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𝑑𝑝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[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][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r>
                        <a:rPr kumimoji="1" lang="en-US" altLang="zh-CN" sz="24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]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即可</a:t>
                  </a: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B604C564-1910-5D53-4AF6-5289D385EF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62" y="2688237"/>
                  <a:ext cx="8601075" cy="246053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A1D81FB-5E25-4BCD-964B-6AD60E70949E}"/>
              </a:ext>
            </a:extLst>
          </p:cNvPr>
          <p:cNvSpPr txBox="1"/>
          <p:nvPr/>
        </p:nvSpPr>
        <p:spPr>
          <a:xfrm>
            <a:off x="1146517" y="5676314"/>
            <a:ext cx="1688123" cy="464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C988F6-CC94-51D5-9470-0655BEC9F201}"/>
              </a:ext>
            </a:extLst>
          </p:cNvPr>
          <p:cNvSpPr txBox="1"/>
          <p:nvPr/>
        </p:nvSpPr>
        <p:spPr>
          <a:xfrm>
            <a:off x="1012874" y="5556738"/>
            <a:ext cx="2124221" cy="4642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l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531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701C-A923-A61C-A8FA-E948CFB8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CBB8EA-B4B5-F90D-89AB-FAE18022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 </a:t>
            </a:r>
            <a:r>
              <a:rPr kumimoji="1" lang="zh-CN" altLang="en-US" dirty="0"/>
              <a:t>让子弹飞一会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3CAF62E2-5899-8A73-9DD6-AD6310655F77}"/>
              </a:ext>
            </a:extLst>
          </p:cNvPr>
          <p:cNvSpPr/>
          <p:nvPr/>
        </p:nvSpPr>
        <p:spPr>
          <a:xfrm>
            <a:off x="259291" y="2612088"/>
            <a:ext cx="8601075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16592F7-6816-0CE0-4724-C8DA1179C38C}"/>
              </a:ext>
            </a:extLst>
          </p:cNvPr>
          <p:cNvGrpSpPr/>
          <p:nvPr/>
        </p:nvGrpSpPr>
        <p:grpSpPr>
          <a:xfrm>
            <a:off x="259291" y="2658788"/>
            <a:ext cx="8601075" cy="1726107"/>
            <a:chOff x="259291" y="2658788"/>
            <a:chExt cx="8601075" cy="1726107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DCDD918F-9223-340A-B829-7CC83890AA59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2658788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题意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54E37CD-53C2-9334-4A1A-6B9E232A683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59291" y="3106043"/>
                  <a:ext cx="8601075" cy="1278852"/>
                </a:xfrm>
                <a:prstGeom prst="rect">
                  <a:avLst/>
                </a:prstGeom>
                <a:solidFill>
                  <a:srgbClr val="F6ECE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tIns="90000">
                  <a:noAutofit/>
                </a:bodyPr>
                <a:lstStyle>
                  <a:lvl1pPr marL="273050" indent="-273050" algn="l" defTabSz="685800" rtl="0" eaLnBrk="1" latinLnBrk="0" hangingPunct="1">
                    <a:lnSpc>
                      <a:spcPct val="90000"/>
                    </a:lnSpc>
                    <a:spcBef>
                      <a:spcPts val="750"/>
                    </a:spcBef>
                    <a:buClr>
                      <a:schemeClr val="accent1"/>
                    </a:buClr>
                    <a:buFont typeface="Arial" panose="020B0604020202020204" pitchFamily="34" charset="0"/>
                    <a:buChar char="•"/>
                    <a:tabLst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5143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8572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5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2001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5430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8859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2288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25717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2914650" indent="-171450" algn="l" defTabSz="685800" rtl="0" eaLnBrk="1" latinLnBrk="0" hangingPunct="1">
                    <a:lnSpc>
                      <a:spcPct val="90000"/>
                    </a:lnSpc>
                    <a:spcBef>
                      <a:spcPts val="375"/>
                    </a:spcBef>
                    <a:buFont typeface="Arial" panose="020B0604020202020204" pitchFamily="34" charset="0"/>
                    <a:buChar char="•"/>
                    <a:defRPr sz="135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𝑛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个人，第</a:t>
                  </a:r>
                  <a14:m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𝑖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个人有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个金币，若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，则拿走他的所有金币，若</a:t>
                  </a:r>
                  <a14:m>
                    <m:oMath xmlns:m="http://schemas.openxmlformats.org/officeDocument/2006/math"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sSub>
                        <m:sSubPr>
                          <m:ctrlPr>
                            <a:rPr kumimoji="1" lang="en-US" altLang="zh-CN" sz="240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zh-CN" sz="2400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kumimoji="1" lang="en-US" altLang="zh-CN" sz="24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 0</m:t>
                      </m:r>
                    </m:oMath>
                  </a14:m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,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则给他一枚金币（如果手中还有金币的话），最开始金币数为</a:t>
                  </a:r>
                  <a:r>
                    <a:rPr kumimoji="1" lang="en-US" altLang="zh-CN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kumimoji="1" lang="zh-CN" altLang="en-US" sz="24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，问给了多少人金币</a:t>
                  </a:r>
                  <a:endParaRPr kumimoji="1" lang="en-US" altLang="zh-CN" sz="2400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" name="文本占位符 10">
                  <a:extLst>
                    <a:ext uri="{FF2B5EF4-FFF2-40B4-BE49-F238E27FC236}">
                      <a16:creationId xmlns:a16="http://schemas.microsoft.com/office/drawing/2014/main" id="{054E37CD-53C2-9334-4A1A-6B9E232A6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91" y="3106043"/>
                  <a:ext cx="8601075" cy="127885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35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9E465-4A51-B851-3C4B-72FC87FD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D0068-0CAF-1BE1-01AA-C061E5B3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 </a:t>
            </a:r>
            <a:r>
              <a:rPr kumimoji="1" lang="zh-CN" altLang="en-US" dirty="0"/>
              <a:t>让子弹飞一会</a:t>
            </a:r>
          </a:p>
        </p:txBody>
      </p:sp>
      <p:sp>
        <p:nvSpPr>
          <p:cNvPr id="4" name="同侧圆角矩形 3">
            <a:extLst>
              <a:ext uri="{FF2B5EF4-FFF2-40B4-BE49-F238E27FC236}">
                <a16:creationId xmlns:a16="http://schemas.microsoft.com/office/drawing/2014/main" id="{0E9647B5-B4EF-5587-2CE8-E14FFA4E11B9}"/>
              </a:ext>
            </a:extLst>
          </p:cNvPr>
          <p:cNvSpPr/>
          <p:nvPr/>
        </p:nvSpPr>
        <p:spPr>
          <a:xfrm>
            <a:off x="259291" y="2612088"/>
            <a:ext cx="8601075" cy="620807"/>
          </a:xfrm>
          <a:prstGeom prst="round2SameRect">
            <a:avLst>
              <a:gd name="adj1" fmla="val 30340"/>
              <a:gd name="adj2" fmla="val 0"/>
            </a:avLst>
          </a:prstGeom>
          <a:gradFill flip="none" rotWithShape="1">
            <a:gsLst>
              <a:gs pos="40000">
                <a:schemeClr val="accent2"/>
              </a:gs>
              <a:gs pos="13000">
                <a:schemeClr val="accent2"/>
              </a:gs>
              <a:gs pos="0">
                <a:srgbClr val="F6ECE2"/>
              </a:gs>
            </a:gsLst>
            <a:lin ang="16200000" scaled="0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zh-CN" altLang="en-US" b="1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AA04220-E61E-00BC-5C82-0865F2D1B92D}"/>
              </a:ext>
            </a:extLst>
          </p:cNvPr>
          <p:cNvGrpSpPr/>
          <p:nvPr/>
        </p:nvGrpSpPr>
        <p:grpSpPr>
          <a:xfrm>
            <a:off x="259291" y="2658788"/>
            <a:ext cx="8601075" cy="1726107"/>
            <a:chOff x="259291" y="2658788"/>
            <a:chExt cx="8601075" cy="1726107"/>
          </a:xfrm>
        </p:grpSpPr>
        <p:sp>
          <p:nvSpPr>
            <p:cNvPr id="5" name="文本占位符 8">
              <a:extLst>
                <a:ext uri="{FF2B5EF4-FFF2-40B4-BE49-F238E27FC236}">
                  <a16:creationId xmlns:a16="http://schemas.microsoft.com/office/drawing/2014/main" id="{2A303647-24DF-E899-92A4-77988A3A5491}"/>
                </a:ext>
              </a:extLst>
            </p:cNvPr>
            <p:cNvSpPr txBox="1">
              <a:spLocks/>
            </p:cNvSpPr>
            <p:nvPr/>
          </p:nvSpPr>
          <p:spPr>
            <a:xfrm>
              <a:off x="300038" y="2658788"/>
              <a:ext cx="4247620" cy="371105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0" indent="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None/>
                <a:tabLst/>
                <a:defRPr sz="1800" b="1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题解</a:t>
              </a:r>
            </a:p>
          </p:txBody>
        </p:sp>
        <p:sp>
          <p:nvSpPr>
            <p:cNvPr id="6" name="文本占位符 10">
              <a:extLst>
                <a:ext uri="{FF2B5EF4-FFF2-40B4-BE49-F238E27FC236}">
                  <a16:creationId xmlns:a16="http://schemas.microsoft.com/office/drawing/2014/main" id="{E83C0C59-2456-6234-343D-86D68BC4C012}"/>
                </a:ext>
              </a:extLst>
            </p:cNvPr>
            <p:cNvSpPr txBox="1">
              <a:spLocks/>
            </p:cNvSpPr>
            <p:nvPr/>
          </p:nvSpPr>
          <p:spPr>
            <a:xfrm>
              <a:off x="259291" y="3106043"/>
              <a:ext cx="8601075" cy="1278852"/>
            </a:xfrm>
            <a:prstGeom prst="rect">
              <a:avLst/>
            </a:prstGeom>
            <a:solidFill>
              <a:srgbClr val="F6ECE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tIns="90000">
              <a:noAutofit/>
            </a:bodyPr>
            <a:lstStyle>
              <a:lvl1pPr marL="273050" indent="-2730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Clr>
                  <a:schemeClr val="accent1"/>
                </a:buClr>
                <a:buFont typeface="Arial" panose="020B0604020202020204" pitchFamily="34" charset="0"/>
                <a:buChar char="•"/>
                <a:tabLst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kumimoji="1"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按照题意模拟即可</a:t>
              </a:r>
              <a:endPara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7942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5402</TotalTime>
  <Words>1798</Words>
  <Application>Microsoft Office PowerPoint</Application>
  <PresentationFormat>全屏显示(4:3)</PresentationFormat>
  <Paragraphs>164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Adobe Heiti Std R</vt:lpstr>
      <vt:lpstr>Hiragino Sans GB W3</vt:lpstr>
      <vt:lpstr>等线</vt:lpstr>
      <vt:lpstr>黑体</vt:lpstr>
      <vt:lpstr>Microsoft YaHei</vt:lpstr>
      <vt:lpstr>Arial</vt:lpstr>
      <vt:lpstr>Cambria Math</vt:lpstr>
      <vt:lpstr>Office 主题​​</vt:lpstr>
      <vt:lpstr>2024 Fire Cup Tutorial</vt:lpstr>
      <vt:lpstr>题目难度划分</vt:lpstr>
      <vt:lpstr>A Fire Cup</vt:lpstr>
      <vt:lpstr>A Fire Cup</vt:lpstr>
      <vt:lpstr>B 只想做题的小奥</vt:lpstr>
      <vt:lpstr>B 只想做题的小奥</vt:lpstr>
      <vt:lpstr>B 只想做题的小奥</vt:lpstr>
      <vt:lpstr>C 让子弹飞一会</vt:lpstr>
      <vt:lpstr>C 让子弹飞一会</vt:lpstr>
      <vt:lpstr>D 加和乘</vt:lpstr>
      <vt:lpstr>D 加和乘</vt:lpstr>
      <vt:lpstr>D 加和乘</vt:lpstr>
      <vt:lpstr>E 没有你，对我很重要</vt:lpstr>
      <vt:lpstr>E 没有你，对我很重要</vt:lpstr>
      <vt:lpstr>F 四字大神的数组</vt:lpstr>
      <vt:lpstr>F 四字大神的数组</vt:lpstr>
      <vt:lpstr>G 这里有少佐的眼睛，和少佐的眼睛，是一样的颜色</vt:lpstr>
      <vt:lpstr>G 这里有少佐的眼睛，和少佐的眼睛，是一样的颜色</vt:lpstr>
      <vt:lpstr>H 风起地的橡树</vt:lpstr>
      <vt:lpstr>H 风起地的橡树</vt:lpstr>
      <vt:lpstr>I 阿帽你又在偷懒哦</vt:lpstr>
      <vt:lpstr>I 阿帽你又在偷懒哦</vt:lpstr>
      <vt:lpstr>I 阿帽你又在偷懒哦</vt:lpstr>
      <vt:lpstr>J 兄弟与朋友</vt:lpstr>
      <vt:lpstr>J 兄弟与朋友</vt:lpstr>
      <vt:lpstr>J 兄弟与朋友</vt:lpstr>
      <vt:lpstr>J 兄弟与朋友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子维 吴</cp:lastModifiedBy>
  <cp:revision>709</cp:revision>
  <cp:lastPrinted>2018-09-14T15:34:13Z</cp:lastPrinted>
  <dcterms:created xsi:type="dcterms:W3CDTF">2018-08-22T08:31:05Z</dcterms:created>
  <dcterms:modified xsi:type="dcterms:W3CDTF">2024-12-14T15:48:03Z</dcterms:modified>
</cp:coreProperties>
</file>