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64" r:id="rId5"/>
    <p:sldId id="274" r:id="rId6"/>
    <p:sldId id="266" r:id="rId7"/>
    <p:sldId id="275" r:id="rId8"/>
    <p:sldId id="259" r:id="rId9"/>
    <p:sldId id="260" r:id="rId10"/>
    <p:sldId id="268" r:id="rId11"/>
    <p:sldId id="270" r:id="rId12"/>
    <p:sldId id="276" r:id="rId13"/>
    <p:sldId id="277"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8AD3E-0897-48F2-B190-CD27FF5140AD}" v="19" dt="2021-11-12T04:17:41.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3732E-523C-43C8-96ED-A7938173EE9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5CC5C8-2021-4F25-B612-F6841F530630}">
      <dgm:prSet/>
      <dgm:spPr/>
      <dgm:t>
        <a:bodyPr/>
        <a:lstStyle/>
        <a:p>
          <a:pPr>
            <a:lnSpc>
              <a:spcPct val="100000"/>
            </a:lnSpc>
            <a:defRPr b="1"/>
          </a:pPr>
          <a:r>
            <a:rPr lang="en-US" dirty="0"/>
            <a:t>EDA</a:t>
          </a:r>
        </a:p>
      </dgm:t>
    </dgm:pt>
    <dgm:pt modelId="{969736EC-B709-4925-A718-EF4C0002D09B}" type="parTrans" cxnId="{8AFD8DFD-5A18-4363-8387-41B267E6A506}">
      <dgm:prSet/>
      <dgm:spPr/>
      <dgm:t>
        <a:bodyPr/>
        <a:lstStyle/>
        <a:p>
          <a:endParaRPr lang="en-US"/>
        </a:p>
      </dgm:t>
    </dgm:pt>
    <dgm:pt modelId="{EE74D3F8-3120-4833-BE33-38079C97866B}" type="sibTrans" cxnId="{8AFD8DFD-5A18-4363-8387-41B267E6A506}">
      <dgm:prSet/>
      <dgm:spPr/>
      <dgm:t>
        <a:bodyPr/>
        <a:lstStyle/>
        <a:p>
          <a:endParaRPr lang="en-US"/>
        </a:p>
      </dgm:t>
    </dgm:pt>
    <dgm:pt modelId="{549CDF97-1134-44CA-AFE6-07D17C1EB8FE}">
      <dgm:prSet/>
      <dgm:spPr/>
      <dgm:t>
        <a:bodyPr/>
        <a:lstStyle/>
        <a:p>
          <a:pPr>
            <a:lnSpc>
              <a:spcPct val="100000"/>
            </a:lnSpc>
          </a:pPr>
          <a:r>
            <a:rPr lang="en-US" dirty="0"/>
            <a:t>Exploratory Data Analysis</a:t>
          </a:r>
        </a:p>
      </dgm:t>
    </dgm:pt>
    <dgm:pt modelId="{065C55B1-EFF2-46CD-9296-2796D44FAC7F}" type="parTrans" cxnId="{EDF27291-62BF-44B0-A3E7-E616E9E4CACD}">
      <dgm:prSet/>
      <dgm:spPr/>
      <dgm:t>
        <a:bodyPr/>
        <a:lstStyle/>
        <a:p>
          <a:endParaRPr lang="en-US"/>
        </a:p>
      </dgm:t>
    </dgm:pt>
    <dgm:pt modelId="{894789B5-D95C-45D7-8F17-5143715DC9CC}" type="sibTrans" cxnId="{EDF27291-62BF-44B0-A3E7-E616E9E4CACD}">
      <dgm:prSet/>
      <dgm:spPr/>
      <dgm:t>
        <a:bodyPr/>
        <a:lstStyle/>
        <a:p>
          <a:endParaRPr lang="en-US"/>
        </a:p>
      </dgm:t>
    </dgm:pt>
    <dgm:pt modelId="{D2F05141-11FA-4FAF-889A-3C5D918829BC}">
      <dgm:prSet/>
      <dgm:spPr/>
      <dgm:t>
        <a:bodyPr/>
        <a:lstStyle/>
        <a:p>
          <a:pPr>
            <a:lnSpc>
              <a:spcPct val="100000"/>
            </a:lnSpc>
            <a:defRPr b="1"/>
          </a:pPr>
          <a:r>
            <a:rPr lang="en-US" dirty="0"/>
            <a:t>Presentation</a:t>
          </a:r>
        </a:p>
      </dgm:t>
    </dgm:pt>
    <dgm:pt modelId="{CEB4B7E0-01F9-42F6-8A4B-6D7090492DF1}" type="parTrans" cxnId="{F0036C51-FE56-4472-98AE-5367E646741C}">
      <dgm:prSet/>
      <dgm:spPr/>
      <dgm:t>
        <a:bodyPr/>
        <a:lstStyle/>
        <a:p>
          <a:endParaRPr lang="en-US"/>
        </a:p>
      </dgm:t>
    </dgm:pt>
    <dgm:pt modelId="{D2C41AF7-043B-45A7-A8D7-42CA21256AB2}" type="sibTrans" cxnId="{F0036C51-FE56-4472-98AE-5367E646741C}">
      <dgm:prSet/>
      <dgm:spPr/>
      <dgm:t>
        <a:bodyPr/>
        <a:lstStyle/>
        <a:p>
          <a:endParaRPr lang="en-US"/>
        </a:p>
      </dgm:t>
    </dgm:pt>
    <dgm:pt modelId="{7F1F8E38-BB87-4A0F-92D1-734047109FCE}">
      <dgm:prSet/>
      <dgm:spPr/>
      <dgm:t>
        <a:bodyPr/>
        <a:lstStyle/>
        <a:p>
          <a:pPr>
            <a:lnSpc>
              <a:spcPct val="100000"/>
            </a:lnSpc>
          </a:pPr>
          <a:r>
            <a:rPr lang="en-US" dirty="0"/>
            <a:t>Introduction</a:t>
          </a:r>
        </a:p>
      </dgm:t>
    </dgm:pt>
    <dgm:pt modelId="{8C2C9B9B-073E-4A49-ACF7-E84FB9C7C0BB}" type="parTrans" cxnId="{9A628CE7-9262-42C3-AF41-B258627ED09F}">
      <dgm:prSet/>
      <dgm:spPr/>
      <dgm:t>
        <a:bodyPr/>
        <a:lstStyle/>
        <a:p>
          <a:endParaRPr lang="en-US"/>
        </a:p>
      </dgm:t>
    </dgm:pt>
    <dgm:pt modelId="{1C30A56F-B549-477A-920B-E155F05CE04D}" type="sibTrans" cxnId="{9A628CE7-9262-42C3-AF41-B258627ED09F}">
      <dgm:prSet/>
      <dgm:spPr/>
      <dgm:t>
        <a:bodyPr/>
        <a:lstStyle/>
        <a:p>
          <a:endParaRPr lang="en-US"/>
        </a:p>
      </dgm:t>
    </dgm:pt>
    <dgm:pt modelId="{A4D93C40-4B3A-42AF-A258-D331052EC173}">
      <dgm:prSet/>
      <dgm:spPr/>
      <dgm:t>
        <a:bodyPr/>
        <a:lstStyle/>
        <a:p>
          <a:pPr>
            <a:lnSpc>
              <a:spcPct val="100000"/>
            </a:lnSpc>
          </a:pPr>
          <a:r>
            <a:rPr lang="en-US" dirty="0"/>
            <a:t>Objectives</a:t>
          </a:r>
        </a:p>
      </dgm:t>
    </dgm:pt>
    <dgm:pt modelId="{47E0167D-8984-4F12-B2EB-A10920DAC322}" type="parTrans" cxnId="{3EE249A9-3442-455A-A819-71CD0D6475D9}">
      <dgm:prSet/>
      <dgm:spPr/>
      <dgm:t>
        <a:bodyPr/>
        <a:lstStyle/>
        <a:p>
          <a:endParaRPr lang="en-US"/>
        </a:p>
      </dgm:t>
    </dgm:pt>
    <dgm:pt modelId="{B8F26103-EC7F-4F35-8B72-E0D0FB48229B}" type="sibTrans" cxnId="{3EE249A9-3442-455A-A819-71CD0D6475D9}">
      <dgm:prSet/>
      <dgm:spPr/>
      <dgm:t>
        <a:bodyPr/>
        <a:lstStyle/>
        <a:p>
          <a:endParaRPr lang="en-US"/>
        </a:p>
      </dgm:t>
    </dgm:pt>
    <dgm:pt modelId="{05297341-AFF9-4E16-8C55-576D4B86780E}">
      <dgm:prSet/>
      <dgm:spPr/>
      <dgm:t>
        <a:bodyPr/>
        <a:lstStyle/>
        <a:p>
          <a:pPr>
            <a:lnSpc>
              <a:spcPct val="100000"/>
            </a:lnSpc>
          </a:pPr>
          <a:r>
            <a:rPr lang="en-US" dirty="0"/>
            <a:t>Visualizing different variables</a:t>
          </a:r>
        </a:p>
      </dgm:t>
    </dgm:pt>
    <dgm:pt modelId="{45D77676-C26A-4A5F-9515-355060276EDA}" type="parTrans" cxnId="{A369C02D-1C50-4BD1-96E0-4E4519D0AF3C}">
      <dgm:prSet/>
      <dgm:spPr/>
      <dgm:t>
        <a:bodyPr/>
        <a:lstStyle/>
        <a:p>
          <a:endParaRPr lang="en-US"/>
        </a:p>
      </dgm:t>
    </dgm:pt>
    <dgm:pt modelId="{B975A5C9-8E93-4F11-A9F1-1EB0FA688BA1}" type="sibTrans" cxnId="{A369C02D-1C50-4BD1-96E0-4E4519D0AF3C}">
      <dgm:prSet/>
      <dgm:spPr/>
      <dgm:t>
        <a:bodyPr/>
        <a:lstStyle/>
        <a:p>
          <a:endParaRPr lang="en-US"/>
        </a:p>
      </dgm:t>
    </dgm:pt>
    <dgm:pt modelId="{FC44D7FC-4101-4D92-8CFA-600936F3525D}">
      <dgm:prSet/>
      <dgm:spPr/>
      <dgm:t>
        <a:bodyPr/>
        <a:lstStyle/>
        <a:p>
          <a:pPr>
            <a:lnSpc>
              <a:spcPct val="100000"/>
            </a:lnSpc>
          </a:pPr>
          <a:r>
            <a:rPr lang="en-US" dirty="0"/>
            <a:t>Interpreting the Results</a:t>
          </a:r>
        </a:p>
      </dgm:t>
    </dgm:pt>
    <dgm:pt modelId="{077C2D00-B3A8-4D96-93D4-6393D9922733}" type="parTrans" cxnId="{AC66A221-922C-4387-B642-BC6C1189BE32}">
      <dgm:prSet/>
      <dgm:spPr/>
      <dgm:t>
        <a:bodyPr/>
        <a:lstStyle/>
        <a:p>
          <a:endParaRPr lang="en-US"/>
        </a:p>
      </dgm:t>
    </dgm:pt>
    <dgm:pt modelId="{8BF77691-2A3F-43D1-B939-A0A6A29EBB19}" type="sibTrans" cxnId="{AC66A221-922C-4387-B642-BC6C1189BE32}">
      <dgm:prSet/>
      <dgm:spPr/>
      <dgm:t>
        <a:bodyPr/>
        <a:lstStyle/>
        <a:p>
          <a:endParaRPr lang="en-US"/>
        </a:p>
      </dgm:t>
    </dgm:pt>
    <dgm:pt modelId="{72F1B0C6-F5B7-40AD-B20F-41F2169ADE41}">
      <dgm:prSet/>
      <dgm:spPr/>
      <dgm:t>
        <a:bodyPr/>
        <a:lstStyle/>
        <a:p>
          <a:pPr>
            <a:lnSpc>
              <a:spcPct val="100000"/>
            </a:lnSpc>
          </a:pPr>
          <a:r>
            <a:rPr lang="en-US" dirty="0"/>
            <a:t>Conclusion</a:t>
          </a:r>
        </a:p>
      </dgm:t>
    </dgm:pt>
    <dgm:pt modelId="{E8036902-9B99-464F-9A05-A385CF129547}" type="parTrans" cxnId="{E7B07E44-AC92-4846-B2D3-BFC2F36E1D2F}">
      <dgm:prSet/>
      <dgm:spPr/>
      <dgm:t>
        <a:bodyPr/>
        <a:lstStyle/>
        <a:p>
          <a:endParaRPr lang="en-US"/>
        </a:p>
      </dgm:t>
    </dgm:pt>
    <dgm:pt modelId="{ECD59906-D007-43A3-95B1-2A5E8274A975}" type="sibTrans" cxnId="{E7B07E44-AC92-4846-B2D3-BFC2F36E1D2F}">
      <dgm:prSet/>
      <dgm:spPr/>
      <dgm:t>
        <a:bodyPr/>
        <a:lstStyle/>
        <a:p>
          <a:endParaRPr lang="en-US"/>
        </a:p>
      </dgm:t>
    </dgm:pt>
    <dgm:pt modelId="{BC9AA4AA-71BC-48A9-945E-66F04CF8CCF3}" type="pres">
      <dgm:prSet presAssocID="{1433732E-523C-43C8-96ED-A7938173EE9F}" presName="root" presStyleCnt="0">
        <dgm:presLayoutVars>
          <dgm:dir/>
          <dgm:resizeHandles val="exact"/>
        </dgm:presLayoutVars>
      </dgm:prSet>
      <dgm:spPr/>
    </dgm:pt>
    <dgm:pt modelId="{0E575E67-4F0F-4590-8B68-CEBE54AAB740}" type="pres">
      <dgm:prSet presAssocID="{225CC5C8-2021-4F25-B612-F6841F530630}" presName="compNode" presStyleCnt="0"/>
      <dgm:spPr/>
    </dgm:pt>
    <dgm:pt modelId="{1E80270D-CFA1-42DB-9B3D-C7BADD80A56E}" type="pres">
      <dgm:prSet presAssocID="{225CC5C8-2021-4F25-B612-F6841F5306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0BF1AC8-9485-4E51-BF1C-C728597F71C6}" type="pres">
      <dgm:prSet presAssocID="{225CC5C8-2021-4F25-B612-F6841F530630}" presName="iconSpace" presStyleCnt="0"/>
      <dgm:spPr/>
    </dgm:pt>
    <dgm:pt modelId="{6582685D-2430-40E0-875F-9C578CB5293E}" type="pres">
      <dgm:prSet presAssocID="{225CC5C8-2021-4F25-B612-F6841F530630}" presName="parTx" presStyleLbl="revTx" presStyleIdx="0" presStyleCnt="4">
        <dgm:presLayoutVars>
          <dgm:chMax val="0"/>
          <dgm:chPref val="0"/>
        </dgm:presLayoutVars>
      </dgm:prSet>
      <dgm:spPr/>
    </dgm:pt>
    <dgm:pt modelId="{22A6C012-88DF-4AE0-B6F9-C8B0F625731D}" type="pres">
      <dgm:prSet presAssocID="{225CC5C8-2021-4F25-B612-F6841F530630}" presName="txSpace" presStyleCnt="0"/>
      <dgm:spPr/>
    </dgm:pt>
    <dgm:pt modelId="{4BEADD15-CC82-45FA-945F-714E62A0CAC3}" type="pres">
      <dgm:prSet presAssocID="{225CC5C8-2021-4F25-B612-F6841F530630}" presName="desTx" presStyleLbl="revTx" presStyleIdx="1" presStyleCnt="4">
        <dgm:presLayoutVars/>
      </dgm:prSet>
      <dgm:spPr/>
    </dgm:pt>
    <dgm:pt modelId="{5C36194B-A56F-4FF4-9C0A-67978739F7F7}" type="pres">
      <dgm:prSet presAssocID="{EE74D3F8-3120-4833-BE33-38079C97866B}" presName="sibTrans" presStyleCnt="0"/>
      <dgm:spPr/>
    </dgm:pt>
    <dgm:pt modelId="{BB94FB9E-1B2B-49B2-9407-BF28998FB7D8}" type="pres">
      <dgm:prSet presAssocID="{D2F05141-11FA-4FAF-889A-3C5D918829BC}" presName="compNode" presStyleCnt="0"/>
      <dgm:spPr/>
    </dgm:pt>
    <dgm:pt modelId="{AB09166A-75C9-4669-B1C7-46C42CD4E742}" type="pres">
      <dgm:prSet presAssocID="{D2F05141-11FA-4FAF-889A-3C5D918829BC}" presName="iconRect" presStyleLbl="node1" presStyleIdx="1" presStyleCnt="2" custLinFactNeighborY="50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A9E0C1FE-FDD9-43E4-80C9-1CEDFBC5E20A}" type="pres">
      <dgm:prSet presAssocID="{D2F05141-11FA-4FAF-889A-3C5D918829BC}" presName="iconSpace" presStyleCnt="0"/>
      <dgm:spPr/>
    </dgm:pt>
    <dgm:pt modelId="{47732175-0B94-4591-8A4C-8F9AB73008E8}" type="pres">
      <dgm:prSet presAssocID="{D2F05141-11FA-4FAF-889A-3C5D918829BC}" presName="parTx" presStyleLbl="revTx" presStyleIdx="2" presStyleCnt="4">
        <dgm:presLayoutVars>
          <dgm:chMax val="0"/>
          <dgm:chPref val="0"/>
        </dgm:presLayoutVars>
      </dgm:prSet>
      <dgm:spPr/>
    </dgm:pt>
    <dgm:pt modelId="{FE424AEE-EED2-453E-B10A-9A09F3FFE15B}" type="pres">
      <dgm:prSet presAssocID="{D2F05141-11FA-4FAF-889A-3C5D918829BC}" presName="txSpace" presStyleCnt="0"/>
      <dgm:spPr/>
    </dgm:pt>
    <dgm:pt modelId="{EDD0A7A8-B894-4388-9A0F-19AE41386948}" type="pres">
      <dgm:prSet presAssocID="{D2F05141-11FA-4FAF-889A-3C5D918829BC}" presName="desTx" presStyleLbl="revTx" presStyleIdx="3" presStyleCnt="4">
        <dgm:presLayoutVars/>
      </dgm:prSet>
      <dgm:spPr/>
    </dgm:pt>
  </dgm:ptLst>
  <dgm:cxnLst>
    <dgm:cxn modelId="{7E33E605-7EDC-449C-9C6A-8B03DF2E2ADC}" type="presOf" srcId="{FC44D7FC-4101-4D92-8CFA-600936F3525D}" destId="{EDD0A7A8-B894-4388-9A0F-19AE41386948}" srcOrd="0" destOrd="3" presId="urn:microsoft.com/office/officeart/2018/2/layout/IconLabelDescriptionList"/>
    <dgm:cxn modelId="{AC66A221-922C-4387-B642-BC6C1189BE32}" srcId="{D2F05141-11FA-4FAF-889A-3C5D918829BC}" destId="{FC44D7FC-4101-4D92-8CFA-600936F3525D}" srcOrd="3" destOrd="0" parTransId="{077C2D00-B3A8-4D96-93D4-6393D9922733}" sibTransId="{8BF77691-2A3F-43D1-B939-A0A6A29EBB19}"/>
    <dgm:cxn modelId="{8346A52C-1D22-4A1E-B881-1A75FBD0DB0B}" type="presOf" srcId="{D2F05141-11FA-4FAF-889A-3C5D918829BC}" destId="{47732175-0B94-4591-8A4C-8F9AB73008E8}" srcOrd="0" destOrd="0" presId="urn:microsoft.com/office/officeart/2018/2/layout/IconLabelDescriptionList"/>
    <dgm:cxn modelId="{A369C02D-1C50-4BD1-96E0-4E4519D0AF3C}" srcId="{D2F05141-11FA-4FAF-889A-3C5D918829BC}" destId="{05297341-AFF9-4E16-8C55-576D4B86780E}" srcOrd="2" destOrd="0" parTransId="{45D77676-C26A-4A5F-9515-355060276EDA}" sibTransId="{B975A5C9-8E93-4F11-A9F1-1EB0FA688BA1}"/>
    <dgm:cxn modelId="{8EB95130-AC76-4045-B14B-B147CB7A2AC4}" type="presOf" srcId="{1433732E-523C-43C8-96ED-A7938173EE9F}" destId="{BC9AA4AA-71BC-48A9-945E-66F04CF8CCF3}" srcOrd="0" destOrd="0" presId="urn:microsoft.com/office/officeart/2018/2/layout/IconLabelDescriptionList"/>
    <dgm:cxn modelId="{E7B07E44-AC92-4846-B2D3-BFC2F36E1D2F}" srcId="{D2F05141-11FA-4FAF-889A-3C5D918829BC}" destId="{72F1B0C6-F5B7-40AD-B20F-41F2169ADE41}" srcOrd="4" destOrd="0" parTransId="{E8036902-9B99-464F-9A05-A385CF129547}" sibTransId="{ECD59906-D007-43A3-95B1-2A5E8274A975}"/>
    <dgm:cxn modelId="{F0036C51-FE56-4472-98AE-5367E646741C}" srcId="{1433732E-523C-43C8-96ED-A7938173EE9F}" destId="{D2F05141-11FA-4FAF-889A-3C5D918829BC}" srcOrd="1" destOrd="0" parTransId="{CEB4B7E0-01F9-42F6-8A4B-6D7090492DF1}" sibTransId="{D2C41AF7-043B-45A7-A8D7-42CA21256AB2}"/>
    <dgm:cxn modelId="{42506753-228B-4B92-BA46-45B86CBB2575}" type="presOf" srcId="{549CDF97-1134-44CA-AFE6-07D17C1EB8FE}" destId="{4BEADD15-CC82-45FA-945F-714E62A0CAC3}" srcOrd="0" destOrd="0" presId="urn:microsoft.com/office/officeart/2018/2/layout/IconLabelDescriptionList"/>
    <dgm:cxn modelId="{A0A71090-F7FB-441A-903A-5B23B0892C94}" type="presOf" srcId="{A4D93C40-4B3A-42AF-A258-D331052EC173}" destId="{EDD0A7A8-B894-4388-9A0F-19AE41386948}" srcOrd="0" destOrd="1" presId="urn:microsoft.com/office/officeart/2018/2/layout/IconLabelDescriptionList"/>
    <dgm:cxn modelId="{EDF27291-62BF-44B0-A3E7-E616E9E4CACD}" srcId="{225CC5C8-2021-4F25-B612-F6841F530630}" destId="{549CDF97-1134-44CA-AFE6-07D17C1EB8FE}" srcOrd="0" destOrd="0" parTransId="{065C55B1-EFF2-46CD-9296-2796D44FAC7F}" sibTransId="{894789B5-D95C-45D7-8F17-5143715DC9CC}"/>
    <dgm:cxn modelId="{3EE249A9-3442-455A-A819-71CD0D6475D9}" srcId="{D2F05141-11FA-4FAF-889A-3C5D918829BC}" destId="{A4D93C40-4B3A-42AF-A258-D331052EC173}" srcOrd="1" destOrd="0" parTransId="{47E0167D-8984-4F12-B2EB-A10920DAC322}" sibTransId="{B8F26103-EC7F-4F35-8B72-E0D0FB48229B}"/>
    <dgm:cxn modelId="{3F396FAB-0946-424D-BE03-9A3F24F014C3}" type="presOf" srcId="{225CC5C8-2021-4F25-B612-F6841F530630}" destId="{6582685D-2430-40E0-875F-9C578CB5293E}" srcOrd="0" destOrd="0" presId="urn:microsoft.com/office/officeart/2018/2/layout/IconLabelDescriptionList"/>
    <dgm:cxn modelId="{42E5EAB9-71CB-4ABB-918B-7C4E62414CF5}" type="presOf" srcId="{05297341-AFF9-4E16-8C55-576D4B86780E}" destId="{EDD0A7A8-B894-4388-9A0F-19AE41386948}" srcOrd="0" destOrd="2" presId="urn:microsoft.com/office/officeart/2018/2/layout/IconLabelDescriptionList"/>
    <dgm:cxn modelId="{984C15DD-AB32-4C78-B72F-3AD2604BCAB3}" type="presOf" srcId="{72F1B0C6-F5B7-40AD-B20F-41F2169ADE41}" destId="{EDD0A7A8-B894-4388-9A0F-19AE41386948}" srcOrd="0" destOrd="4" presId="urn:microsoft.com/office/officeart/2018/2/layout/IconLabelDescriptionList"/>
    <dgm:cxn modelId="{9A628CE7-9262-42C3-AF41-B258627ED09F}" srcId="{D2F05141-11FA-4FAF-889A-3C5D918829BC}" destId="{7F1F8E38-BB87-4A0F-92D1-734047109FCE}" srcOrd="0" destOrd="0" parTransId="{8C2C9B9B-073E-4A49-ACF7-E84FB9C7C0BB}" sibTransId="{1C30A56F-B549-477A-920B-E155F05CE04D}"/>
    <dgm:cxn modelId="{AC9B6FEF-CB33-4DD3-B18C-9E3446FBAD46}" type="presOf" srcId="{7F1F8E38-BB87-4A0F-92D1-734047109FCE}" destId="{EDD0A7A8-B894-4388-9A0F-19AE41386948}" srcOrd="0" destOrd="0" presId="urn:microsoft.com/office/officeart/2018/2/layout/IconLabelDescriptionList"/>
    <dgm:cxn modelId="{8AFD8DFD-5A18-4363-8387-41B267E6A506}" srcId="{1433732E-523C-43C8-96ED-A7938173EE9F}" destId="{225CC5C8-2021-4F25-B612-F6841F530630}" srcOrd="0" destOrd="0" parTransId="{969736EC-B709-4925-A718-EF4C0002D09B}" sibTransId="{EE74D3F8-3120-4833-BE33-38079C97866B}"/>
    <dgm:cxn modelId="{31D39002-1819-49CE-85F5-0132CC0D52E2}" type="presParOf" srcId="{BC9AA4AA-71BC-48A9-945E-66F04CF8CCF3}" destId="{0E575E67-4F0F-4590-8B68-CEBE54AAB740}" srcOrd="0" destOrd="0" presId="urn:microsoft.com/office/officeart/2018/2/layout/IconLabelDescriptionList"/>
    <dgm:cxn modelId="{F3829DAD-7524-4132-8FF6-7CC2B6958D7B}" type="presParOf" srcId="{0E575E67-4F0F-4590-8B68-CEBE54AAB740}" destId="{1E80270D-CFA1-42DB-9B3D-C7BADD80A56E}" srcOrd="0" destOrd="0" presId="urn:microsoft.com/office/officeart/2018/2/layout/IconLabelDescriptionList"/>
    <dgm:cxn modelId="{49F635A6-E318-4FCF-84C0-CF3337562314}" type="presParOf" srcId="{0E575E67-4F0F-4590-8B68-CEBE54AAB740}" destId="{E0BF1AC8-9485-4E51-BF1C-C728597F71C6}" srcOrd="1" destOrd="0" presId="urn:microsoft.com/office/officeart/2018/2/layout/IconLabelDescriptionList"/>
    <dgm:cxn modelId="{295AF64A-095F-4A66-A5E8-D1A6A9BAB3D9}" type="presParOf" srcId="{0E575E67-4F0F-4590-8B68-CEBE54AAB740}" destId="{6582685D-2430-40E0-875F-9C578CB5293E}" srcOrd="2" destOrd="0" presId="urn:microsoft.com/office/officeart/2018/2/layout/IconLabelDescriptionList"/>
    <dgm:cxn modelId="{C052D594-9A56-41D3-8E86-FFD18AEAC77B}" type="presParOf" srcId="{0E575E67-4F0F-4590-8B68-CEBE54AAB740}" destId="{22A6C012-88DF-4AE0-B6F9-C8B0F625731D}" srcOrd="3" destOrd="0" presId="urn:microsoft.com/office/officeart/2018/2/layout/IconLabelDescriptionList"/>
    <dgm:cxn modelId="{85AEDA24-AE28-4263-AAD1-2B2BE5988118}" type="presParOf" srcId="{0E575E67-4F0F-4590-8B68-CEBE54AAB740}" destId="{4BEADD15-CC82-45FA-945F-714E62A0CAC3}" srcOrd="4" destOrd="0" presId="urn:microsoft.com/office/officeart/2018/2/layout/IconLabelDescriptionList"/>
    <dgm:cxn modelId="{4659AFE8-8F6F-4249-A3BB-F09F86469CE3}" type="presParOf" srcId="{BC9AA4AA-71BC-48A9-945E-66F04CF8CCF3}" destId="{5C36194B-A56F-4FF4-9C0A-67978739F7F7}" srcOrd="1" destOrd="0" presId="urn:microsoft.com/office/officeart/2018/2/layout/IconLabelDescriptionList"/>
    <dgm:cxn modelId="{9C0FA81B-ADD1-421C-9E88-5CE27B7554CF}" type="presParOf" srcId="{BC9AA4AA-71BC-48A9-945E-66F04CF8CCF3}" destId="{BB94FB9E-1B2B-49B2-9407-BF28998FB7D8}" srcOrd="2" destOrd="0" presId="urn:microsoft.com/office/officeart/2018/2/layout/IconLabelDescriptionList"/>
    <dgm:cxn modelId="{5EA985F1-7ADE-4E22-9E6A-BE697378D34C}" type="presParOf" srcId="{BB94FB9E-1B2B-49B2-9407-BF28998FB7D8}" destId="{AB09166A-75C9-4669-B1C7-46C42CD4E742}" srcOrd="0" destOrd="0" presId="urn:microsoft.com/office/officeart/2018/2/layout/IconLabelDescriptionList"/>
    <dgm:cxn modelId="{F8D8E0C8-4958-4DB9-9E75-9DED6E1CC421}" type="presParOf" srcId="{BB94FB9E-1B2B-49B2-9407-BF28998FB7D8}" destId="{A9E0C1FE-FDD9-43E4-80C9-1CEDFBC5E20A}" srcOrd="1" destOrd="0" presId="urn:microsoft.com/office/officeart/2018/2/layout/IconLabelDescriptionList"/>
    <dgm:cxn modelId="{69F968F5-CEE5-4397-A422-22825441543D}" type="presParOf" srcId="{BB94FB9E-1B2B-49B2-9407-BF28998FB7D8}" destId="{47732175-0B94-4591-8A4C-8F9AB73008E8}" srcOrd="2" destOrd="0" presId="urn:microsoft.com/office/officeart/2018/2/layout/IconLabelDescriptionList"/>
    <dgm:cxn modelId="{AA95FD65-859B-4B4A-BF01-BAB4A17A2C29}" type="presParOf" srcId="{BB94FB9E-1B2B-49B2-9407-BF28998FB7D8}" destId="{FE424AEE-EED2-453E-B10A-9A09F3FFE15B}" srcOrd="3" destOrd="0" presId="urn:microsoft.com/office/officeart/2018/2/layout/IconLabelDescriptionList"/>
    <dgm:cxn modelId="{53E0B299-5B26-465B-B38B-D95662DB9D17}" type="presParOf" srcId="{BB94FB9E-1B2B-49B2-9407-BF28998FB7D8}" destId="{EDD0A7A8-B894-4388-9A0F-19AE4138694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185588-E86B-4941-8441-EB7686A6E1C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08CE5FCB-F4C5-42AF-925F-78F9F8506DA0}">
      <dgm:prSet/>
      <dgm:spPr/>
      <dgm:t>
        <a:bodyPr/>
        <a:lstStyle/>
        <a:p>
          <a:r>
            <a:rPr lang="en-US" b="1" baseline="0" dirty="0"/>
            <a:t>What is EDA?</a:t>
          </a:r>
          <a:endParaRPr lang="en-US" dirty="0"/>
        </a:p>
      </dgm:t>
    </dgm:pt>
    <dgm:pt modelId="{766705DB-AB92-489B-94B6-135CC19F3DBB}" type="parTrans" cxnId="{ACE8B7D6-D4D1-4D16-BB4F-A0B9652C71F5}">
      <dgm:prSet/>
      <dgm:spPr/>
      <dgm:t>
        <a:bodyPr/>
        <a:lstStyle/>
        <a:p>
          <a:endParaRPr lang="en-US"/>
        </a:p>
      </dgm:t>
    </dgm:pt>
    <dgm:pt modelId="{67677BE8-C9E0-4B41-BEFA-84C6D67C25F9}" type="sibTrans" cxnId="{ACE8B7D6-D4D1-4D16-BB4F-A0B9652C71F5}">
      <dgm:prSet/>
      <dgm:spPr/>
      <dgm:t>
        <a:bodyPr/>
        <a:lstStyle/>
        <a:p>
          <a:endParaRPr lang="en-US"/>
        </a:p>
      </dgm:t>
    </dgm:pt>
    <dgm:pt modelId="{BF09F200-548C-4E02-BE2D-88F994162A73}">
      <dgm:prSet/>
      <dgm:spPr/>
      <dgm:t>
        <a:bodyPr/>
        <a:lstStyle/>
        <a:p>
          <a:pPr algn="l">
            <a:lnSpc>
              <a:spcPct val="150000"/>
            </a:lnSpc>
          </a:pPr>
          <a:r>
            <a:rPr lang="en-US" dirty="0"/>
            <a:t>There are various steps involved when doing EDA but the following are the common steps that a data analyst can take when performing EDA:</a:t>
          </a:r>
        </a:p>
      </dgm:t>
    </dgm:pt>
    <dgm:pt modelId="{0F3D2F81-1664-4E95-837B-41E4F4CA86F0}" type="parTrans" cxnId="{B5D51959-FACB-415A-AE26-2C006187DEA8}">
      <dgm:prSet/>
      <dgm:spPr/>
      <dgm:t>
        <a:bodyPr/>
        <a:lstStyle/>
        <a:p>
          <a:endParaRPr lang="en-US"/>
        </a:p>
      </dgm:t>
    </dgm:pt>
    <dgm:pt modelId="{B9D1BCF6-8808-43F9-8C38-BBBB29AD4735}" type="sibTrans" cxnId="{B5D51959-FACB-415A-AE26-2C006187DEA8}">
      <dgm:prSet/>
      <dgm:spPr/>
      <dgm:t>
        <a:bodyPr/>
        <a:lstStyle/>
        <a:p>
          <a:endParaRPr lang="en-US"/>
        </a:p>
      </dgm:t>
    </dgm:pt>
    <dgm:pt modelId="{183DFF8F-94DC-4633-97B1-7D1D2EE3320F}">
      <dgm:prSet/>
      <dgm:spPr/>
      <dgm:t>
        <a:bodyPr/>
        <a:lstStyle/>
        <a:p>
          <a:pPr algn="l">
            <a:lnSpc>
              <a:spcPct val="150000"/>
            </a:lnSpc>
          </a:pPr>
          <a:r>
            <a:rPr lang="en-US" b="0" dirty="0"/>
            <a:t>Exploratory Data Analysis</a:t>
          </a:r>
          <a:r>
            <a:rPr lang="en-US" dirty="0"/>
            <a:t> (</a:t>
          </a:r>
          <a:r>
            <a:rPr lang="en-US" b="0" dirty="0"/>
            <a:t>EDA</a:t>
          </a:r>
          <a:r>
            <a:rPr lang="en-US" dirty="0"/>
            <a:t>) is the process of analyzing and visualizing the data to get a better understanding of the data and get insight from it.</a:t>
          </a:r>
        </a:p>
      </dgm:t>
    </dgm:pt>
    <dgm:pt modelId="{BD7940AD-79FB-4974-AE8E-D026FFB23227}" type="parTrans" cxnId="{203CAEBB-F351-457E-A8D1-AA6A6998642D}">
      <dgm:prSet/>
      <dgm:spPr/>
      <dgm:t>
        <a:bodyPr/>
        <a:lstStyle/>
        <a:p>
          <a:endParaRPr lang="en-US"/>
        </a:p>
      </dgm:t>
    </dgm:pt>
    <dgm:pt modelId="{56F7E20C-E359-4701-B3D0-49A2A3D156C0}" type="sibTrans" cxnId="{203CAEBB-F351-457E-A8D1-AA6A6998642D}">
      <dgm:prSet/>
      <dgm:spPr/>
      <dgm:t>
        <a:bodyPr/>
        <a:lstStyle/>
        <a:p>
          <a:endParaRPr lang="en-US"/>
        </a:p>
      </dgm:t>
    </dgm:pt>
    <dgm:pt modelId="{A779B902-D25E-4AEF-8ACB-D1756A9EEC6D}">
      <dgm:prSet/>
      <dgm:spPr/>
      <dgm:t>
        <a:bodyPr/>
        <a:lstStyle/>
        <a:p>
          <a:pPr algn="l">
            <a:lnSpc>
              <a:spcPct val="150000"/>
            </a:lnSpc>
            <a:buFont typeface="Wingdings" panose="05000000000000000000" pitchFamily="2" charset="2"/>
            <a:buChar char="Ø"/>
          </a:pPr>
          <a:r>
            <a:rPr lang="en-US" dirty="0"/>
            <a:t>Import the data</a:t>
          </a:r>
        </a:p>
      </dgm:t>
    </dgm:pt>
    <dgm:pt modelId="{BD487C92-4687-4818-A619-6F7EE851ABDA}" type="sibTrans" cxnId="{0F8C6893-7E58-4475-8EF0-204F4FB68101}">
      <dgm:prSet/>
      <dgm:spPr/>
      <dgm:t>
        <a:bodyPr/>
        <a:lstStyle/>
        <a:p>
          <a:endParaRPr lang="en-US"/>
        </a:p>
      </dgm:t>
    </dgm:pt>
    <dgm:pt modelId="{B7DBEE29-CCE4-492C-B526-9AC8FE2044A9}" type="parTrans" cxnId="{0F8C6893-7E58-4475-8EF0-204F4FB68101}">
      <dgm:prSet/>
      <dgm:spPr/>
      <dgm:t>
        <a:bodyPr/>
        <a:lstStyle/>
        <a:p>
          <a:endParaRPr lang="en-US"/>
        </a:p>
      </dgm:t>
    </dgm:pt>
    <dgm:pt modelId="{1CBE75DB-6060-4D6C-8562-AB9597A25D9D}">
      <dgm:prSet/>
      <dgm:spPr/>
      <dgm:t>
        <a:bodyPr/>
        <a:lstStyle/>
        <a:p>
          <a:pPr algn="l">
            <a:buFont typeface="Wingdings" panose="05000000000000000000" pitchFamily="2" charset="2"/>
            <a:buChar char="Ø"/>
          </a:pPr>
          <a:r>
            <a:rPr lang="en-US" dirty="0"/>
            <a:t>Clean the data</a:t>
          </a:r>
        </a:p>
      </dgm:t>
    </dgm:pt>
    <dgm:pt modelId="{47474EDB-4F65-460E-8B41-302491539C62}" type="parTrans" cxnId="{F0833650-6A89-4267-B23D-5E803EB99BD0}">
      <dgm:prSet/>
      <dgm:spPr/>
      <dgm:t>
        <a:bodyPr/>
        <a:lstStyle/>
        <a:p>
          <a:endParaRPr lang="en-US"/>
        </a:p>
      </dgm:t>
    </dgm:pt>
    <dgm:pt modelId="{4FF9FF26-9999-44C2-9935-747C89CA07F6}" type="sibTrans" cxnId="{F0833650-6A89-4267-B23D-5E803EB99BD0}">
      <dgm:prSet/>
      <dgm:spPr/>
      <dgm:t>
        <a:bodyPr/>
        <a:lstStyle/>
        <a:p>
          <a:endParaRPr lang="en-US"/>
        </a:p>
      </dgm:t>
    </dgm:pt>
    <dgm:pt modelId="{E4C79033-D1C1-4C8F-B961-7A20BD10A6E8}">
      <dgm:prSet/>
      <dgm:spPr/>
      <dgm:t>
        <a:bodyPr/>
        <a:lstStyle/>
        <a:p>
          <a:pPr algn="l">
            <a:buFont typeface="Wingdings" panose="05000000000000000000" pitchFamily="2" charset="2"/>
            <a:buChar char="Ø"/>
          </a:pPr>
          <a:r>
            <a:rPr lang="en-US" dirty="0"/>
            <a:t>Process the data</a:t>
          </a:r>
        </a:p>
      </dgm:t>
    </dgm:pt>
    <dgm:pt modelId="{F71C1B28-9764-48A3-AAFC-CB9912F4891C}" type="parTrans" cxnId="{C937C16D-77EE-4AB7-AE70-9F6E52CFE294}">
      <dgm:prSet/>
      <dgm:spPr/>
      <dgm:t>
        <a:bodyPr/>
        <a:lstStyle/>
        <a:p>
          <a:endParaRPr lang="en-US"/>
        </a:p>
      </dgm:t>
    </dgm:pt>
    <dgm:pt modelId="{9F27C1A3-6E30-4C6C-9D17-6FA6A2C48637}" type="sibTrans" cxnId="{C937C16D-77EE-4AB7-AE70-9F6E52CFE294}">
      <dgm:prSet/>
      <dgm:spPr/>
      <dgm:t>
        <a:bodyPr/>
        <a:lstStyle/>
        <a:p>
          <a:endParaRPr lang="en-US"/>
        </a:p>
      </dgm:t>
    </dgm:pt>
    <dgm:pt modelId="{69D337F9-AFB0-4B3F-A6DB-FA21E0C8C5EA}">
      <dgm:prSet/>
      <dgm:spPr/>
      <dgm:t>
        <a:bodyPr/>
        <a:lstStyle/>
        <a:p>
          <a:pPr algn="l">
            <a:buFont typeface="Wingdings" panose="05000000000000000000" pitchFamily="2" charset="2"/>
            <a:buChar char="Ø"/>
          </a:pPr>
          <a:r>
            <a:rPr lang="en-US" dirty="0"/>
            <a:t>Visualize the data</a:t>
          </a:r>
        </a:p>
      </dgm:t>
    </dgm:pt>
    <dgm:pt modelId="{5052A41E-64D7-4A9B-822F-2190583B6457}" type="parTrans" cxnId="{24C6F86E-F1B0-4E40-BDA5-718EE60C13FD}">
      <dgm:prSet/>
      <dgm:spPr/>
      <dgm:t>
        <a:bodyPr/>
        <a:lstStyle/>
        <a:p>
          <a:endParaRPr lang="en-US"/>
        </a:p>
      </dgm:t>
    </dgm:pt>
    <dgm:pt modelId="{8F3E7F1E-500A-474A-B6DC-5B0DE3E5868D}" type="sibTrans" cxnId="{24C6F86E-F1B0-4E40-BDA5-718EE60C13FD}">
      <dgm:prSet/>
      <dgm:spPr/>
      <dgm:t>
        <a:bodyPr/>
        <a:lstStyle/>
        <a:p>
          <a:endParaRPr lang="en-US"/>
        </a:p>
      </dgm:t>
    </dgm:pt>
    <dgm:pt modelId="{197B9B14-433A-49D5-AC93-5790554CB805}" type="pres">
      <dgm:prSet presAssocID="{6A185588-E86B-4941-8441-EB7686A6E1C7}" presName="linear" presStyleCnt="0">
        <dgm:presLayoutVars>
          <dgm:animLvl val="lvl"/>
          <dgm:resizeHandles val="exact"/>
        </dgm:presLayoutVars>
      </dgm:prSet>
      <dgm:spPr/>
    </dgm:pt>
    <dgm:pt modelId="{BB054363-66CF-4E58-A958-8A0E2DDBC090}" type="pres">
      <dgm:prSet presAssocID="{08CE5FCB-F4C5-42AF-925F-78F9F8506DA0}" presName="parentText" presStyleLbl="node1" presStyleIdx="0" presStyleCnt="1">
        <dgm:presLayoutVars>
          <dgm:chMax val="0"/>
          <dgm:bulletEnabled val="1"/>
        </dgm:presLayoutVars>
      </dgm:prSet>
      <dgm:spPr/>
    </dgm:pt>
    <dgm:pt modelId="{B6C5AF05-A4D7-48D1-A84F-97898ADAC76F}" type="pres">
      <dgm:prSet presAssocID="{08CE5FCB-F4C5-42AF-925F-78F9F8506DA0}" presName="childText" presStyleLbl="revTx" presStyleIdx="0" presStyleCnt="1" custScaleY="121249">
        <dgm:presLayoutVars>
          <dgm:bulletEnabled val="1"/>
        </dgm:presLayoutVars>
      </dgm:prSet>
      <dgm:spPr/>
    </dgm:pt>
  </dgm:ptLst>
  <dgm:cxnLst>
    <dgm:cxn modelId="{3065FA2A-9025-41CA-A0FF-2EFE017D14CE}" type="presOf" srcId="{E4C79033-D1C1-4C8F-B961-7A20BD10A6E8}" destId="{B6C5AF05-A4D7-48D1-A84F-97898ADAC76F}" srcOrd="0" destOrd="4" presId="urn:microsoft.com/office/officeart/2005/8/layout/vList2"/>
    <dgm:cxn modelId="{4C0EBD32-B48C-488B-977E-5436E8C235A0}" type="presOf" srcId="{BF09F200-548C-4E02-BE2D-88F994162A73}" destId="{B6C5AF05-A4D7-48D1-A84F-97898ADAC76F}" srcOrd="0" destOrd="1" presId="urn:microsoft.com/office/officeart/2005/8/layout/vList2"/>
    <dgm:cxn modelId="{AC11C83F-C085-4C40-8D75-2304D1D92BE4}" type="presOf" srcId="{08CE5FCB-F4C5-42AF-925F-78F9F8506DA0}" destId="{BB054363-66CF-4E58-A958-8A0E2DDBC090}" srcOrd="0" destOrd="0" presId="urn:microsoft.com/office/officeart/2005/8/layout/vList2"/>
    <dgm:cxn modelId="{C937C16D-77EE-4AB7-AE70-9F6E52CFE294}" srcId="{08CE5FCB-F4C5-42AF-925F-78F9F8506DA0}" destId="{E4C79033-D1C1-4C8F-B961-7A20BD10A6E8}" srcOrd="4" destOrd="0" parTransId="{F71C1B28-9764-48A3-AAFC-CB9912F4891C}" sibTransId="{9F27C1A3-6E30-4C6C-9D17-6FA6A2C48637}"/>
    <dgm:cxn modelId="{24C6F86E-F1B0-4E40-BDA5-718EE60C13FD}" srcId="{08CE5FCB-F4C5-42AF-925F-78F9F8506DA0}" destId="{69D337F9-AFB0-4B3F-A6DB-FA21E0C8C5EA}" srcOrd="5" destOrd="0" parTransId="{5052A41E-64D7-4A9B-822F-2190583B6457}" sibTransId="{8F3E7F1E-500A-474A-B6DC-5B0DE3E5868D}"/>
    <dgm:cxn modelId="{F0833650-6A89-4267-B23D-5E803EB99BD0}" srcId="{08CE5FCB-F4C5-42AF-925F-78F9F8506DA0}" destId="{1CBE75DB-6060-4D6C-8562-AB9597A25D9D}" srcOrd="3" destOrd="0" parTransId="{47474EDB-4F65-460E-8B41-302491539C62}" sibTransId="{4FF9FF26-9999-44C2-9935-747C89CA07F6}"/>
    <dgm:cxn modelId="{B5D51959-FACB-415A-AE26-2C006187DEA8}" srcId="{08CE5FCB-F4C5-42AF-925F-78F9F8506DA0}" destId="{BF09F200-548C-4E02-BE2D-88F994162A73}" srcOrd="1" destOrd="0" parTransId="{0F3D2F81-1664-4E95-837B-41E4F4CA86F0}" sibTransId="{B9D1BCF6-8808-43F9-8C38-BBBB29AD4735}"/>
    <dgm:cxn modelId="{02DEA18E-DC99-4A52-8320-733C9241969B}" type="presOf" srcId="{6A185588-E86B-4941-8441-EB7686A6E1C7}" destId="{197B9B14-433A-49D5-AC93-5790554CB805}" srcOrd="0" destOrd="0" presId="urn:microsoft.com/office/officeart/2005/8/layout/vList2"/>
    <dgm:cxn modelId="{0F8C6893-7E58-4475-8EF0-204F4FB68101}" srcId="{08CE5FCB-F4C5-42AF-925F-78F9F8506DA0}" destId="{A779B902-D25E-4AEF-8ACB-D1756A9EEC6D}" srcOrd="2" destOrd="0" parTransId="{B7DBEE29-CCE4-492C-B526-9AC8FE2044A9}" sibTransId="{BD487C92-4687-4818-A619-6F7EE851ABDA}"/>
    <dgm:cxn modelId="{2390D8AC-3AE0-42A5-A235-0CA67FF2A2D0}" type="presOf" srcId="{1CBE75DB-6060-4D6C-8562-AB9597A25D9D}" destId="{B6C5AF05-A4D7-48D1-A84F-97898ADAC76F}" srcOrd="0" destOrd="3" presId="urn:microsoft.com/office/officeart/2005/8/layout/vList2"/>
    <dgm:cxn modelId="{951012B0-7EF1-421A-9F47-2BB254CD0418}" type="presOf" srcId="{A779B902-D25E-4AEF-8ACB-D1756A9EEC6D}" destId="{B6C5AF05-A4D7-48D1-A84F-97898ADAC76F}" srcOrd="0" destOrd="2" presId="urn:microsoft.com/office/officeart/2005/8/layout/vList2"/>
    <dgm:cxn modelId="{203CAEBB-F351-457E-A8D1-AA6A6998642D}" srcId="{08CE5FCB-F4C5-42AF-925F-78F9F8506DA0}" destId="{183DFF8F-94DC-4633-97B1-7D1D2EE3320F}" srcOrd="0" destOrd="0" parTransId="{BD7940AD-79FB-4974-AE8E-D026FFB23227}" sibTransId="{56F7E20C-E359-4701-B3D0-49A2A3D156C0}"/>
    <dgm:cxn modelId="{ACE8B7D6-D4D1-4D16-BB4F-A0B9652C71F5}" srcId="{6A185588-E86B-4941-8441-EB7686A6E1C7}" destId="{08CE5FCB-F4C5-42AF-925F-78F9F8506DA0}" srcOrd="0" destOrd="0" parTransId="{766705DB-AB92-489B-94B6-135CC19F3DBB}" sibTransId="{67677BE8-C9E0-4B41-BEFA-84C6D67C25F9}"/>
    <dgm:cxn modelId="{7C3F12EE-637B-41BF-8663-23DE2A8A1FDC}" type="presOf" srcId="{183DFF8F-94DC-4633-97B1-7D1D2EE3320F}" destId="{B6C5AF05-A4D7-48D1-A84F-97898ADAC76F}" srcOrd="0" destOrd="0" presId="urn:microsoft.com/office/officeart/2005/8/layout/vList2"/>
    <dgm:cxn modelId="{135870FD-1AF3-4465-88D6-EBBB78D96E59}" type="presOf" srcId="{69D337F9-AFB0-4B3F-A6DB-FA21E0C8C5EA}" destId="{B6C5AF05-A4D7-48D1-A84F-97898ADAC76F}" srcOrd="0" destOrd="5" presId="urn:microsoft.com/office/officeart/2005/8/layout/vList2"/>
    <dgm:cxn modelId="{080E41F4-98D6-4001-85E2-391F99CB8843}" type="presParOf" srcId="{197B9B14-433A-49D5-AC93-5790554CB805}" destId="{BB054363-66CF-4E58-A958-8A0E2DDBC090}" srcOrd="0" destOrd="0" presId="urn:microsoft.com/office/officeart/2005/8/layout/vList2"/>
    <dgm:cxn modelId="{90950C85-85B7-45EB-923B-AE4768EED905}" type="presParOf" srcId="{197B9B14-433A-49D5-AC93-5790554CB805}" destId="{B6C5AF05-A4D7-48D1-A84F-97898ADAC76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0270D-CFA1-42DB-9B3D-C7BADD80A56E}">
      <dsp:nvSpPr>
        <dsp:cNvPr id="0" name=""/>
        <dsp:cNvSpPr/>
      </dsp:nvSpPr>
      <dsp:spPr>
        <a:xfrm>
          <a:off x="666162" y="552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2685D-2430-40E0-875F-9C578CB5293E}">
      <dsp:nvSpPr>
        <dsp:cNvPr id="0" name=""/>
        <dsp:cNvSpPr/>
      </dsp:nvSpPr>
      <dsp:spPr>
        <a:xfrm>
          <a:off x="666162" y="174442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EDA</a:t>
          </a:r>
        </a:p>
      </dsp:txBody>
      <dsp:txXfrm>
        <a:off x="666162" y="1744426"/>
        <a:ext cx="4320000" cy="648000"/>
      </dsp:txXfrm>
    </dsp:sp>
    <dsp:sp modelId="{4BEADD15-CC82-45FA-945F-714E62A0CAC3}">
      <dsp:nvSpPr>
        <dsp:cNvPr id="0" name=""/>
        <dsp:cNvSpPr/>
      </dsp:nvSpPr>
      <dsp:spPr>
        <a:xfrm>
          <a:off x="666162" y="2474813"/>
          <a:ext cx="4320000" cy="1699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Exploratory Data Analysis</a:t>
          </a:r>
        </a:p>
      </dsp:txBody>
      <dsp:txXfrm>
        <a:off x="666162" y="2474813"/>
        <a:ext cx="4320000" cy="1699805"/>
      </dsp:txXfrm>
    </dsp:sp>
    <dsp:sp modelId="{AB09166A-75C9-4669-B1C7-46C42CD4E742}">
      <dsp:nvSpPr>
        <dsp:cNvPr id="0" name=""/>
        <dsp:cNvSpPr/>
      </dsp:nvSpPr>
      <dsp:spPr>
        <a:xfrm>
          <a:off x="5742162" y="13141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732175-0B94-4591-8A4C-8F9AB73008E8}">
      <dsp:nvSpPr>
        <dsp:cNvPr id="0" name=""/>
        <dsp:cNvSpPr/>
      </dsp:nvSpPr>
      <dsp:spPr>
        <a:xfrm>
          <a:off x="5742162" y="174442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Presentation</a:t>
          </a:r>
        </a:p>
      </dsp:txBody>
      <dsp:txXfrm>
        <a:off x="5742162" y="1744426"/>
        <a:ext cx="4320000" cy="648000"/>
      </dsp:txXfrm>
    </dsp:sp>
    <dsp:sp modelId="{EDD0A7A8-B894-4388-9A0F-19AE41386948}">
      <dsp:nvSpPr>
        <dsp:cNvPr id="0" name=""/>
        <dsp:cNvSpPr/>
      </dsp:nvSpPr>
      <dsp:spPr>
        <a:xfrm>
          <a:off x="5742162" y="2474813"/>
          <a:ext cx="4320000" cy="1699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Introduction</a:t>
          </a:r>
        </a:p>
        <a:p>
          <a:pPr marL="0" lvl="0" indent="0" algn="l" defTabSz="755650">
            <a:lnSpc>
              <a:spcPct val="100000"/>
            </a:lnSpc>
            <a:spcBef>
              <a:spcPct val="0"/>
            </a:spcBef>
            <a:spcAft>
              <a:spcPct val="35000"/>
            </a:spcAft>
            <a:buNone/>
          </a:pPr>
          <a:r>
            <a:rPr lang="en-US" sz="1700" kern="1200" dirty="0"/>
            <a:t>Objectives</a:t>
          </a:r>
        </a:p>
        <a:p>
          <a:pPr marL="0" lvl="0" indent="0" algn="l" defTabSz="755650">
            <a:lnSpc>
              <a:spcPct val="100000"/>
            </a:lnSpc>
            <a:spcBef>
              <a:spcPct val="0"/>
            </a:spcBef>
            <a:spcAft>
              <a:spcPct val="35000"/>
            </a:spcAft>
            <a:buNone/>
          </a:pPr>
          <a:r>
            <a:rPr lang="en-US" sz="1700" kern="1200" dirty="0"/>
            <a:t>Visualizing different variables</a:t>
          </a:r>
        </a:p>
        <a:p>
          <a:pPr marL="0" lvl="0" indent="0" algn="l" defTabSz="755650">
            <a:lnSpc>
              <a:spcPct val="100000"/>
            </a:lnSpc>
            <a:spcBef>
              <a:spcPct val="0"/>
            </a:spcBef>
            <a:spcAft>
              <a:spcPct val="35000"/>
            </a:spcAft>
            <a:buNone/>
          </a:pPr>
          <a:r>
            <a:rPr lang="en-US" sz="1700" kern="1200" dirty="0"/>
            <a:t>Interpreting the Results</a:t>
          </a:r>
        </a:p>
        <a:p>
          <a:pPr marL="0" lvl="0" indent="0" algn="l" defTabSz="755650">
            <a:lnSpc>
              <a:spcPct val="100000"/>
            </a:lnSpc>
            <a:spcBef>
              <a:spcPct val="0"/>
            </a:spcBef>
            <a:spcAft>
              <a:spcPct val="35000"/>
            </a:spcAft>
            <a:buNone/>
          </a:pPr>
          <a:r>
            <a:rPr lang="en-US" sz="1700" kern="1200" dirty="0"/>
            <a:t>Conclusion</a:t>
          </a:r>
        </a:p>
      </dsp:txBody>
      <dsp:txXfrm>
        <a:off x="5742162" y="2474813"/>
        <a:ext cx="4320000" cy="1699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54363-66CF-4E58-A958-8A0E2DDBC090}">
      <dsp:nvSpPr>
        <dsp:cNvPr id="0" name=""/>
        <dsp:cNvSpPr/>
      </dsp:nvSpPr>
      <dsp:spPr>
        <a:xfrm>
          <a:off x="0" y="3923"/>
          <a:ext cx="6900862" cy="647595"/>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baseline="0" dirty="0"/>
            <a:t>What is EDA?</a:t>
          </a:r>
          <a:endParaRPr lang="en-US" sz="2700" kern="1200" dirty="0"/>
        </a:p>
      </dsp:txBody>
      <dsp:txXfrm>
        <a:off x="31613" y="35536"/>
        <a:ext cx="6837636" cy="584369"/>
      </dsp:txXfrm>
    </dsp:sp>
    <dsp:sp modelId="{B6C5AF05-A4D7-48D1-A84F-97898ADAC76F}">
      <dsp:nvSpPr>
        <dsp:cNvPr id="0" name=""/>
        <dsp:cNvSpPr/>
      </dsp:nvSpPr>
      <dsp:spPr>
        <a:xfrm>
          <a:off x="0" y="651518"/>
          <a:ext cx="6900862" cy="5692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102" tIns="34290" rIns="192024" bIns="34290" numCol="1" spcCol="1270" anchor="t" anchorCtr="0">
          <a:noAutofit/>
        </a:bodyPr>
        <a:lstStyle/>
        <a:p>
          <a:pPr marL="228600" lvl="1" indent="-228600" algn="l" defTabSz="933450">
            <a:lnSpc>
              <a:spcPct val="150000"/>
            </a:lnSpc>
            <a:spcBef>
              <a:spcPct val="0"/>
            </a:spcBef>
            <a:spcAft>
              <a:spcPct val="20000"/>
            </a:spcAft>
            <a:buChar char="•"/>
          </a:pPr>
          <a:r>
            <a:rPr lang="en-US" sz="2100" b="0" kern="1200" dirty="0"/>
            <a:t>Exploratory Data Analysis</a:t>
          </a:r>
          <a:r>
            <a:rPr lang="en-US" sz="2100" kern="1200" dirty="0"/>
            <a:t> (</a:t>
          </a:r>
          <a:r>
            <a:rPr lang="en-US" sz="2100" b="0" kern="1200" dirty="0"/>
            <a:t>EDA</a:t>
          </a:r>
          <a:r>
            <a:rPr lang="en-US" sz="2100" kern="1200" dirty="0"/>
            <a:t>) is the process of analyzing and visualizing the data to get a better understanding of the data and get insight from it.</a:t>
          </a:r>
        </a:p>
        <a:p>
          <a:pPr marL="228600" lvl="1" indent="-228600" algn="l" defTabSz="933450">
            <a:lnSpc>
              <a:spcPct val="150000"/>
            </a:lnSpc>
            <a:spcBef>
              <a:spcPct val="0"/>
            </a:spcBef>
            <a:spcAft>
              <a:spcPct val="20000"/>
            </a:spcAft>
            <a:buChar char="•"/>
          </a:pPr>
          <a:r>
            <a:rPr lang="en-US" sz="2100" kern="1200" dirty="0"/>
            <a:t>There are various steps involved when doing EDA but the following are the common steps that a data analyst can take when performing EDA:</a:t>
          </a:r>
        </a:p>
        <a:p>
          <a:pPr marL="228600" lvl="1" indent="-228600" algn="l" defTabSz="933450">
            <a:lnSpc>
              <a:spcPct val="150000"/>
            </a:lnSpc>
            <a:spcBef>
              <a:spcPct val="0"/>
            </a:spcBef>
            <a:spcAft>
              <a:spcPct val="20000"/>
            </a:spcAft>
            <a:buFont typeface="Wingdings" panose="05000000000000000000" pitchFamily="2" charset="2"/>
            <a:buChar char="Ø"/>
          </a:pPr>
          <a:r>
            <a:rPr lang="en-US" sz="2100" kern="1200" dirty="0"/>
            <a:t>Import the data</a:t>
          </a:r>
        </a:p>
        <a:p>
          <a:pPr marL="228600" lvl="1" indent="-228600" algn="l" defTabSz="933450">
            <a:lnSpc>
              <a:spcPct val="90000"/>
            </a:lnSpc>
            <a:spcBef>
              <a:spcPct val="0"/>
            </a:spcBef>
            <a:spcAft>
              <a:spcPct val="20000"/>
            </a:spcAft>
            <a:buFont typeface="Wingdings" panose="05000000000000000000" pitchFamily="2" charset="2"/>
            <a:buChar char="Ø"/>
          </a:pPr>
          <a:r>
            <a:rPr lang="en-US" sz="2100" kern="1200" dirty="0"/>
            <a:t>Clean the data</a:t>
          </a:r>
        </a:p>
        <a:p>
          <a:pPr marL="228600" lvl="1" indent="-228600" algn="l" defTabSz="933450">
            <a:lnSpc>
              <a:spcPct val="90000"/>
            </a:lnSpc>
            <a:spcBef>
              <a:spcPct val="0"/>
            </a:spcBef>
            <a:spcAft>
              <a:spcPct val="20000"/>
            </a:spcAft>
            <a:buFont typeface="Wingdings" panose="05000000000000000000" pitchFamily="2" charset="2"/>
            <a:buChar char="Ø"/>
          </a:pPr>
          <a:r>
            <a:rPr lang="en-US" sz="2100" kern="1200" dirty="0"/>
            <a:t>Process the data</a:t>
          </a:r>
        </a:p>
        <a:p>
          <a:pPr marL="228600" lvl="1" indent="-228600" algn="l" defTabSz="933450">
            <a:lnSpc>
              <a:spcPct val="90000"/>
            </a:lnSpc>
            <a:spcBef>
              <a:spcPct val="0"/>
            </a:spcBef>
            <a:spcAft>
              <a:spcPct val="20000"/>
            </a:spcAft>
            <a:buFont typeface="Wingdings" panose="05000000000000000000" pitchFamily="2" charset="2"/>
            <a:buChar char="Ø"/>
          </a:pPr>
          <a:r>
            <a:rPr lang="en-US" sz="2100" kern="1200" dirty="0"/>
            <a:t>Visualize the data</a:t>
          </a:r>
        </a:p>
      </dsp:txBody>
      <dsp:txXfrm>
        <a:off x="0" y="651518"/>
        <a:ext cx="6900862" cy="569234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June 27,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0472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June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837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June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6470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June 27,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9107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June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2550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June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7905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June 27,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0691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June 27,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7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June 27,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853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June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9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June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935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tx2"/>
          </a:fgClr>
          <a:bgClr>
            <a:schemeClr val="accent1">
              <a:lumMod val="40000"/>
              <a:lumOff val="60000"/>
            </a:schemeClr>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June 27,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017118195"/>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0AEA9-52ED-4FF8-97C6-DB428B6D1260}"/>
              </a:ext>
            </a:extLst>
          </p:cNvPr>
          <p:cNvSpPr>
            <a:spLocks noGrp="1"/>
          </p:cNvSpPr>
          <p:nvPr>
            <p:ph type="ctrTitle"/>
          </p:nvPr>
        </p:nvSpPr>
        <p:spPr>
          <a:xfrm>
            <a:off x="6480000" y="1449388"/>
            <a:ext cx="5015638" cy="2075012"/>
          </a:xfrm>
        </p:spPr>
        <p:txBody>
          <a:bodyPr>
            <a:normAutofit/>
          </a:bodyPr>
          <a:lstStyle/>
          <a:p>
            <a:pPr>
              <a:lnSpc>
                <a:spcPct val="90000"/>
              </a:lnSpc>
            </a:pPr>
            <a:r>
              <a:rPr lang="en-US" sz="4800" dirty="0"/>
              <a:t>2</a:t>
            </a:r>
            <a:r>
              <a:rPr lang="en-US" sz="4800" baseline="30000" dirty="0"/>
              <a:t>nd</a:t>
            </a:r>
            <a:r>
              <a:rPr lang="en-US" sz="4800" dirty="0"/>
              <a:t> Portfolio Project Presentation</a:t>
            </a:r>
          </a:p>
        </p:txBody>
      </p:sp>
      <p:sp>
        <p:nvSpPr>
          <p:cNvPr id="3" name="Subtitle 2">
            <a:extLst>
              <a:ext uri="{FF2B5EF4-FFF2-40B4-BE49-F238E27FC236}">
                <a16:creationId xmlns:a16="http://schemas.microsoft.com/office/drawing/2014/main" id="{0CFB6EEE-B915-4933-AF55-E85C217EF244}"/>
              </a:ext>
            </a:extLst>
          </p:cNvPr>
          <p:cNvSpPr>
            <a:spLocks noGrp="1"/>
          </p:cNvSpPr>
          <p:nvPr>
            <p:ph type="subTitle" idx="1"/>
          </p:nvPr>
        </p:nvSpPr>
        <p:spPr>
          <a:xfrm>
            <a:off x="6480000" y="3830398"/>
            <a:ext cx="5015638" cy="1219439"/>
          </a:xfrm>
        </p:spPr>
        <p:txBody>
          <a:bodyPr>
            <a:normAutofit/>
          </a:bodyPr>
          <a:lstStyle/>
          <a:p>
            <a:pPr>
              <a:lnSpc>
                <a:spcPct val="110000"/>
              </a:lnSpc>
            </a:pPr>
            <a:r>
              <a:rPr lang="en-US" sz="1800" b="1" dirty="0"/>
              <a:t>Presented By:</a:t>
            </a:r>
          </a:p>
          <a:p>
            <a:pPr>
              <a:lnSpc>
                <a:spcPct val="110000"/>
              </a:lnSpc>
            </a:pPr>
            <a:r>
              <a:rPr lang="en-US" sz="1800" dirty="0"/>
              <a:t>Afrasyab Khan</a:t>
            </a:r>
          </a:p>
          <a:p>
            <a:pPr>
              <a:lnSpc>
                <a:spcPct val="110000"/>
              </a:lnSpc>
            </a:pPr>
            <a:r>
              <a:rPr lang="en-US" sz="1800" dirty="0"/>
              <a:t>Data Sciences (</a:t>
            </a:r>
            <a:r>
              <a:rPr lang="en-US" sz="1800" b="1" dirty="0"/>
              <a:t>Cohort-2</a:t>
            </a:r>
            <a:r>
              <a:rPr lang="en-US" sz="1800" dirty="0"/>
              <a:t>)</a:t>
            </a:r>
          </a:p>
        </p:txBody>
      </p:sp>
      <p:pic>
        <p:nvPicPr>
          <p:cNvPr id="4" name="Picture 3" descr="Dark blue shattered geometric chain">
            <a:extLst>
              <a:ext uri="{FF2B5EF4-FFF2-40B4-BE49-F238E27FC236}">
                <a16:creationId xmlns:a16="http://schemas.microsoft.com/office/drawing/2014/main" id="{C687CB7D-A4C8-4567-8E3B-C1411492AF94}"/>
              </a:ext>
            </a:extLst>
          </p:cNvPr>
          <p:cNvPicPr>
            <a:picLocks noChangeAspect="1"/>
          </p:cNvPicPr>
          <p:nvPr/>
        </p:nvPicPr>
        <p:blipFill rotWithShape="1">
          <a:blip r:embed="rId2"/>
          <a:srcRect l="51577"/>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24" name="Group 2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9" name="Group 2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22522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E67A-221C-4867-A36E-F89CC238D599}"/>
              </a:ext>
            </a:extLst>
          </p:cNvPr>
          <p:cNvSpPr>
            <a:spLocks noGrp="1"/>
          </p:cNvSpPr>
          <p:nvPr>
            <p:ph type="title"/>
          </p:nvPr>
        </p:nvSpPr>
        <p:spPr>
          <a:xfrm>
            <a:off x="720000" y="619200"/>
            <a:ext cx="10728322" cy="928246"/>
          </a:xfrm>
        </p:spPr>
        <p:txBody>
          <a:bodyPr/>
          <a:lstStyle/>
          <a:p>
            <a:r>
              <a:rPr lang="en-US" dirty="0"/>
              <a:t>Profits Vs Discounts</a:t>
            </a:r>
          </a:p>
        </p:txBody>
      </p:sp>
      <p:sp>
        <p:nvSpPr>
          <p:cNvPr id="3" name="Content Placeholder 2">
            <a:extLst>
              <a:ext uri="{FF2B5EF4-FFF2-40B4-BE49-F238E27FC236}">
                <a16:creationId xmlns:a16="http://schemas.microsoft.com/office/drawing/2014/main" id="{916E912D-A7AA-4FB3-BE1C-C3FA54141F78}"/>
              </a:ext>
            </a:extLst>
          </p:cNvPr>
          <p:cNvSpPr>
            <a:spLocks noGrp="1"/>
          </p:cNvSpPr>
          <p:nvPr>
            <p:ph idx="1"/>
          </p:nvPr>
        </p:nvSpPr>
        <p:spPr>
          <a:xfrm>
            <a:off x="720000" y="1702192"/>
            <a:ext cx="10728325" cy="4066784"/>
          </a:xfrm>
        </p:spPr>
        <p:txBody>
          <a:bodyPr/>
          <a:lstStyle/>
          <a:p>
            <a:r>
              <a:rPr lang="en-US" dirty="0">
                <a:solidFill>
                  <a:schemeClr val="bg2">
                    <a:lumMod val="10000"/>
                    <a:lumOff val="90000"/>
                  </a:schemeClr>
                </a:solidFill>
              </a:rPr>
              <a:t>Now let’s see whether profits have been triggered</a:t>
            </a:r>
          </a:p>
          <a:p>
            <a:pPr marL="0" indent="0">
              <a:buNone/>
            </a:pPr>
            <a:r>
              <a:rPr lang="en-US" dirty="0">
                <a:solidFill>
                  <a:schemeClr val="bg2">
                    <a:lumMod val="10000"/>
                    <a:lumOff val="90000"/>
                  </a:schemeClr>
                </a:solidFill>
              </a:rPr>
              <a:t> if discounts have been redeemed. </a:t>
            </a:r>
          </a:p>
          <a:p>
            <a:pPr marL="0" indent="0">
              <a:buNone/>
            </a:pPr>
            <a:r>
              <a:rPr lang="en-US" dirty="0">
                <a:solidFill>
                  <a:schemeClr val="bg2">
                    <a:lumMod val="10000"/>
                    <a:lumOff val="90000"/>
                  </a:schemeClr>
                </a:solidFill>
              </a:rPr>
              <a:t>So</a:t>
            </a:r>
            <a:r>
              <a:rPr lang="en-US" b="0" dirty="0">
                <a:solidFill>
                  <a:schemeClr val="bg2">
                    <a:lumMod val="10000"/>
                    <a:lumOff val="90000"/>
                  </a:schemeClr>
                </a:solidFill>
                <a:effectLst/>
              </a:rPr>
              <a:t>, we see clearly, that more discounts have been</a:t>
            </a:r>
          </a:p>
          <a:p>
            <a:pPr marL="0" indent="0">
              <a:buNone/>
            </a:pPr>
            <a:r>
              <a:rPr lang="en-US" b="0" dirty="0">
                <a:solidFill>
                  <a:schemeClr val="bg2">
                    <a:lumMod val="10000"/>
                    <a:lumOff val="90000"/>
                  </a:schemeClr>
                </a:solidFill>
                <a:effectLst/>
              </a:rPr>
              <a:t>offered and redeemed, the lesser profits the</a:t>
            </a:r>
          </a:p>
          <a:p>
            <a:pPr marL="0" indent="0">
              <a:buNone/>
            </a:pPr>
            <a:r>
              <a:rPr lang="en-US" b="0" dirty="0">
                <a:solidFill>
                  <a:schemeClr val="bg2">
                    <a:lumMod val="10000"/>
                    <a:lumOff val="90000"/>
                  </a:schemeClr>
                </a:solidFill>
                <a:effectLst/>
              </a:rPr>
              <a:t>segments have been achieved. Products with </a:t>
            </a:r>
          </a:p>
          <a:p>
            <a:pPr marL="0" indent="0">
              <a:buNone/>
            </a:pPr>
            <a:r>
              <a:rPr lang="en-US" b="0" dirty="0">
                <a:solidFill>
                  <a:schemeClr val="bg2">
                    <a:lumMod val="10000"/>
                    <a:lumOff val="90000"/>
                  </a:schemeClr>
                </a:solidFill>
                <a:effectLst/>
              </a:rPr>
              <a:t>No discounts show a high range of profits but as </a:t>
            </a:r>
          </a:p>
          <a:p>
            <a:pPr marL="0" indent="0">
              <a:buNone/>
            </a:pPr>
            <a:r>
              <a:rPr lang="en-US" b="0" dirty="0">
                <a:solidFill>
                  <a:schemeClr val="bg2">
                    <a:lumMod val="10000"/>
                    <a:lumOff val="90000"/>
                  </a:schemeClr>
                </a:solidFill>
                <a:effectLst/>
              </a:rPr>
              <a:t>the discount range increases, we only see more</a:t>
            </a:r>
          </a:p>
          <a:p>
            <a:pPr marL="0" indent="0">
              <a:buNone/>
            </a:pPr>
            <a:r>
              <a:rPr lang="en-US" b="0" dirty="0">
                <a:solidFill>
                  <a:schemeClr val="bg2">
                    <a:lumMod val="10000"/>
                    <a:lumOff val="90000"/>
                  </a:schemeClr>
                </a:solidFill>
                <a:effectLst/>
              </a:rPr>
              <a:t> and more loss with hardly any profit.</a:t>
            </a:r>
            <a:endParaRPr lang="en-US" dirty="0">
              <a:solidFill>
                <a:schemeClr val="bg2">
                  <a:lumMod val="10000"/>
                  <a:lumOff val="90000"/>
                </a:schemeClr>
              </a:solidFill>
            </a:endParaRPr>
          </a:p>
        </p:txBody>
      </p:sp>
      <p:pic>
        <p:nvPicPr>
          <p:cNvPr id="5" name="Picture 4">
            <a:extLst>
              <a:ext uri="{FF2B5EF4-FFF2-40B4-BE49-F238E27FC236}">
                <a16:creationId xmlns:a16="http://schemas.microsoft.com/office/drawing/2014/main" id="{B0A27EA7-49D7-411E-8856-E85EBA43D42C}"/>
              </a:ext>
            </a:extLst>
          </p:cNvPr>
          <p:cNvPicPr>
            <a:picLocks noChangeAspect="1"/>
          </p:cNvPicPr>
          <p:nvPr/>
        </p:nvPicPr>
        <p:blipFill>
          <a:blip r:embed="rId2"/>
          <a:stretch>
            <a:fillRect/>
          </a:stretch>
        </p:blipFill>
        <p:spPr>
          <a:xfrm>
            <a:off x="6944497" y="0"/>
            <a:ext cx="5247503" cy="6858000"/>
          </a:xfrm>
          <a:prstGeom prst="rect">
            <a:avLst/>
          </a:prstGeom>
        </p:spPr>
      </p:pic>
    </p:spTree>
    <p:extLst>
      <p:ext uri="{BB962C8B-B14F-4D97-AF65-F5344CB8AC3E}">
        <p14:creationId xmlns:p14="http://schemas.microsoft.com/office/powerpoint/2010/main" val="378377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9A229-419D-FD19-9544-37112227C7FE}"/>
              </a:ext>
            </a:extLst>
          </p:cNvPr>
          <p:cNvSpPr txBox="1"/>
          <p:nvPr/>
        </p:nvSpPr>
        <p:spPr>
          <a:xfrm>
            <a:off x="432486" y="291153"/>
            <a:ext cx="3632887" cy="523220"/>
          </a:xfrm>
          <a:prstGeom prst="rect">
            <a:avLst/>
          </a:prstGeom>
          <a:noFill/>
        </p:spPr>
        <p:txBody>
          <a:bodyPr wrap="square" rtlCol="0">
            <a:spAutoFit/>
          </a:bodyPr>
          <a:lstStyle/>
          <a:p>
            <a:r>
              <a:rPr lang="en-US" sz="2800" dirty="0">
                <a:latin typeface="Sagona Book (Headings)"/>
              </a:rPr>
              <a:t>Finding the Cost</a:t>
            </a:r>
          </a:p>
        </p:txBody>
      </p:sp>
      <p:pic>
        <p:nvPicPr>
          <p:cNvPr id="4" name="Picture 3">
            <a:extLst>
              <a:ext uri="{FF2B5EF4-FFF2-40B4-BE49-F238E27FC236}">
                <a16:creationId xmlns:a16="http://schemas.microsoft.com/office/drawing/2014/main" id="{D41B8D17-112D-C751-5AE5-D55518929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92" y="892923"/>
            <a:ext cx="6750908" cy="4822077"/>
          </a:xfrm>
          <a:prstGeom prst="rect">
            <a:avLst/>
          </a:prstGeom>
        </p:spPr>
      </p:pic>
      <p:sp>
        <p:nvSpPr>
          <p:cNvPr id="7" name="TextBox 6">
            <a:extLst>
              <a:ext uri="{FF2B5EF4-FFF2-40B4-BE49-F238E27FC236}">
                <a16:creationId xmlns:a16="http://schemas.microsoft.com/office/drawing/2014/main" id="{9F8165E9-C0CD-6A81-C679-05CCECB9D88D}"/>
              </a:ext>
            </a:extLst>
          </p:cNvPr>
          <p:cNvSpPr txBox="1"/>
          <p:nvPr/>
        </p:nvSpPr>
        <p:spPr>
          <a:xfrm>
            <a:off x="2895600" y="5849035"/>
            <a:ext cx="6098058" cy="646331"/>
          </a:xfrm>
          <a:prstGeom prst="rect">
            <a:avLst/>
          </a:prstGeom>
          <a:noFill/>
        </p:spPr>
        <p:txBody>
          <a:bodyPr wrap="square">
            <a:spAutoFit/>
          </a:bodyPr>
          <a:lstStyle/>
          <a:p>
            <a:r>
              <a:rPr lang="en-US" b="0" i="0" dirty="0">
                <a:effectLst/>
                <a:latin typeface="Avenir Next LT Pro (Body)"/>
              </a:rPr>
              <a:t>Copier, phone, storage, and bookshelf costs are higher for retailers.</a:t>
            </a:r>
            <a:endParaRPr lang="en-US" dirty="0">
              <a:latin typeface="Avenir Next LT Pro (Body)"/>
            </a:endParaRPr>
          </a:p>
        </p:txBody>
      </p:sp>
    </p:spTree>
    <p:extLst>
      <p:ext uri="{BB962C8B-B14F-4D97-AF65-F5344CB8AC3E}">
        <p14:creationId xmlns:p14="http://schemas.microsoft.com/office/powerpoint/2010/main" val="291694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EE71-FBED-4DC8-BB16-0A4FF08749E9}"/>
              </a:ext>
            </a:extLst>
          </p:cNvPr>
          <p:cNvSpPr>
            <a:spLocks noGrp="1"/>
          </p:cNvSpPr>
          <p:nvPr>
            <p:ph type="title"/>
          </p:nvPr>
        </p:nvSpPr>
        <p:spPr>
          <a:xfrm>
            <a:off x="534649" y="486826"/>
            <a:ext cx="7670238" cy="535472"/>
          </a:xfrm>
        </p:spPr>
        <p:txBody>
          <a:bodyPr/>
          <a:lstStyle/>
          <a:p>
            <a:r>
              <a:rPr lang="en-US" dirty="0"/>
              <a:t>Relationship between Sales and Profit</a:t>
            </a:r>
          </a:p>
        </p:txBody>
      </p:sp>
      <p:pic>
        <p:nvPicPr>
          <p:cNvPr id="5" name="Content Placeholder 4">
            <a:extLst>
              <a:ext uri="{FF2B5EF4-FFF2-40B4-BE49-F238E27FC236}">
                <a16:creationId xmlns:a16="http://schemas.microsoft.com/office/drawing/2014/main" id="{63C5AFFF-42E0-D47C-25C3-39B7F6594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3266" y="1384562"/>
            <a:ext cx="5724426" cy="4088876"/>
          </a:xfrm>
        </p:spPr>
      </p:pic>
      <p:sp>
        <p:nvSpPr>
          <p:cNvPr id="7" name="TextBox 6">
            <a:extLst>
              <a:ext uri="{FF2B5EF4-FFF2-40B4-BE49-F238E27FC236}">
                <a16:creationId xmlns:a16="http://schemas.microsoft.com/office/drawing/2014/main" id="{E3BA2196-7E6B-2D64-12A8-B34D4B9797FE}"/>
              </a:ext>
            </a:extLst>
          </p:cNvPr>
          <p:cNvSpPr txBox="1"/>
          <p:nvPr/>
        </p:nvSpPr>
        <p:spPr>
          <a:xfrm>
            <a:off x="3382663" y="5703328"/>
            <a:ext cx="5106429" cy="400110"/>
          </a:xfrm>
          <a:prstGeom prst="rect">
            <a:avLst/>
          </a:prstGeom>
          <a:noFill/>
        </p:spPr>
        <p:txBody>
          <a:bodyPr wrap="square">
            <a:spAutoFit/>
          </a:bodyPr>
          <a:lstStyle/>
          <a:p>
            <a:r>
              <a:rPr lang="en-US" sz="2000" b="0" i="0" dirty="0">
                <a:effectLst/>
                <a:latin typeface="Avenir Next LT Pro (Body)"/>
              </a:rPr>
              <a:t>The Profit increases as the Sales increase</a:t>
            </a:r>
            <a:r>
              <a:rPr lang="en-US" sz="2000" b="0" i="0" dirty="0">
                <a:effectLst/>
                <a:latin typeface="Helvetica Neue"/>
              </a:rPr>
              <a:t>s.</a:t>
            </a:r>
            <a:endParaRPr lang="en-US" dirty="0"/>
          </a:p>
        </p:txBody>
      </p:sp>
    </p:spTree>
    <p:extLst>
      <p:ext uri="{BB962C8B-B14F-4D97-AF65-F5344CB8AC3E}">
        <p14:creationId xmlns:p14="http://schemas.microsoft.com/office/powerpoint/2010/main" val="42463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E0B4-2BB4-E825-BBB4-0EEF6D8A10C7}"/>
              </a:ext>
            </a:extLst>
          </p:cNvPr>
          <p:cNvSpPr>
            <a:spLocks noGrp="1"/>
          </p:cNvSpPr>
          <p:nvPr>
            <p:ph type="title"/>
          </p:nvPr>
        </p:nvSpPr>
        <p:spPr>
          <a:xfrm>
            <a:off x="423438" y="310281"/>
            <a:ext cx="8263362" cy="455838"/>
          </a:xfrm>
        </p:spPr>
        <p:txBody>
          <a:bodyPr>
            <a:normAutofit fontScale="90000"/>
          </a:bodyPr>
          <a:lstStyle/>
          <a:p>
            <a:r>
              <a:rPr lang="en-US" dirty="0"/>
              <a:t>Geographical Plots of Country-wise Sales</a:t>
            </a:r>
          </a:p>
        </p:txBody>
      </p:sp>
      <p:pic>
        <p:nvPicPr>
          <p:cNvPr id="5" name="Content Placeholder 4">
            <a:extLst>
              <a:ext uri="{FF2B5EF4-FFF2-40B4-BE49-F238E27FC236}">
                <a16:creationId xmlns:a16="http://schemas.microsoft.com/office/drawing/2014/main" id="{5F341B96-1341-DF88-4307-E03757A1F7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103" y="1248776"/>
            <a:ext cx="7883611" cy="4360448"/>
          </a:xfrm>
        </p:spPr>
      </p:pic>
      <p:sp>
        <p:nvSpPr>
          <p:cNvPr id="7" name="TextBox 6">
            <a:extLst>
              <a:ext uri="{FF2B5EF4-FFF2-40B4-BE49-F238E27FC236}">
                <a16:creationId xmlns:a16="http://schemas.microsoft.com/office/drawing/2014/main" id="{50E20FB4-C903-C00E-D97B-6B1DF563A9A7}"/>
              </a:ext>
            </a:extLst>
          </p:cNvPr>
          <p:cNvSpPr txBox="1"/>
          <p:nvPr/>
        </p:nvSpPr>
        <p:spPr>
          <a:xfrm>
            <a:off x="2099103" y="5749319"/>
            <a:ext cx="7293575" cy="923330"/>
          </a:xfrm>
          <a:prstGeom prst="rect">
            <a:avLst/>
          </a:prstGeom>
          <a:noFill/>
        </p:spPr>
        <p:txBody>
          <a:bodyPr wrap="square">
            <a:spAutoFit/>
          </a:bodyPr>
          <a:lstStyle/>
          <a:p>
            <a:r>
              <a:rPr lang="en-US" b="0" i="0" dirty="0">
                <a:effectLst/>
                <a:latin typeface="Avenir Next LT Pro (Body)"/>
              </a:rPr>
              <a:t>Because the value of sales in France, the United Kingdom, and Germany is higher, we should extend our product offerings in these nations.</a:t>
            </a:r>
            <a:endParaRPr lang="en-US" dirty="0">
              <a:latin typeface="Avenir Next LT Pro (Body)"/>
            </a:endParaRPr>
          </a:p>
        </p:txBody>
      </p:sp>
    </p:spTree>
    <p:extLst>
      <p:ext uri="{BB962C8B-B14F-4D97-AF65-F5344CB8AC3E}">
        <p14:creationId xmlns:p14="http://schemas.microsoft.com/office/powerpoint/2010/main" val="46636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A940-CCAD-4D0F-8E53-0B9A95B0AAE3}"/>
              </a:ext>
            </a:extLst>
          </p:cNvPr>
          <p:cNvSpPr>
            <a:spLocks noGrp="1"/>
          </p:cNvSpPr>
          <p:nvPr>
            <p:ph type="title"/>
          </p:nvPr>
        </p:nvSpPr>
        <p:spPr>
          <a:xfrm>
            <a:off x="720000" y="619200"/>
            <a:ext cx="10728322" cy="675028"/>
          </a:xfrm>
        </p:spPr>
        <p:txBody>
          <a:bodyPr/>
          <a:lstStyle/>
          <a:p>
            <a:r>
              <a:rPr lang="en-US" dirty="0"/>
              <a:t>Conclusion</a:t>
            </a:r>
          </a:p>
        </p:txBody>
      </p:sp>
      <p:sp>
        <p:nvSpPr>
          <p:cNvPr id="3" name="Content Placeholder 2">
            <a:extLst>
              <a:ext uri="{FF2B5EF4-FFF2-40B4-BE49-F238E27FC236}">
                <a16:creationId xmlns:a16="http://schemas.microsoft.com/office/drawing/2014/main" id="{075F8D2C-BF57-4546-8091-5CFFDD117196}"/>
              </a:ext>
            </a:extLst>
          </p:cNvPr>
          <p:cNvSpPr>
            <a:spLocks noGrp="1"/>
          </p:cNvSpPr>
          <p:nvPr>
            <p:ph idx="1"/>
          </p:nvPr>
        </p:nvSpPr>
        <p:spPr>
          <a:xfrm>
            <a:off x="731837" y="2096758"/>
            <a:ext cx="10728325" cy="3227375"/>
          </a:xfrm>
        </p:spPr>
        <p:txBody>
          <a:bodyPr/>
          <a:lstStyle/>
          <a:p>
            <a:r>
              <a:rPr lang="en-US" b="0" dirty="0">
                <a:solidFill>
                  <a:schemeClr val="bg2">
                    <a:lumMod val="10000"/>
                    <a:lumOff val="90000"/>
                  </a:schemeClr>
                </a:solidFill>
                <a:effectLst/>
              </a:rPr>
              <a:t>Same day shipment if receives more discounts can trigger sales/profits. Discounts should be based on the Sales and should not increase a particular range otherwise unnecessary discounts with low sales can witness huge losses Binders and Machines industry should be focused upon more so as to strengthen these weakened industry areas. Office Supplies and the Furniture industries do not seem to boom in the Central Region</a:t>
            </a:r>
            <a:r>
              <a:rPr lang="en-US" b="0" i="1" dirty="0">
                <a:solidFill>
                  <a:schemeClr val="bg2">
                    <a:lumMod val="10000"/>
                    <a:lumOff val="90000"/>
                  </a:schemeClr>
                </a:solidFill>
                <a:effectLst/>
              </a:rPr>
              <a:t>.</a:t>
            </a:r>
          </a:p>
          <a:p>
            <a:endParaRPr lang="en-US" dirty="0">
              <a:solidFill>
                <a:schemeClr val="bg2">
                  <a:lumMod val="10000"/>
                  <a:lumOff val="90000"/>
                </a:schemeClr>
              </a:solidFill>
            </a:endParaRPr>
          </a:p>
        </p:txBody>
      </p:sp>
    </p:spTree>
    <p:extLst>
      <p:ext uri="{BB962C8B-B14F-4D97-AF65-F5344CB8AC3E}">
        <p14:creationId xmlns:p14="http://schemas.microsoft.com/office/powerpoint/2010/main" val="197054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B2F06-8DFD-4626-A76D-E2F6131EDA22}"/>
              </a:ext>
            </a:extLst>
          </p:cNvPr>
          <p:cNvSpPr>
            <a:spLocks noGrp="1"/>
          </p:cNvSpPr>
          <p:nvPr>
            <p:ph idx="1"/>
          </p:nvPr>
        </p:nvSpPr>
        <p:spPr/>
        <p:txBody>
          <a:bodyPr>
            <a:normAutofit/>
          </a:bodyPr>
          <a:lstStyle/>
          <a:p>
            <a:r>
              <a:rPr lang="en-US" sz="2400" dirty="0">
                <a:solidFill>
                  <a:schemeClr val="bg2">
                    <a:lumMod val="10000"/>
                    <a:lumOff val="90000"/>
                  </a:schemeClr>
                </a:solidFill>
                <a:effectLst/>
              </a:rPr>
              <a:t>So, this is it. We chose a simple, dataset to start with and learned how to manipulate data using a few simple functions.</a:t>
            </a:r>
          </a:p>
          <a:p>
            <a:pPr marL="0" indent="0">
              <a:buNone/>
            </a:pPr>
            <a:endParaRPr lang="en-US" sz="2400" dirty="0">
              <a:solidFill>
                <a:schemeClr val="bg2">
                  <a:lumMod val="10000"/>
                  <a:lumOff val="90000"/>
                </a:schemeClr>
              </a:solidFill>
            </a:endParaRPr>
          </a:p>
          <a:p>
            <a:pPr marL="0" indent="0" algn="ctr">
              <a:buNone/>
            </a:pPr>
            <a:r>
              <a:rPr lang="en-US" sz="5400" b="1" dirty="0">
                <a:solidFill>
                  <a:schemeClr val="bg2">
                    <a:lumMod val="10000"/>
                    <a:lumOff val="90000"/>
                  </a:schemeClr>
                </a:solidFill>
              </a:rPr>
              <a:t>Thank You!</a:t>
            </a:r>
          </a:p>
        </p:txBody>
      </p:sp>
    </p:spTree>
    <p:extLst>
      <p:ext uri="{BB962C8B-B14F-4D97-AF65-F5344CB8AC3E}">
        <p14:creationId xmlns:p14="http://schemas.microsoft.com/office/powerpoint/2010/main" val="158673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87016-6800-43E2-B1E8-89EA9301FB46}"/>
              </a:ext>
            </a:extLst>
          </p:cNvPr>
          <p:cNvSpPr>
            <a:spLocks noGrp="1"/>
          </p:cNvSpPr>
          <p:nvPr>
            <p:ph type="title"/>
          </p:nvPr>
        </p:nvSpPr>
        <p:spPr>
          <a:xfrm>
            <a:off x="720000" y="619200"/>
            <a:ext cx="10728322" cy="681586"/>
          </a:xfrm>
        </p:spPr>
        <p:txBody>
          <a:bodyPr wrap="square">
            <a:normAutofit/>
          </a:bodyPr>
          <a:lstStyle/>
          <a:p>
            <a:r>
              <a:rPr lang="en-US" dirty="0"/>
              <a:t>Contents</a:t>
            </a:r>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7700781B-5AF2-4BDF-810B-5D1F14712A4B}"/>
              </a:ext>
            </a:extLst>
          </p:cNvPr>
          <p:cNvGraphicFramePr>
            <a:graphicFrameLocks noGrp="1"/>
          </p:cNvGraphicFramePr>
          <p:nvPr>
            <p:ph idx="1"/>
            <p:extLst>
              <p:ext uri="{D42A27DB-BD31-4B8C-83A1-F6EECF244321}">
                <p14:modId xmlns:p14="http://schemas.microsoft.com/office/powerpoint/2010/main" val="2167443949"/>
              </p:ext>
            </p:extLst>
          </p:nvPr>
        </p:nvGraphicFramePr>
        <p:xfrm>
          <a:off x="719997" y="2306809"/>
          <a:ext cx="10728325" cy="4229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89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532A73-CC48-4B70-913D-D8D4400F8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1290F-46BE-48B8-AF05-0B76B7FE0889}"/>
              </a:ext>
            </a:extLst>
          </p:cNvPr>
          <p:cNvSpPr>
            <a:spLocks noGrp="1"/>
          </p:cNvSpPr>
          <p:nvPr>
            <p:ph type="title"/>
          </p:nvPr>
        </p:nvSpPr>
        <p:spPr>
          <a:xfrm>
            <a:off x="720000" y="619200"/>
            <a:ext cx="3107463" cy="2553331"/>
          </a:xfrm>
        </p:spPr>
        <p:txBody>
          <a:bodyPr>
            <a:normAutofit/>
          </a:bodyPr>
          <a:lstStyle/>
          <a:p>
            <a:r>
              <a:rPr lang="en-US" dirty="0"/>
              <a:t>Introduction: </a:t>
            </a:r>
            <a:br>
              <a:rPr lang="en-US" dirty="0"/>
            </a:br>
            <a:br>
              <a:rPr lang="en-US" dirty="0"/>
            </a:br>
            <a:br>
              <a:rPr lang="en-US" dirty="0"/>
            </a:br>
            <a:endParaRPr lang="en-US" dirty="0"/>
          </a:p>
        </p:txBody>
      </p:sp>
      <p:graphicFrame>
        <p:nvGraphicFramePr>
          <p:cNvPr id="5" name="Content Placeholder 2">
            <a:extLst>
              <a:ext uri="{FF2B5EF4-FFF2-40B4-BE49-F238E27FC236}">
                <a16:creationId xmlns:a16="http://schemas.microsoft.com/office/drawing/2014/main" id="{51AC6398-42D0-4D16-9F7E-9F7054771691}"/>
              </a:ext>
            </a:extLst>
          </p:cNvPr>
          <p:cNvGraphicFramePr>
            <a:graphicFrameLocks noGrp="1"/>
          </p:cNvGraphicFramePr>
          <p:nvPr>
            <p:ph idx="1"/>
            <p:extLst>
              <p:ext uri="{D42A27DB-BD31-4B8C-83A1-F6EECF244321}">
                <p14:modId xmlns:p14="http://schemas.microsoft.com/office/powerpoint/2010/main" val="3647975109"/>
              </p:ext>
            </p:extLst>
          </p:nvPr>
        </p:nvGraphicFramePr>
        <p:xfrm>
          <a:off x="4548189" y="331305"/>
          <a:ext cx="6900862" cy="6347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Exploratory Data Analysis in R Course | DataCamp">
            <a:extLst>
              <a:ext uri="{FF2B5EF4-FFF2-40B4-BE49-F238E27FC236}">
                <a16:creationId xmlns:a16="http://schemas.microsoft.com/office/drawing/2014/main" id="{00C8D1A2-F092-4CB3-B6C9-1A2DFFEAC4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000" y="3909148"/>
            <a:ext cx="2776962" cy="248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246-17D0-4B96-9F26-BE203E316500}"/>
              </a:ext>
            </a:extLst>
          </p:cNvPr>
          <p:cNvSpPr>
            <a:spLocks noGrp="1"/>
          </p:cNvSpPr>
          <p:nvPr>
            <p:ph type="title"/>
          </p:nvPr>
        </p:nvSpPr>
        <p:spPr>
          <a:xfrm>
            <a:off x="720000" y="619200"/>
            <a:ext cx="10728322" cy="787569"/>
          </a:xfrm>
        </p:spPr>
        <p:txBody>
          <a:bodyPr>
            <a:normAutofit/>
          </a:bodyPr>
          <a:lstStyle/>
          <a:p>
            <a:r>
              <a:rPr lang="en-US" dirty="0"/>
              <a:t>Importing the Dataset</a:t>
            </a:r>
          </a:p>
        </p:txBody>
      </p:sp>
      <p:sp>
        <p:nvSpPr>
          <p:cNvPr id="3" name="Content Placeholder 2">
            <a:extLst>
              <a:ext uri="{FF2B5EF4-FFF2-40B4-BE49-F238E27FC236}">
                <a16:creationId xmlns:a16="http://schemas.microsoft.com/office/drawing/2014/main" id="{EE6A7295-083C-483B-AF51-1C07B1A2A7B9}"/>
              </a:ext>
            </a:extLst>
          </p:cNvPr>
          <p:cNvSpPr>
            <a:spLocks noGrp="1"/>
          </p:cNvSpPr>
          <p:nvPr>
            <p:ph idx="1"/>
          </p:nvPr>
        </p:nvSpPr>
        <p:spPr>
          <a:xfrm>
            <a:off x="720000" y="1814732"/>
            <a:ext cx="10728325" cy="3954243"/>
          </a:xfrm>
        </p:spPr>
        <p:txBody>
          <a:bodyPr/>
          <a:lstStyle/>
          <a:p>
            <a:r>
              <a:rPr lang="en-US" sz="1800" spc="-5" dirty="0">
                <a:solidFill>
                  <a:schemeClr val="tx1">
                    <a:lumMod val="95000"/>
                  </a:schemeClr>
                </a:solidFill>
                <a:effectLst/>
                <a:ea typeface="Calibri" panose="020F0502020204030204" pitchFamily="34" charset="0"/>
                <a:cs typeface="Times New Roman" panose="02020603050405020304" pitchFamily="18" charset="0"/>
              </a:rPr>
              <a:t>Before importing the data into R for analysis, let’s look at how the data looks like:</a:t>
            </a:r>
          </a:p>
          <a:p>
            <a:r>
              <a:rPr lang="en-US" sz="1800" spc="-5" dirty="0">
                <a:solidFill>
                  <a:schemeClr val="tx1">
                    <a:lumMod val="95000"/>
                  </a:schemeClr>
                </a:solidFill>
                <a:ea typeface="Calibri" panose="020F0502020204030204" pitchFamily="34" charset="0"/>
                <a:cs typeface="Times New Roman" panose="02020603050405020304" pitchFamily="18" charset="0"/>
              </a:rPr>
              <a:t>Let’s have a quick look at the dataset in RStudio.</a:t>
            </a:r>
            <a:endParaRPr lang="en-US" sz="1800" spc="-5" dirty="0">
              <a:solidFill>
                <a:schemeClr val="tx1">
                  <a:lumMod val="95000"/>
                </a:schemeClr>
              </a:solidFill>
              <a:effectLst/>
              <a:ea typeface="Calibri" panose="020F0502020204030204" pitchFamily="34" charset="0"/>
              <a:cs typeface="Times New Roman" panose="02020603050405020304" pitchFamily="18" charset="0"/>
            </a:endParaRPr>
          </a:p>
          <a:p>
            <a:endParaRPr lang="en-US" sz="18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BC88925-2EBC-4303-A730-652FB23BBFA1}"/>
              </a:ext>
            </a:extLst>
          </p:cNvPr>
          <p:cNvPicPr>
            <a:picLocks noChangeAspect="1"/>
          </p:cNvPicPr>
          <p:nvPr/>
        </p:nvPicPr>
        <p:blipFill>
          <a:blip r:embed="rId2"/>
          <a:stretch>
            <a:fillRect/>
          </a:stretch>
        </p:blipFill>
        <p:spPr>
          <a:xfrm>
            <a:off x="1064950" y="2939084"/>
            <a:ext cx="8752588" cy="3820062"/>
          </a:xfrm>
          <a:prstGeom prst="rect">
            <a:avLst/>
          </a:prstGeom>
        </p:spPr>
      </p:pic>
    </p:spTree>
    <p:extLst>
      <p:ext uri="{BB962C8B-B14F-4D97-AF65-F5344CB8AC3E}">
        <p14:creationId xmlns:p14="http://schemas.microsoft.com/office/powerpoint/2010/main" val="382427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2120-3272-457C-8B25-21496BBC68A0}"/>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9A49C27-F142-4990-96BE-718268306BD1}"/>
              </a:ext>
            </a:extLst>
          </p:cNvPr>
          <p:cNvSpPr>
            <a:spLocks noGrp="1"/>
          </p:cNvSpPr>
          <p:nvPr>
            <p:ph idx="1"/>
          </p:nvPr>
        </p:nvSpPr>
        <p:spPr>
          <a:xfrm>
            <a:off x="719997" y="2232681"/>
            <a:ext cx="10728325" cy="3227375"/>
          </a:xfrm>
        </p:spPr>
        <p:txBody>
          <a:bodyPr>
            <a:normAutofit/>
          </a:bodyPr>
          <a:lstStyle/>
          <a:p>
            <a:r>
              <a:rPr lang="en-US" sz="2400" b="0" i="0" dirty="0">
                <a:solidFill>
                  <a:schemeClr val="bg2">
                    <a:lumMod val="10000"/>
                    <a:lumOff val="90000"/>
                  </a:schemeClr>
                </a:solidFill>
                <a:effectLst/>
              </a:rPr>
              <a:t>The objective of this project is to analyze and identify trends and patterns in the current retail sales and identify which sector of the market is under loss and which sector is making huge profits. Every sector offers discounts on sales, but, do they collect profits as needed on the discounts they offer? Which shipment class boosts the sales of which category?</a:t>
            </a:r>
            <a:endParaRPr lang="en-US" sz="2400" dirty="0">
              <a:solidFill>
                <a:schemeClr val="bg2">
                  <a:lumMod val="10000"/>
                  <a:lumOff val="90000"/>
                </a:schemeClr>
              </a:solidFill>
            </a:endParaRPr>
          </a:p>
        </p:txBody>
      </p:sp>
    </p:spTree>
    <p:extLst>
      <p:ext uri="{BB962C8B-B14F-4D97-AF65-F5344CB8AC3E}">
        <p14:creationId xmlns:p14="http://schemas.microsoft.com/office/powerpoint/2010/main" val="13747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F9D7-9282-4796-A2B2-21C409C05499}"/>
              </a:ext>
            </a:extLst>
          </p:cNvPr>
          <p:cNvSpPr>
            <a:spLocks noGrp="1"/>
          </p:cNvSpPr>
          <p:nvPr>
            <p:ph type="title"/>
          </p:nvPr>
        </p:nvSpPr>
        <p:spPr>
          <a:xfrm>
            <a:off x="720000" y="619200"/>
            <a:ext cx="10728322" cy="675028"/>
          </a:xfrm>
        </p:spPr>
        <p:txBody>
          <a:bodyPr/>
          <a:lstStyle/>
          <a:p>
            <a:r>
              <a:rPr lang="en-US" dirty="0"/>
              <a:t>Visualizing the Data</a:t>
            </a:r>
          </a:p>
        </p:txBody>
      </p:sp>
      <p:sp>
        <p:nvSpPr>
          <p:cNvPr id="3" name="Content Placeholder 2">
            <a:extLst>
              <a:ext uri="{FF2B5EF4-FFF2-40B4-BE49-F238E27FC236}">
                <a16:creationId xmlns:a16="http://schemas.microsoft.com/office/drawing/2014/main" id="{07FCD3AD-8FC7-4303-B11C-4F77DAAABD4F}"/>
              </a:ext>
            </a:extLst>
          </p:cNvPr>
          <p:cNvSpPr>
            <a:spLocks noGrp="1"/>
          </p:cNvSpPr>
          <p:nvPr>
            <p:ph idx="1"/>
          </p:nvPr>
        </p:nvSpPr>
        <p:spPr>
          <a:xfrm>
            <a:off x="720000" y="1561514"/>
            <a:ext cx="10728325" cy="5050301"/>
          </a:xfrm>
        </p:spPr>
        <p:txBody>
          <a:bodyPr/>
          <a:lstStyle/>
          <a:p>
            <a:r>
              <a:rPr lang="en-US" dirty="0">
                <a:solidFill>
                  <a:schemeClr val="bg2">
                    <a:lumMod val="10000"/>
                    <a:lumOff val="90000"/>
                  </a:schemeClr>
                </a:solidFill>
              </a:rPr>
              <a:t>Let’s visualize patterns in our dataset.</a:t>
            </a:r>
          </a:p>
          <a:p>
            <a:pPr lvl="1"/>
            <a:r>
              <a:rPr lang="en-US" dirty="0">
                <a:solidFill>
                  <a:schemeClr val="bg2">
                    <a:lumMod val="10000"/>
                    <a:lumOff val="90000"/>
                  </a:schemeClr>
                </a:solidFill>
              </a:rPr>
              <a:t>First we will look into Sales vs Quantity</a:t>
            </a:r>
          </a:p>
          <a:p>
            <a:pPr marL="457200" lvl="1" indent="0">
              <a:buNone/>
            </a:pPr>
            <a:endParaRPr lang="en-US" dirty="0">
              <a:solidFill>
                <a:schemeClr val="bg2">
                  <a:lumMod val="10000"/>
                  <a:lumOff val="90000"/>
                </a:schemeClr>
              </a:solidFill>
            </a:endParaRPr>
          </a:p>
          <a:p>
            <a:pPr lvl="1"/>
            <a:r>
              <a:rPr lang="en-US" i="0" dirty="0">
                <a:solidFill>
                  <a:schemeClr val="bg2">
                    <a:lumMod val="10000"/>
                    <a:lumOff val="90000"/>
                  </a:schemeClr>
                </a:solidFill>
                <a:effectLst/>
                <a:latin typeface="open sans" panose="020B0606030504020204" pitchFamily="34" charset="0"/>
              </a:rPr>
              <a:t>In the mentioned graph, we see the</a:t>
            </a:r>
          </a:p>
          <a:p>
            <a:pPr marL="457200" lvl="1" indent="0">
              <a:buNone/>
            </a:pPr>
            <a:r>
              <a:rPr lang="en-US" i="0" dirty="0">
                <a:solidFill>
                  <a:schemeClr val="bg2">
                    <a:lumMod val="10000"/>
                    <a:lumOff val="90000"/>
                  </a:schemeClr>
                </a:solidFill>
                <a:effectLst/>
                <a:latin typeface="open sans" panose="020B0606030504020204" pitchFamily="34" charset="0"/>
              </a:rPr>
              <a:t> following a pattern that most of the sales </a:t>
            </a:r>
          </a:p>
          <a:p>
            <a:pPr marL="457200" lvl="1" indent="0">
              <a:buNone/>
            </a:pPr>
            <a:r>
              <a:rPr lang="en-US" i="0" dirty="0">
                <a:solidFill>
                  <a:schemeClr val="bg2">
                    <a:lumMod val="10000"/>
                    <a:lumOff val="90000"/>
                  </a:schemeClr>
                </a:solidFill>
                <a:effectLst/>
                <a:latin typeface="open sans" panose="020B0606030504020204" pitchFamily="34" charset="0"/>
              </a:rPr>
              <a:t>have been triggered by the standard </a:t>
            </a:r>
          </a:p>
          <a:p>
            <a:pPr marL="457200" lvl="1" indent="0">
              <a:buNone/>
            </a:pPr>
            <a:r>
              <a:rPr lang="en-US" i="0" dirty="0">
                <a:solidFill>
                  <a:schemeClr val="bg2">
                    <a:lumMod val="10000"/>
                    <a:lumOff val="90000"/>
                  </a:schemeClr>
                </a:solidFill>
                <a:effectLst/>
                <a:latin typeface="open sans" panose="020B0606030504020204" pitchFamily="34" charset="0"/>
              </a:rPr>
              <a:t>class of shipment mode.</a:t>
            </a:r>
          </a:p>
          <a:p>
            <a:pPr lvl="1"/>
            <a:endParaRPr lang="en-US" dirty="0"/>
          </a:p>
          <a:p>
            <a:pPr lvl="1"/>
            <a:endParaRPr lang="en-US" dirty="0"/>
          </a:p>
        </p:txBody>
      </p:sp>
      <p:pic>
        <p:nvPicPr>
          <p:cNvPr id="6" name="Picture 5">
            <a:extLst>
              <a:ext uri="{FF2B5EF4-FFF2-40B4-BE49-F238E27FC236}">
                <a16:creationId xmlns:a16="http://schemas.microsoft.com/office/drawing/2014/main" id="{ABA2BF20-2BA7-4B8F-A9F3-07A0BF302800}"/>
              </a:ext>
            </a:extLst>
          </p:cNvPr>
          <p:cNvPicPr>
            <a:picLocks noChangeAspect="1"/>
          </p:cNvPicPr>
          <p:nvPr/>
        </p:nvPicPr>
        <p:blipFill>
          <a:blip r:embed="rId2"/>
          <a:stretch>
            <a:fillRect/>
          </a:stretch>
        </p:blipFill>
        <p:spPr>
          <a:xfrm>
            <a:off x="6647935" y="24714"/>
            <a:ext cx="5544065" cy="6858000"/>
          </a:xfrm>
          <a:prstGeom prst="rect">
            <a:avLst/>
          </a:prstGeom>
        </p:spPr>
      </p:pic>
    </p:spTree>
    <p:extLst>
      <p:ext uri="{BB962C8B-B14F-4D97-AF65-F5344CB8AC3E}">
        <p14:creationId xmlns:p14="http://schemas.microsoft.com/office/powerpoint/2010/main" val="136968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96A4-4689-4E3A-1410-2BADAEF2536E}"/>
              </a:ext>
            </a:extLst>
          </p:cNvPr>
          <p:cNvSpPr>
            <a:spLocks noGrp="1"/>
          </p:cNvSpPr>
          <p:nvPr>
            <p:ph type="title"/>
          </p:nvPr>
        </p:nvSpPr>
        <p:spPr>
          <a:xfrm>
            <a:off x="184021" y="205350"/>
            <a:ext cx="4718179" cy="480451"/>
          </a:xfrm>
        </p:spPr>
        <p:txBody>
          <a:bodyPr>
            <a:normAutofit/>
          </a:bodyPr>
          <a:lstStyle/>
          <a:p>
            <a:r>
              <a:rPr lang="en-US" sz="2400" i="0" dirty="0">
                <a:effectLst/>
                <a:latin typeface="Sagona Book (Headings)"/>
              </a:rPr>
              <a:t>Category Counts of Superstore</a:t>
            </a:r>
          </a:p>
        </p:txBody>
      </p:sp>
      <p:pic>
        <p:nvPicPr>
          <p:cNvPr id="5" name="Content Placeholder 4">
            <a:extLst>
              <a:ext uri="{FF2B5EF4-FFF2-40B4-BE49-F238E27FC236}">
                <a16:creationId xmlns:a16="http://schemas.microsoft.com/office/drawing/2014/main" id="{639BAD4F-9039-5949-5DE6-20A57513BD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1" y="767013"/>
            <a:ext cx="5518279" cy="5204259"/>
          </a:xfrm>
        </p:spPr>
      </p:pic>
      <p:sp>
        <p:nvSpPr>
          <p:cNvPr id="7" name="TextBox 6">
            <a:extLst>
              <a:ext uri="{FF2B5EF4-FFF2-40B4-BE49-F238E27FC236}">
                <a16:creationId xmlns:a16="http://schemas.microsoft.com/office/drawing/2014/main" id="{4B09989D-A135-E560-EE51-DD9334905FE8}"/>
              </a:ext>
            </a:extLst>
          </p:cNvPr>
          <p:cNvSpPr txBox="1"/>
          <p:nvPr/>
        </p:nvSpPr>
        <p:spPr>
          <a:xfrm>
            <a:off x="0" y="6052485"/>
            <a:ext cx="5810250" cy="584775"/>
          </a:xfrm>
          <a:prstGeom prst="rect">
            <a:avLst/>
          </a:prstGeom>
          <a:noFill/>
        </p:spPr>
        <p:txBody>
          <a:bodyPr wrap="square">
            <a:spAutoFit/>
          </a:bodyPr>
          <a:lstStyle/>
          <a:p>
            <a:r>
              <a:rPr lang="en-US" sz="1600" b="0" i="0" dirty="0">
                <a:effectLst/>
                <a:latin typeface="Avenir Next LT Pro (Body)"/>
              </a:rPr>
              <a:t>This bar plot shows that the superstore has more Office Supplies than Technology or Furniture.</a:t>
            </a:r>
            <a:endParaRPr lang="en-US" sz="1600" dirty="0">
              <a:latin typeface="Avenir Next LT Pro (Body)"/>
            </a:endParaRPr>
          </a:p>
        </p:txBody>
      </p:sp>
      <p:sp>
        <p:nvSpPr>
          <p:cNvPr id="8" name="Title 1">
            <a:extLst>
              <a:ext uri="{FF2B5EF4-FFF2-40B4-BE49-F238E27FC236}">
                <a16:creationId xmlns:a16="http://schemas.microsoft.com/office/drawing/2014/main" id="{D9262033-1D3E-3D8F-A2EA-069B0012D31A}"/>
              </a:ext>
            </a:extLst>
          </p:cNvPr>
          <p:cNvSpPr txBox="1">
            <a:spLocks/>
          </p:cNvSpPr>
          <p:nvPr/>
        </p:nvSpPr>
        <p:spPr>
          <a:xfrm>
            <a:off x="6572121" y="205349"/>
            <a:ext cx="4718179" cy="480451"/>
          </a:xfrm>
          <a:prstGeom prst="rect">
            <a:avLst/>
          </a:prstGeom>
        </p:spPr>
        <p:txBody>
          <a:bodyPr vert="horz" wrap="square" lIns="0" tIns="0" rIns="0" bIns="0" rtlCol="0" anchor="t" anchorCtr="0">
            <a:normAutofit fontScale="92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r>
              <a:rPr lang="en-US" sz="2400" dirty="0">
                <a:latin typeface="Sagona Book (Headings)"/>
              </a:rPr>
              <a:t>Sub-Category Counts of Superstore</a:t>
            </a:r>
          </a:p>
        </p:txBody>
      </p:sp>
      <p:pic>
        <p:nvPicPr>
          <p:cNvPr id="10" name="Picture 9">
            <a:extLst>
              <a:ext uri="{FF2B5EF4-FFF2-40B4-BE49-F238E27FC236}">
                <a16:creationId xmlns:a16="http://schemas.microsoft.com/office/drawing/2014/main" id="{296CED61-AB2D-E6EB-1E75-2242A080F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810" y="767013"/>
            <a:ext cx="6400800" cy="4572000"/>
          </a:xfrm>
          <a:prstGeom prst="rect">
            <a:avLst/>
          </a:prstGeom>
        </p:spPr>
      </p:pic>
      <p:sp>
        <p:nvSpPr>
          <p:cNvPr id="12" name="TextBox 11">
            <a:extLst>
              <a:ext uri="{FF2B5EF4-FFF2-40B4-BE49-F238E27FC236}">
                <a16:creationId xmlns:a16="http://schemas.microsoft.com/office/drawing/2014/main" id="{1D04C6C6-C151-5899-7E58-C6BD707DB54B}"/>
              </a:ext>
            </a:extLst>
          </p:cNvPr>
          <p:cNvSpPr txBox="1"/>
          <p:nvPr/>
        </p:nvSpPr>
        <p:spPr>
          <a:xfrm>
            <a:off x="5730810" y="5467188"/>
            <a:ext cx="6115050" cy="584775"/>
          </a:xfrm>
          <a:prstGeom prst="rect">
            <a:avLst/>
          </a:prstGeom>
          <a:noFill/>
        </p:spPr>
        <p:txBody>
          <a:bodyPr wrap="square">
            <a:spAutoFit/>
          </a:bodyPr>
          <a:lstStyle/>
          <a:p>
            <a:r>
              <a:rPr lang="en-US" sz="1600" b="0" i="0" dirty="0">
                <a:effectLst/>
                <a:latin typeface="Avenir Next LT Pro (Body)"/>
              </a:rPr>
              <a:t>This graph demonstrates that the superstore offers a large range of Art, Binder, and Storage items in Sub-Category.</a:t>
            </a:r>
            <a:endParaRPr lang="en-US" sz="1600" dirty="0">
              <a:latin typeface="Avenir Next LT Pro (Body)"/>
            </a:endParaRPr>
          </a:p>
        </p:txBody>
      </p:sp>
    </p:spTree>
    <p:extLst>
      <p:ext uri="{BB962C8B-B14F-4D97-AF65-F5344CB8AC3E}">
        <p14:creationId xmlns:p14="http://schemas.microsoft.com/office/powerpoint/2010/main" val="81357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2694-6C2E-4D0E-81A2-E8A614BB7FE6}"/>
              </a:ext>
            </a:extLst>
          </p:cNvPr>
          <p:cNvSpPr>
            <a:spLocks noGrp="1"/>
          </p:cNvSpPr>
          <p:nvPr>
            <p:ph type="title"/>
          </p:nvPr>
        </p:nvSpPr>
        <p:spPr>
          <a:xfrm>
            <a:off x="720000" y="619200"/>
            <a:ext cx="10728322" cy="851791"/>
          </a:xfrm>
        </p:spPr>
        <p:txBody>
          <a:bodyPr/>
          <a:lstStyle/>
          <a:p>
            <a:r>
              <a:rPr lang="en-US" dirty="0"/>
              <a:t>Sales Vs Profit</a:t>
            </a:r>
          </a:p>
        </p:txBody>
      </p:sp>
      <p:sp>
        <p:nvSpPr>
          <p:cNvPr id="3" name="Content Placeholder 2">
            <a:extLst>
              <a:ext uri="{FF2B5EF4-FFF2-40B4-BE49-F238E27FC236}">
                <a16:creationId xmlns:a16="http://schemas.microsoft.com/office/drawing/2014/main" id="{8531766A-1DD6-47E2-9782-DD31439332FB}"/>
              </a:ext>
            </a:extLst>
          </p:cNvPr>
          <p:cNvSpPr>
            <a:spLocks noGrp="1"/>
          </p:cNvSpPr>
          <p:nvPr>
            <p:ph idx="1"/>
          </p:nvPr>
        </p:nvSpPr>
        <p:spPr>
          <a:xfrm>
            <a:off x="720000" y="1470992"/>
            <a:ext cx="10728325" cy="4767808"/>
          </a:xfrm>
        </p:spPr>
        <p:txBody>
          <a:bodyPr>
            <a:normAutofit/>
          </a:bodyPr>
          <a:lstStyle/>
          <a:p>
            <a:r>
              <a:rPr lang="en-US" dirty="0"/>
              <a:t>As we know that more profit/loss has been availed </a:t>
            </a:r>
          </a:p>
          <a:p>
            <a:pPr marL="0" indent="0">
              <a:buNone/>
            </a:pPr>
            <a:r>
              <a:rPr lang="en-US" dirty="0"/>
              <a:t> from the standard shipment class.</a:t>
            </a:r>
          </a:p>
          <a:p>
            <a:pPr marL="0" indent="0">
              <a:buNone/>
            </a:pPr>
            <a:r>
              <a:rPr lang="en-US" dirty="0"/>
              <a:t> But there are not higher range profits seen</a:t>
            </a:r>
          </a:p>
          <a:p>
            <a:pPr marL="0" indent="0">
              <a:buNone/>
            </a:pPr>
            <a:r>
              <a:rPr lang="en-US" dirty="0"/>
              <a:t> this feature.</a:t>
            </a:r>
          </a:p>
          <a:p>
            <a:r>
              <a:rPr lang="en-US" dirty="0"/>
              <a:t>So we will look into the sales vs profit pattern. </a:t>
            </a:r>
          </a:p>
          <a:p>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DACD7BBA-72D9-437B-9405-7E66351C322E}"/>
              </a:ext>
            </a:extLst>
          </p:cNvPr>
          <p:cNvPicPr>
            <a:picLocks noChangeAspect="1"/>
          </p:cNvPicPr>
          <p:nvPr/>
        </p:nvPicPr>
        <p:blipFill>
          <a:blip r:embed="rId2"/>
          <a:stretch>
            <a:fillRect/>
          </a:stretch>
        </p:blipFill>
        <p:spPr>
          <a:xfrm>
            <a:off x="6907426" y="619199"/>
            <a:ext cx="5284573" cy="6265605"/>
          </a:xfrm>
          <a:prstGeom prst="rect">
            <a:avLst/>
          </a:prstGeom>
        </p:spPr>
      </p:pic>
    </p:spTree>
    <p:extLst>
      <p:ext uri="{BB962C8B-B14F-4D97-AF65-F5344CB8AC3E}">
        <p14:creationId xmlns:p14="http://schemas.microsoft.com/office/powerpoint/2010/main" val="198872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BAF9-A629-44ED-8042-6E33E2562FB5}"/>
              </a:ext>
            </a:extLst>
          </p:cNvPr>
          <p:cNvSpPr>
            <a:spLocks noGrp="1"/>
          </p:cNvSpPr>
          <p:nvPr>
            <p:ph type="title"/>
          </p:nvPr>
        </p:nvSpPr>
        <p:spPr>
          <a:xfrm>
            <a:off x="720000" y="619200"/>
            <a:ext cx="10728322" cy="798783"/>
          </a:xfrm>
        </p:spPr>
        <p:txBody>
          <a:bodyPr/>
          <a:lstStyle/>
          <a:p>
            <a:r>
              <a:rPr lang="ms-MY" dirty="0"/>
              <a:t>Sales Vs Discount</a:t>
            </a:r>
            <a:endParaRPr lang="en-US" dirty="0"/>
          </a:p>
        </p:txBody>
      </p:sp>
      <p:sp>
        <p:nvSpPr>
          <p:cNvPr id="3" name="Content Placeholder 2">
            <a:extLst>
              <a:ext uri="{FF2B5EF4-FFF2-40B4-BE49-F238E27FC236}">
                <a16:creationId xmlns:a16="http://schemas.microsoft.com/office/drawing/2014/main" id="{CFED985F-2A56-446A-B1DC-0182E88CC2AB}"/>
              </a:ext>
            </a:extLst>
          </p:cNvPr>
          <p:cNvSpPr>
            <a:spLocks noGrp="1"/>
          </p:cNvSpPr>
          <p:nvPr>
            <p:ph idx="1"/>
          </p:nvPr>
        </p:nvSpPr>
        <p:spPr>
          <a:xfrm>
            <a:off x="720001" y="1709530"/>
            <a:ext cx="6138000" cy="4059445"/>
          </a:xfrm>
        </p:spPr>
        <p:txBody>
          <a:bodyPr/>
          <a:lstStyle/>
          <a:p>
            <a:r>
              <a:rPr lang="en-US" dirty="0">
                <a:solidFill>
                  <a:schemeClr val="bg2">
                    <a:lumMod val="10000"/>
                    <a:lumOff val="90000"/>
                  </a:schemeClr>
                </a:solidFill>
              </a:rPr>
              <a:t>Let’s see how sales are affected if discounts are </a:t>
            </a:r>
          </a:p>
          <a:p>
            <a:pPr marL="0" indent="0">
              <a:buNone/>
            </a:pPr>
            <a:r>
              <a:rPr lang="en-US" dirty="0">
                <a:solidFill>
                  <a:schemeClr val="bg2">
                    <a:lumMod val="10000"/>
                    <a:lumOff val="90000"/>
                  </a:schemeClr>
                </a:solidFill>
              </a:rPr>
              <a:t>offered.</a:t>
            </a:r>
          </a:p>
          <a:p>
            <a:pPr marL="0" indent="0">
              <a:buNone/>
            </a:pPr>
            <a:endParaRPr lang="en-US" dirty="0">
              <a:solidFill>
                <a:schemeClr val="bg2">
                  <a:lumMod val="10000"/>
                  <a:lumOff val="90000"/>
                </a:schemeClr>
              </a:solidFill>
              <a:effectLst/>
            </a:endParaRPr>
          </a:p>
          <a:p>
            <a:pPr marL="0" indent="0">
              <a:buNone/>
            </a:pPr>
            <a:r>
              <a:rPr lang="en-US" dirty="0">
                <a:solidFill>
                  <a:schemeClr val="bg2">
                    <a:lumMod val="10000"/>
                    <a:lumOff val="90000"/>
                  </a:schemeClr>
                </a:solidFill>
                <a:effectLst/>
              </a:rPr>
              <a:t>It is evident from the above graph that discounts </a:t>
            </a:r>
          </a:p>
          <a:p>
            <a:pPr marL="0" indent="0">
              <a:buNone/>
            </a:pPr>
            <a:r>
              <a:rPr lang="en-US" dirty="0">
                <a:solidFill>
                  <a:schemeClr val="bg2">
                    <a:lumMod val="10000"/>
                    <a:lumOff val="90000"/>
                  </a:schemeClr>
                </a:solidFill>
                <a:effectLst/>
              </a:rPr>
              <a:t>attract more sales. But, discounts attract mostly the </a:t>
            </a:r>
          </a:p>
          <a:p>
            <a:pPr marL="0" indent="0">
              <a:buNone/>
            </a:pPr>
            <a:r>
              <a:rPr lang="en-US" dirty="0">
                <a:solidFill>
                  <a:schemeClr val="bg2">
                    <a:lumMod val="10000"/>
                    <a:lumOff val="90000"/>
                  </a:schemeClr>
                </a:solidFill>
                <a:effectLst/>
              </a:rPr>
              <a:t>Standard Class shipment. Same-day shipment </a:t>
            </a:r>
          </a:p>
          <a:p>
            <a:pPr marL="0" indent="0">
              <a:buNone/>
            </a:pPr>
            <a:r>
              <a:rPr lang="en-US" dirty="0">
                <a:solidFill>
                  <a:schemeClr val="bg2">
                    <a:lumMod val="10000"/>
                    <a:lumOff val="90000"/>
                  </a:schemeClr>
                </a:solidFill>
                <a:effectLst/>
              </a:rPr>
              <a:t>mode receive the least discount offers.</a:t>
            </a:r>
            <a:endParaRPr lang="en-US" dirty="0">
              <a:solidFill>
                <a:schemeClr val="bg2">
                  <a:lumMod val="10000"/>
                  <a:lumOff val="90000"/>
                </a:schemeClr>
              </a:solidFill>
            </a:endParaRPr>
          </a:p>
          <a:p>
            <a:endParaRPr lang="en-US" dirty="0"/>
          </a:p>
        </p:txBody>
      </p:sp>
      <p:pic>
        <p:nvPicPr>
          <p:cNvPr id="5" name="Picture 4">
            <a:extLst>
              <a:ext uri="{FF2B5EF4-FFF2-40B4-BE49-F238E27FC236}">
                <a16:creationId xmlns:a16="http://schemas.microsoft.com/office/drawing/2014/main" id="{06980845-5458-421C-8122-5A22440FA002}"/>
              </a:ext>
            </a:extLst>
          </p:cNvPr>
          <p:cNvPicPr>
            <a:picLocks noChangeAspect="1"/>
          </p:cNvPicPr>
          <p:nvPr/>
        </p:nvPicPr>
        <p:blipFill>
          <a:blip r:embed="rId2"/>
          <a:stretch>
            <a:fillRect/>
          </a:stretch>
        </p:blipFill>
        <p:spPr>
          <a:xfrm>
            <a:off x="6981568" y="90487"/>
            <a:ext cx="5210432" cy="6767513"/>
          </a:xfrm>
          <a:prstGeom prst="rect">
            <a:avLst/>
          </a:prstGeom>
        </p:spPr>
      </p:pic>
    </p:spTree>
    <p:extLst>
      <p:ext uri="{BB962C8B-B14F-4D97-AF65-F5344CB8AC3E}">
        <p14:creationId xmlns:p14="http://schemas.microsoft.com/office/powerpoint/2010/main" val="2904747612"/>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Ion</Template>
  <TotalTime>1879</TotalTime>
  <Words>622</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Avenir Next LT Pro</vt:lpstr>
      <vt:lpstr>Avenir Next LT Pro (Body)</vt:lpstr>
      <vt:lpstr>Calibri</vt:lpstr>
      <vt:lpstr>Helvetica Neue</vt:lpstr>
      <vt:lpstr>open sans</vt:lpstr>
      <vt:lpstr>Sagona Book</vt:lpstr>
      <vt:lpstr>Sagona Book (Headings)</vt:lpstr>
      <vt:lpstr>The Hand Extrablack</vt:lpstr>
      <vt:lpstr>Wingdings</vt:lpstr>
      <vt:lpstr>BlobVTI</vt:lpstr>
      <vt:lpstr>2nd Portfolio Project Presentation</vt:lpstr>
      <vt:lpstr>Contents</vt:lpstr>
      <vt:lpstr>Introduction:    </vt:lpstr>
      <vt:lpstr>Importing the Dataset</vt:lpstr>
      <vt:lpstr>Objectives</vt:lpstr>
      <vt:lpstr>Visualizing the Data</vt:lpstr>
      <vt:lpstr>Category Counts of Superstore</vt:lpstr>
      <vt:lpstr>Sales Vs Profit</vt:lpstr>
      <vt:lpstr>Sales Vs Discount</vt:lpstr>
      <vt:lpstr>Profits Vs Discounts</vt:lpstr>
      <vt:lpstr>PowerPoint Presentation</vt:lpstr>
      <vt:lpstr>Relationship between Sales and Profit</vt:lpstr>
      <vt:lpstr>Geographical Plots of Country-wise Sales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(FYP) Presentation Tips</dc:title>
  <dc:creator>qazi.salman.k@gmail.com</dc:creator>
  <cp:lastModifiedBy>Afrasyab khan</cp:lastModifiedBy>
  <cp:revision>38</cp:revision>
  <dcterms:created xsi:type="dcterms:W3CDTF">2021-11-10T12:54:40Z</dcterms:created>
  <dcterms:modified xsi:type="dcterms:W3CDTF">2022-06-27T17:10:43Z</dcterms:modified>
</cp:coreProperties>
</file>