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6683F-E1F9-4F4B-B6F3-F562951D8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88FC-7496-45B7-944E-B8F2AA1CA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8C6EA-F0E6-4ACC-A706-ED40D82E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FFB5-A414-4D87-A404-2482A06C2C5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525AB-E140-4CC0-8BA0-40D450997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D4209-A815-43CD-B1EA-F8639014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D8CA-AA9B-419E-BEA2-DA24A6AC1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7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7BB2-5AC1-4E96-8A4A-436F872E0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43CCA-AE34-445B-8409-ABF81383A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7F4A8-E888-4ED5-A5B8-DD71148B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FFB5-A414-4D87-A404-2482A06C2C5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E1FD1-B252-4432-B63A-5145E8651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2D6AE-93E1-4C54-879A-4F00B872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D8CA-AA9B-419E-BEA2-DA24A6AC1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1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73F2FF-F0D6-4007-A043-417AEF529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0E301-C5E3-4D44-8DB3-EB65B3AD9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995A6-4ED0-4943-B494-0897D620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FFB5-A414-4D87-A404-2482A06C2C5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F57C1-1E87-4289-A320-A89817D4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47358-8857-4104-AF4A-CFBD8D8C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D8CA-AA9B-419E-BEA2-DA24A6AC1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8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56C5F-D06E-4E73-8BEE-95BC4F88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36A1-AB75-43BE-A9A9-803050D2F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51825-229F-42D8-9B1A-9FDEE00E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FFB5-A414-4D87-A404-2482A06C2C5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BB5C9-4003-4412-9D3F-D9181C48D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4632F-ADD0-4FAF-9F90-37654173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D8CA-AA9B-419E-BEA2-DA24A6AC1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4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E4CDA-946E-4181-A66A-AB0987D58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D043D-0068-4011-9751-D69FB6EE1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5E39B-EC14-4E01-8810-5751BB7D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FFB5-A414-4D87-A404-2482A06C2C5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9D976-3249-4802-9E85-8379B689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AEA71-11D9-4CE7-8BA3-456BF8FF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D8CA-AA9B-419E-BEA2-DA24A6AC1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8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9116-781A-432F-94BD-6EA0E201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83FFE-956D-440C-9F59-A7914559A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14666-C2A3-406D-8AD5-2AED8C642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E533D-4B38-48F4-9D87-DA1EC761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FFB5-A414-4D87-A404-2482A06C2C5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E2922-C45D-480C-BE4E-8F2CC19B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2EA55-338F-4AF9-802A-482FEA3B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D8CA-AA9B-419E-BEA2-DA24A6AC1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5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BA98-6498-4CCF-8316-093242A16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E178D-4DA0-4711-B9BA-C0D912F78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28A17-DDBA-4B64-A8FF-7A34712EF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B4727-730B-4C47-808F-7A06B5C42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77BC-A769-439C-89E3-AFCE621C7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BBBDC7-EF2E-4AD9-9930-8358D7786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FFB5-A414-4D87-A404-2482A06C2C5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C8E221-791C-4F17-9A59-AA9A6D82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CA5376-5EB8-486A-8081-9441178D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D8CA-AA9B-419E-BEA2-DA24A6AC1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9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9B77-259E-4001-83F6-34636A60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710CC-FE65-4D4F-A62A-4E33FB3C9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FFB5-A414-4D87-A404-2482A06C2C5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710A4-7CC4-4C34-8F9F-690B6F6B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5BD18-2CE4-45AC-8748-97EC0F76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D8CA-AA9B-419E-BEA2-DA24A6AC1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5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98CA5-E120-4A7D-824D-E0DFB144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FFB5-A414-4D87-A404-2482A06C2C5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86F9F-9CDB-4B85-A0B2-DBDEB5658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4207E-BDE2-4CA7-956B-A1D3BFF6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D8CA-AA9B-419E-BEA2-DA24A6AC1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8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5229-E997-4BC2-A6D7-DC5769188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95097-A439-4799-9294-807121A83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6BF27-0792-4CCD-94E3-8AEE8AB61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5472C-4768-4224-94D4-42D06FADA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FFB5-A414-4D87-A404-2482A06C2C5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5EE5A-F657-4D62-943F-7EE051D6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7D30C-9A2B-40F8-AA6B-4D310B3E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D8CA-AA9B-419E-BEA2-DA24A6AC1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56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859FF-6FBC-4233-B967-A521F600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88CF8D-E683-4A1C-A07E-6A23F53E1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D3178-E30B-4B91-A9C0-C8961D8BD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B0481-8582-41A3-9D86-A0BD6CC74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FFB5-A414-4D87-A404-2482A06C2C5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087F0-4C39-4FCF-804A-15667986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A5277-7BCF-46FF-A4C3-99197EC3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D8CA-AA9B-419E-BEA2-DA24A6AC1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1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450C7-E5CC-46BF-B255-CFB75709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1E6BE-445D-4EA5-A287-ED5079796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A257E-5EBB-4909-B000-9E687B209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4FFB5-A414-4D87-A404-2482A06C2C5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65772-EA37-4812-B6AC-3A58855EE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96CC3-8D16-41AA-9FA0-8C26A8FFB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6D8CA-AA9B-419E-BEA2-DA24A6AC1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6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B2E1B6-CEDD-4133-8E92-ED900D992CC3}"/>
              </a:ext>
            </a:extLst>
          </p:cNvPr>
          <p:cNvSpPr txBox="1"/>
          <p:nvPr/>
        </p:nvSpPr>
        <p:spPr>
          <a:xfrm>
            <a:off x="490330" y="344557"/>
            <a:ext cx="79513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6280BA-DC0A-441E-957E-262BBD51A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16977"/>
              </p:ext>
            </p:extLst>
          </p:nvPr>
        </p:nvGraphicFramePr>
        <p:xfrm>
          <a:off x="2209457" y="210894"/>
          <a:ext cx="7666063" cy="1226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980">
                  <a:extLst>
                    <a:ext uri="{9D8B030D-6E8A-4147-A177-3AD203B41FA5}">
                      <a16:colId xmlns:a16="http://schemas.microsoft.com/office/drawing/2014/main" val="2403953303"/>
                    </a:ext>
                  </a:extLst>
                </a:gridCol>
                <a:gridCol w="7478103">
                  <a:extLst>
                    <a:ext uri="{9D8B030D-6E8A-4147-A177-3AD203B41FA5}">
                      <a16:colId xmlns:a16="http://schemas.microsoft.com/office/drawing/2014/main" val="1494274773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62617642"/>
                    </a:ext>
                  </a:extLst>
                </a:gridCol>
              </a:tblGrid>
              <a:tr h="1161498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FFC000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CAPSTONE PROJECT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PRESENTATION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January</a:t>
                      </a:r>
                      <a:r>
                        <a:rPr lang="tr-T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tr-T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202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FFC000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65982279"/>
                  </a:ext>
                </a:extLst>
              </a:tr>
              <a:tr h="64528"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tr-TR" sz="200" dirty="0">
                          <a:solidFill>
                            <a:srgbClr val="FFC000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61876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2482B8C8-1E26-4C07-8CD7-D2DA16C681CA}"/>
              </a:ext>
            </a:extLst>
          </p:cNvPr>
          <p:cNvSpPr/>
          <p:nvPr/>
        </p:nvSpPr>
        <p:spPr>
          <a:xfrm>
            <a:off x="1940752" y="2145590"/>
            <a:ext cx="8203472" cy="1380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6000"/>
              </a:lnSpc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Recency, Frequency and Monetary Analysis</a:t>
            </a:r>
          </a:p>
          <a:p>
            <a:pPr algn="ctr">
              <a:lnSpc>
                <a:spcPct val="106000"/>
              </a:lnSpc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(RFM Analysis)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6000"/>
              </a:lnSpc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B3404-DFCB-4AEB-A92B-029CB7A42315}"/>
              </a:ext>
            </a:extLst>
          </p:cNvPr>
          <p:cNvSpPr txBox="1"/>
          <p:nvPr/>
        </p:nvSpPr>
        <p:spPr>
          <a:xfrm>
            <a:off x="4664798" y="3526289"/>
            <a:ext cx="27553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By: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Afrasyab Khan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21B19F-D3DF-4308-93E6-2C3AEED4BE4A}"/>
              </a:ext>
            </a:extLst>
          </p:cNvPr>
          <p:cNvSpPr txBox="1"/>
          <p:nvPr/>
        </p:nvSpPr>
        <p:spPr>
          <a:xfrm>
            <a:off x="3084667" y="5350362"/>
            <a:ext cx="5915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EMERGING CAREERS</a:t>
            </a:r>
          </a:p>
        </p:txBody>
      </p:sp>
      <p:pic>
        <p:nvPicPr>
          <p:cNvPr id="8" name="Picture 2" descr="IEC - Preparing for Emerging Careers - Pakistan">
            <a:extLst>
              <a:ext uri="{FF2B5EF4-FFF2-40B4-BE49-F238E27FC236}">
                <a16:creationId xmlns:a16="http://schemas.microsoft.com/office/drawing/2014/main" id="{F207A6C9-E5E5-4D78-97AB-0D23E5A11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259" y="4771984"/>
            <a:ext cx="2119896" cy="186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28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B5C403-1BAA-41A3-9665-AB1151B66BD8}"/>
              </a:ext>
            </a:extLst>
          </p:cNvPr>
          <p:cNvSpPr txBox="1"/>
          <p:nvPr/>
        </p:nvSpPr>
        <p:spPr>
          <a:xfrm>
            <a:off x="273996" y="240051"/>
            <a:ext cx="1119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Monetary Value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C93F39-7C4F-4C0B-92E0-BDFE5C34B44E}"/>
              </a:ext>
            </a:extLst>
          </p:cNvPr>
          <p:cNvSpPr txBox="1"/>
          <p:nvPr/>
        </p:nvSpPr>
        <p:spPr>
          <a:xfrm>
            <a:off x="397564" y="2305615"/>
            <a:ext cx="1161320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subtotal(total revenue) of each customer is calculated.</a:t>
            </a:r>
            <a:endParaRPr lang="en-US" sz="32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Divide the total revenue of customers into quantiles in order to give score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endParaRPr lang="en-US" sz="24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365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7F6D20-FB26-4557-B335-A3F95B37A1A6}"/>
              </a:ext>
            </a:extLst>
          </p:cNvPr>
          <p:cNvSpPr txBox="1"/>
          <p:nvPr/>
        </p:nvSpPr>
        <p:spPr>
          <a:xfrm>
            <a:off x="397564" y="240051"/>
            <a:ext cx="1119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Step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7EC388-E331-4883-8827-4D48A4E9EF55}"/>
              </a:ext>
            </a:extLst>
          </p:cNvPr>
          <p:cNvSpPr txBox="1"/>
          <p:nvPr/>
        </p:nvSpPr>
        <p:spPr>
          <a:xfrm>
            <a:off x="271849" y="1978361"/>
            <a:ext cx="11738919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second step is to combine the customer’s R, F, and M scores. Summaries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to calculate Recency, frequency and Monetary values at customer level.</a:t>
            </a:r>
            <a:endParaRPr lang="en-US" sz="20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endParaRPr lang="en-US" sz="32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8DB6B9-0B71-4907-AF26-076FB0F25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587086"/>
              </p:ext>
            </p:extLst>
          </p:nvPr>
        </p:nvGraphicFramePr>
        <p:xfrm>
          <a:off x="3514899" y="3711499"/>
          <a:ext cx="4769340" cy="2019300"/>
        </p:xfrm>
        <a:graphic>
          <a:graphicData uri="http://schemas.openxmlformats.org/drawingml/2006/table">
            <a:tbl>
              <a:tblPr/>
              <a:tblGrid>
                <a:gridCol w="2384670">
                  <a:extLst>
                    <a:ext uri="{9D8B030D-6E8A-4147-A177-3AD203B41FA5}">
                      <a16:colId xmlns:a16="http://schemas.microsoft.com/office/drawing/2014/main" val="3532474905"/>
                    </a:ext>
                  </a:extLst>
                </a:gridCol>
                <a:gridCol w="2384670">
                  <a:extLst>
                    <a:ext uri="{9D8B030D-6E8A-4147-A177-3AD203B41FA5}">
                      <a16:colId xmlns:a16="http://schemas.microsoft.com/office/drawing/2014/main" val="1121330064"/>
                    </a:ext>
                  </a:extLst>
                </a:gridCol>
              </a:tblGrid>
              <a:tr h="40324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ID Score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RFM Cell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440016"/>
                  </a:ext>
                </a:extLst>
              </a:tr>
              <a:tr h="40324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(5, 4, 4)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685117"/>
                  </a:ext>
                </a:extLst>
              </a:tr>
              <a:tr h="40324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(5, 5, 4)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161535"/>
                  </a:ext>
                </a:extLst>
              </a:tr>
              <a:tr h="40324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(3, 3, 3)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101735"/>
                  </a:ext>
                </a:extLst>
              </a:tr>
              <a:tr h="40324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(1, 1, 1)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423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228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6D62FF-EC71-42E7-B191-3A5B8BB2EA1D}"/>
              </a:ext>
            </a:extLst>
          </p:cNvPr>
          <p:cNvSpPr txBox="1"/>
          <p:nvPr/>
        </p:nvSpPr>
        <p:spPr>
          <a:xfrm>
            <a:off x="397564" y="240051"/>
            <a:ext cx="1119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Step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A6116D-06E5-4F42-9EC6-A22B6B53A687}"/>
              </a:ext>
            </a:extLst>
          </p:cNvPr>
          <p:cNvSpPr txBox="1"/>
          <p:nvPr/>
        </p:nvSpPr>
        <p:spPr>
          <a:xfrm>
            <a:off x="397564" y="1978361"/>
            <a:ext cx="11613204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third step is to add customers into specific groups according to their RFM score so that specific types of communication will be sent.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r>
              <a:rPr lang="en-US" sz="20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</a:p>
          <a:p>
            <a:pPr marL="457200" rtl="0">
              <a:spcBef>
                <a:spcPts val="0"/>
              </a:spcBef>
              <a:spcAft>
                <a:spcPts val="1200"/>
              </a:spcAft>
            </a:pPr>
            <a:r>
              <a:rPr lang="en-US" sz="20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Customers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  A shorthand notation for this segment is (5, 5, 5).</a:t>
            </a:r>
            <a:endParaRPr lang="en-US" sz="20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rtl="0">
              <a:spcBef>
                <a:spcPts val="0"/>
              </a:spcBef>
              <a:spcAft>
                <a:spcPts val="1200"/>
              </a:spcAft>
            </a:pPr>
            <a:r>
              <a:rPr lang="en-US" sz="20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High-spending New Customers 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Their values would be (5, 1, 5) or (5, 1, 4)</a:t>
            </a:r>
            <a:endParaRPr lang="en-US" sz="20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rtl="0">
              <a:spcBef>
                <a:spcPts val="0"/>
              </a:spcBef>
              <a:spcAft>
                <a:spcPts val="1200"/>
              </a:spcAft>
            </a:pPr>
            <a:r>
              <a:rPr lang="en-US" sz="20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Loyal Customers 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Their values would be (5, 5, 1) or (5, 5, 2)</a:t>
            </a:r>
            <a:endParaRPr lang="en-US" sz="20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rtl="0">
              <a:spcBef>
                <a:spcPts val="0"/>
              </a:spcBef>
              <a:spcAft>
                <a:spcPts val="1200"/>
              </a:spcAft>
            </a:pPr>
            <a:r>
              <a:rPr lang="en-US" sz="20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Churned Best Customers 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Their values would be (1, 5, 5) or (1, 4, 4) </a:t>
            </a:r>
          </a:p>
          <a:p>
            <a:pPr marL="457200" rtl="0">
              <a:spcBef>
                <a:spcPts val="0"/>
              </a:spcBef>
              <a:spcAft>
                <a:spcPts val="1200"/>
              </a:spcAft>
            </a:pP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Churned Average Customers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Their values would be (1, 5, 3) or (1, 4, 3)</a:t>
            </a:r>
            <a:endParaRPr lang="en-US" sz="20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endParaRPr lang="en-US" sz="18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424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C39E01-B92C-4748-8757-716FF0DC179D}"/>
              </a:ext>
            </a:extLst>
          </p:cNvPr>
          <p:cNvSpPr txBox="1"/>
          <p:nvPr/>
        </p:nvSpPr>
        <p:spPr>
          <a:xfrm rot="20477097">
            <a:off x="4296930" y="2629959"/>
            <a:ext cx="3598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5614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14D39D-D1D9-40E7-9381-10C48FFF3EFB}"/>
              </a:ext>
            </a:extLst>
          </p:cNvPr>
          <p:cNvSpPr txBox="1"/>
          <p:nvPr/>
        </p:nvSpPr>
        <p:spPr>
          <a:xfrm>
            <a:off x="437322" y="384314"/>
            <a:ext cx="3282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RFM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2C24A-0897-4DAA-A5BC-FEB2850637CC}"/>
              </a:ext>
            </a:extLst>
          </p:cNvPr>
          <p:cNvSpPr txBox="1"/>
          <p:nvPr/>
        </p:nvSpPr>
        <p:spPr>
          <a:xfrm>
            <a:off x="437323" y="1490870"/>
            <a:ext cx="511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RFM?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B1024E-7CBD-4DB3-8FD3-1BE8E408A2A5}"/>
              </a:ext>
            </a:extLst>
          </p:cNvPr>
          <p:cNvSpPr txBox="1"/>
          <p:nvPr/>
        </p:nvSpPr>
        <p:spPr>
          <a:xfrm>
            <a:off x="437323" y="4068418"/>
            <a:ext cx="4306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RFM Model Importance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CA19B80-E3B5-4D67-93B1-06020B209BC4}"/>
              </a:ext>
            </a:extLst>
          </p:cNvPr>
          <p:cNvSpPr txBox="1">
            <a:spLocks/>
          </p:cNvSpPr>
          <p:nvPr/>
        </p:nvSpPr>
        <p:spPr>
          <a:xfrm>
            <a:off x="2078352" y="2412760"/>
            <a:ext cx="7658208" cy="90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RFM is a method used for analyzing customer value. It is commonly used in database marketing and direct marketing and has received particular attention in retail and professional services industries.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C8638D1-0F2A-482B-8D40-F00C10719DCB}"/>
              </a:ext>
            </a:extLst>
          </p:cNvPr>
          <p:cNvSpPr txBox="1">
            <a:spLocks/>
          </p:cNvSpPr>
          <p:nvPr/>
        </p:nvSpPr>
        <p:spPr>
          <a:xfrm>
            <a:off x="2842055" y="4835741"/>
            <a:ext cx="5568060" cy="90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2000" dirty="0">
                <a:solidFill>
                  <a:schemeClr val="dk1"/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Determine how to improve customer retention and focus marketing efforts.</a:t>
            </a:r>
          </a:p>
        </p:txBody>
      </p:sp>
    </p:spTree>
    <p:extLst>
      <p:ext uri="{BB962C8B-B14F-4D97-AF65-F5344CB8AC3E}">
        <p14:creationId xmlns:p14="http://schemas.microsoft.com/office/powerpoint/2010/main" val="107893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902EAF-3C09-40CF-AD87-9586F2E51DDC}"/>
              </a:ext>
            </a:extLst>
          </p:cNvPr>
          <p:cNvSpPr txBox="1"/>
          <p:nvPr/>
        </p:nvSpPr>
        <p:spPr>
          <a:xfrm>
            <a:off x="622673" y="596867"/>
            <a:ext cx="11252170" cy="4919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Recency</a:t>
            </a:r>
            <a:r>
              <a:rPr lang="en-US" sz="3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recent was the last purchase?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purchases have been made? Or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transactions a customer made.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Monetary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value of the purchases? Or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sum of all revenue generated.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Recency-Frequency-Monetary. Hi everyone, this is my first Medium… | by  Halime Doğan | Medium">
            <a:extLst>
              <a:ext uri="{FF2B5EF4-FFF2-40B4-BE49-F238E27FC236}">
                <a16:creationId xmlns:a16="http://schemas.microsoft.com/office/drawing/2014/main" id="{02E4DCD8-FA91-4408-9DFD-AC00B1FD7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937" y="1334530"/>
            <a:ext cx="4401647" cy="369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98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0CA450-8830-4979-9D96-DEEF07E70BD4}"/>
              </a:ext>
            </a:extLst>
          </p:cNvPr>
          <p:cNvSpPr txBox="1"/>
          <p:nvPr/>
        </p:nvSpPr>
        <p:spPr>
          <a:xfrm>
            <a:off x="437322" y="384314"/>
            <a:ext cx="9262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Requirements and Model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71C593-B3C1-46A7-AF58-DDDC23399DF1}"/>
              </a:ext>
            </a:extLst>
          </p:cNvPr>
          <p:cNvSpPr txBox="1"/>
          <p:nvPr/>
        </p:nvSpPr>
        <p:spPr>
          <a:xfrm>
            <a:off x="556054" y="1752165"/>
            <a:ext cx="9143999" cy="4446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ct val="68750"/>
              <a:buFont typeface="Wingdings" panose="05000000000000000000" pitchFamily="2" charset="2"/>
              <a:buChar char="ü"/>
            </a:pPr>
            <a:r>
              <a:rPr lang="en" sz="2800" b="1" dirty="0">
                <a:solidFill>
                  <a:schemeClr val="dk1"/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Minimum data requirements </a:t>
            </a:r>
          </a:p>
          <a:p>
            <a:pPr marL="425450" lvl="0" indent="-28575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dirty="0">
                <a:solidFill>
                  <a:schemeClr val="dk1"/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Transaction Date</a:t>
            </a:r>
          </a:p>
          <a:p>
            <a:pPr marL="425450" lvl="0" indent="-28575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dirty="0">
                <a:solidFill>
                  <a:schemeClr val="dk1"/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Amount of transaction</a:t>
            </a:r>
          </a:p>
          <a:p>
            <a:pPr marL="425450" lvl="0" indent="-28575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dirty="0">
                <a:solidFill>
                  <a:schemeClr val="dk1"/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Customer ID</a:t>
            </a:r>
          </a:p>
          <a:p>
            <a:pPr marL="425450" lvl="0" indent="-28575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dirty="0">
                <a:solidFill>
                  <a:schemeClr val="dk1"/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No. of Transactions</a:t>
            </a:r>
          </a:p>
          <a:p>
            <a:pPr marL="457200" lvl="0" indent="-457200">
              <a:spcBef>
                <a:spcPts val="20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" sz="2800" b="1" dirty="0">
                <a:solidFill>
                  <a:schemeClr val="dk1"/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Model Description</a:t>
            </a:r>
          </a:p>
          <a:p>
            <a:pPr marL="457200" lvl="0" indent="-31750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dirty="0">
                <a:solidFill>
                  <a:schemeClr val="dk1"/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Recency score</a:t>
            </a:r>
          </a:p>
          <a:p>
            <a:pPr marL="457200" lvl="0" indent="-31750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dirty="0">
                <a:solidFill>
                  <a:schemeClr val="dk1"/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Frequency score</a:t>
            </a:r>
          </a:p>
          <a:p>
            <a:pPr marL="457200" lvl="0" indent="-31750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dirty="0">
                <a:solidFill>
                  <a:schemeClr val="dk1"/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Monetary score 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362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94B4B8-C889-4BFB-B742-8827C119E517}"/>
              </a:ext>
            </a:extLst>
          </p:cNvPr>
          <p:cNvSpPr txBox="1"/>
          <p:nvPr/>
        </p:nvSpPr>
        <p:spPr>
          <a:xfrm>
            <a:off x="397564" y="240051"/>
            <a:ext cx="4532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RFM?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1225FD-5398-46AD-9C95-6DDB7FFA2EED}"/>
              </a:ext>
            </a:extLst>
          </p:cNvPr>
          <p:cNvSpPr txBox="1"/>
          <p:nvPr/>
        </p:nvSpPr>
        <p:spPr>
          <a:xfrm>
            <a:off x="397564" y="1729228"/>
            <a:ext cx="9395793" cy="3543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RFM analysis can help companies keep track of their customers and build a relationship that can increase sales and productivity.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identifies minimal losses- customers spend low dollar amounts in small quantiles.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have data that can be used for target marketing.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RFM Analysis is quick and easy to interpret.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specific clusters of customers according to their particular behavior from extensive data.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820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69566B-362E-44F9-8E92-4B2C00840061}"/>
              </a:ext>
            </a:extLst>
          </p:cNvPr>
          <p:cNvSpPr txBox="1"/>
          <p:nvPr/>
        </p:nvSpPr>
        <p:spPr>
          <a:xfrm>
            <a:off x="397564" y="240051"/>
            <a:ext cx="968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that RFM Analysis Answers?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51857-74CB-4840-AC09-2D1AC9B5954C}"/>
              </a:ext>
            </a:extLst>
          </p:cNvPr>
          <p:cNvSpPr txBox="1"/>
          <p:nvPr/>
        </p:nvSpPr>
        <p:spPr>
          <a:xfrm>
            <a:off x="397564" y="1729227"/>
            <a:ext cx="11576133" cy="2868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Who are the best or loyal customers?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Who has the potential to become valuable customers?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of your customers can be retained?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Who of those inconsistent customers who don’t engage regularly with the store?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group of customers is most probable to respond to your campaign?</a:t>
            </a:r>
          </a:p>
          <a:p>
            <a:pPr marL="342900" indent="-34290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Who are the churned out customers</a:t>
            </a:r>
            <a:r>
              <a:rPr lang="en-US" sz="20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rPr>
              <a:t>?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ow does RFM Analysis Help? | Mobile marketing, Segmentation, Personal  marketing">
            <a:extLst>
              <a:ext uri="{FF2B5EF4-FFF2-40B4-BE49-F238E27FC236}">
                <a16:creationId xmlns:a16="http://schemas.microsoft.com/office/drawing/2014/main" id="{D06A0254-40D9-4157-BDB3-D7669F0D98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06" t="22186" r="5448" b="19460"/>
          <a:stretch/>
        </p:blipFill>
        <p:spPr bwMode="auto">
          <a:xfrm>
            <a:off x="5240339" y="4026241"/>
            <a:ext cx="3694672" cy="249285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70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192C30-B6EA-4E35-89CA-C4B878118548}"/>
              </a:ext>
            </a:extLst>
          </p:cNvPr>
          <p:cNvSpPr txBox="1"/>
          <p:nvPr/>
        </p:nvSpPr>
        <p:spPr>
          <a:xfrm>
            <a:off x="397564" y="240051"/>
            <a:ext cx="1119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RFM Values for Customer Segmentation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0B95B-5E49-4DC1-B8B7-E97DA55F5E03}"/>
              </a:ext>
            </a:extLst>
          </p:cNvPr>
          <p:cNvSpPr txBox="1"/>
          <p:nvPr/>
        </p:nvSpPr>
        <p:spPr>
          <a:xfrm>
            <a:off x="397564" y="1729228"/>
            <a:ext cx="10525809" cy="4950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Step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32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avai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lable at the transaction or customer level should include unique customer ID, transaction date and order amount.</a:t>
            </a:r>
            <a:endParaRPr lang="en-US" sz="2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RFM score are calculated to know the purchase behavior of any customer.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simple intuitive way of calculating each of the three aspects in a </a:t>
            </a:r>
            <a:r>
              <a:rPr lang="en-US" sz="240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rating of</a:t>
            </a:r>
            <a:r>
              <a:rPr lang="en-US" sz="2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1-5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where 1 is the least important and 5 is the most important one.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 customer with R = 5, F = 5, and M = 5 is most profitable and loyal customer, while a customer with R = 1, F = 1, and M = 1 is the least contributing one.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52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363557-8B5A-4125-AC43-439A4277B0B5}"/>
              </a:ext>
            </a:extLst>
          </p:cNvPr>
          <p:cNvSpPr txBox="1"/>
          <p:nvPr/>
        </p:nvSpPr>
        <p:spPr>
          <a:xfrm>
            <a:off x="397564" y="240051"/>
            <a:ext cx="1119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Recency Value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F4664E-0D64-4E29-B4D9-0BBC4728DF7B}"/>
              </a:ext>
            </a:extLst>
          </p:cNvPr>
          <p:cNvSpPr txBox="1"/>
          <p:nvPr/>
        </p:nvSpPr>
        <p:spPr>
          <a:xfrm>
            <a:off x="298710" y="1496616"/>
            <a:ext cx="10130393" cy="6089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days since the last purchase is found by taking a difference between </a:t>
            </a:r>
            <a:r>
              <a:rPr lang="en-US" sz="20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date_today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customer’s last purchase date(by using </a:t>
            </a:r>
            <a:r>
              <a:rPr lang="en-US" sz="20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difftime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R). </a:t>
            </a:r>
            <a:endParaRPr lang="en-US" sz="16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example:                          </a:t>
            </a:r>
            <a:r>
              <a:rPr lang="en-US" sz="20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date_today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31/11/2021</a:t>
            </a:r>
            <a:endParaRPr lang="en-US" sz="16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Ali =14/11/20021             Ali = 19/11/2021             Ali = 21/11/2021</a:t>
            </a:r>
            <a:endParaRPr lang="en-US" sz="16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Days Difference = 31/11/2021(</a:t>
            </a:r>
            <a:r>
              <a:rPr lang="en-US" sz="20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date_today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- 21/11/2021(last date purchase of Ali) = 10 days difference.</a:t>
            </a:r>
            <a:endParaRPr lang="en-US" sz="16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Divide the customer’s days difference into quantiles(20%) and score is given by using </a:t>
            </a:r>
            <a:r>
              <a:rPr lang="en-US" sz="20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cut2 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in library </a:t>
            </a:r>
            <a:r>
              <a:rPr lang="en-US" sz="20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Hmisc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                          Days Difference  = R</a:t>
            </a:r>
            <a:endParaRPr lang="en-US" sz="16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ctr" rtl="0">
              <a:spcBef>
                <a:spcPts val="0"/>
              </a:spcBef>
              <a:spcAft>
                <a:spcPts val="1200"/>
              </a:spcAft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Range:  0-20 = 5     20-100 = 4       100-300 = 3       300-1000 = 2      &gt;1000 = 1</a:t>
            </a:r>
            <a:endParaRPr lang="en-US" sz="16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064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59D73-4566-49F4-82B9-F5F0AB19AB46}"/>
              </a:ext>
            </a:extLst>
          </p:cNvPr>
          <p:cNvSpPr txBox="1"/>
          <p:nvPr/>
        </p:nvSpPr>
        <p:spPr>
          <a:xfrm>
            <a:off x="397564" y="240051"/>
            <a:ext cx="1119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Value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D761D5-9BF8-47C8-BBFC-2B39CFE67D57}"/>
              </a:ext>
            </a:extLst>
          </p:cNvPr>
          <p:cNvSpPr txBox="1"/>
          <p:nvPr/>
        </p:nvSpPr>
        <p:spPr>
          <a:xfrm>
            <a:off x="397564" y="1978361"/>
            <a:ext cx="11613204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unique transactions is calculated by using Invoice No. of each customer (</a:t>
            </a:r>
            <a:r>
              <a:rPr lang="en-US" sz="20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n_distinct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 in R).</a:t>
            </a:r>
            <a:endParaRPr lang="en-US" sz="20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Divide the total transactions of customers into quantiles(20%) and score is given by using </a:t>
            </a:r>
            <a:r>
              <a:rPr lang="en-US" sz="20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cut2 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in library </a:t>
            </a:r>
            <a:r>
              <a:rPr lang="en-US" sz="20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Hmisc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  <a:endParaRPr lang="en-US" sz="20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rtl="0">
              <a:spcBef>
                <a:spcPts val="0"/>
              </a:spcBef>
              <a:spcAft>
                <a:spcPts val="1200"/>
              </a:spcAft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a customer purchased 10 times over a period of time, the second customer purchased 7 times and the third customer purchased 5 times, then the first one will be assigned the F score of 5, second with 4 and third with 3 and so on.</a:t>
            </a:r>
            <a:endParaRPr lang="en-US" sz="20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12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873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Ziaullah Jan</dc:creator>
  <cp:lastModifiedBy>Afrasyab khan</cp:lastModifiedBy>
  <cp:revision>29</cp:revision>
  <dcterms:created xsi:type="dcterms:W3CDTF">2021-11-24T06:52:58Z</dcterms:created>
  <dcterms:modified xsi:type="dcterms:W3CDTF">2022-01-12T11:43:08Z</dcterms:modified>
</cp:coreProperties>
</file>