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9E60E-5FCF-463C-850D-253209D909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AF0E6-E009-4DBD-9121-3F2B9D31DC00}">
      <dgm:prSet/>
      <dgm:spPr/>
      <dgm:t>
        <a:bodyPr/>
        <a:lstStyle/>
        <a:p>
          <a:r>
            <a:rPr lang="es-MX"/>
            <a:t>El análisis de la incidencia delictiva en México desde 2015 hasta 2024 revela varias tendencias y patrones importantes:</a:t>
          </a:r>
          <a:endParaRPr lang="en-US"/>
        </a:p>
      </dgm:t>
    </dgm:pt>
    <dgm:pt modelId="{B2B30FD0-698B-4762-8473-CB98D73DB2FA}" type="parTrans" cxnId="{A6C9AD02-C0F4-44FE-A3F7-661120965929}">
      <dgm:prSet/>
      <dgm:spPr/>
      <dgm:t>
        <a:bodyPr/>
        <a:lstStyle/>
        <a:p>
          <a:endParaRPr lang="en-US"/>
        </a:p>
      </dgm:t>
    </dgm:pt>
    <dgm:pt modelId="{285979D5-A1B1-4B1E-8699-FD4021E0B1BD}" type="sibTrans" cxnId="{A6C9AD02-C0F4-44FE-A3F7-661120965929}">
      <dgm:prSet/>
      <dgm:spPr/>
      <dgm:t>
        <a:bodyPr/>
        <a:lstStyle/>
        <a:p>
          <a:endParaRPr lang="en-US"/>
        </a:p>
      </dgm:t>
    </dgm:pt>
    <dgm:pt modelId="{455E401B-6ED0-4F74-9AE4-B34ECF95CD8D}">
      <dgm:prSet/>
      <dgm:spPr/>
      <dgm:t>
        <a:bodyPr/>
        <a:lstStyle/>
        <a:p>
          <a:r>
            <a:rPr lang="es-MX" b="1"/>
            <a:t>Tendencia Anual:</a:t>
          </a:r>
          <a:r>
            <a:rPr lang="es-MX"/>
            <a:t> La incidencia delictiva ha mostrado fluctuaciones a lo largo de los años, con ciertos picos que podrían estar relacionados con cambios en políticas o eventos específicos.</a:t>
          </a:r>
          <a:endParaRPr lang="en-US"/>
        </a:p>
      </dgm:t>
    </dgm:pt>
    <dgm:pt modelId="{500CD656-0F84-4932-95FC-8CF11B708606}" type="parTrans" cxnId="{7F8B4129-5597-4EF2-BAEF-2B9E005F21C6}">
      <dgm:prSet/>
      <dgm:spPr/>
      <dgm:t>
        <a:bodyPr/>
        <a:lstStyle/>
        <a:p>
          <a:endParaRPr lang="en-US"/>
        </a:p>
      </dgm:t>
    </dgm:pt>
    <dgm:pt modelId="{3E6756C9-9D85-4DC6-8CAA-BED9460A07EC}" type="sibTrans" cxnId="{7F8B4129-5597-4EF2-BAEF-2B9E005F21C6}">
      <dgm:prSet/>
      <dgm:spPr/>
      <dgm:t>
        <a:bodyPr/>
        <a:lstStyle/>
        <a:p>
          <a:endParaRPr lang="en-US"/>
        </a:p>
      </dgm:t>
    </dgm:pt>
    <dgm:pt modelId="{896E2426-BDC0-450C-B0D0-F3BAD9363C68}">
      <dgm:prSet/>
      <dgm:spPr/>
      <dgm:t>
        <a:bodyPr/>
        <a:lstStyle/>
        <a:p>
          <a:r>
            <a:rPr lang="es-MX" b="1"/>
            <a:t>Distribución Geográfica:</a:t>
          </a:r>
          <a:r>
            <a:rPr lang="es-MX"/>
            <a:t> Hay una notable variación en la incidencia delictiva entre los diferentes estados. Algunos estados tienen una incidencia delictiva significativamente mayor, lo que sugiere la necesidad de estrategias de seguridad específicas y recursos adicionales en esas regiones.</a:t>
          </a:r>
          <a:endParaRPr lang="en-US"/>
        </a:p>
      </dgm:t>
    </dgm:pt>
    <dgm:pt modelId="{C3963DE3-E81C-4F92-A65E-C171711B06B9}" type="parTrans" cxnId="{13A19977-754A-4D0D-96E4-1AADC76AE860}">
      <dgm:prSet/>
      <dgm:spPr/>
      <dgm:t>
        <a:bodyPr/>
        <a:lstStyle/>
        <a:p>
          <a:endParaRPr lang="en-US"/>
        </a:p>
      </dgm:t>
    </dgm:pt>
    <dgm:pt modelId="{13102C34-FFA1-4597-AE9B-2A556D5743E7}" type="sibTrans" cxnId="{13A19977-754A-4D0D-96E4-1AADC76AE860}">
      <dgm:prSet/>
      <dgm:spPr/>
      <dgm:t>
        <a:bodyPr/>
        <a:lstStyle/>
        <a:p>
          <a:endParaRPr lang="en-US"/>
        </a:p>
      </dgm:t>
    </dgm:pt>
    <dgm:pt modelId="{C695E7E6-25D3-4488-A271-1B9D47A909FF}">
      <dgm:prSet/>
      <dgm:spPr/>
      <dgm:t>
        <a:bodyPr/>
        <a:lstStyle/>
        <a:p>
          <a:r>
            <a:rPr lang="es-MX" b="1"/>
            <a:t>Tipos de Delitos:</a:t>
          </a:r>
          <a:r>
            <a:rPr lang="es-MX"/>
            <a:t> Los tipos de delitos más comunes varían entre los estados, lo que subraya la importancia de enfoques regionales para la prevención del delito.</a:t>
          </a:r>
          <a:endParaRPr lang="en-US"/>
        </a:p>
      </dgm:t>
    </dgm:pt>
    <dgm:pt modelId="{168A6362-E987-4F26-A919-E7789854610E}" type="parTrans" cxnId="{89BBC071-159E-4492-BE89-0CE38FC4FCB1}">
      <dgm:prSet/>
      <dgm:spPr/>
      <dgm:t>
        <a:bodyPr/>
        <a:lstStyle/>
        <a:p>
          <a:endParaRPr lang="en-US"/>
        </a:p>
      </dgm:t>
    </dgm:pt>
    <dgm:pt modelId="{7256C1A8-FC88-45FA-9586-CE1626211EE5}" type="sibTrans" cxnId="{89BBC071-159E-4492-BE89-0CE38FC4FCB1}">
      <dgm:prSet/>
      <dgm:spPr/>
      <dgm:t>
        <a:bodyPr/>
        <a:lstStyle/>
        <a:p>
          <a:endParaRPr lang="en-US"/>
        </a:p>
      </dgm:t>
    </dgm:pt>
    <dgm:pt modelId="{A8082872-D29F-4D95-BA18-1F4FF4B5BE0D}">
      <dgm:prSet/>
      <dgm:spPr/>
      <dgm:t>
        <a:bodyPr/>
        <a:lstStyle/>
        <a:p>
          <a:r>
            <a:rPr lang="es-MX" b="1" dirty="0"/>
            <a:t>Patrones Estacionales:</a:t>
          </a:r>
          <a:r>
            <a:rPr lang="es-MX" dirty="0"/>
            <a:t> Existen patrones estacionales en la incidencia delictiva. Esto es crucial para la planificación y distribución de recursos policiales de manera más efectiva.</a:t>
          </a:r>
          <a:endParaRPr lang="en-US" dirty="0"/>
        </a:p>
      </dgm:t>
    </dgm:pt>
    <dgm:pt modelId="{2E55C754-63F2-46F1-81EA-2E5D4F4F67A0}" type="parTrans" cxnId="{34E44CF8-A66C-4441-858C-E13F276D2CB8}">
      <dgm:prSet/>
      <dgm:spPr/>
      <dgm:t>
        <a:bodyPr/>
        <a:lstStyle/>
        <a:p>
          <a:endParaRPr lang="en-US"/>
        </a:p>
      </dgm:t>
    </dgm:pt>
    <dgm:pt modelId="{31AE9A5D-5B42-447C-AB57-E6CF61BC0CEB}" type="sibTrans" cxnId="{34E44CF8-A66C-4441-858C-E13F276D2CB8}">
      <dgm:prSet/>
      <dgm:spPr/>
      <dgm:t>
        <a:bodyPr/>
        <a:lstStyle/>
        <a:p>
          <a:endParaRPr lang="en-US"/>
        </a:p>
      </dgm:t>
    </dgm:pt>
    <dgm:pt modelId="{F00E59B6-23A9-44AA-A2A7-FCBBE1767170}" type="pres">
      <dgm:prSet presAssocID="{8049E60E-5FCF-463C-850D-253209D909B8}" presName="vert0" presStyleCnt="0">
        <dgm:presLayoutVars>
          <dgm:dir/>
          <dgm:animOne val="branch"/>
          <dgm:animLvl val="lvl"/>
        </dgm:presLayoutVars>
      </dgm:prSet>
      <dgm:spPr/>
    </dgm:pt>
    <dgm:pt modelId="{57BE9E91-EB48-45EB-B301-D38C6765898B}" type="pres">
      <dgm:prSet presAssocID="{CFFAF0E6-E009-4DBD-9121-3F2B9D31DC00}" presName="thickLine" presStyleLbl="alignNode1" presStyleIdx="0" presStyleCnt="5"/>
      <dgm:spPr/>
    </dgm:pt>
    <dgm:pt modelId="{ED3C502B-3603-401C-B9EC-49457F77D9B5}" type="pres">
      <dgm:prSet presAssocID="{CFFAF0E6-E009-4DBD-9121-3F2B9D31DC00}" presName="horz1" presStyleCnt="0"/>
      <dgm:spPr/>
    </dgm:pt>
    <dgm:pt modelId="{80679F79-DA58-4F26-B3F0-F5B689618475}" type="pres">
      <dgm:prSet presAssocID="{CFFAF0E6-E009-4DBD-9121-3F2B9D31DC00}" presName="tx1" presStyleLbl="revTx" presStyleIdx="0" presStyleCnt="5"/>
      <dgm:spPr/>
    </dgm:pt>
    <dgm:pt modelId="{2B2D1344-B505-429A-811F-A12C8FE2F5C2}" type="pres">
      <dgm:prSet presAssocID="{CFFAF0E6-E009-4DBD-9121-3F2B9D31DC00}" presName="vert1" presStyleCnt="0"/>
      <dgm:spPr/>
    </dgm:pt>
    <dgm:pt modelId="{F45DED94-C9BC-4942-8644-EA62B9E7BC4A}" type="pres">
      <dgm:prSet presAssocID="{455E401B-6ED0-4F74-9AE4-B34ECF95CD8D}" presName="thickLine" presStyleLbl="alignNode1" presStyleIdx="1" presStyleCnt="5"/>
      <dgm:spPr/>
    </dgm:pt>
    <dgm:pt modelId="{B12C17BD-4133-4CBC-B7F0-B150D511D294}" type="pres">
      <dgm:prSet presAssocID="{455E401B-6ED0-4F74-9AE4-B34ECF95CD8D}" presName="horz1" presStyleCnt="0"/>
      <dgm:spPr/>
    </dgm:pt>
    <dgm:pt modelId="{8CF4D498-DCA7-4881-8A82-1C1C89548ACF}" type="pres">
      <dgm:prSet presAssocID="{455E401B-6ED0-4F74-9AE4-B34ECF95CD8D}" presName="tx1" presStyleLbl="revTx" presStyleIdx="1" presStyleCnt="5"/>
      <dgm:spPr/>
    </dgm:pt>
    <dgm:pt modelId="{92889560-B22E-4E29-88C8-9C7804DE6339}" type="pres">
      <dgm:prSet presAssocID="{455E401B-6ED0-4F74-9AE4-B34ECF95CD8D}" presName="vert1" presStyleCnt="0"/>
      <dgm:spPr/>
    </dgm:pt>
    <dgm:pt modelId="{E4078702-9694-4DE0-A4CA-E4A2ABD125F5}" type="pres">
      <dgm:prSet presAssocID="{896E2426-BDC0-450C-B0D0-F3BAD9363C68}" presName="thickLine" presStyleLbl="alignNode1" presStyleIdx="2" presStyleCnt="5"/>
      <dgm:spPr/>
    </dgm:pt>
    <dgm:pt modelId="{196E1A27-3E09-40BB-AC63-E8CD8B095400}" type="pres">
      <dgm:prSet presAssocID="{896E2426-BDC0-450C-B0D0-F3BAD9363C68}" presName="horz1" presStyleCnt="0"/>
      <dgm:spPr/>
    </dgm:pt>
    <dgm:pt modelId="{7B320F99-BE21-453B-8486-FF8A8744A397}" type="pres">
      <dgm:prSet presAssocID="{896E2426-BDC0-450C-B0D0-F3BAD9363C68}" presName="tx1" presStyleLbl="revTx" presStyleIdx="2" presStyleCnt="5"/>
      <dgm:spPr/>
    </dgm:pt>
    <dgm:pt modelId="{AF04BB83-8661-4CD8-A059-526E6B870197}" type="pres">
      <dgm:prSet presAssocID="{896E2426-BDC0-450C-B0D0-F3BAD9363C68}" presName="vert1" presStyleCnt="0"/>
      <dgm:spPr/>
    </dgm:pt>
    <dgm:pt modelId="{FA270DC1-45F9-4762-A5F5-675E5F57E91E}" type="pres">
      <dgm:prSet presAssocID="{C695E7E6-25D3-4488-A271-1B9D47A909FF}" presName="thickLine" presStyleLbl="alignNode1" presStyleIdx="3" presStyleCnt="5"/>
      <dgm:spPr/>
    </dgm:pt>
    <dgm:pt modelId="{CE7F4696-1109-4328-B149-0FD17D4F49FB}" type="pres">
      <dgm:prSet presAssocID="{C695E7E6-25D3-4488-A271-1B9D47A909FF}" presName="horz1" presStyleCnt="0"/>
      <dgm:spPr/>
    </dgm:pt>
    <dgm:pt modelId="{0BF97768-B816-4009-9D63-7C2E76A62626}" type="pres">
      <dgm:prSet presAssocID="{C695E7E6-25D3-4488-A271-1B9D47A909FF}" presName="tx1" presStyleLbl="revTx" presStyleIdx="3" presStyleCnt="5"/>
      <dgm:spPr/>
    </dgm:pt>
    <dgm:pt modelId="{60D52AAF-B1F7-419A-99C3-AD2CE9327520}" type="pres">
      <dgm:prSet presAssocID="{C695E7E6-25D3-4488-A271-1B9D47A909FF}" presName="vert1" presStyleCnt="0"/>
      <dgm:spPr/>
    </dgm:pt>
    <dgm:pt modelId="{E2B93551-7CF7-46A3-BA32-3E177979BFC8}" type="pres">
      <dgm:prSet presAssocID="{A8082872-D29F-4D95-BA18-1F4FF4B5BE0D}" presName="thickLine" presStyleLbl="alignNode1" presStyleIdx="4" presStyleCnt="5"/>
      <dgm:spPr/>
    </dgm:pt>
    <dgm:pt modelId="{E6B677F9-CD92-4647-B59F-ECC47197F693}" type="pres">
      <dgm:prSet presAssocID="{A8082872-D29F-4D95-BA18-1F4FF4B5BE0D}" presName="horz1" presStyleCnt="0"/>
      <dgm:spPr/>
    </dgm:pt>
    <dgm:pt modelId="{E95975D5-6AC9-4C32-BC72-2976E29F5C89}" type="pres">
      <dgm:prSet presAssocID="{A8082872-D29F-4D95-BA18-1F4FF4B5BE0D}" presName="tx1" presStyleLbl="revTx" presStyleIdx="4" presStyleCnt="5"/>
      <dgm:spPr/>
    </dgm:pt>
    <dgm:pt modelId="{D03EF889-9ADE-486A-A503-BAD5F8DAD1D9}" type="pres">
      <dgm:prSet presAssocID="{A8082872-D29F-4D95-BA18-1F4FF4B5BE0D}" presName="vert1" presStyleCnt="0"/>
      <dgm:spPr/>
    </dgm:pt>
  </dgm:ptLst>
  <dgm:cxnLst>
    <dgm:cxn modelId="{A6C9AD02-C0F4-44FE-A3F7-661120965929}" srcId="{8049E60E-5FCF-463C-850D-253209D909B8}" destId="{CFFAF0E6-E009-4DBD-9121-3F2B9D31DC00}" srcOrd="0" destOrd="0" parTransId="{B2B30FD0-698B-4762-8473-CB98D73DB2FA}" sibTransId="{285979D5-A1B1-4B1E-8699-FD4021E0B1BD}"/>
    <dgm:cxn modelId="{16A96B04-CCC3-4574-8091-76D0DE782596}" type="presOf" srcId="{896E2426-BDC0-450C-B0D0-F3BAD9363C68}" destId="{7B320F99-BE21-453B-8486-FF8A8744A397}" srcOrd="0" destOrd="0" presId="urn:microsoft.com/office/officeart/2008/layout/LinedList"/>
    <dgm:cxn modelId="{7F8B4129-5597-4EF2-BAEF-2B9E005F21C6}" srcId="{8049E60E-5FCF-463C-850D-253209D909B8}" destId="{455E401B-6ED0-4F74-9AE4-B34ECF95CD8D}" srcOrd="1" destOrd="0" parTransId="{500CD656-0F84-4932-95FC-8CF11B708606}" sibTransId="{3E6756C9-9D85-4DC6-8CAA-BED9460A07EC}"/>
    <dgm:cxn modelId="{E1FBE667-39CF-45C6-9872-FE08766096A2}" type="presOf" srcId="{CFFAF0E6-E009-4DBD-9121-3F2B9D31DC00}" destId="{80679F79-DA58-4F26-B3F0-F5B689618475}" srcOrd="0" destOrd="0" presId="urn:microsoft.com/office/officeart/2008/layout/LinedList"/>
    <dgm:cxn modelId="{89BBC071-159E-4492-BE89-0CE38FC4FCB1}" srcId="{8049E60E-5FCF-463C-850D-253209D909B8}" destId="{C695E7E6-25D3-4488-A271-1B9D47A909FF}" srcOrd="3" destOrd="0" parTransId="{168A6362-E987-4F26-A919-E7789854610E}" sibTransId="{7256C1A8-FC88-45FA-9586-CE1626211EE5}"/>
    <dgm:cxn modelId="{7154D171-534D-4BC7-8E53-1B40E70BDDCF}" type="presOf" srcId="{C695E7E6-25D3-4488-A271-1B9D47A909FF}" destId="{0BF97768-B816-4009-9D63-7C2E76A62626}" srcOrd="0" destOrd="0" presId="urn:microsoft.com/office/officeart/2008/layout/LinedList"/>
    <dgm:cxn modelId="{684BE655-B9EB-4126-8B6D-FEAD6AA95A0C}" type="presOf" srcId="{A8082872-D29F-4D95-BA18-1F4FF4B5BE0D}" destId="{E95975D5-6AC9-4C32-BC72-2976E29F5C89}" srcOrd="0" destOrd="0" presId="urn:microsoft.com/office/officeart/2008/layout/LinedList"/>
    <dgm:cxn modelId="{13A19977-754A-4D0D-96E4-1AADC76AE860}" srcId="{8049E60E-5FCF-463C-850D-253209D909B8}" destId="{896E2426-BDC0-450C-B0D0-F3BAD9363C68}" srcOrd="2" destOrd="0" parTransId="{C3963DE3-E81C-4F92-A65E-C171711B06B9}" sibTransId="{13102C34-FFA1-4597-AE9B-2A556D5743E7}"/>
    <dgm:cxn modelId="{B3CED6B5-8357-474A-8445-165ED6945942}" type="presOf" srcId="{455E401B-6ED0-4F74-9AE4-B34ECF95CD8D}" destId="{8CF4D498-DCA7-4881-8A82-1C1C89548ACF}" srcOrd="0" destOrd="0" presId="urn:microsoft.com/office/officeart/2008/layout/LinedList"/>
    <dgm:cxn modelId="{426BDDF3-21C9-45A3-B1C9-3087F117131B}" type="presOf" srcId="{8049E60E-5FCF-463C-850D-253209D909B8}" destId="{F00E59B6-23A9-44AA-A2A7-FCBBE1767170}" srcOrd="0" destOrd="0" presId="urn:microsoft.com/office/officeart/2008/layout/LinedList"/>
    <dgm:cxn modelId="{34E44CF8-A66C-4441-858C-E13F276D2CB8}" srcId="{8049E60E-5FCF-463C-850D-253209D909B8}" destId="{A8082872-D29F-4D95-BA18-1F4FF4B5BE0D}" srcOrd="4" destOrd="0" parTransId="{2E55C754-63F2-46F1-81EA-2E5D4F4F67A0}" sibTransId="{31AE9A5D-5B42-447C-AB57-E6CF61BC0CEB}"/>
    <dgm:cxn modelId="{557BB811-98F8-4966-844A-63905CA54C94}" type="presParOf" srcId="{F00E59B6-23A9-44AA-A2A7-FCBBE1767170}" destId="{57BE9E91-EB48-45EB-B301-D38C6765898B}" srcOrd="0" destOrd="0" presId="urn:microsoft.com/office/officeart/2008/layout/LinedList"/>
    <dgm:cxn modelId="{B3499F8E-C4C2-409B-B552-BBBCECEB0908}" type="presParOf" srcId="{F00E59B6-23A9-44AA-A2A7-FCBBE1767170}" destId="{ED3C502B-3603-401C-B9EC-49457F77D9B5}" srcOrd="1" destOrd="0" presId="urn:microsoft.com/office/officeart/2008/layout/LinedList"/>
    <dgm:cxn modelId="{7D9A1442-CED7-44C0-9065-385A1CEC9425}" type="presParOf" srcId="{ED3C502B-3603-401C-B9EC-49457F77D9B5}" destId="{80679F79-DA58-4F26-B3F0-F5B689618475}" srcOrd="0" destOrd="0" presId="urn:microsoft.com/office/officeart/2008/layout/LinedList"/>
    <dgm:cxn modelId="{080E16FF-7693-4A8C-8834-1AE11C4B7EFD}" type="presParOf" srcId="{ED3C502B-3603-401C-B9EC-49457F77D9B5}" destId="{2B2D1344-B505-429A-811F-A12C8FE2F5C2}" srcOrd="1" destOrd="0" presId="urn:microsoft.com/office/officeart/2008/layout/LinedList"/>
    <dgm:cxn modelId="{03CA714D-D3EE-4B57-A31C-7512FCB944D3}" type="presParOf" srcId="{F00E59B6-23A9-44AA-A2A7-FCBBE1767170}" destId="{F45DED94-C9BC-4942-8644-EA62B9E7BC4A}" srcOrd="2" destOrd="0" presId="urn:microsoft.com/office/officeart/2008/layout/LinedList"/>
    <dgm:cxn modelId="{E10A2381-F2DF-4EFA-9B7B-75C6F0430A23}" type="presParOf" srcId="{F00E59B6-23A9-44AA-A2A7-FCBBE1767170}" destId="{B12C17BD-4133-4CBC-B7F0-B150D511D294}" srcOrd="3" destOrd="0" presId="urn:microsoft.com/office/officeart/2008/layout/LinedList"/>
    <dgm:cxn modelId="{0C5D37BB-03FA-4284-B6FA-3BB7521AB4C6}" type="presParOf" srcId="{B12C17BD-4133-4CBC-B7F0-B150D511D294}" destId="{8CF4D498-DCA7-4881-8A82-1C1C89548ACF}" srcOrd="0" destOrd="0" presId="urn:microsoft.com/office/officeart/2008/layout/LinedList"/>
    <dgm:cxn modelId="{79D5E7E7-A7C1-4E88-9B63-716D48A57058}" type="presParOf" srcId="{B12C17BD-4133-4CBC-B7F0-B150D511D294}" destId="{92889560-B22E-4E29-88C8-9C7804DE6339}" srcOrd="1" destOrd="0" presId="urn:microsoft.com/office/officeart/2008/layout/LinedList"/>
    <dgm:cxn modelId="{AA4D6F51-2D0C-4A13-841A-7B8098C0D532}" type="presParOf" srcId="{F00E59B6-23A9-44AA-A2A7-FCBBE1767170}" destId="{E4078702-9694-4DE0-A4CA-E4A2ABD125F5}" srcOrd="4" destOrd="0" presId="urn:microsoft.com/office/officeart/2008/layout/LinedList"/>
    <dgm:cxn modelId="{E290D4D8-5CC0-46F1-AA03-5EE871F7AB26}" type="presParOf" srcId="{F00E59B6-23A9-44AA-A2A7-FCBBE1767170}" destId="{196E1A27-3E09-40BB-AC63-E8CD8B095400}" srcOrd="5" destOrd="0" presId="urn:microsoft.com/office/officeart/2008/layout/LinedList"/>
    <dgm:cxn modelId="{9BAFBBDA-57D5-494E-8446-A10B2FB72133}" type="presParOf" srcId="{196E1A27-3E09-40BB-AC63-E8CD8B095400}" destId="{7B320F99-BE21-453B-8486-FF8A8744A397}" srcOrd="0" destOrd="0" presId="urn:microsoft.com/office/officeart/2008/layout/LinedList"/>
    <dgm:cxn modelId="{C3997E1E-F378-417D-8A88-B1181C9A9313}" type="presParOf" srcId="{196E1A27-3E09-40BB-AC63-E8CD8B095400}" destId="{AF04BB83-8661-4CD8-A059-526E6B870197}" srcOrd="1" destOrd="0" presId="urn:microsoft.com/office/officeart/2008/layout/LinedList"/>
    <dgm:cxn modelId="{D8306EF3-F8E2-468E-8595-5B701AEDE323}" type="presParOf" srcId="{F00E59B6-23A9-44AA-A2A7-FCBBE1767170}" destId="{FA270DC1-45F9-4762-A5F5-675E5F57E91E}" srcOrd="6" destOrd="0" presId="urn:microsoft.com/office/officeart/2008/layout/LinedList"/>
    <dgm:cxn modelId="{F2B34859-ADC3-4FA8-9102-95B6FB1D910F}" type="presParOf" srcId="{F00E59B6-23A9-44AA-A2A7-FCBBE1767170}" destId="{CE7F4696-1109-4328-B149-0FD17D4F49FB}" srcOrd="7" destOrd="0" presId="urn:microsoft.com/office/officeart/2008/layout/LinedList"/>
    <dgm:cxn modelId="{A673D8E0-6108-4C5E-B59A-ED43B4F978C9}" type="presParOf" srcId="{CE7F4696-1109-4328-B149-0FD17D4F49FB}" destId="{0BF97768-B816-4009-9D63-7C2E76A62626}" srcOrd="0" destOrd="0" presId="urn:microsoft.com/office/officeart/2008/layout/LinedList"/>
    <dgm:cxn modelId="{A81C2DD1-E3A7-4B28-B929-781AFD811E29}" type="presParOf" srcId="{CE7F4696-1109-4328-B149-0FD17D4F49FB}" destId="{60D52AAF-B1F7-419A-99C3-AD2CE9327520}" srcOrd="1" destOrd="0" presId="urn:microsoft.com/office/officeart/2008/layout/LinedList"/>
    <dgm:cxn modelId="{70858CF0-70EB-41DB-BBF2-52D27F022EB0}" type="presParOf" srcId="{F00E59B6-23A9-44AA-A2A7-FCBBE1767170}" destId="{E2B93551-7CF7-46A3-BA32-3E177979BFC8}" srcOrd="8" destOrd="0" presId="urn:microsoft.com/office/officeart/2008/layout/LinedList"/>
    <dgm:cxn modelId="{6BEF71A8-4FDD-4337-9BCA-74E92B4DBC07}" type="presParOf" srcId="{F00E59B6-23A9-44AA-A2A7-FCBBE1767170}" destId="{E6B677F9-CD92-4647-B59F-ECC47197F693}" srcOrd="9" destOrd="0" presId="urn:microsoft.com/office/officeart/2008/layout/LinedList"/>
    <dgm:cxn modelId="{85607B86-6A7A-496A-9D3A-CBF9BB57A0C2}" type="presParOf" srcId="{E6B677F9-CD92-4647-B59F-ECC47197F693}" destId="{E95975D5-6AC9-4C32-BC72-2976E29F5C89}" srcOrd="0" destOrd="0" presId="urn:microsoft.com/office/officeart/2008/layout/LinedList"/>
    <dgm:cxn modelId="{ADBA4B8A-0E1A-432E-8012-40511125E240}" type="presParOf" srcId="{E6B677F9-CD92-4647-B59F-ECC47197F693}" destId="{D03EF889-9ADE-486A-A503-BAD5F8DAD1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CC3DA-EB38-45FE-A529-4F8A1A49FBD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719A3C-2E11-45A1-AB3A-109C6E9AB05B}">
      <dgm:prSet/>
      <dgm:spPr/>
      <dgm:t>
        <a:bodyPr/>
        <a:lstStyle/>
        <a:p>
          <a:r>
            <a:rPr lang="es-MX" b="1" i="0" baseline="0"/>
            <a:t>Prevención del Delito:</a:t>
          </a:r>
          <a:r>
            <a:rPr lang="es-MX" b="0" i="0" baseline="0"/>
            <a:t> Implementar programas de prevención en los estados con mayor incidencia delictiva.</a:t>
          </a:r>
          <a:endParaRPr lang="en-US"/>
        </a:p>
      </dgm:t>
    </dgm:pt>
    <dgm:pt modelId="{CD14071C-9F97-4746-A7C9-AAA5CDCCF44B}" type="parTrans" cxnId="{246722FF-5F9D-4085-958D-54239F48EE2A}">
      <dgm:prSet/>
      <dgm:spPr/>
      <dgm:t>
        <a:bodyPr/>
        <a:lstStyle/>
        <a:p>
          <a:endParaRPr lang="en-US"/>
        </a:p>
      </dgm:t>
    </dgm:pt>
    <dgm:pt modelId="{3B3D3CF4-9A0E-44F4-BA87-B97128D86746}" type="sibTrans" cxnId="{246722FF-5F9D-4085-958D-54239F48EE2A}">
      <dgm:prSet/>
      <dgm:spPr/>
      <dgm:t>
        <a:bodyPr/>
        <a:lstStyle/>
        <a:p>
          <a:endParaRPr lang="en-US"/>
        </a:p>
      </dgm:t>
    </dgm:pt>
    <dgm:pt modelId="{0009C9EF-BD25-4998-B762-E1FC3DDF3BBD}">
      <dgm:prSet/>
      <dgm:spPr/>
      <dgm:t>
        <a:bodyPr/>
        <a:lstStyle/>
        <a:p>
          <a:r>
            <a:rPr lang="es-MX" b="1" i="0" baseline="0" dirty="0"/>
            <a:t>Incremento de la Presencia Policial:</a:t>
          </a:r>
          <a:r>
            <a:rPr lang="es-MX" b="0" i="0" baseline="0" dirty="0"/>
            <a:t> Aumentar la presencia policial en las regiones con mayor incidencia delictiva.</a:t>
          </a:r>
          <a:endParaRPr lang="en-US" dirty="0"/>
        </a:p>
      </dgm:t>
    </dgm:pt>
    <dgm:pt modelId="{9E750960-4325-4008-9F55-AF459CBAAB2E}" type="parTrans" cxnId="{4996D066-3302-4962-88CE-ECB8E7D9BC92}">
      <dgm:prSet/>
      <dgm:spPr/>
      <dgm:t>
        <a:bodyPr/>
        <a:lstStyle/>
        <a:p>
          <a:endParaRPr lang="en-US"/>
        </a:p>
      </dgm:t>
    </dgm:pt>
    <dgm:pt modelId="{546073B6-5EEA-4921-8785-41CFDF9FE1DC}" type="sibTrans" cxnId="{4996D066-3302-4962-88CE-ECB8E7D9BC92}">
      <dgm:prSet/>
      <dgm:spPr/>
      <dgm:t>
        <a:bodyPr/>
        <a:lstStyle/>
        <a:p>
          <a:endParaRPr lang="en-US"/>
        </a:p>
      </dgm:t>
    </dgm:pt>
    <dgm:pt modelId="{E281611F-BD84-42AD-B35C-891100E94B35}">
      <dgm:prSet/>
      <dgm:spPr/>
      <dgm:t>
        <a:bodyPr/>
        <a:lstStyle/>
        <a:p>
          <a:r>
            <a:rPr lang="es-MX" b="1" i="0" baseline="0"/>
            <a:t>Colaboración Regional:</a:t>
          </a:r>
          <a:r>
            <a:rPr lang="es-MX" b="0" i="0" baseline="0"/>
            <a:t> Fomentar la cooperación entre estados para compartir estrategias efectivas y recursos.</a:t>
          </a:r>
          <a:endParaRPr lang="en-US"/>
        </a:p>
      </dgm:t>
    </dgm:pt>
    <dgm:pt modelId="{FDC19A2B-0E2D-46A4-BE54-0C1062628FDD}" type="parTrans" cxnId="{1CEE23CA-D244-49E6-8309-13D2E0BC5479}">
      <dgm:prSet/>
      <dgm:spPr/>
      <dgm:t>
        <a:bodyPr/>
        <a:lstStyle/>
        <a:p>
          <a:endParaRPr lang="en-US"/>
        </a:p>
      </dgm:t>
    </dgm:pt>
    <dgm:pt modelId="{ACBA8252-15FF-4C5F-9E87-19DC3A311CB1}" type="sibTrans" cxnId="{1CEE23CA-D244-49E6-8309-13D2E0BC5479}">
      <dgm:prSet/>
      <dgm:spPr/>
      <dgm:t>
        <a:bodyPr/>
        <a:lstStyle/>
        <a:p>
          <a:endParaRPr lang="en-US"/>
        </a:p>
      </dgm:t>
    </dgm:pt>
    <dgm:pt modelId="{97DFEA21-81C7-4980-8FCC-27FAD60DB9D5}">
      <dgm:prSet/>
      <dgm:spPr/>
      <dgm:t>
        <a:bodyPr/>
        <a:lstStyle/>
        <a:p>
          <a:r>
            <a:rPr lang="es-MX" b="1" i="0" baseline="0"/>
            <a:t>Análisis Continuo:</a:t>
          </a:r>
          <a:r>
            <a:rPr lang="es-MX" b="0" i="0" baseline="0"/>
            <a:t> Mantener un análisis continuo de los datos para ajustar estrategias de seguridad en tiempo real. </a:t>
          </a:r>
          <a:endParaRPr lang="en-US"/>
        </a:p>
      </dgm:t>
    </dgm:pt>
    <dgm:pt modelId="{702FA4D4-11FF-404C-B98C-9607AAA69D4B}" type="parTrans" cxnId="{E0E56C6D-13A2-4137-9276-C4045A8026DE}">
      <dgm:prSet/>
      <dgm:spPr/>
      <dgm:t>
        <a:bodyPr/>
        <a:lstStyle/>
        <a:p>
          <a:endParaRPr lang="en-US"/>
        </a:p>
      </dgm:t>
    </dgm:pt>
    <dgm:pt modelId="{CCBC5261-1D9E-45EC-AC32-9FFCB0B86F27}" type="sibTrans" cxnId="{E0E56C6D-13A2-4137-9276-C4045A8026DE}">
      <dgm:prSet/>
      <dgm:spPr/>
      <dgm:t>
        <a:bodyPr/>
        <a:lstStyle/>
        <a:p>
          <a:endParaRPr lang="en-US"/>
        </a:p>
      </dgm:t>
    </dgm:pt>
    <dgm:pt modelId="{A51BF3B2-E8CA-4145-BEFA-69DAC645BBAA}" type="pres">
      <dgm:prSet presAssocID="{5D4CC3DA-EB38-45FE-A529-4F8A1A49FBD6}" presName="Name0" presStyleCnt="0">
        <dgm:presLayoutVars>
          <dgm:dir/>
          <dgm:resizeHandles val="exact"/>
        </dgm:presLayoutVars>
      </dgm:prSet>
      <dgm:spPr/>
    </dgm:pt>
    <dgm:pt modelId="{7254E23F-235E-49E7-82F5-C033C2539125}" type="pres">
      <dgm:prSet presAssocID="{5D4CC3DA-EB38-45FE-A529-4F8A1A49FBD6}" presName="cycle" presStyleCnt="0"/>
      <dgm:spPr/>
    </dgm:pt>
    <dgm:pt modelId="{58553415-A781-4456-82AB-2E0F14168B3D}" type="pres">
      <dgm:prSet presAssocID="{00719A3C-2E11-45A1-AB3A-109C6E9AB05B}" presName="nodeFirstNode" presStyleLbl="node1" presStyleIdx="0" presStyleCnt="4">
        <dgm:presLayoutVars>
          <dgm:bulletEnabled val="1"/>
        </dgm:presLayoutVars>
      </dgm:prSet>
      <dgm:spPr/>
    </dgm:pt>
    <dgm:pt modelId="{AD9F92FD-4E9F-4088-BFCB-23C76CA94CF6}" type="pres">
      <dgm:prSet presAssocID="{3B3D3CF4-9A0E-44F4-BA87-B97128D86746}" presName="sibTransFirstNode" presStyleLbl="bgShp" presStyleIdx="0" presStyleCnt="1"/>
      <dgm:spPr/>
    </dgm:pt>
    <dgm:pt modelId="{0C6180EE-C0E0-4627-A08E-D2E05A6F2581}" type="pres">
      <dgm:prSet presAssocID="{0009C9EF-BD25-4998-B762-E1FC3DDF3BBD}" presName="nodeFollowingNodes" presStyleLbl="node1" presStyleIdx="1" presStyleCnt="4">
        <dgm:presLayoutVars>
          <dgm:bulletEnabled val="1"/>
        </dgm:presLayoutVars>
      </dgm:prSet>
      <dgm:spPr/>
    </dgm:pt>
    <dgm:pt modelId="{1A66E544-907E-458E-B8ED-CE922A7A0FE9}" type="pres">
      <dgm:prSet presAssocID="{E281611F-BD84-42AD-B35C-891100E94B35}" presName="nodeFollowingNodes" presStyleLbl="node1" presStyleIdx="2" presStyleCnt="4">
        <dgm:presLayoutVars>
          <dgm:bulletEnabled val="1"/>
        </dgm:presLayoutVars>
      </dgm:prSet>
      <dgm:spPr/>
    </dgm:pt>
    <dgm:pt modelId="{A832CFC5-9FB2-45D7-B52E-A80E5AB27B30}" type="pres">
      <dgm:prSet presAssocID="{97DFEA21-81C7-4980-8FCC-27FAD60DB9D5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5EDB7E10-6F1E-4DF9-A9BA-ACBEF58B3E4D}" type="presOf" srcId="{5D4CC3DA-EB38-45FE-A529-4F8A1A49FBD6}" destId="{A51BF3B2-E8CA-4145-BEFA-69DAC645BBAA}" srcOrd="0" destOrd="0" presId="urn:microsoft.com/office/officeart/2005/8/layout/cycle3"/>
    <dgm:cxn modelId="{0F8DFC1B-C8B4-43F9-AAE1-C18BF9430E36}" type="presOf" srcId="{0009C9EF-BD25-4998-B762-E1FC3DDF3BBD}" destId="{0C6180EE-C0E0-4627-A08E-D2E05A6F2581}" srcOrd="0" destOrd="0" presId="urn:microsoft.com/office/officeart/2005/8/layout/cycle3"/>
    <dgm:cxn modelId="{4996D066-3302-4962-88CE-ECB8E7D9BC92}" srcId="{5D4CC3DA-EB38-45FE-A529-4F8A1A49FBD6}" destId="{0009C9EF-BD25-4998-B762-E1FC3DDF3BBD}" srcOrd="1" destOrd="0" parTransId="{9E750960-4325-4008-9F55-AF459CBAAB2E}" sibTransId="{546073B6-5EEA-4921-8785-41CFDF9FE1DC}"/>
    <dgm:cxn modelId="{E0E56C6D-13A2-4137-9276-C4045A8026DE}" srcId="{5D4CC3DA-EB38-45FE-A529-4F8A1A49FBD6}" destId="{97DFEA21-81C7-4980-8FCC-27FAD60DB9D5}" srcOrd="3" destOrd="0" parTransId="{702FA4D4-11FF-404C-B98C-9607AAA69D4B}" sibTransId="{CCBC5261-1D9E-45EC-AC32-9FFCB0B86F27}"/>
    <dgm:cxn modelId="{44C722A1-F2A2-4757-938F-379792010C94}" type="presOf" srcId="{00719A3C-2E11-45A1-AB3A-109C6E9AB05B}" destId="{58553415-A781-4456-82AB-2E0F14168B3D}" srcOrd="0" destOrd="0" presId="urn:microsoft.com/office/officeart/2005/8/layout/cycle3"/>
    <dgm:cxn modelId="{0D7D48B4-6843-4046-A860-AEA339018833}" type="presOf" srcId="{97DFEA21-81C7-4980-8FCC-27FAD60DB9D5}" destId="{A832CFC5-9FB2-45D7-B52E-A80E5AB27B30}" srcOrd="0" destOrd="0" presId="urn:microsoft.com/office/officeart/2005/8/layout/cycle3"/>
    <dgm:cxn modelId="{1CEE23CA-D244-49E6-8309-13D2E0BC5479}" srcId="{5D4CC3DA-EB38-45FE-A529-4F8A1A49FBD6}" destId="{E281611F-BD84-42AD-B35C-891100E94B35}" srcOrd="2" destOrd="0" parTransId="{FDC19A2B-0E2D-46A4-BE54-0C1062628FDD}" sibTransId="{ACBA8252-15FF-4C5F-9E87-19DC3A311CB1}"/>
    <dgm:cxn modelId="{01664DCF-6C88-405E-A091-CF7451992C0E}" type="presOf" srcId="{3B3D3CF4-9A0E-44F4-BA87-B97128D86746}" destId="{AD9F92FD-4E9F-4088-BFCB-23C76CA94CF6}" srcOrd="0" destOrd="0" presId="urn:microsoft.com/office/officeart/2005/8/layout/cycle3"/>
    <dgm:cxn modelId="{0DE80EF4-7A6D-4F62-9E25-8FA99374C690}" type="presOf" srcId="{E281611F-BD84-42AD-B35C-891100E94B35}" destId="{1A66E544-907E-458E-B8ED-CE922A7A0FE9}" srcOrd="0" destOrd="0" presId="urn:microsoft.com/office/officeart/2005/8/layout/cycle3"/>
    <dgm:cxn modelId="{246722FF-5F9D-4085-958D-54239F48EE2A}" srcId="{5D4CC3DA-EB38-45FE-A529-4F8A1A49FBD6}" destId="{00719A3C-2E11-45A1-AB3A-109C6E9AB05B}" srcOrd="0" destOrd="0" parTransId="{CD14071C-9F97-4746-A7C9-AAA5CDCCF44B}" sibTransId="{3B3D3CF4-9A0E-44F4-BA87-B97128D86746}"/>
    <dgm:cxn modelId="{AE2337D8-6FBB-4D59-A5EE-67733943AA35}" type="presParOf" srcId="{A51BF3B2-E8CA-4145-BEFA-69DAC645BBAA}" destId="{7254E23F-235E-49E7-82F5-C033C2539125}" srcOrd="0" destOrd="0" presId="urn:microsoft.com/office/officeart/2005/8/layout/cycle3"/>
    <dgm:cxn modelId="{BA9941B0-46DA-471C-9F2C-EB5E03FF71FC}" type="presParOf" srcId="{7254E23F-235E-49E7-82F5-C033C2539125}" destId="{58553415-A781-4456-82AB-2E0F14168B3D}" srcOrd="0" destOrd="0" presId="urn:microsoft.com/office/officeart/2005/8/layout/cycle3"/>
    <dgm:cxn modelId="{A0F5BA10-3631-41F9-9E4A-D4910BE25FC9}" type="presParOf" srcId="{7254E23F-235E-49E7-82F5-C033C2539125}" destId="{AD9F92FD-4E9F-4088-BFCB-23C76CA94CF6}" srcOrd="1" destOrd="0" presId="urn:microsoft.com/office/officeart/2005/8/layout/cycle3"/>
    <dgm:cxn modelId="{97DDCC8E-B387-47C1-BFAE-4C316BE61FE7}" type="presParOf" srcId="{7254E23F-235E-49E7-82F5-C033C2539125}" destId="{0C6180EE-C0E0-4627-A08E-D2E05A6F2581}" srcOrd="2" destOrd="0" presId="urn:microsoft.com/office/officeart/2005/8/layout/cycle3"/>
    <dgm:cxn modelId="{3B383B62-CA8A-41D2-8BF1-B5B34045C498}" type="presParOf" srcId="{7254E23F-235E-49E7-82F5-C033C2539125}" destId="{1A66E544-907E-458E-B8ED-CE922A7A0FE9}" srcOrd="3" destOrd="0" presId="urn:microsoft.com/office/officeart/2005/8/layout/cycle3"/>
    <dgm:cxn modelId="{C33F36D6-DB32-4768-AF23-9873666BCDBE}" type="presParOf" srcId="{7254E23F-235E-49E7-82F5-C033C2539125}" destId="{A832CFC5-9FB2-45D7-B52E-A80E5AB27B3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E9E91-EB48-45EB-B301-D38C6765898B}">
      <dsp:nvSpPr>
        <dsp:cNvPr id="0" name=""/>
        <dsp:cNvSpPr/>
      </dsp:nvSpPr>
      <dsp:spPr>
        <a:xfrm>
          <a:off x="0" y="580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9F79-DA58-4F26-B3F0-F5B689618475}">
      <dsp:nvSpPr>
        <dsp:cNvPr id="0" name=""/>
        <dsp:cNvSpPr/>
      </dsp:nvSpPr>
      <dsp:spPr>
        <a:xfrm>
          <a:off x="0" y="580"/>
          <a:ext cx="6245352" cy="9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El análisis de la incidencia delictiva en México desde 2015 hasta 2024 revela varias tendencias y patrones importantes:</a:t>
          </a:r>
          <a:endParaRPr lang="en-US" sz="1300" kern="1200"/>
        </a:p>
      </dsp:txBody>
      <dsp:txXfrm>
        <a:off x="0" y="580"/>
        <a:ext cx="6245352" cy="950743"/>
      </dsp:txXfrm>
    </dsp:sp>
    <dsp:sp modelId="{F45DED94-C9BC-4942-8644-EA62B9E7BC4A}">
      <dsp:nvSpPr>
        <dsp:cNvPr id="0" name=""/>
        <dsp:cNvSpPr/>
      </dsp:nvSpPr>
      <dsp:spPr>
        <a:xfrm>
          <a:off x="0" y="951324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D498-DCA7-4881-8A82-1C1C89548ACF}">
      <dsp:nvSpPr>
        <dsp:cNvPr id="0" name=""/>
        <dsp:cNvSpPr/>
      </dsp:nvSpPr>
      <dsp:spPr>
        <a:xfrm>
          <a:off x="0" y="951324"/>
          <a:ext cx="6245352" cy="9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Tendencia Anual:</a:t>
          </a:r>
          <a:r>
            <a:rPr lang="es-MX" sz="1300" kern="1200"/>
            <a:t> La incidencia delictiva ha mostrado fluctuaciones a lo largo de los años, con ciertos picos que podrían estar relacionados con cambios en políticas o eventos específicos.</a:t>
          </a:r>
          <a:endParaRPr lang="en-US" sz="1300" kern="1200"/>
        </a:p>
      </dsp:txBody>
      <dsp:txXfrm>
        <a:off x="0" y="951324"/>
        <a:ext cx="6245352" cy="950743"/>
      </dsp:txXfrm>
    </dsp:sp>
    <dsp:sp modelId="{E4078702-9694-4DE0-A4CA-E4A2ABD125F5}">
      <dsp:nvSpPr>
        <dsp:cNvPr id="0" name=""/>
        <dsp:cNvSpPr/>
      </dsp:nvSpPr>
      <dsp:spPr>
        <a:xfrm>
          <a:off x="0" y="1902068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20F99-BE21-453B-8486-FF8A8744A397}">
      <dsp:nvSpPr>
        <dsp:cNvPr id="0" name=""/>
        <dsp:cNvSpPr/>
      </dsp:nvSpPr>
      <dsp:spPr>
        <a:xfrm>
          <a:off x="0" y="1902068"/>
          <a:ext cx="6245352" cy="9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Distribución Geográfica:</a:t>
          </a:r>
          <a:r>
            <a:rPr lang="es-MX" sz="1300" kern="1200"/>
            <a:t> Hay una notable variación en la incidencia delictiva entre los diferentes estados. Algunos estados tienen una incidencia delictiva significativamente mayor, lo que sugiere la necesidad de estrategias de seguridad específicas y recursos adicionales en esas regiones.</a:t>
          </a:r>
          <a:endParaRPr lang="en-US" sz="1300" kern="1200"/>
        </a:p>
      </dsp:txBody>
      <dsp:txXfrm>
        <a:off x="0" y="1902068"/>
        <a:ext cx="6245352" cy="950743"/>
      </dsp:txXfrm>
    </dsp:sp>
    <dsp:sp modelId="{FA270DC1-45F9-4762-A5F5-675E5F57E91E}">
      <dsp:nvSpPr>
        <dsp:cNvPr id="0" name=""/>
        <dsp:cNvSpPr/>
      </dsp:nvSpPr>
      <dsp:spPr>
        <a:xfrm>
          <a:off x="0" y="2852811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97768-B816-4009-9D63-7C2E76A62626}">
      <dsp:nvSpPr>
        <dsp:cNvPr id="0" name=""/>
        <dsp:cNvSpPr/>
      </dsp:nvSpPr>
      <dsp:spPr>
        <a:xfrm>
          <a:off x="0" y="2852811"/>
          <a:ext cx="6245352" cy="9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Tipos de Delitos:</a:t>
          </a:r>
          <a:r>
            <a:rPr lang="es-MX" sz="1300" kern="1200"/>
            <a:t> Los tipos de delitos más comunes varían entre los estados, lo que subraya la importancia de enfoques regionales para la prevención del delito.</a:t>
          </a:r>
          <a:endParaRPr lang="en-US" sz="1300" kern="1200"/>
        </a:p>
      </dsp:txBody>
      <dsp:txXfrm>
        <a:off x="0" y="2852811"/>
        <a:ext cx="6245352" cy="950743"/>
      </dsp:txXfrm>
    </dsp:sp>
    <dsp:sp modelId="{E2B93551-7CF7-46A3-BA32-3E177979BFC8}">
      <dsp:nvSpPr>
        <dsp:cNvPr id="0" name=""/>
        <dsp:cNvSpPr/>
      </dsp:nvSpPr>
      <dsp:spPr>
        <a:xfrm>
          <a:off x="0" y="3803555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75D5-6AC9-4C32-BC72-2976E29F5C89}">
      <dsp:nvSpPr>
        <dsp:cNvPr id="0" name=""/>
        <dsp:cNvSpPr/>
      </dsp:nvSpPr>
      <dsp:spPr>
        <a:xfrm>
          <a:off x="0" y="3803555"/>
          <a:ext cx="6245352" cy="9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Patrones Estacionales:</a:t>
          </a:r>
          <a:r>
            <a:rPr lang="es-MX" sz="1300" kern="1200" dirty="0"/>
            <a:t> Existen patrones estacionales en la incidencia delictiva. Esto es crucial para la planificación y distribución de recursos policiales de manera más efectiva.</a:t>
          </a:r>
          <a:endParaRPr lang="en-US" sz="1300" kern="1200" dirty="0"/>
        </a:p>
      </dsp:txBody>
      <dsp:txXfrm>
        <a:off x="0" y="3803555"/>
        <a:ext cx="6245352" cy="950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F92FD-4E9F-4088-BFCB-23C76CA94CF6}">
      <dsp:nvSpPr>
        <dsp:cNvPr id="0" name=""/>
        <dsp:cNvSpPr/>
      </dsp:nvSpPr>
      <dsp:spPr>
        <a:xfrm>
          <a:off x="742373" y="120229"/>
          <a:ext cx="4220016" cy="4220016"/>
        </a:xfrm>
        <a:prstGeom prst="circularArrow">
          <a:avLst>
            <a:gd name="adj1" fmla="val 4668"/>
            <a:gd name="adj2" fmla="val 272909"/>
            <a:gd name="adj3" fmla="val 13022999"/>
            <a:gd name="adj4" fmla="val 17901604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3415-A781-4456-82AB-2E0F14168B3D}">
      <dsp:nvSpPr>
        <dsp:cNvPr id="0" name=""/>
        <dsp:cNvSpPr/>
      </dsp:nvSpPr>
      <dsp:spPr>
        <a:xfrm>
          <a:off x="1516720" y="198153"/>
          <a:ext cx="2671322" cy="1335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baseline="0"/>
            <a:t>Prevención del Delito:</a:t>
          </a:r>
          <a:r>
            <a:rPr lang="es-MX" sz="1500" b="0" i="0" kern="1200" baseline="0"/>
            <a:t> Implementar programas de prevención en los estados con mayor incidencia delictiva.</a:t>
          </a:r>
          <a:endParaRPr lang="en-US" sz="1500" kern="1200"/>
        </a:p>
      </dsp:txBody>
      <dsp:txXfrm>
        <a:off x="1581922" y="263355"/>
        <a:ext cx="2540918" cy="1205257"/>
      </dsp:txXfrm>
    </dsp:sp>
    <dsp:sp modelId="{0C6180EE-C0E0-4627-A08E-D2E05A6F2581}">
      <dsp:nvSpPr>
        <dsp:cNvPr id="0" name=""/>
        <dsp:cNvSpPr/>
      </dsp:nvSpPr>
      <dsp:spPr>
        <a:xfrm>
          <a:off x="3031986" y="1713419"/>
          <a:ext cx="2671322" cy="13356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baseline="0" dirty="0"/>
            <a:t>Incremento de la Presencia Policial:</a:t>
          </a:r>
          <a:r>
            <a:rPr lang="es-MX" sz="1500" b="0" i="0" kern="1200" baseline="0" dirty="0"/>
            <a:t> Aumentar la presencia policial en las regiones con mayor incidencia delictiva.</a:t>
          </a:r>
          <a:endParaRPr lang="en-US" sz="1500" kern="1200" dirty="0"/>
        </a:p>
      </dsp:txBody>
      <dsp:txXfrm>
        <a:off x="3097188" y="1778621"/>
        <a:ext cx="2540918" cy="1205257"/>
      </dsp:txXfrm>
    </dsp:sp>
    <dsp:sp modelId="{1A66E544-907E-458E-B8ED-CE922A7A0FE9}">
      <dsp:nvSpPr>
        <dsp:cNvPr id="0" name=""/>
        <dsp:cNvSpPr/>
      </dsp:nvSpPr>
      <dsp:spPr>
        <a:xfrm>
          <a:off x="1516720" y="3228685"/>
          <a:ext cx="2671322" cy="13356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baseline="0"/>
            <a:t>Colaboración Regional:</a:t>
          </a:r>
          <a:r>
            <a:rPr lang="es-MX" sz="1500" b="0" i="0" kern="1200" baseline="0"/>
            <a:t> Fomentar la cooperación entre estados para compartir estrategias efectivas y recursos.</a:t>
          </a:r>
          <a:endParaRPr lang="en-US" sz="1500" kern="1200"/>
        </a:p>
      </dsp:txBody>
      <dsp:txXfrm>
        <a:off x="1581922" y="3293887"/>
        <a:ext cx="2540918" cy="1205257"/>
      </dsp:txXfrm>
    </dsp:sp>
    <dsp:sp modelId="{A832CFC5-9FB2-45D7-B52E-A80E5AB27B30}">
      <dsp:nvSpPr>
        <dsp:cNvPr id="0" name=""/>
        <dsp:cNvSpPr/>
      </dsp:nvSpPr>
      <dsp:spPr>
        <a:xfrm>
          <a:off x="1454" y="1713419"/>
          <a:ext cx="2671322" cy="13356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baseline="0"/>
            <a:t>Análisis Continuo:</a:t>
          </a:r>
          <a:r>
            <a:rPr lang="es-MX" sz="1500" b="0" i="0" kern="1200" baseline="0"/>
            <a:t> Mantener un análisis continuo de los datos para ajustar estrategias de seguridad en tiempo real. </a:t>
          </a:r>
          <a:endParaRPr lang="en-US" sz="1500" kern="1200"/>
        </a:p>
      </dsp:txBody>
      <dsp:txXfrm>
        <a:off x="66656" y="1778621"/>
        <a:ext cx="2540918" cy="1205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6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8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6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3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1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CB89135D-BB5F-B131-FDBE-1AF5051B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0E98E-5CA3-3D03-C955-2C764512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Proyecto Procesamiento de datos con Python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405FB8-5C14-1F7A-B386-BABE81BD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Análisis de delitos en México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C8B40-8B74-2219-554E-B95E34BBC376}"/>
              </a:ext>
            </a:extLst>
          </p:cNvPr>
          <p:cNvSpPr>
            <a:spLocks/>
          </p:cNvSpPr>
          <p:nvPr/>
        </p:nvSpPr>
        <p:spPr>
          <a:xfrm>
            <a:off x="1933275" y="788108"/>
            <a:ext cx="6561339" cy="4995456"/>
          </a:xfrm>
          <a:prstGeom prst="rect">
            <a:avLst/>
          </a:prstGeom>
        </p:spPr>
        <p:txBody>
          <a:bodyPr/>
          <a:lstStyle/>
          <a:p>
            <a:pPr defTabSz="960120">
              <a:spcAft>
                <a:spcPts val="600"/>
              </a:spcAft>
            </a:pPr>
            <a:r>
              <a:rPr lang="es-MX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Cálculo de Totales y Promedios:</a:t>
            </a:r>
          </a:p>
          <a:p>
            <a:pPr defTabSz="960120">
              <a:spcAft>
                <a:spcPts val="600"/>
              </a:spcAft>
            </a:pPr>
            <a:r>
              <a:rPr lang="es-MX" sz="18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crean columnas para el total anual y el promedio mensual de delitos.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469AE3-29AB-299C-442B-24083E24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31" y="2605271"/>
            <a:ext cx="4603827" cy="6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B2164-11AA-EDE8-7AEB-8D5445A6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5. Visualización de Datos:</a:t>
            </a:r>
          </a:p>
          <a:p>
            <a:pPr marL="0" indent="0">
              <a:buNone/>
            </a:pPr>
            <a:r>
              <a:rPr lang="es-MX" dirty="0"/>
              <a:t>Se generan gráficos para visualizar la incidencia delictiva por estado y la tendencia anual.</a:t>
            </a:r>
            <a:endParaRPr lang="es-MX" b="1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45CB60-C1AA-F434-C866-E5DAB6EB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2187722"/>
            <a:ext cx="3434963" cy="2387299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D1FAF9-1ABC-13DB-08F9-8D6FF4CE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927760"/>
            <a:ext cx="6301805" cy="26152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69F8E-C640-10AF-9CE8-96E79858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6. Análisis Detallado:</a:t>
            </a:r>
          </a:p>
          <a:p>
            <a:pPr marL="0" indent="0">
              <a:buNone/>
            </a:pPr>
            <a:r>
              <a:rPr lang="es-MX" dirty="0"/>
              <a:t>Se agrupan y analizan los datos por tipo de delito y estado.</a:t>
            </a:r>
            <a:endParaRPr lang="es-MX" b="1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5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01869-9D11-18E8-D935-DE7AD514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s-MX" sz="5600"/>
              <a:t>Responder a las Preguntas Planteadas</a:t>
            </a:r>
          </a:p>
        </p:txBody>
      </p:sp>
      <p:pic>
        <p:nvPicPr>
          <p:cNvPr id="5" name="Picture 4" descr="Un análisis digital financiero abstracto">
            <a:extLst>
              <a:ext uri="{FF2B5EF4-FFF2-40B4-BE49-F238E27FC236}">
                <a16:creationId xmlns:a16="http://schemas.microsoft.com/office/drawing/2014/main" id="{18CD2BD4-652B-E9B6-8D22-2939EB18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78" r="20029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AD7B3-E9F7-F994-AB88-465FEFE5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s-MX" dirty="0"/>
              <a:t>1. ¿Cuáles son los estados con mayor y menor incidencia delictiva?</a:t>
            </a:r>
          </a:p>
          <a:p>
            <a:r>
              <a:rPr lang="es-MX" dirty="0"/>
              <a:t>El análisis muestra que algunos estados tienen una incidencia delictiva significativamente mayor que otros. Los estados con más delitos pueden requerir medidas de seguridad más estrictas y recursos adicionales.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EC40C-EBFB-7329-C14D-395956BB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1950696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700" dirty="0"/>
              <a:t>2. ¿Cuál es la tendencia anual de la incidencia delictiva en México desde 2015 hasta 2024?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Para analizar la tendencia anual de la incidencia delictiva, observamos la suma de los delitos reportados cada año. El gráfico generado muestra una variación en el número total de delitos a lo largo de los años, con ciertos picos y valles que pueden corresponder a eventos específicos o cambios en las políticas de seguridad.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stadísticas">
            <a:extLst>
              <a:ext uri="{FF2B5EF4-FFF2-40B4-BE49-F238E27FC236}">
                <a16:creationId xmlns:a16="http://schemas.microsoft.com/office/drawing/2014/main" id="{D2E04DDD-B0D7-A8A8-B682-CA708FC3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3548249E-9622-12D1-874F-52762538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52" r="42915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6EB9D-0DAA-14B5-AB78-898FE958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s-MX" dirty="0"/>
              <a:t>3. ¿Qué tipos de delitos son los más comunes en cada estado?</a:t>
            </a:r>
          </a:p>
          <a:p>
            <a:r>
              <a:rPr lang="es-MX" dirty="0"/>
              <a:t>Los tipos de delitos más comunes varían significativamente entre los estados. Este análisis es crucial para diseñar estrategias de prevención del delito específicas para cada región.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91B46-A66A-240C-7B53-DAE8C6B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E8E7065-6A62-E55D-DC3E-72B29121C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338584"/>
              </p:ext>
            </p:extLst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34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9E4A4-F2BD-EDBE-F1DD-8E1DEEA3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s-MX" sz="3800">
                <a:solidFill>
                  <a:schemeClr val="bg1"/>
                </a:solidFill>
              </a:rPr>
              <a:t>Recomendaciones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06EB80-325B-0642-A77C-D31A9187D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08912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1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as financieras en una pantalla oscura">
            <a:extLst>
              <a:ext uri="{FF2B5EF4-FFF2-40B4-BE49-F238E27FC236}">
                <a16:creationId xmlns:a16="http://schemas.microsoft.com/office/drawing/2014/main" id="{22827AF6-D72D-0C72-0D77-1A21A4BA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7215F-D3FD-0A90-D5D8-E943BE0E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s-MX" sz="5100"/>
              <a:t>Descripción del Problema o Pregunta de Investigación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B16C0-B3AE-2CE2-22B0-543741F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es-MX" dirty="0"/>
              <a:t>El problema que se aborda en este proyecto es el análisis de la incidencia delictiva en México desde el año 2015 hasta el 2024. La pregunta principal de investigación es:</a:t>
            </a:r>
          </a:p>
          <a:p>
            <a:r>
              <a:rPr lang="es-MX" b="1" dirty="0"/>
              <a:t>¿Cuáles son las tendencias y patrones en la incidencia delictiva en México en los últimos años, y cómo varía esta incidencia entre diferentes estados y tipos de delitos?</a:t>
            </a:r>
            <a:endParaRPr lang="es-MX" dirty="0"/>
          </a:p>
          <a:p>
            <a:endParaRPr lang="es-MX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75D30-C40E-B6C9-DA62-A9C0A01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 sz="5100">
                <a:solidFill>
                  <a:schemeClr val="bg1"/>
                </a:solidFill>
              </a:rPr>
              <a:t>Importancia y Relevancia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93B1A-1E77-29D3-09B0-8669BE47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71176" cy="3174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900" dirty="0"/>
              <a:t>La delincuencia es un problema crítico en México, afectando la seguridad y calidad de vida de los ciudadanos. Analizar y entender las tendencias delictivas es esencial para: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900" b="1" dirty="0" err="1"/>
              <a:t>Policymakers</a:t>
            </a:r>
            <a:r>
              <a:rPr lang="es-MX" sz="1900" b="1" dirty="0"/>
              <a:t> y fuerzas de seguridad:</a:t>
            </a:r>
            <a:r>
              <a:rPr lang="es-MX" sz="1900" dirty="0"/>
              <a:t> Permite la implementación de estrategias efectivas de prevención y control del delito.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900" b="1" dirty="0"/>
              <a:t>Comunidades:</a:t>
            </a:r>
            <a:r>
              <a:rPr lang="es-MX" sz="1900" dirty="0"/>
              <a:t> Ayuda a las comunidades a estar informadas y tomar medidas de precaución.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900" b="1" dirty="0"/>
              <a:t>Investigadores y académicos:</a:t>
            </a:r>
            <a:r>
              <a:rPr lang="es-MX" sz="1900" dirty="0"/>
              <a:t> Ofrece datos valiosos para estudios sociológicos y criminológicos.</a:t>
            </a:r>
          </a:p>
          <a:p>
            <a:pPr>
              <a:lnSpc>
                <a:spcPct val="100000"/>
              </a:lnSpc>
            </a:pPr>
            <a:endParaRPr lang="es-MX" sz="19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38E2-F896-B304-55E6-F2BAF044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s-MX" sz="5100"/>
              <a:t>Objetivos del Proyecto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76085-1C0D-1D75-FD92-86825142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600" dirty="0"/>
              <a:t>Los objetivos de este proyecto son: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Analizar la incidencia delictiva en México desde 2015 hasta 2024.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Identificar patrones y tendencias en la incidencia delictiva a nivel estatal y nacional.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Determinar los tipos de delitos más comunes y su distribución geográfica.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Proponer recomendaciones basadas en los hallazgos para mejorar la seguridad pública.</a:t>
            </a:r>
          </a:p>
          <a:p>
            <a:pPr marL="0" indent="0">
              <a:lnSpc>
                <a:spcPct val="100000"/>
              </a:lnSpc>
              <a:buNone/>
            </a:pPr>
            <a:endParaRPr lang="es-MX" sz="1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ACDCF498-01A1-1CE2-A21E-D5CFE7DE0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0F70D-62F3-0F10-49FB-EC5788D1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s-MX" sz="3300"/>
              <a:t>Planteamiento de Preguntas para el Análisis de la Incidencia Delictiva en México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DEAFA817-9508-FAF2-89EB-BCF68E8B6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497" y="2933390"/>
            <a:ext cx="5312254" cy="2861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¿Cuál es la tendencia anual de la incidencia delictiva en México desde 2015 hasta 2024?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¿Cuáles son los estados con mayor y menor incidencia delictiva?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¿Qué tipos de delitos son los más comunes en cada estado?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comentario urgente">
            <a:extLst>
              <a:ext uri="{FF2B5EF4-FFF2-40B4-BE49-F238E27FC236}">
                <a16:creationId xmlns:a16="http://schemas.microsoft.com/office/drawing/2014/main" id="{CD2963AE-CDCC-7A6A-6445-5F34C6AD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2AB883-EE8D-8C5E-4048-AF2FF4BA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s-MX" dirty="0"/>
              <a:t>Próximos Pasos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9ED9C84-A6FA-8F5B-BA9B-24A2C7DA2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497" y="2933390"/>
            <a:ext cx="5312254" cy="2861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Realizar un análisis exploratorio detallado para comprender la distribución de los datos.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Visualizar las tendencias y patrones utilizando gráficos y visualizaciones adecuadas.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Desarrollar recomendaciones basadas en los hallazgos para mejorar la seguridad pública.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Estadísticas">
            <a:extLst>
              <a:ext uri="{FF2B5EF4-FFF2-40B4-BE49-F238E27FC236}">
                <a16:creationId xmlns:a16="http://schemas.microsoft.com/office/drawing/2014/main" id="{3B2772FD-A088-1093-01BB-71C0F7B95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0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EB54408-E3EF-1DF5-FCF3-9C1C0E43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s-MX" sz="5600">
                <a:solidFill>
                  <a:schemeClr val="bg1"/>
                </a:solidFill>
              </a:rPr>
              <a:t>Explicación del Código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45DAD-B368-FC7D-BB49-9E469DF079AB}"/>
              </a:ext>
            </a:extLst>
          </p:cNvPr>
          <p:cNvSpPr>
            <a:spLocks/>
          </p:cNvSpPr>
          <p:nvPr/>
        </p:nvSpPr>
        <p:spPr>
          <a:xfrm>
            <a:off x="5987403" y="1414990"/>
            <a:ext cx="5275963" cy="4016839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r>
              <a:rPr lang="es-MX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código se estructura en los siguientes pasos:</a:t>
            </a:r>
          </a:p>
          <a:p>
            <a:pPr defTabSz="768096">
              <a:spcAft>
                <a:spcPts val="600"/>
              </a:spcAft>
              <a:buFont typeface="+mj-lt"/>
              <a:buAutoNum type="arabicPeriod"/>
            </a:pPr>
            <a:r>
              <a:rPr lang="es-MX" sz="15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Carga de Datos:</a:t>
            </a:r>
            <a:endParaRPr lang="es-MX" sz="15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s-MX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Carga el conjunto de datos desde el archivo CSV.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0E7CF0-E09E-F1DD-366B-C144E51C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70" y="2562712"/>
            <a:ext cx="5609230" cy="5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488699-3BEA-1D24-3001-6D2A8FEC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908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D0B97-C099-9156-ACBC-72715046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2. Renombrar Columnas:</a:t>
            </a:r>
          </a:p>
          <a:p>
            <a:pPr marL="0" indent="0">
              <a:buNone/>
            </a:pPr>
            <a:r>
              <a:rPr lang="es-MX" dirty="0"/>
              <a:t>Se renombran las columnas para seguir la convención de </a:t>
            </a:r>
            <a:r>
              <a:rPr lang="es-MX" dirty="0" err="1"/>
              <a:t>snake_case</a:t>
            </a:r>
            <a:r>
              <a:rPr lang="es-MX" dirty="0"/>
              <a:t>.</a:t>
            </a:r>
            <a:endParaRPr lang="es-MX" b="1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2AD188-7963-DB88-2D3E-06828903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736935"/>
            <a:ext cx="10671048" cy="2000822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F8380-3372-8C8C-1531-A58E98C6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3. Convertir y Limpiar Datos:</a:t>
            </a:r>
          </a:p>
          <a:p>
            <a:pPr marL="0" indent="0">
              <a:buNone/>
            </a:pPr>
            <a:r>
              <a:rPr lang="es-MX" dirty="0"/>
              <a:t>Se convierten las columnas de meses a tipo numérico, se manejan valores faltantes y se ajusta el tipo de datos de la columna '</a:t>
            </a:r>
            <a:r>
              <a:rPr lang="es-MX" dirty="0" err="1"/>
              <a:t>anio</a:t>
            </a:r>
            <a:r>
              <a:rPr lang="es-MX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401201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840</Words>
  <Application>Microsoft Office PowerPoint</Application>
  <PresentationFormat>Panorámica</PresentationFormat>
  <Paragraphs>58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Sitka Banner</vt:lpstr>
      <vt:lpstr>HeadlinesVTI</vt:lpstr>
      <vt:lpstr>Proyecto Procesamiento de datos con Python </vt:lpstr>
      <vt:lpstr>Descripción del Problema o Pregunta de Investigación</vt:lpstr>
      <vt:lpstr>Importancia y Relevancia del Problema</vt:lpstr>
      <vt:lpstr>Objetivos del Proyecto</vt:lpstr>
      <vt:lpstr>Planteamiento de Preguntas para el Análisis de la Incidencia Delictiva en México</vt:lpstr>
      <vt:lpstr>Próximos Pasos</vt:lpstr>
      <vt:lpstr>Explicación del 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Responder a las Preguntas Planteadas</vt:lpstr>
      <vt:lpstr>Presentación de PowerPoint</vt:lpstr>
      <vt:lpstr>Presentación de PowerPoint</vt:lpstr>
      <vt:lpstr>Conclusión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Lugo</dc:creator>
  <cp:lastModifiedBy>Alejandro Lugo</cp:lastModifiedBy>
  <cp:revision>1</cp:revision>
  <dcterms:created xsi:type="dcterms:W3CDTF">2024-08-05T19:03:39Z</dcterms:created>
  <dcterms:modified xsi:type="dcterms:W3CDTF">2024-08-05T19:34:34Z</dcterms:modified>
</cp:coreProperties>
</file>