
<file path=[Content_Types].xml><?xml version="1.0" encoding="utf-8"?>
<Types xmlns="http://schemas.openxmlformats.org/package/2006/content-types">
  <Default Extension="jpeg" ContentType="image/jpeg"/>
  <Default Extension="mp3" ContentType="audio/m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 id="2147483687" r:id="rId5"/>
  </p:sldMasterIdLst>
  <p:notesMasterIdLst>
    <p:notesMasterId r:id="rId24"/>
  </p:notesMasterIdLst>
  <p:sldIdLst>
    <p:sldId id="256" r:id="rId6"/>
    <p:sldId id="257" r:id="rId7"/>
    <p:sldId id="265" r:id="rId8"/>
    <p:sldId id="272" r:id="rId9"/>
    <p:sldId id="276" r:id="rId10"/>
    <p:sldId id="277" r:id="rId11"/>
    <p:sldId id="278" r:id="rId12"/>
    <p:sldId id="279" r:id="rId13"/>
    <p:sldId id="280" r:id="rId14"/>
    <p:sldId id="262" r:id="rId15"/>
    <p:sldId id="263" r:id="rId16"/>
    <p:sldId id="264" r:id="rId17"/>
    <p:sldId id="266" r:id="rId18"/>
    <p:sldId id="267" r:id="rId19"/>
    <p:sldId id="268" r:id="rId20"/>
    <p:sldId id="269" r:id="rId21"/>
    <p:sldId id="275"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21826-3308-4CE9-B295-4C41A9012CBA}" v="207" dt="2022-04-02T06:39:06.860"/>
    <p1510:client id="{6FE02395-E125-182D-B3B1-057FB423507B}" v="383" dt="2022-04-02T08:26:12.416"/>
    <p1510:client id="{97270F87-B671-C62C-FB60-964D02F040CA}" v="6" dt="2022-04-02T06:50:44.569"/>
    <p1510:client id="{994D7D64-1323-EA81-C0D3-3268EBC5A48F}" v="164" dt="2022-04-02T06:54:05.950"/>
    <p1510:client id="{9E82EB70-C646-48E6-8064-B10F156059C2}" v="1636" dt="2022-04-02T08:26:28.409"/>
    <p1510:client id="{A54DD460-9C9A-8C83-BE32-7774914DF06A}" v="47" dt="2022-04-02T07:20:22.898"/>
    <p1510:client id="{D1B73F3A-56A5-0C4E-3B52-D633F6ED0E4F}" v="10" dt="2022-04-02T07:26:47.578"/>
    <p1510:client id="{DB282F6B-DC17-AA45-9ED1-95AB4E0B0E4C}" v="249" dt="2022-04-02T07:57:52.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DFE5C-D0AD-4266-9036-ACD4DD8E1059}" type="datetimeFigureOut">
              <a:rPr lang="en-IN" smtClean="0"/>
              <a:t>02-04-2022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E4AC3-FF84-451A-BBDE-2083563997F3}" type="slidenum">
              <a:rPr lang="en-IN" smtClean="0"/>
              <a:t>‹#›</a:t>
            </a:fld>
            <a:endParaRPr lang="en-IN"/>
          </a:p>
        </p:txBody>
      </p:sp>
    </p:spTree>
    <p:extLst>
      <p:ext uri="{BB962C8B-B14F-4D97-AF65-F5344CB8AC3E}">
        <p14:creationId xmlns:p14="http://schemas.microsoft.com/office/powerpoint/2010/main" val="429027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4/2/2022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350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3317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0742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484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0890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0676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386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2149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2691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37228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7728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71401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050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0670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7529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023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5024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0639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3652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67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968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200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4/2/2022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536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4/2/2022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331742480"/>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2148004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18.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media" Target="../media/media8.mp4"/><Relationship Id="rId7" Type="http://schemas.openxmlformats.org/officeDocument/2006/relationships/slideLayout" Target="../slideLayouts/slideLayout2.xml"/><Relationship Id="rId2" Type="http://schemas.openxmlformats.org/officeDocument/2006/relationships/audio" Target="../media/media7.mp4"/><Relationship Id="rId1" Type="http://schemas.microsoft.com/office/2007/relationships/media" Target="../media/media7.mp4"/><Relationship Id="rId6" Type="http://schemas.openxmlformats.org/officeDocument/2006/relationships/audio" Target="../media/media9.mp4"/><Relationship Id="rId5" Type="http://schemas.microsoft.com/office/2007/relationships/media" Target="../media/media9.mp4"/><Relationship Id="rId4" Type="http://schemas.openxmlformats.org/officeDocument/2006/relationships/audio" Target="../media/media8.mp4"/></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A ferris wheel at night&#10;&#10;Description automatically generated with low confidence">
            <a:extLst>
              <a:ext uri="{FF2B5EF4-FFF2-40B4-BE49-F238E27FC236}">
                <a16:creationId xmlns:a16="http://schemas.microsoft.com/office/drawing/2014/main" id="{D1F450A2-704A-7D66-1389-19F17F93A70E}"/>
              </a:ext>
            </a:extLst>
          </p:cNvPr>
          <p:cNvPicPr>
            <a:picLocks noChangeAspect="1"/>
          </p:cNvPicPr>
          <p:nvPr/>
        </p:nvPicPr>
        <p:blipFill rotWithShape="1">
          <a:blip r:embed="rId2">
            <a:alphaModFix amt="50000"/>
          </a:blip>
          <a:srcRect t="12755" b="6924"/>
          <a:stretch/>
        </p:blipFill>
        <p:spPr>
          <a:xfrm>
            <a:off x="20" y="10"/>
            <a:ext cx="12191980" cy="6147651"/>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22" name="Group 2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3" name="Freeform: Shape 2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4D8E5B9-B302-4CCA-A6F4-A3B0CF2B8583}"/>
              </a:ext>
            </a:extLst>
          </p:cNvPr>
          <p:cNvSpPr>
            <a:spLocks noGrp="1"/>
          </p:cNvSpPr>
          <p:nvPr>
            <p:ph type="ctrTitle"/>
          </p:nvPr>
        </p:nvSpPr>
        <p:spPr>
          <a:xfrm>
            <a:off x="761999" y="1049526"/>
            <a:ext cx="9761622" cy="1995487"/>
          </a:xfrm>
        </p:spPr>
        <p:txBody>
          <a:bodyPr>
            <a:normAutofit fontScale="90000"/>
          </a:bodyPr>
          <a:lstStyle/>
          <a:p>
            <a:pPr algn="l"/>
            <a:r>
              <a:rPr lang="en-IN" dirty="0"/>
              <a:t>Autotuning System For String</a:t>
            </a:r>
            <a:br>
              <a:rPr lang="en-IN" sz="8000" dirty="0"/>
            </a:br>
            <a:r>
              <a:rPr lang="en-IN" dirty="0"/>
              <a:t>Instruments</a:t>
            </a:r>
            <a:endParaRPr lang="en-IN" sz="8000" dirty="0"/>
          </a:p>
        </p:txBody>
      </p:sp>
      <p:sp>
        <p:nvSpPr>
          <p:cNvPr id="3" name="Subtitle 2">
            <a:extLst>
              <a:ext uri="{FF2B5EF4-FFF2-40B4-BE49-F238E27FC236}">
                <a16:creationId xmlns:a16="http://schemas.microsoft.com/office/drawing/2014/main" id="{57104549-5D4A-45A4-9A44-3CABF41FEF6F}"/>
              </a:ext>
            </a:extLst>
          </p:cNvPr>
          <p:cNvSpPr>
            <a:spLocks noGrp="1"/>
          </p:cNvSpPr>
          <p:nvPr>
            <p:ph type="subTitle" idx="1"/>
          </p:nvPr>
        </p:nvSpPr>
        <p:spPr>
          <a:xfrm>
            <a:off x="762000" y="3422541"/>
            <a:ext cx="8382000" cy="1338471"/>
          </a:xfrm>
        </p:spPr>
        <p:txBody>
          <a:bodyPr>
            <a:normAutofit/>
          </a:bodyPr>
          <a:lstStyle/>
          <a:p>
            <a:pPr algn="l"/>
            <a:r>
              <a:rPr lang="en-IN" dirty="0"/>
              <a:t>ELL205 Course Project</a:t>
            </a:r>
          </a:p>
        </p:txBody>
      </p:sp>
      <p:sp>
        <p:nvSpPr>
          <p:cNvPr id="5" name="TextBox 4">
            <a:extLst>
              <a:ext uri="{FF2B5EF4-FFF2-40B4-BE49-F238E27FC236}">
                <a16:creationId xmlns:a16="http://schemas.microsoft.com/office/drawing/2014/main" id="{0E661E45-45CF-4780-A1C7-3EB02CB54376}"/>
              </a:ext>
            </a:extLst>
          </p:cNvPr>
          <p:cNvSpPr txBox="1"/>
          <p:nvPr/>
        </p:nvSpPr>
        <p:spPr>
          <a:xfrm>
            <a:off x="9513654" y="5475393"/>
            <a:ext cx="3513221" cy="1508105"/>
          </a:xfrm>
          <a:prstGeom prst="rect">
            <a:avLst/>
          </a:prstGeom>
          <a:noFill/>
        </p:spPr>
        <p:txBody>
          <a:bodyPr wrap="square" rtlCol="0">
            <a:spAutoFit/>
          </a:bodyPr>
          <a:lstStyle/>
          <a:p>
            <a:r>
              <a:rPr lang="en-IN" sz="2000" b="1" dirty="0"/>
              <a:t>Group Members – </a:t>
            </a:r>
          </a:p>
          <a:p>
            <a:r>
              <a:rPr lang="en-IN" dirty="0"/>
              <a:t>1.Ishaan Govil</a:t>
            </a:r>
          </a:p>
          <a:p>
            <a:r>
              <a:rPr lang="en-IN" dirty="0"/>
              <a:t>2.Tushar Gujral</a:t>
            </a:r>
          </a:p>
          <a:p>
            <a:r>
              <a:rPr lang="en-IN" dirty="0"/>
              <a:t>3.Shivam Jain</a:t>
            </a:r>
          </a:p>
          <a:p>
            <a:endParaRPr lang="en-IN" dirty="0"/>
          </a:p>
        </p:txBody>
      </p:sp>
      <p:sp>
        <p:nvSpPr>
          <p:cNvPr id="4" name="TextBox 3">
            <a:extLst>
              <a:ext uri="{FF2B5EF4-FFF2-40B4-BE49-F238E27FC236}">
                <a16:creationId xmlns:a16="http://schemas.microsoft.com/office/drawing/2014/main" id="{0F384BE8-5276-E42A-DE55-32F2EF494375}"/>
              </a:ext>
            </a:extLst>
          </p:cNvPr>
          <p:cNvSpPr txBox="1"/>
          <p:nvPr/>
        </p:nvSpPr>
        <p:spPr>
          <a:xfrm>
            <a:off x="759417" y="3962399"/>
            <a:ext cx="33631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Prof. Abhishek Dixit</a:t>
            </a:r>
          </a:p>
        </p:txBody>
      </p:sp>
      <p:sp>
        <p:nvSpPr>
          <p:cNvPr id="6" name="TextBox 5">
            <a:extLst>
              <a:ext uri="{FF2B5EF4-FFF2-40B4-BE49-F238E27FC236}">
                <a16:creationId xmlns:a16="http://schemas.microsoft.com/office/drawing/2014/main" id="{58A14223-B2D8-BE78-AD6B-675AB2C8D886}"/>
              </a:ext>
            </a:extLst>
          </p:cNvPr>
          <p:cNvSpPr txBox="1"/>
          <p:nvPr/>
        </p:nvSpPr>
        <p:spPr>
          <a:xfrm>
            <a:off x="760224" y="4763951"/>
            <a:ext cx="7457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Mentors- </a:t>
            </a:r>
            <a:r>
              <a:rPr lang="en-US" b="1" dirty="0" err="1"/>
              <a:t>Shivam</a:t>
            </a:r>
            <a:r>
              <a:rPr lang="en-US" b="1" dirty="0"/>
              <a:t> Kumar, Bhavya Kalani, </a:t>
            </a:r>
            <a:r>
              <a:rPr lang="en-US" b="1" dirty="0" err="1"/>
              <a:t>Isha</a:t>
            </a:r>
            <a:r>
              <a:rPr lang="en-US" b="1" dirty="0"/>
              <a:t> Chauhan</a:t>
            </a:r>
          </a:p>
        </p:txBody>
      </p:sp>
    </p:spTree>
    <p:extLst>
      <p:ext uri="{BB962C8B-B14F-4D97-AF65-F5344CB8AC3E}">
        <p14:creationId xmlns:p14="http://schemas.microsoft.com/office/powerpoint/2010/main" val="127173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of an electromagnetic radiation">
            <a:extLst>
              <a:ext uri="{FF2B5EF4-FFF2-40B4-BE49-F238E27FC236}">
                <a16:creationId xmlns:a16="http://schemas.microsoft.com/office/drawing/2014/main" id="{F39E8EA9-BF69-3612-CBED-120C59A77F18}"/>
              </a:ext>
            </a:extLst>
          </p:cNvPr>
          <p:cNvPicPr>
            <a:picLocks noChangeAspect="1"/>
          </p:cNvPicPr>
          <p:nvPr/>
        </p:nvPicPr>
        <p:blipFill rotWithShape="1">
          <a:blip r:embed="rId2"/>
          <a:srcRect t="9751" r="1" b="6291"/>
          <a:stretch/>
        </p:blipFill>
        <p:spPr>
          <a:xfrm>
            <a:off x="20" y="10"/>
            <a:ext cx="12191435" cy="6857989"/>
          </a:xfrm>
          <a:prstGeom prst="rect">
            <a:avLst/>
          </a:prstGeom>
        </p:spPr>
      </p:pic>
      <p:sp>
        <p:nvSpPr>
          <p:cNvPr id="20" name="Rectangle 19">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40854-1AA5-661D-95EE-E44382934AC5}"/>
              </a:ext>
            </a:extLst>
          </p:cNvPr>
          <p:cNvSpPr>
            <a:spLocks noGrp="1"/>
          </p:cNvSpPr>
          <p:nvPr>
            <p:ph type="title"/>
          </p:nvPr>
        </p:nvSpPr>
        <p:spPr>
          <a:xfrm>
            <a:off x="762000" y="1523999"/>
            <a:ext cx="5176684" cy="3535018"/>
          </a:xfrm>
        </p:spPr>
        <p:txBody>
          <a:bodyPr vert="horz" lIns="91440" tIns="45720" rIns="91440" bIns="45720" rtlCol="0" anchor="ctr" anchorCtr="0">
            <a:normAutofit/>
          </a:bodyPr>
          <a:lstStyle/>
          <a:p>
            <a:r>
              <a:rPr lang="en-US" sz="6200" dirty="0">
                <a:solidFill>
                  <a:srgbClr val="FFFFFF"/>
                </a:solidFill>
              </a:rPr>
              <a:t>SAMPLE AUDIOS AND THEIR RESULTS</a:t>
            </a:r>
          </a:p>
        </p:txBody>
      </p:sp>
    </p:spTree>
    <p:extLst>
      <p:ext uri="{BB962C8B-B14F-4D97-AF65-F5344CB8AC3E}">
        <p14:creationId xmlns:p14="http://schemas.microsoft.com/office/powerpoint/2010/main" val="119292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4B2F-19A2-3244-6353-F9C157F7C28D}"/>
              </a:ext>
            </a:extLst>
          </p:cNvPr>
          <p:cNvSpPr>
            <a:spLocks noGrp="1"/>
          </p:cNvSpPr>
          <p:nvPr>
            <p:ph type="title"/>
          </p:nvPr>
        </p:nvSpPr>
        <p:spPr>
          <a:xfrm>
            <a:off x="388189" y="298216"/>
            <a:ext cx="5065662" cy="772838"/>
          </a:xfrm>
        </p:spPr>
        <p:txBody>
          <a:bodyPr anchor="b">
            <a:normAutofit/>
          </a:bodyPr>
          <a:lstStyle/>
          <a:p>
            <a:r>
              <a:rPr lang="en-US" dirty="0"/>
              <a:t>1st String </a:t>
            </a:r>
            <a:r>
              <a:rPr lang="en-US"/>
              <a:t>E</a:t>
            </a:r>
            <a:r>
              <a:rPr lang="en-US" baseline="-25000"/>
              <a:t>4 </a:t>
            </a:r>
            <a:endParaRPr lang="en-US" sz="9600" baseline="-25000"/>
          </a:p>
        </p:txBody>
      </p:sp>
      <p:pic>
        <p:nvPicPr>
          <p:cNvPr id="4" name="Picture 4">
            <a:extLst>
              <a:ext uri="{FF2B5EF4-FFF2-40B4-BE49-F238E27FC236}">
                <a16:creationId xmlns:a16="http://schemas.microsoft.com/office/drawing/2014/main" id="{E94992AE-1938-1C70-0C9C-ADD187F7CF8A}"/>
              </a:ext>
            </a:extLst>
          </p:cNvPr>
          <p:cNvPicPr>
            <a:picLocks noChangeAspect="1"/>
          </p:cNvPicPr>
          <p:nvPr/>
        </p:nvPicPr>
        <p:blipFill>
          <a:blip r:embed="rId4"/>
          <a:stretch>
            <a:fillRect/>
          </a:stretch>
        </p:blipFill>
        <p:spPr>
          <a:xfrm>
            <a:off x="0" y="1747392"/>
            <a:ext cx="5856514" cy="4526843"/>
          </a:xfrm>
          <a:prstGeom prst="rect">
            <a:avLst/>
          </a:prstGeom>
        </p:spPr>
      </p:pic>
      <p:pic>
        <p:nvPicPr>
          <p:cNvPr id="6" name="Picture 6">
            <a:extLst>
              <a:ext uri="{FF2B5EF4-FFF2-40B4-BE49-F238E27FC236}">
                <a16:creationId xmlns:a16="http://schemas.microsoft.com/office/drawing/2014/main" id="{C7BF46EB-D269-6270-EB43-6C5C074B4D6D}"/>
              </a:ext>
            </a:extLst>
          </p:cNvPr>
          <p:cNvPicPr>
            <a:picLocks noChangeAspect="1"/>
          </p:cNvPicPr>
          <p:nvPr/>
        </p:nvPicPr>
        <p:blipFill>
          <a:blip r:embed="rId5"/>
          <a:stretch>
            <a:fillRect/>
          </a:stretch>
        </p:blipFill>
        <p:spPr>
          <a:xfrm>
            <a:off x="6142285" y="1764616"/>
            <a:ext cx="6049715" cy="4509619"/>
          </a:xfrm>
          <a:prstGeom prst="rect">
            <a:avLst/>
          </a:prstGeom>
        </p:spPr>
      </p:pic>
      <p:pic>
        <p:nvPicPr>
          <p:cNvPr id="3" name="1st_String_E_64kb" descr="1st_String_E_64kb">
            <a:hlinkClick r:id="" action="ppaction://media"/>
            <a:extLst>
              <a:ext uri="{FF2B5EF4-FFF2-40B4-BE49-F238E27FC236}">
                <a16:creationId xmlns:a16="http://schemas.microsoft.com/office/drawing/2014/main" id="{EA0AB263-75B5-FC47-A68F-A320F75316D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950723" y="273276"/>
            <a:ext cx="812800" cy="812800"/>
          </a:xfrm>
          <a:prstGeom prst="rect">
            <a:avLst/>
          </a:prstGeom>
        </p:spPr>
      </p:pic>
      <p:sp>
        <p:nvSpPr>
          <p:cNvPr id="7" name="TextBox 6">
            <a:extLst>
              <a:ext uri="{FF2B5EF4-FFF2-40B4-BE49-F238E27FC236}">
                <a16:creationId xmlns:a16="http://schemas.microsoft.com/office/drawing/2014/main" id="{11FE7BCB-4B95-4FEB-8139-587C586977F8}"/>
              </a:ext>
            </a:extLst>
          </p:cNvPr>
          <p:cNvSpPr txBox="1"/>
          <p:nvPr/>
        </p:nvSpPr>
        <p:spPr>
          <a:xfrm>
            <a:off x="388188" y="971550"/>
            <a:ext cx="5065661" cy="369332"/>
          </a:xfrm>
          <a:prstGeom prst="rect">
            <a:avLst/>
          </a:prstGeom>
          <a:noFill/>
        </p:spPr>
        <p:txBody>
          <a:bodyPr wrap="square" rtlCol="0">
            <a:spAutoFit/>
          </a:bodyPr>
          <a:lstStyle/>
          <a:p>
            <a:r>
              <a:rPr lang="en-IN" dirty="0"/>
              <a:t>Fundamental Frequency – 329.68 Hz </a:t>
            </a:r>
          </a:p>
        </p:txBody>
      </p:sp>
    </p:spTree>
    <p:extLst>
      <p:ext uri="{BB962C8B-B14F-4D97-AF65-F5344CB8AC3E}">
        <p14:creationId xmlns:p14="http://schemas.microsoft.com/office/powerpoint/2010/main" val="294218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5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9FDF-F7EB-0AB6-847A-4B8875197763}"/>
              </a:ext>
            </a:extLst>
          </p:cNvPr>
          <p:cNvSpPr>
            <a:spLocks noGrp="1"/>
          </p:cNvSpPr>
          <p:nvPr>
            <p:ph type="title"/>
          </p:nvPr>
        </p:nvSpPr>
        <p:spPr>
          <a:xfrm>
            <a:off x="474453" y="316302"/>
            <a:ext cx="9144000" cy="1263649"/>
          </a:xfrm>
        </p:spPr>
        <p:txBody>
          <a:bodyPr/>
          <a:lstStyle/>
          <a:p>
            <a:r>
              <a:rPr lang="en-US" dirty="0"/>
              <a:t>2nd String </a:t>
            </a:r>
            <a:r>
              <a:rPr lang="en-US"/>
              <a:t>B</a:t>
            </a:r>
            <a:r>
              <a:rPr lang="en-US" baseline="-25000"/>
              <a:t>3</a:t>
            </a:r>
          </a:p>
        </p:txBody>
      </p:sp>
      <p:pic>
        <p:nvPicPr>
          <p:cNvPr id="4" name="Picture 4">
            <a:extLst>
              <a:ext uri="{FF2B5EF4-FFF2-40B4-BE49-F238E27FC236}">
                <a16:creationId xmlns:a16="http://schemas.microsoft.com/office/drawing/2014/main" id="{CABDA536-9C7A-0B0D-3F9B-7023547D31C7}"/>
              </a:ext>
            </a:extLst>
          </p:cNvPr>
          <p:cNvPicPr>
            <a:picLocks noGrp="1" noChangeAspect="1"/>
          </p:cNvPicPr>
          <p:nvPr>
            <p:ph idx="1"/>
          </p:nvPr>
        </p:nvPicPr>
        <p:blipFill>
          <a:blip r:embed="rId4"/>
          <a:stretch>
            <a:fillRect/>
          </a:stretch>
        </p:blipFill>
        <p:spPr>
          <a:xfrm>
            <a:off x="0" y="1705444"/>
            <a:ext cx="5976958" cy="4613488"/>
          </a:xfrm>
        </p:spPr>
      </p:pic>
      <p:pic>
        <p:nvPicPr>
          <p:cNvPr id="5" name="Picture 5">
            <a:extLst>
              <a:ext uri="{FF2B5EF4-FFF2-40B4-BE49-F238E27FC236}">
                <a16:creationId xmlns:a16="http://schemas.microsoft.com/office/drawing/2014/main" id="{A803A402-13F6-147E-979E-5193A710F75C}"/>
              </a:ext>
            </a:extLst>
          </p:cNvPr>
          <p:cNvPicPr>
            <a:picLocks noChangeAspect="1"/>
          </p:cNvPicPr>
          <p:nvPr/>
        </p:nvPicPr>
        <p:blipFill>
          <a:blip r:embed="rId5"/>
          <a:stretch>
            <a:fillRect/>
          </a:stretch>
        </p:blipFill>
        <p:spPr>
          <a:xfrm>
            <a:off x="6271950" y="1705443"/>
            <a:ext cx="5920052" cy="4586399"/>
          </a:xfrm>
          <a:prstGeom prst="rect">
            <a:avLst/>
          </a:prstGeom>
        </p:spPr>
      </p:pic>
      <p:pic>
        <p:nvPicPr>
          <p:cNvPr id="3" name="2nd_String_B__64kb" descr="2nd_String_B__64kb">
            <a:hlinkClick r:id="" action="ppaction://media"/>
            <a:extLst>
              <a:ext uri="{FF2B5EF4-FFF2-40B4-BE49-F238E27FC236}">
                <a16:creationId xmlns:a16="http://schemas.microsoft.com/office/drawing/2014/main" id="{D6917456-811E-8045-9E1A-65E4D70DB4A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33653" y="234352"/>
            <a:ext cx="812800" cy="812800"/>
          </a:xfrm>
          <a:prstGeom prst="rect">
            <a:avLst/>
          </a:prstGeom>
        </p:spPr>
      </p:pic>
      <p:sp>
        <p:nvSpPr>
          <p:cNvPr id="6" name="TextBox 5">
            <a:extLst>
              <a:ext uri="{FF2B5EF4-FFF2-40B4-BE49-F238E27FC236}">
                <a16:creationId xmlns:a16="http://schemas.microsoft.com/office/drawing/2014/main" id="{D520B35C-3C39-4A44-9278-303D8DB9A033}"/>
              </a:ext>
            </a:extLst>
          </p:cNvPr>
          <p:cNvSpPr txBox="1"/>
          <p:nvPr/>
        </p:nvSpPr>
        <p:spPr>
          <a:xfrm>
            <a:off x="474452" y="981784"/>
            <a:ext cx="4723189" cy="369332"/>
          </a:xfrm>
          <a:prstGeom prst="rect">
            <a:avLst/>
          </a:prstGeom>
          <a:noFill/>
        </p:spPr>
        <p:txBody>
          <a:bodyPr wrap="square" rtlCol="0">
            <a:spAutoFit/>
          </a:bodyPr>
          <a:lstStyle/>
          <a:p>
            <a:r>
              <a:rPr lang="en-IN" dirty="0"/>
              <a:t>Fundamental Frequency -  247.97 Hz</a:t>
            </a:r>
          </a:p>
        </p:txBody>
      </p:sp>
    </p:spTree>
    <p:extLst>
      <p:ext uri="{BB962C8B-B14F-4D97-AF65-F5344CB8AC3E}">
        <p14:creationId xmlns:p14="http://schemas.microsoft.com/office/powerpoint/2010/main" val="92915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03B2-3E63-1B84-60EB-A6FB495B8706}"/>
              </a:ext>
            </a:extLst>
          </p:cNvPr>
          <p:cNvSpPr>
            <a:spLocks noGrp="1"/>
          </p:cNvSpPr>
          <p:nvPr>
            <p:ph type="title"/>
          </p:nvPr>
        </p:nvSpPr>
        <p:spPr>
          <a:xfrm>
            <a:off x="388189" y="339725"/>
            <a:ext cx="9144000" cy="1263649"/>
          </a:xfrm>
        </p:spPr>
        <p:txBody>
          <a:bodyPr/>
          <a:lstStyle/>
          <a:p>
            <a:r>
              <a:rPr lang="en-US" dirty="0">
                <a:ea typeface="+mj-lt"/>
                <a:cs typeface="+mj-lt"/>
              </a:rPr>
              <a:t>3rd String </a:t>
            </a:r>
            <a:r>
              <a:rPr lang="en-US">
                <a:ea typeface="+mj-lt"/>
                <a:cs typeface="+mj-lt"/>
              </a:rPr>
              <a:t>G</a:t>
            </a:r>
            <a:r>
              <a:rPr lang="en-US" baseline="-25000">
                <a:ea typeface="+mj-lt"/>
                <a:cs typeface="+mj-lt"/>
              </a:rPr>
              <a:t>3</a:t>
            </a:r>
          </a:p>
          <a:p>
            <a:endParaRPr lang="en-US" dirty="0">
              <a:ea typeface="+mj-lt"/>
              <a:cs typeface="+mj-lt"/>
            </a:endParaRPr>
          </a:p>
        </p:txBody>
      </p:sp>
      <p:pic>
        <p:nvPicPr>
          <p:cNvPr id="4" name="Picture 4">
            <a:extLst>
              <a:ext uri="{FF2B5EF4-FFF2-40B4-BE49-F238E27FC236}">
                <a16:creationId xmlns:a16="http://schemas.microsoft.com/office/drawing/2014/main" id="{731270BB-C038-E4EC-BC0D-0E1702FFF88D}"/>
              </a:ext>
            </a:extLst>
          </p:cNvPr>
          <p:cNvPicPr>
            <a:picLocks noGrp="1" noChangeAspect="1"/>
          </p:cNvPicPr>
          <p:nvPr>
            <p:ph idx="1"/>
          </p:nvPr>
        </p:nvPicPr>
        <p:blipFill>
          <a:blip r:embed="rId4"/>
          <a:stretch>
            <a:fillRect/>
          </a:stretch>
        </p:blipFill>
        <p:spPr>
          <a:xfrm>
            <a:off x="0" y="1641605"/>
            <a:ext cx="5891964" cy="4572000"/>
          </a:xfrm>
        </p:spPr>
      </p:pic>
      <p:pic>
        <p:nvPicPr>
          <p:cNvPr id="5" name="Picture 5">
            <a:extLst>
              <a:ext uri="{FF2B5EF4-FFF2-40B4-BE49-F238E27FC236}">
                <a16:creationId xmlns:a16="http://schemas.microsoft.com/office/drawing/2014/main" id="{50866615-53CF-1E57-640E-F83DF3086CF7}"/>
              </a:ext>
            </a:extLst>
          </p:cNvPr>
          <p:cNvPicPr>
            <a:picLocks noChangeAspect="1"/>
          </p:cNvPicPr>
          <p:nvPr/>
        </p:nvPicPr>
        <p:blipFill>
          <a:blip r:embed="rId5"/>
          <a:stretch>
            <a:fillRect/>
          </a:stretch>
        </p:blipFill>
        <p:spPr>
          <a:xfrm>
            <a:off x="6179686" y="1641605"/>
            <a:ext cx="6056397" cy="4572000"/>
          </a:xfrm>
          <a:prstGeom prst="rect">
            <a:avLst/>
          </a:prstGeom>
        </p:spPr>
      </p:pic>
      <p:pic>
        <p:nvPicPr>
          <p:cNvPr id="3" name="3rd_String_G_64kb" descr="3rd_String_G_64kb">
            <a:hlinkClick r:id="" action="ppaction://media"/>
            <a:extLst>
              <a:ext uri="{FF2B5EF4-FFF2-40B4-BE49-F238E27FC236}">
                <a16:creationId xmlns:a16="http://schemas.microsoft.com/office/drawing/2014/main" id="{43EE2ED1-CA88-FD4A-9C95-7B97EC861E4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956277" y="237995"/>
            <a:ext cx="812800" cy="812800"/>
          </a:xfrm>
          <a:prstGeom prst="rect">
            <a:avLst/>
          </a:prstGeom>
        </p:spPr>
      </p:pic>
      <p:sp>
        <p:nvSpPr>
          <p:cNvPr id="6" name="TextBox 5">
            <a:extLst>
              <a:ext uri="{FF2B5EF4-FFF2-40B4-BE49-F238E27FC236}">
                <a16:creationId xmlns:a16="http://schemas.microsoft.com/office/drawing/2014/main" id="{D8C1D5D6-4578-4D50-BABD-B8D9B7352AB7}"/>
              </a:ext>
            </a:extLst>
          </p:cNvPr>
          <p:cNvSpPr txBox="1"/>
          <p:nvPr/>
        </p:nvSpPr>
        <p:spPr>
          <a:xfrm>
            <a:off x="388188" y="971550"/>
            <a:ext cx="4841537" cy="369332"/>
          </a:xfrm>
          <a:prstGeom prst="rect">
            <a:avLst/>
          </a:prstGeom>
          <a:noFill/>
        </p:spPr>
        <p:txBody>
          <a:bodyPr wrap="square" rtlCol="0">
            <a:spAutoFit/>
          </a:bodyPr>
          <a:lstStyle/>
          <a:p>
            <a:r>
              <a:rPr lang="en-IN" dirty="0"/>
              <a:t>Fundamental Frequency – 196.72 Hz</a:t>
            </a:r>
          </a:p>
        </p:txBody>
      </p:sp>
    </p:spTree>
    <p:extLst>
      <p:ext uri="{BB962C8B-B14F-4D97-AF65-F5344CB8AC3E}">
        <p14:creationId xmlns:p14="http://schemas.microsoft.com/office/powerpoint/2010/main" val="599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5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E8EB-6E88-7C8F-B2FB-31CAF6298824}"/>
              </a:ext>
            </a:extLst>
          </p:cNvPr>
          <p:cNvSpPr>
            <a:spLocks noGrp="1"/>
          </p:cNvSpPr>
          <p:nvPr>
            <p:ph type="title"/>
          </p:nvPr>
        </p:nvSpPr>
        <p:spPr>
          <a:xfrm>
            <a:off x="388189" y="348382"/>
            <a:ext cx="9144000" cy="1263649"/>
          </a:xfrm>
        </p:spPr>
        <p:txBody>
          <a:bodyPr/>
          <a:lstStyle/>
          <a:p>
            <a:r>
              <a:rPr lang="en-US" dirty="0">
                <a:ea typeface="+mj-lt"/>
                <a:cs typeface="+mj-lt"/>
              </a:rPr>
              <a:t>4th String </a:t>
            </a:r>
            <a:r>
              <a:rPr lang="en-US">
                <a:ea typeface="+mj-lt"/>
                <a:cs typeface="+mj-lt"/>
              </a:rPr>
              <a:t>D</a:t>
            </a:r>
            <a:r>
              <a:rPr lang="en-US" baseline="-25000">
                <a:ea typeface="+mj-lt"/>
                <a:cs typeface="+mj-lt"/>
              </a:rPr>
              <a:t>3</a:t>
            </a:r>
          </a:p>
          <a:p>
            <a:endParaRPr lang="en-US" dirty="0"/>
          </a:p>
        </p:txBody>
      </p:sp>
      <p:pic>
        <p:nvPicPr>
          <p:cNvPr id="4" name="Picture 4">
            <a:extLst>
              <a:ext uri="{FF2B5EF4-FFF2-40B4-BE49-F238E27FC236}">
                <a16:creationId xmlns:a16="http://schemas.microsoft.com/office/drawing/2014/main" id="{E718DC02-2B46-6A35-F7B1-926DED435C74}"/>
              </a:ext>
            </a:extLst>
          </p:cNvPr>
          <p:cNvPicPr>
            <a:picLocks noGrp="1" noChangeAspect="1"/>
          </p:cNvPicPr>
          <p:nvPr>
            <p:ph idx="1"/>
          </p:nvPr>
        </p:nvPicPr>
        <p:blipFill>
          <a:blip r:embed="rId4"/>
          <a:stretch>
            <a:fillRect/>
          </a:stretch>
        </p:blipFill>
        <p:spPr>
          <a:xfrm>
            <a:off x="0" y="1644651"/>
            <a:ext cx="5889171" cy="4446146"/>
          </a:xfrm>
        </p:spPr>
      </p:pic>
      <p:pic>
        <p:nvPicPr>
          <p:cNvPr id="5" name="Picture 5">
            <a:extLst>
              <a:ext uri="{FF2B5EF4-FFF2-40B4-BE49-F238E27FC236}">
                <a16:creationId xmlns:a16="http://schemas.microsoft.com/office/drawing/2014/main" id="{940CFF93-85C0-5869-4A91-249BBEEB973D}"/>
              </a:ext>
            </a:extLst>
          </p:cNvPr>
          <p:cNvPicPr>
            <a:picLocks noChangeAspect="1"/>
          </p:cNvPicPr>
          <p:nvPr/>
        </p:nvPicPr>
        <p:blipFill>
          <a:blip r:embed="rId5"/>
          <a:stretch>
            <a:fillRect/>
          </a:stretch>
        </p:blipFill>
        <p:spPr>
          <a:xfrm>
            <a:off x="6256673" y="1659597"/>
            <a:ext cx="5935327" cy="4431200"/>
          </a:xfrm>
          <a:prstGeom prst="rect">
            <a:avLst/>
          </a:prstGeom>
        </p:spPr>
      </p:pic>
      <p:pic>
        <p:nvPicPr>
          <p:cNvPr id="3" name="4th_String_D_64kb" descr="4th_String_D_64kb">
            <a:hlinkClick r:id="" action="ppaction://media"/>
            <a:extLst>
              <a:ext uri="{FF2B5EF4-FFF2-40B4-BE49-F238E27FC236}">
                <a16:creationId xmlns:a16="http://schemas.microsoft.com/office/drawing/2014/main" id="{3E9C1A76-947F-934D-AC01-46F3BE51361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953660" y="266481"/>
            <a:ext cx="812800" cy="812800"/>
          </a:xfrm>
          <a:prstGeom prst="rect">
            <a:avLst/>
          </a:prstGeom>
        </p:spPr>
      </p:pic>
      <p:sp>
        <p:nvSpPr>
          <p:cNvPr id="6" name="TextBox 5">
            <a:extLst>
              <a:ext uri="{FF2B5EF4-FFF2-40B4-BE49-F238E27FC236}">
                <a16:creationId xmlns:a16="http://schemas.microsoft.com/office/drawing/2014/main" id="{C67035DE-D888-45A9-97E8-54AAEFB1F446}"/>
              </a:ext>
            </a:extLst>
          </p:cNvPr>
          <p:cNvSpPr txBox="1"/>
          <p:nvPr/>
        </p:nvSpPr>
        <p:spPr>
          <a:xfrm>
            <a:off x="388189" y="971550"/>
            <a:ext cx="4572000" cy="369332"/>
          </a:xfrm>
          <a:prstGeom prst="rect">
            <a:avLst/>
          </a:prstGeom>
          <a:noFill/>
        </p:spPr>
        <p:txBody>
          <a:bodyPr wrap="square" rtlCol="0">
            <a:spAutoFit/>
          </a:bodyPr>
          <a:lstStyle/>
          <a:p>
            <a:r>
              <a:rPr lang="en-IN" dirty="0"/>
              <a:t>Fundamental Frequency – 146.88 Hz</a:t>
            </a:r>
          </a:p>
        </p:txBody>
      </p:sp>
    </p:spTree>
    <p:extLst>
      <p:ext uri="{BB962C8B-B14F-4D97-AF65-F5344CB8AC3E}">
        <p14:creationId xmlns:p14="http://schemas.microsoft.com/office/powerpoint/2010/main" val="84631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3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7139-97D7-A6E2-6650-FC2D9F73BBBA}"/>
              </a:ext>
            </a:extLst>
          </p:cNvPr>
          <p:cNvSpPr>
            <a:spLocks noGrp="1"/>
          </p:cNvSpPr>
          <p:nvPr>
            <p:ph type="title"/>
          </p:nvPr>
        </p:nvSpPr>
        <p:spPr>
          <a:xfrm>
            <a:off x="388189" y="339725"/>
            <a:ext cx="9144000" cy="1263649"/>
          </a:xfrm>
        </p:spPr>
        <p:txBody>
          <a:bodyPr/>
          <a:lstStyle/>
          <a:p>
            <a:r>
              <a:rPr lang="en-US" dirty="0">
                <a:ea typeface="+mj-lt"/>
                <a:cs typeface="+mj-lt"/>
              </a:rPr>
              <a:t>5th String </a:t>
            </a:r>
            <a:r>
              <a:rPr lang="en-US">
                <a:ea typeface="+mj-lt"/>
                <a:cs typeface="+mj-lt"/>
              </a:rPr>
              <a:t>A</a:t>
            </a:r>
            <a:r>
              <a:rPr lang="en-US" baseline="-25000">
                <a:ea typeface="+mj-lt"/>
                <a:cs typeface="+mj-lt"/>
              </a:rPr>
              <a:t>2</a:t>
            </a:r>
          </a:p>
          <a:p>
            <a:endParaRPr lang="en-US" dirty="0">
              <a:ea typeface="+mj-lt"/>
              <a:cs typeface="+mj-lt"/>
            </a:endParaRPr>
          </a:p>
        </p:txBody>
      </p:sp>
      <p:pic>
        <p:nvPicPr>
          <p:cNvPr id="4" name="Picture 4">
            <a:extLst>
              <a:ext uri="{FF2B5EF4-FFF2-40B4-BE49-F238E27FC236}">
                <a16:creationId xmlns:a16="http://schemas.microsoft.com/office/drawing/2014/main" id="{510DA43B-A9E9-0190-BA7B-08BE2FBBD844}"/>
              </a:ext>
            </a:extLst>
          </p:cNvPr>
          <p:cNvPicPr>
            <a:picLocks noGrp="1" noChangeAspect="1"/>
          </p:cNvPicPr>
          <p:nvPr>
            <p:ph idx="1"/>
          </p:nvPr>
        </p:nvPicPr>
        <p:blipFill>
          <a:blip r:embed="rId4"/>
          <a:stretch>
            <a:fillRect/>
          </a:stretch>
        </p:blipFill>
        <p:spPr>
          <a:xfrm>
            <a:off x="0" y="1686687"/>
            <a:ext cx="5910944" cy="4564045"/>
          </a:xfrm>
        </p:spPr>
      </p:pic>
      <p:pic>
        <p:nvPicPr>
          <p:cNvPr id="5" name="Picture 5">
            <a:extLst>
              <a:ext uri="{FF2B5EF4-FFF2-40B4-BE49-F238E27FC236}">
                <a16:creationId xmlns:a16="http://schemas.microsoft.com/office/drawing/2014/main" id="{EFB3D0EF-8ED1-1687-DF04-BBAEA9B25516}"/>
              </a:ext>
            </a:extLst>
          </p:cNvPr>
          <p:cNvPicPr>
            <a:picLocks noChangeAspect="1"/>
          </p:cNvPicPr>
          <p:nvPr/>
        </p:nvPicPr>
        <p:blipFill>
          <a:blip r:embed="rId5"/>
          <a:stretch>
            <a:fillRect/>
          </a:stretch>
        </p:blipFill>
        <p:spPr>
          <a:xfrm>
            <a:off x="6271936" y="1686686"/>
            <a:ext cx="5910944" cy="4566325"/>
          </a:xfrm>
          <a:prstGeom prst="rect">
            <a:avLst/>
          </a:prstGeom>
        </p:spPr>
      </p:pic>
      <p:pic>
        <p:nvPicPr>
          <p:cNvPr id="3" name="5th_String_A_64kb" descr="5th_String_A_64kb">
            <a:hlinkClick r:id="" action="ppaction://media"/>
            <a:extLst>
              <a:ext uri="{FF2B5EF4-FFF2-40B4-BE49-F238E27FC236}">
                <a16:creationId xmlns:a16="http://schemas.microsoft.com/office/drawing/2014/main" id="{C3E850CF-17B5-D245-8648-047AA1B47E6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992855" y="274987"/>
            <a:ext cx="812800" cy="812800"/>
          </a:xfrm>
          <a:prstGeom prst="rect">
            <a:avLst/>
          </a:prstGeom>
        </p:spPr>
      </p:pic>
      <p:sp>
        <p:nvSpPr>
          <p:cNvPr id="6" name="TextBox 5">
            <a:extLst>
              <a:ext uri="{FF2B5EF4-FFF2-40B4-BE49-F238E27FC236}">
                <a16:creationId xmlns:a16="http://schemas.microsoft.com/office/drawing/2014/main" id="{0FE6C1F5-609F-4831-BF0F-96DA7D7550AE}"/>
              </a:ext>
            </a:extLst>
          </p:cNvPr>
          <p:cNvSpPr txBox="1"/>
          <p:nvPr/>
        </p:nvSpPr>
        <p:spPr>
          <a:xfrm>
            <a:off x="388189" y="971550"/>
            <a:ext cx="4568822" cy="369332"/>
          </a:xfrm>
          <a:prstGeom prst="rect">
            <a:avLst/>
          </a:prstGeom>
          <a:noFill/>
        </p:spPr>
        <p:txBody>
          <a:bodyPr wrap="square" rtlCol="0">
            <a:spAutoFit/>
          </a:bodyPr>
          <a:lstStyle/>
          <a:p>
            <a:r>
              <a:rPr lang="en-IN" dirty="0"/>
              <a:t>Fundamental Frequency – 110.29 Hz </a:t>
            </a:r>
          </a:p>
        </p:txBody>
      </p:sp>
    </p:spTree>
    <p:extLst>
      <p:ext uri="{BB962C8B-B14F-4D97-AF65-F5344CB8AC3E}">
        <p14:creationId xmlns:p14="http://schemas.microsoft.com/office/powerpoint/2010/main" val="312633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2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5291-909A-DF66-CE52-B37E5BD9601E}"/>
              </a:ext>
            </a:extLst>
          </p:cNvPr>
          <p:cNvSpPr>
            <a:spLocks noGrp="1"/>
          </p:cNvSpPr>
          <p:nvPr>
            <p:ph type="title"/>
          </p:nvPr>
        </p:nvSpPr>
        <p:spPr>
          <a:xfrm>
            <a:off x="388189" y="370934"/>
            <a:ext cx="9144000" cy="1263649"/>
          </a:xfrm>
        </p:spPr>
        <p:txBody>
          <a:bodyPr/>
          <a:lstStyle/>
          <a:p>
            <a:r>
              <a:rPr lang="en-US" dirty="0">
                <a:ea typeface="+mj-lt"/>
                <a:cs typeface="+mj-lt"/>
              </a:rPr>
              <a:t>6th String </a:t>
            </a:r>
            <a:r>
              <a:rPr lang="en-US">
                <a:ea typeface="+mj-lt"/>
                <a:cs typeface="+mj-lt"/>
              </a:rPr>
              <a:t>E</a:t>
            </a:r>
            <a:r>
              <a:rPr lang="en-US" baseline="-25000">
                <a:ea typeface="+mj-lt"/>
                <a:cs typeface="+mj-lt"/>
              </a:rPr>
              <a:t>2</a:t>
            </a:r>
          </a:p>
          <a:p>
            <a:endParaRPr lang="en-US" dirty="0">
              <a:ea typeface="+mj-lt"/>
              <a:cs typeface="+mj-lt"/>
            </a:endParaRPr>
          </a:p>
        </p:txBody>
      </p:sp>
      <p:pic>
        <p:nvPicPr>
          <p:cNvPr id="4" name="Picture 4">
            <a:extLst>
              <a:ext uri="{FF2B5EF4-FFF2-40B4-BE49-F238E27FC236}">
                <a16:creationId xmlns:a16="http://schemas.microsoft.com/office/drawing/2014/main" id="{4E20F9AD-6A47-B74E-983E-468A6A65EED7}"/>
              </a:ext>
            </a:extLst>
          </p:cNvPr>
          <p:cNvPicPr>
            <a:picLocks noGrp="1" noChangeAspect="1"/>
          </p:cNvPicPr>
          <p:nvPr>
            <p:ph idx="1"/>
          </p:nvPr>
        </p:nvPicPr>
        <p:blipFill>
          <a:blip r:embed="rId4"/>
          <a:stretch>
            <a:fillRect/>
          </a:stretch>
        </p:blipFill>
        <p:spPr>
          <a:xfrm>
            <a:off x="6341371" y="1595203"/>
            <a:ext cx="5862974" cy="4527169"/>
          </a:xfrm>
        </p:spPr>
      </p:pic>
      <p:pic>
        <p:nvPicPr>
          <p:cNvPr id="6" name="Picture 6">
            <a:extLst>
              <a:ext uri="{FF2B5EF4-FFF2-40B4-BE49-F238E27FC236}">
                <a16:creationId xmlns:a16="http://schemas.microsoft.com/office/drawing/2014/main" id="{CC200CDF-DBBA-BB62-316E-0AC57C004060}"/>
              </a:ext>
            </a:extLst>
          </p:cNvPr>
          <p:cNvPicPr>
            <a:picLocks noChangeAspect="1"/>
          </p:cNvPicPr>
          <p:nvPr/>
        </p:nvPicPr>
        <p:blipFill>
          <a:blip r:embed="rId5"/>
          <a:stretch>
            <a:fillRect/>
          </a:stretch>
        </p:blipFill>
        <p:spPr>
          <a:xfrm>
            <a:off x="0" y="1595203"/>
            <a:ext cx="5957451" cy="4527169"/>
          </a:xfrm>
          <a:prstGeom prst="rect">
            <a:avLst/>
          </a:prstGeom>
        </p:spPr>
      </p:pic>
      <p:pic>
        <p:nvPicPr>
          <p:cNvPr id="3" name="6th_String_E_64kb" descr="6th_String_E_64kb">
            <a:hlinkClick r:id="" action="ppaction://media"/>
            <a:extLst>
              <a:ext uri="{FF2B5EF4-FFF2-40B4-BE49-F238E27FC236}">
                <a16:creationId xmlns:a16="http://schemas.microsoft.com/office/drawing/2014/main" id="{D4057BBC-4EE6-F94F-AD91-74153B4BEC4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956277" y="307519"/>
            <a:ext cx="812800" cy="812800"/>
          </a:xfrm>
          <a:prstGeom prst="rect">
            <a:avLst/>
          </a:prstGeom>
        </p:spPr>
      </p:pic>
      <p:sp>
        <p:nvSpPr>
          <p:cNvPr id="7" name="TextBox 6">
            <a:extLst>
              <a:ext uri="{FF2B5EF4-FFF2-40B4-BE49-F238E27FC236}">
                <a16:creationId xmlns:a16="http://schemas.microsoft.com/office/drawing/2014/main" id="{3EA08CEC-11EA-4FDC-A190-4EBD42438027}"/>
              </a:ext>
            </a:extLst>
          </p:cNvPr>
          <p:cNvSpPr txBox="1"/>
          <p:nvPr/>
        </p:nvSpPr>
        <p:spPr>
          <a:xfrm>
            <a:off x="388189" y="988429"/>
            <a:ext cx="4380888" cy="369332"/>
          </a:xfrm>
          <a:prstGeom prst="rect">
            <a:avLst/>
          </a:prstGeom>
          <a:noFill/>
        </p:spPr>
        <p:txBody>
          <a:bodyPr wrap="square" rtlCol="0">
            <a:spAutoFit/>
          </a:bodyPr>
          <a:lstStyle/>
          <a:p>
            <a:r>
              <a:rPr lang="en-IN" dirty="0"/>
              <a:t>Fundamental Frequency – 82.41 Hz</a:t>
            </a:r>
          </a:p>
        </p:txBody>
      </p:sp>
    </p:spTree>
    <p:extLst>
      <p:ext uri="{BB962C8B-B14F-4D97-AF65-F5344CB8AC3E}">
        <p14:creationId xmlns:p14="http://schemas.microsoft.com/office/powerpoint/2010/main" val="13976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4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FD5897-7414-4E0B-A74E-4FF925A64B92}"/>
              </a:ext>
            </a:extLst>
          </p:cNvPr>
          <p:cNvSpPr txBox="1">
            <a:spLocks/>
          </p:cNvSpPr>
          <p:nvPr/>
        </p:nvSpPr>
        <p:spPr>
          <a:xfrm>
            <a:off x="473336" y="439636"/>
            <a:ext cx="4210594" cy="2099344"/>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t>DEMO</a:t>
            </a:r>
          </a:p>
        </p:txBody>
      </p:sp>
      <p:sp>
        <p:nvSpPr>
          <p:cNvPr id="12" name="Title 1">
            <a:extLst>
              <a:ext uri="{FF2B5EF4-FFF2-40B4-BE49-F238E27FC236}">
                <a16:creationId xmlns:a16="http://schemas.microsoft.com/office/drawing/2014/main" id="{82EF819B-8E32-4D65-A39D-A4DD5144BAF4}"/>
              </a:ext>
            </a:extLst>
          </p:cNvPr>
          <p:cNvSpPr txBox="1">
            <a:spLocks/>
          </p:cNvSpPr>
          <p:nvPr/>
        </p:nvSpPr>
        <p:spPr>
          <a:xfrm>
            <a:off x="473336" y="1725196"/>
            <a:ext cx="7634749" cy="1944697"/>
          </a:xfrm>
          <a:prstGeom prst="rect">
            <a:avLst/>
          </a:prstGeom>
        </p:spPr>
        <p:txBody>
          <a:bodyPr vert="horz" lIns="91440" tIns="45720" rIns="91440" bIns="45720" rtlCol="0"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228600">
              <a:spcAft>
                <a:spcPts val="600"/>
              </a:spcAft>
              <a:buFont typeface="Arial" panose="020B0604020202020204" pitchFamily="34" charset="0"/>
              <a:buChar char="•"/>
            </a:pPr>
            <a:r>
              <a:rPr lang="en-US" sz="2400" dirty="0">
                <a:latin typeface="+mn-lt"/>
                <a:ea typeface="+mn-ea"/>
                <a:cs typeface="+mn-cs"/>
              </a:rPr>
              <a:t>Test audio 1 (under-tuned) String 1E -</a:t>
            </a:r>
          </a:p>
          <a:p>
            <a:pPr>
              <a:spcAft>
                <a:spcPts val="600"/>
              </a:spcAft>
            </a:pPr>
            <a:endParaRPr lang="en-US" sz="2400" dirty="0">
              <a:latin typeface="+mn-lt"/>
              <a:ea typeface="+mn-ea"/>
              <a:cs typeface="+mn-cs"/>
            </a:endParaRPr>
          </a:p>
          <a:p>
            <a:pPr>
              <a:spcAft>
                <a:spcPts val="600"/>
              </a:spcAft>
            </a:pPr>
            <a:endParaRPr lang="en-US" sz="2400" dirty="0">
              <a:latin typeface="+mn-lt"/>
              <a:ea typeface="+mn-ea"/>
              <a:cs typeface="+mn-cs"/>
            </a:endParaRPr>
          </a:p>
          <a:p>
            <a:pPr marL="457200" indent="-228600">
              <a:spcAft>
                <a:spcPts val="600"/>
              </a:spcAft>
              <a:buFont typeface="Arial" panose="020B0604020202020204" pitchFamily="34" charset="0"/>
              <a:buChar char="•"/>
            </a:pPr>
            <a:r>
              <a:rPr lang="en-US" sz="2400" dirty="0">
                <a:latin typeface="+mn-lt"/>
                <a:ea typeface="+mn-ea"/>
                <a:cs typeface="+mn-cs"/>
              </a:rPr>
              <a:t>Test audio 2 (fine-tuned) String 5A –</a:t>
            </a:r>
          </a:p>
          <a:p>
            <a:pPr marL="457200" indent="-228600">
              <a:spcAft>
                <a:spcPts val="600"/>
              </a:spcAft>
              <a:buFont typeface="Arial" panose="020B0604020202020204" pitchFamily="34" charset="0"/>
              <a:buChar char="•"/>
            </a:pPr>
            <a:endParaRPr lang="en-US" sz="2400" dirty="0">
              <a:latin typeface="+mn-lt"/>
              <a:ea typeface="+mn-ea"/>
              <a:cs typeface="+mn-cs"/>
            </a:endParaRPr>
          </a:p>
          <a:p>
            <a:pPr marL="457200" indent="-228600">
              <a:spcAft>
                <a:spcPts val="600"/>
              </a:spcAft>
              <a:buFont typeface="Arial" panose="020B0604020202020204" pitchFamily="34" charset="0"/>
              <a:buChar char="•"/>
            </a:pPr>
            <a:endParaRPr lang="en-US" sz="2400" dirty="0">
              <a:latin typeface="+mn-lt"/>
              <a:ea typeface="+mn-ea"/>
              <a:cs typeface="+mn-cs"/>
            </a:endParaRPr>
          </a:p>
          <a:p>
            <a:pPr marL="457200" indent="-228600">
              <a:spcAft>
                <a:spcPts val="600"/>
              </a:spcAft>
              <a:buFont typeface="Arial" panose="020B0604020202020204" pitchFamily="34" charset="0"/>
              <a:buChar char="•"/>
            </a:pPr>
            <a:r>
              <a:rPr lang="en-US" sz="2400" dirty="0">
                <a:latin typeface="+mn-lt"/>
                <a:ea typeface="+mn-ea"/>
                <a:cs typeface="+mn-cs"/>
              </a:rPr>
              <a:t>Test audio 3 (over-tuned) String 5A -   </a:t>
            </a:r>
          </a:p>
        </p:txBody>
      </p:sp>
      <p:pic>
        <p:nvPicPr>
          <p:cNvPr id="13" name="1-E" descr="1-E">
            <a:hlinkClick r:id="" action="ppaction://media"/>
            <a:extLst>
              <a:ext uri="{FF2B5EF4-FFF2-40B4-BE49-F238E27FC236}">
                <a16:creationId xmlns:a16="http://schemas.microsoft.com/office/drawing/2014/main" id="{32D52329-FB01-4BD5-B756-69B5F2A90AE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332595" y="1340692"/>
            <a:ext cx="1198288" cy="1198288"/>
          </a:xfrm>
          <a:custGeom>
            <a:avLst/>
            <a:gdLst/>
            <a:ahLst/>
            <a:cxnLst/>
            <a:rect l="l" t="t" r="r" b="b"/>
            <a:pathLst>
              <a:path w="2952750" h="1524000">
                <a:moveTo>
                  <a:pt x="0" y="0"/>
                </a:moveTo>
                <a:lnTo>
                  <a:pt x="2952750" y="0"/>
                </a:lnTo>
                <a:lnTo>
                  <a:pt x="2952750" y="1524000"/>
                </a:lnTo>
                <a:lnTo>
                  <a:pt x="0" y="1524000"/>
                </a:lnTo>
                <a:close/>
              </a:path>
            </a:pathLst>
          </a:custGeom>
        </p:spPr>
      </p:pic>
      <p:pic>
        <p:nvPicPr>
          <p:cNvPr id="14" name="5-A-finetuned" descr="5-A-finetuned">
            <a:hlinkClick r:id="" action="ppaction://media"/>
            <a:extLst>
              <a:ext uri="{FF2B5EF4-FFF2-40B4-BE49-F238E27FC236}">
                <a16:creationId xmlns:a16="http://schemas.microsoft.com/office/drawing/2014/main" id="{AF4F39F7-9E8D-4CA4-B347-585CED1454B1}"/>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7332595" y="2521588"/>
            <a:ext cx="1198288" cy="1198288"/>
          </a:xfrm>
          <a:custGeom>
            <a:avLst/>
            <a:gdLst/>
            <a:ahLst/>
            <a:cxnLst/>
            <a:rect l="l" t="t" r="r" b="b"/>
            <a:pathLst>
              <a:path w="2857500" h="1524000">
                <a:moveTo>
                  <a:pt x="0" y="0"/>
                </a:moveTo>
                <a:lnTo>
                  <a:pt x="2857500" y="0"/>
                </a:lnTo>
                <a:lnTo>
                  <a:pt x="2857500" y="1524000"/>
                </a:lnTo>
                <a:lnTo>
                  <a:pt x="0" y="1524000"/>
                </a:lnTo>
                <a:close/>
              </a:path>
            </a:pathLst>
          </a:custGeom>
        </p:spPr>
      </p:pic>
      <p:pic>
        <p:nvPicPr>
          <p:cNvPr id="15" name="5-A" descr="5-A">
            <a:hlinkClick r:id="" action="ppaction://media"/>
            <a:extLst>
              <a:ext uri="{FF2B5EF4-FFF2-40B4-BE49-F238E27FC236}">
                <a16:creationId xmlns:a16="http://schemas.microsoft.com/office/drawing/2014/main" id="{45DE3879-A2B3-4DA1-8F71-548A933CA097}"/>
              </a:ext>
            </a:extLst>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7332595" y="3737268"/>
            <a:ext cx="1198288" cy="1198288"/>
          </a:xfrm>
          <a:custGeom>
            <a:avLst/>
            <a:gdLst/>
            <a:ahLst/>
            <a:cxnLst/>
            <a:rect l="l" t="t" r="r" b="b"/>
            <a:pathLst>
              <a:path w="2857500" h="1524000">
                <a:moveTo>
                  <a:pt x="0" y="0"/>
                </a:moveTo>
                <a:lnTo>
                  <a:pt x="2857500" y="0"/>
                </a:lnTo>
                <a:lnTo>
                  <a:pt x="2857500" y="1524000"/>
                </a:lnTo>
                <a:lnTo>
                  <a:pt x="0" y="1524000"/>
                </a:lnTo>
                <a:close/>
              </a:path>
            </a:pathLst>
          </a:custGeom>
        </p:spPr>
      </p:pic>
    </p:spTree>
    <p:extLst>
      <p:ext uri="{BB962C8B-B14F-4D97-AF65-F5344CB8AC3E}">
        <p14:creationId xmlns:p14="http://schemas.microsoft.com/office/powerpoint/2010/main" val="3656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40"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201" fill="hold"/>
                                        <p:tgtEl>
                                          <p:spTgt spid="14"/>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527"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5" fill="hold" display="0">
                  <p:stCondLst>
                    <p:cond delay="indefinite"/>
                  </p:stCondLst>
                  <p:endCondLst>
                    <p:cond evt="onStopAudio" delay="0">
                      <p:tgtEl>
                        <p:sldTgt/>
                      </p:tgtEl>
                    </p:cond>
                  </p:endCondLst>
                </p:cTn>
                <p:tgtEl>
                  <p:spTgt spid="13"/>
                </p:tgtEl>
              </p:cMediaNode>
            </p:audio>
            <p:audio>
              <p:cMediaNode vol="80000">
                <p:cTn id="16" fill="hold" display="0">
                  <p:stCondLst>
                    <p:cond delay="indefinite"/>
                  </p:stCondLst>
                  <p:endCondLst>
                    <p:cond evt="onStopAudio" delay="0">
                      <p:tgtEl>
                        <p:sldTgt/>
                      </p:tgtEl>
                    </p:cond>
                  </p:endCondLst>
                </p:cTn>
                <p:tgtEl>
                  <p:spTgt spid="14"/>
                </p:tgtEl>
              </p:cMediaNode>
            </p:audio>
            <p:audio>
              <p:cMediaNode vol="80000">
                <p:cTn id="17" fill="hold" display="0">
                  <p:stCondLst>
                    <p:cond delay="indefinite"/>
                  </p:stCondLst>
                  <p:endCondLst>
                    <p:cond evt="onStopAudio" delay="0">
                      <p:tgtEl>
                        <p:sldTgt/>
                      </p:tgtEl>
                    </p:cond>
                  </p:endCondLst>
                </p:cTn>
                <p:tgtEl>
                  <p:spTgt spid="1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Freeform: Shape 6">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0">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DD52E1-51BE-A74B-8A86-AD9517B2488B}"/>
              </a:ext>
            </a:extLst>
          </p:cNvPr>
          <p:cNvSpPr>
            <a:spLocks noGrp="1"/>
          </p:cNvSpPr>
          <p:nvPr>
            <p:ph type="title"/>
          </p:nvPr>
        </p:nvSpPr>
        <p:spPr>
          <a:xfrm>
            <a:off x="529525" y="1073188"/>
            <a:ext cx="9906000" cy="2346368"/>
          </a:xfrm>
        </p:spPr>
        <p:txBody>
          <a:bodyPr vert="horz" lIns="91440" tIns="45720" rIns="91440" bIns="45720" rtlCol="0" anchor="b" anchorCtr="0">
            <a:normAutofit/>
          </a:bodyPr>
          <a:lstStyle/>
          <a:p>
            <a:r>
              <a:rPr lang="en-US" sz="8000"/>
              <a:t>THANK  YOU</a:t>
            </a:r>
          </a:p>
        </p:txBody>
      </p:sp>
    </p:spTree>
    <p:extLst>
      <p:ext uri="{BB962C8B-B14F-4D97-AF65-F5344CB8AC3E}">
        <p14:creationId xmlns:p14="http://schemas.microsoft.com/office/powerpoint/2010/main" val="356518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55B4-9420-018F-0C44-65F76093DCF9}"/>
              </a:ext>
            </a:extLst>
          </p:cNvPr>
          <p:cNvSpPr>
            <a:spLocks noGrp="1"/>
          </p:cNvSpPr>
          <p:nvPr>
            <p:ph type="title"/>
          </p:nvPr>
        </p:nvSpPr>
        <p:spPr>
          <a:xfrm>
            <a:off x="719113" y="500983"/>
            <a:ext cx="9144000" cy="1263649"/>
          </a:xfrm>
        </p:spPr>
        <p:txBody>
          <a:bodyPr>
            <a:normAutofit/>
          </a:bodyPr>
          <a:lstStyle/>
          <a:p>
            <a:r>
              <a:rPr lang="en-US" sz="4800" dirty="0"/>
              <a:t>INTRODUCTION </a:t>
            </a:r>
          </a:p>
        </p:txBody>
      </p:sp>
      <p:sp>
        <p:nvSpPr>
          <p:cNvPr id="3" name="Content Placeholder 2">
            <a:extLst>
              <a:ext uri="{FF2B5EF4-FFF2-40B4-BE49-F238E27FC236}">
                <a16:creationId xmlns:a16="http://schemas.microsoft.com/office/drawing/2014/main" id="{0C584467-7F1D-DF73-EA01-BE8354C5A25E}"/>
              </a:ext>
            </a:extLst>
          </p:cNvPr>
          <p:cNvSpPr>
            <a:spLocks noGrp="1"/>
          </p:cNvSpPr>
          <p:nvPr>
            <p:ph idx="1"/>
          </p:nvPr>
        </p:nvSpPr>
        <p:spPr>
          <a:xfrm>
            <a:off x="653716" y="1764632"/>
            <a:ext cx="11169316" cy="4355431"/>
          </a:xfrm>
        </p:spPr>
        <p:txBody>
          <a:bodyPr>
            <a:normAutofit fontScale="92500" lnSpcReduction="10000"/>
          </a:bodyPr>
          <a:lstStyle/>
          <a:p>
            <a:r>
              <a:rPr lang="en-US" b="0" i="0" dirty="0">
                <a:effectLst/>
                <a:latin typeface="Avenir Next LT Pro" panose="020B0504020202020204" pitchFamily="34" charset="0"/>
              </a:rPr>
              <a:t>The project is aimed at determining the tuning stage (under-tuned / over-tuned) of any string instrument like guitar, violin etc. This is a problem that is frequently encountered by both trained musicians</a:t>
            </a:r>
            <a:br>
              <a:rPr lang="en-US" dirty="0">
                <a:latin typeface="Avenir Next LT Pro" panose="020B0504020202020204" pitchFamily="34" charset="0"/>
              </a:rPr>
            </a:br>
            <a:r>
              <a:rPr lang="en-US" b="0" i="0" dirty="0">
                <a:effectLst/>
                <a:latin typeface="Avenir Next LT Pro" panose="020B0504020202020204" pitchFamily="34" charset="0"/>
              </a:rPr>
              <a:t>and common people as they need to work with different instruments and even in the case of the same instrument the tension of the guitar string changes subject to the temperature conditions and other factors which lead to length expansion or contraction of strings.</a:t>
            </a:r>
          </a:p>
          <a:p>
            <a:r>
              <a:rPr lang="en-US" b="0" i="0" dirty="0">
                <a:effectLst/>
                <a:latin typeface="Avenir Next LT Pro" panose="020B0504020202020204" pitchFamily="34" charset="0"/>
              </a:rPr>
              <a:t>Hence, by developing a model which can predict the over-tuning and under-tuning of a musical instrument</a:t>
            </a:r>
            <a:br>
              <a:rPr lang="en-US" dirty="0">
                <a:latin typeface="Avenir Next LT Pro" panose="020B0504020202020204" pitchFamily="34" charset="0"/>
              </a:rPr>
            </a:br>
            <a:r>
              <a:rPr lang="en-US" b="0" i="0" dirty="0">
                <a:effectLst/>
                <a:latin typeface="Avenir Next LT Pro" panose="020B0504020202020204" pitchFamily="34" charset="0"/>
              </a:rPr>
              <a:t>we can help the instrumentalists with no longer needing to use their own ears to guess the under-tuning</a:t>
            </a:r>
            <a:r>
              <a:rPr lang="en-US" dirty="0">
                <a:latin typeface="Avenir Next LT Pro" panose="020B0504020202020204" pitchFamily="34" charset="0"/>
              </a:rPr>
              <a:t> </a:t>
            </a:r>
            <a:r>
              <a:rPr lang="en-US" b="0" i="0" dirty="0">
                <a:effectLst/>
                <a:latin typeface="Avenir Next LT Pro" panose="020B0504020202020204" pitchFamily="34" charset="0"/>
              </a:rPr>
              <a:t>and over-tuning of the instrument which is often misleading.</a:t>
            </a:r>
            <a:endParaRPr lang="en-US" dirty="0">
              <a:latin typeface="Avenir Next LT Pro" panose="020B0504020202020204" pitchFamily="34" charset="0"/>
            </a:endParaRPr>
          </a:p>
        </p:txBody>
      </p:sp>
      <p:pic>
        <p:nvPicPr>
          <p:cNvPr id="5" name="Graphic 4" descr="Guitar outline">
            <a:extLst>
              <a:ext uri="{FF2B5EF4-FFF2-40B4-BE49-F238E27FC236}">
                <a16:creationId xmlns:a16="http://schemas.microsoft.com/office/drawing/2014/main" id="{91872B1B-8851-4D01-AD98-39B25DB4E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971800"/>
            <a:ext cx="914400" cy="914400"/>
          </a:xfrm>
          <a:prstGeom prst="rect">
            <a:avLst/>
          </a:prstGeom>
        </p:spPr>
      </p:pic>
      <p:pic>
        <p:nvPicPr>
          <p:cNvPr id="7" name="Graphic 6" descr="Guitar with solid fill">
            <a:extLst>
              <a:ext uri="{FF2B5EF4-FFF2-40B4-BE49-F238E27FC236}">
                <a16:creationId xmlns:a16="http://schemas.microsoft.com/office/drawing/2014/main" id="{D1C0FC28-803E-4746-9083-AFBEED5E80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7178" y="156576"/>
            <a:ext cx="1162721" cy="1162721"/>
          </a:xfrm>
          <a:prstGeom prst="rect">
            <a:avLst/>
          </a:prstGeom>
        </p:spPr>
      </p:pic>
    </p:spTree>
    <p:extLst>
      <p:ext uri="{BB962C8B-B14F-4D97-AF65-F5344CB8AC3E}">
        <p14:creationId xmlns:p14="http://schemas.microsoft.com/office/powerpoint/2010/main" val="413730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55B4-9420-018F-0C44-65F76093DCF9}"/>
              </a:ext>
            </a:extLst>
          </p:cNvPr>
          <p:cNvSpPr>
            <a:spLocks noGrp="1"/>
          </p:cNvSpPr>
          <p:nvPr>
            <p:ph type="title"/>
          </p:nvPr>
        </p:nvSpPr>
        <p:spPr>
          <a:xfrm>
            <a:off x="653716" y="385011"/>
            <a:ext cx="9144000" cy="1263649"/>
          </a:xfrm>
        </p:spPr>
        <p:txBody>
          <a:bodyPr>
            <a:normAutofit/>
          </a:bodyPr>
          <a:lstStyle/>
          <a:p>
            <a:r>
              <a:rPr lang="en-US" sz="4800" dirty="0"/>
              <a:t>METHODOLOGY </a:t>
            </a:r>
          </a:p>
        </p:txBody>
      </p:sp>
      <p:sp>
        <p:nvSpPr>
          <p:cNvPr id="3" name="Content Placeholder 2">
            <a:extLst>
              <a:ext uri="{FF2B5EF4-FFF2-40B4-BE49-F238E27FC236}">
                <a16:creationId xmlns:a16="http://schemas.microsoft.com/office/drawing/2014/main" id="{0C584467-7F1D-DF73-EA01-BE8354C5A25E}"/>
              </a:ext>
            </a:extLst>
          </p:cNvPr>
          <p:cNvSpPr>
            <a:spLocks noGrp="1"/>
          </p:cNvSpPr>
          <p:nvPr>
            <p:ph idx="1"/>
          </p:nvPr>
        </p:nvSpPr>
        <p:spPr>
          <a:xfrm>
            <a:off x="653716" y="2239425"/>
            <a:ext cx="11169316" cy="4355431"/>
          </a:xfrm>
        </p:spPr>
        <p:txBody>
          <a:bodyPr>
            <a:noAutofit/>
          </a:bodyPr>
          <a:lstStyle/>
          <a:p>
            <a:pPr marL="514350" indent="-514350">
              <a:buFont typeface="+mj-lt"/>
              <a:buAutoNum type="arabicPeriod"/>
            </a:pPr>
            <a:r>
              <a:rPr lang="en-US" b="1" i="0" dirty="0">
                <a:effectLst/>
                <a:latin typeface="Bahnschrift" panose="020B0502040204020203" pitchFamily="34" charset="0"/>
              </a:rPr>
              <a:t>Sampling</a:t>
            </a:r>
            <a:r>
              <a:rPr lang="en-US" b="0" i="0" dirty="0">
                <a:effectLst/>
                <a:latin typeface="Bahnschrift" panose="020B0502040204020203" pitchFamily="34" charset="0"/>
              </a:rPr>
              <a:t> </a:t>
            </a:r>
          </a:p>
          <a:p>
            <a:pPr marL="514350" indent="-514350">
              <a:buFont typeface="+mj-lt"/>
              <a:buAutoNum type="arabicPeriod"/>
            </a:pPr>
            <a:r>
              <a:rPr lang="en-US" b="1" i="0" dirty="0">
                <a:effectLst/>
                <a:latin typeface="Bahnschrift" panose="020B0502040204020203" pitchFamily="34" charset="0"/>
              </a:rPr>
              <a:t>Fourier Transform using FFT</a:t>
            </a:r>
            <a:r>
              <a:rPr lang="en-US" b="0" i="0" dirty="0">
                <a:effectLst/>
                <a:latin typeface="Bahnschrift" panose="020B0502040204020203" pitchFamily="34" charset="0"/>
              </a:rPr>
              <a:t> </a:t>
            </a:r>
          </a:p>
          <a:p>
            <a:pPr marL="514350" indent="-514350">
              <a:buFont typeface="+mj-lt"/>
              <a:buAutoNum type="arabicPeriod"/>
            </a:pPr>
            <a:r>
              <a:rPr lang="en-US" b="1" dirty="0">
                <a:latin typeface="Bahnschrift" panose="020B0502040204020203" pitchFamily="34" charset="0"/>
              </a:rPr>
              <a:t>Calculating and Normalizing the absolute values of the Transform </a:t>
            </a:r>
          </a:p>
          <a:p>
            <a:pPr marL="514350" indent="-514350">
              <a:buFont typeface="+mj-lt"/>
              <a:buAutoNum type="arabicPeriod"/>
            </a:pPr>
            <a:r>
              <a:rPr lang="en-US" b="1" i="0" dirty="0">
                <a:effectLst/>
                <a:latin typeface="Bahnschrift" panose="020B0502040204020203" pitchFamily="34" charset="0"/>
              </a:rPr>
              <a:t>Conversion into a </a:t>
            </a:r>
            <a:r>
              <a:rPr lang="en-US" b="1" dirty="0">
                <a:latin typeface="Bahnschrift" panose="020B0502040204020203" pitchFamily="34" charset="0"/>
              </a:rPr>
              <a:t>single sided signal </a:t>
            </a:r>
          </a:p>
          <a:p>
            <a:pPr marL="514350" indent="-514350">
              <a:buFont typeface="+mj-lt"/>
              <a:buAutoNum type="arabicPeriod"/>
            </a:pPr>
            <a:r>
              <a:rPr lang="en-US" b="1" i="0" dirty="0">
                <a:effectLst/>
                <a:latin typeface="Bahnschrift" panose="020B0502040204020203" pitchFamily="34" charset="0"/>
              </a:rPr>
              <a:t>Plotting the spectrum</a:t>
            </a:r>
          </a:p>
          <a:p>
            <a:pPr marL="514350" indent="-514350">
              <a:buFont typeface="+mj-lt"/>
              <a:buAutoNum type="arabicPeriod"/>
            </a:pPr>
            <a:r>
              <a:rPr lang="en-US" sz="2800" b="1" i="0" dirty="0">
                <a:effectLst/>
                <a:latin typeface="Arial"/>
                <a:cs typeface="Arial"/>
              </a:rPr>
              <a:t>Locating the peaks </a:t>
            </a:r>
          </a:p>
          <a:p>
            <a:pPr marL="514350" indent="-514350">
              <a:buFont typeface="+mj-lt"/>
              <a:buAutoNum type="arabicPeriod"/>
            </a:pPr>
            <a:r>
              <a:rPr lang="en-IN" sz="2800" b="1" i="0" dirty="0">
                <a:effectLst/>
                <a:latin typeface="Arial" panose="020B0604020202020204" pitchFamily="34" charset="0"/>
              </a:rPr>
              <a:t>Finding the Fundamental Frequency</a:t>
            </a:r>
            <a:endParaRPr lang="en-IN" sz="2800" b="1" dirty="0"/>
          </a:p>
          <a:p>
            <a:pPr marL="0" indent="0">
              <a:buNone/>
            </a:pPr>
            <a:endParaRPr lang="en-US" sz="2800" b="1" i="0" dirty="0">
              <a:effectLst/>
              <a:latin typeface="Arial"/>
              <a:cs typeface="Arial"/>
            </a:endParaRPr>
          </a:p>
          <a:p>
            <a:pPr marL="514350" indent="-514350">
              <a:buFont typeface="+mj-lt"/>
              <a:buAutoNum type="arabicPeriod"/>
            </a:pPr>
            <a:endParaRPr lang="en-US" b="1" i="0" dirty="0">
              <a:effectLst/>
              <a:latin typeface="Bahnschrift" panose="020B0502040204020203" pitchFamily="34" charset="0"/>
            </a:endParaRPr>
          </a:p>
          <a:p>
            <a:pPr marL="514350" indent="-514350">
              <a:buFont typeface="+mj-lt"/>
              <a:buAutoNum type="arabicPeriod"/>
            </a:pPr>
            <a:endParaRPr lang="en-US" dirty="0">
              <a:latin typeface="Bahnschrift" panose="020B0502040204020203" pitchFamily="34" charset="0"/>
            </a:endParaRPr>
          </a:p>
        </p:txBody>
      </p:sp>
      <p:sp>
        <p:nvSpPr>
          <p:cNvPr id="4" name="TextBox 3">
            <a:extLst>
              <a:ext uri="{FF2B5EF4-FFF2-40B4-BE49-F238E27FC236}">
                <a16:creationId xmlns:a16="http://schemas.microsoft.com/office/drawing/2014/main" id="{D9A42653-8644-470C-98D0-B5432C925247}"/>
              </a:ext>
            </a:extLst>
          </p:cNvPr>
          <p:cNvSpPr txBox="1"/>
          <p:nvPr/>
        </p:nvSpPr>
        <p:spPr>
          <a:xfrm>
            <a:off x="653716" y="1063885"/>
            <a:ext cx="11695600" cy="1077218"/>
          </a:xfrm>
          <a:prstGeom prst="rect">
            <a:avLst/>
          </a:prstGeom>
          <a:noFill/>
        </p:spPr>
        <p:txBody>
          <a:bodyPr wrap="square" rtlCol="0">
            <a:spAutoFit/>
          </a:bodyPr>
          <a:lstStyle/>
          <a:p>
            <a:r>
              <a:rPr lang="en-IN" sz="3200" b="0" i="0" dirty="0">
                <a:effectLst/>
                <a:latin typeface="Arial" panose="020B0604020202020204" pitchFamily="34" charset="0"/>
              </a:rPr>
              <a:t>Plotting the Frequency Spectrum and finding the funda</a:t>
            </a:r>
            <a:r>
              <a:rPr lang="en-IN" sz="3200" dirty="0">
                <a:latin typeface="Arial" panose="020B0604020202020204" pitchFamily="34" charset="0"/>
              </a:rPr>
              <a:t>mental frequency</a:t>
            </a:r>
            <a:endParaRPr lang="en-IN" sz="3200" dirty="0"/>
          </a:p>
        </p:txBody>
      </p:sp>
    </p:spTree>
    <p:extLst>
      <p:ext uri="{BB962C8B-B14F-4D97-AF65-F5344CB8AC3E}">
        <p14:creationId xmlns:p14="http://schemas.microsoft.com/office/powerpoint/2010/main" val="169970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55B4-9420-018F-0C44-65F76093DCF9}"/>
              </a:ext>
            </a:extLst>
          </p:cNvPr>
          <p:cNvSpPr>
            <a:spLocks noGrp="1"/>
          </p:cNvSpPr>
          <p:nvPr>
            <p:ph type="title"/>
          </p:nvPr>
        </p:nvSpPr>
        <p:spPr>
          <a:xfrm>
            <a:off x="653716" y="385011"/>
            <a:ext cx="9144000" cy="1263649"/>
          </a:xfrm>
        </p:spPr>
        <p:txBody>
          <a:bodyPr>
            <a:normAutofit/>
          </a:bodyPr>
          <a:lstStyle/>
          <a:p>
            <a:r>
              <a:rPr lang="en-US" sz="4800" dirty="0"/>
              <a:t>Fast Fourier Transform </a:t>
            </a:r>
          </a:p>
        </p:txBody>
      </p:sp>
      <p:sp>
        <p:nvSpPr>
          <p:cNvPr id="4" name="TextBox 3">
            <a:extLst>
              <a:ext uri="{FF2B5EF4-FFF2-40B4-BE49-F238E27FC236}">
                <a16:creationId xmlns:a16="http://schemas.microsoft.com/office/drawing/2014/main" id="{D9A42653-8644-470C-98D0-B5432C925247}"/>
              </a:ext>
            </a:extLst>
          </p:cNvPr>
          <p:cNvSpPr txBox="1"/>
          <p:nvPr/>
        </p:nvSpPr>
        <p:spPr>
          <a:xfrm>
            <a:off x="653716" y="1038055"/>
            <a:ext cx="8040900" cy="584775"/>
          </a:xfrm>
          <a:prstGeom prst="rect">
            <a:avLst/>
          </a:prstGeom>
          <a:noFill/>
        </p:spPr>
        <p:txBody>
          <a:bodyPr wrap="square" lIns="91440" tIns="45720" rIns="91440" bIns="45720" rtlCol="0" anchor="t">
            <a:spAutoFit/>
          </a:bodyPr>
          <a:lstStyle/>
          <a:p>
            <a:r>
              <a:rPr lang="en-IN" sz="3200" b="0" i="0">
                <a:effectLst/>
                <a:latin typeface="Arial"/>
                <a:cs typeface="Arial"/>
              </a:rPr>
              <a:t>The FFT algorithm</a:t>
            </a:r>
            <a:r>
              <a:rPr lang="en-IN" sz="3200">
                <a:latin typeface="Arial"/>
                <a:cs typeface="Arial"/>
              </a:rPr>
              <a:t> (Divide and Conquer)</a:t>
            </a:r>
            <a:endParaRPr lang="en-IN" sz="3200" dirty="0"/>
          </a:p>
        </p:txBody>
      </p:sp>
      <p:pic>
        <p:nvPicPr>
          <p:cNvPr id="13" name="Picture 13">
            <a:extLst>
              <a:ext uri="{FF2B5EF4-FFF2-40B4-BE49-F238E27FC236}">
                <a16:creationId xmlns:a16="http://schemas.microsoft.com/office/drawing/2014/main" id="{9B5B07DA-A1C9-9C25-5088-3D31E7764AF7}"/>
              </a:ext>
            </a:extLst>
          </p:cNvPr>
          <p:cNvPicPr>
            <a:picLocks noChangeAspect="1"/>
          </p:cNvPicPr>
          <p:nvPr/>
        </p:nvPicPr>
        <p:blipFill>
          <a:blip r:embed="rId2"/>
          <a:stretch>
            <a:fillRect/>
          </a:stretch>
        </p:blipFill>
        <p:spPr>
          <a:xfrm>
            <a:off x="753751" y="2137932"/>
            <a:ext cx="9172581" cy="3397877"/>
          </a:xfrm>
          <a:prstGeom prst="rect">
            <a:avLst/>
          </a:prstGeom>
        </p:spPr>
      </p:pic>
    </p:spTree>
    <p:extLst>
      <p:ext uri="{BB962C8B-B14F-4D97-AF65-F5344CB8AC3E}">
        <p14:creationId xmlns:p14="http://schemas.microsoft.com/office/powerpoint/2010/main" val="305924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9FED14C-874D-0C3C-5038-AF8F2B06A3FB}"/>
              </a:ext>
            </a:extLst>
          </p:cNvPr>
          <p:cNvPicPr>
            <a:picLocks noChangeAspect="1"/>
          </p:cNvPicPr>
          <p:nvPr/>
        </p:nvPicPr>
        <p:blipFill>
          <a:blip r:embed="rId2"/>
          <a:stretch>
            <a:fillRect/>
          </a:stretch>
        </p:blipFill>
        <p:spPr>
          <a:xfrm>
            <a:off x="940645" y="1064603"/>
            <a:ext cx="8924275" cy="4728794"/>
          </a:xfrm>
          <a:prstGeom prst="rect">
            <a:avLst/>
          </a:prstGeom>
        </p:spPr>
      </p:pic>
    </p:spTree>
    <p:extLst>
      <p:ext uri="{BB962C8B-B14F-4D97-AF65-F5344CB8AC3E}">
        <p14:creationId xmlns:p14="http://schemas.microsoft.com/office/powerpoint/2010/main" val="19086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6EC6CF0-2ABC-A7CD-F192-08F65C73BC77}"/>
              </a:ext>
            </a:extLst>
          </p:cNvPr>
          <p:cNvPicPr>
            <a:picLocks noChangeAspect="1"/>
          </p:cNvPicPr>
          <p:nvPr/>
        </p:nvPicPr>
        <p:blipFill>
          <a:blip r:embed="rId2"/>
          <a:stretch>
            <a:fillRect/>
          </a:stretch>
        </p:blipFill>
        <p:spPr>
          <a:xfrm>
            <a:off x="884975" y="1314416"/>
            <a:ext cx="9572381" cy="4100016"/>
          </a:xfrm>
          <a:prstGeom prst="rect">
            <a:avLst/>
          </a:prstGeom>
        </p:spPr>
      </p:pic>
    </p:spTree>
    <p:extLst>
      <p:ext uri="{BB962C8B-B14F-4D97-AF65-F5344CB8AC3E}">
        <p14:creationId xmlns:p14="http://schemas.microsoft.com/office/powerpoint/2010/main" val="315375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FD9DD0D9-58E9-B7C0-79CE-003D5E68607C}"/>
              </a:ext>
            </a:extLst>
          </p:cNvPr>
          <p:cNvPicPr>
            <a:picLocks noChangeAspect="1"/>
          </p:cNvPicPr>
          <p:nvPr/>
        </p:nvPicPr>
        <p:blipFill>
          <a:blip r:embed="rId2"/>
          <a:stretch>
            <a:fillRect/>
          </a:stretch>
        </p:blipFill>
        <p:spPr>
          <a:xfrm>
            <a:off x="988641" y="481414"/>
            <a:ext cx="9679358" cy="2947586"/>
          </a:xfrm>
          <a:prstGeom prst="rect">
            <a:avLst/>
          </a:prstGeom>
        </p:spPr>
      </p:pic>
      <p:pic>
        <p:nvPicPr>
          <p:cNvPr id="3" name="Picture 3">
            <a:extLst>
              <a:ext uri="{FF2B5EF4-FFF2-40B4-BE49-F238E27FC236}">
                <a16:creationId xmlns:a16="http://schemas.microsoft.com/office/drawing/2014/main" id="{40AE306D-C079-8861-9047-E143417F215F}"/>
              </a:ext>
            </a:extLst>
          </p:cNvPr>
          <p:cNvPicPr>
            <a:picLocks noChangeAspect="1"/>
          </p:cNvPicPr>
          <p:nvPr/>
        </p:nvPicPr>
        <p:blipFill>
          <a:blip r:embed="rId3"/>
          <a:stretch>
            <a:fillRect/>
          </a:stretch>
        </p:blipFill>
        <p:spPr>
          <a:xfrm>
            <a:off x="988641" y="3305489"/>
            <a:ext cx="9679358" cy="2792492"/>
          </a:xfrm>
          <a:prstGeom prst="rect">
            <a:avLst/>
          </a:prstGeom>
        </p:spPr>
      </p:pic>
    </p:spTree>
    <p:extLst>
      <p:ext uri="{BB962C8B-B14F-4D97-AF65-F5344CB8AC3E}">
        <p14:creationId xmlns:p14="http://schemas.microsoft.com/office/powerpoint/2010/main" val="319006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0F9DD24-C0C3-D930-9939-CEC0801263E7}"/>
              </a:ext>
            </a:extLst>
          </p:cNvPr>
          <p:cNvPicPr>
            <a:picLocks noChangeAspect="1"/>
          </p:cNvPicPr>
          <p:nvPr/>
        </p:nvPicPr>
        <p:blipFill>
          <a:blip r:embed="rId2"/>
          <a:stretch>
            <a:fillRect/>
          </a:stretch>
        </p:blipFill>
        <p:spPr>
          <a:xfrm>
            <a:off x="1276861" y="397211"/>
            <a:ext cx="9381307" cy="3038234"/>
          </a:xfrm>
          <a:prstGeom prst="rect">
            <a:avLst/>
          </a:prstGeom>
        </p:spPr>
      </p:pic>
      <p:pic>
        <p:nvPicPr>
          <p:cNvPr id="3" name="Picture 3">
            <a:extLst>
              <a:ext uri="{FF2B5EF4-FFF2-40B4-BE49-F238E27FC236}">
                <a16:creationId xmlns:a16="http://schemas.microsoft.com/office/drawing/2014/main" id="{58286526-558C-C654-F5B3-60B5FB26E76A}"/>
              </a:ext>
            </a:extLst>
          </p:cNvPr>
          <p:cNvPicPr>
            <a:picLocks noChangeAspect="1"/>
          </p:cNvPicPr>
          <p:nvPr/>
        </p:nvPicPr>
        <p:blipFill>
          <a:blip r:embed="rId3"/>
          <a:stretch>
            <a:fillRect/>
          </a:stretch>
        </p:blipFill>
        <p:spPr>
          <a:xfrm>
            <a:off x="1276861" y="3429000"/>
            <a:ext cx="9381306" cy="2802634"/>
          </a:xfrm>
          <a:prstGeom prst="rect">
            <a:avLst/>
          </a:prstGeom>
        </p:spPr>
      </p:pic>
    </p:spTree>
    <p:extLst>
      <p:ext uri="{BB962C8B-B14F-4D97-AF65-F5344CB8AC3E}">
        <p14:creationId xmlns:p14="http://schemas.microsoft.com/office/powerpoint/2010/main" val="2113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213D1E3-F748-6F77-6721-8E8ACEE860A1}"/>
              </a:ext>
            </a:extLst>
          </p:cNvPr>
          <p:cNvPicPr>
            <a:picLocks noChangeAspect="1"/>
          </p:cNvPicPr>
          <p:nvPr/>
        </p:nvPicPr>
        <p:blipFill>
          <a:blip r:embed="rId2"/>
          <a:stretch>
            <a:fillRect/>
          </a:stretch>
        </p:blipFill>
        <p:spPr>
          <a:xfrm>
            <a:off x="229891" y="356493"/>
            <a:ext cx="8710047" cy="1598844"/>
          </a:xfrm>
          <a:prstGeom prst="rect">
            <a:avLst/>
          </a:prstGeom>
        </p:spPr>
      </p:pic>
      <p:sp>
        <p:nvSpPr>
          <p:cNvPr id="3" name="TextBox 2">
            <a:extLst>
              <a:ext uri="{FF2B5EF4-FFF2-40B4-BE49-F238E27FC236}">
                <a16:creationId xmlns:a16="http://schemas.microsoft.com/office/drawing/2014/main" id="{9FBB9CD1-6A7E-FC69-78A6-791F523ADAB9}"/>
              </a:ext>
            </a:extLst>
          </p:cNvPr>
          <p:cNvSpPr txBox="1"/>
          <p:nvPr/>
        </p:nvSpPr>
        <p:spPr>
          <a:xfrm>
            <a:off x="229891" y="2399653"/>
            <a:ext cx="35568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Time Complexity</a:t>
            </a:r>
          </a:p>
        </p:txBody>
      </p:sp>
      <p:sp>
        <p:nvSpPr>
          <p:cNvPr id="4" name="TextBox 3">
            <a:extLst>
              <a:ext uri="{FF2B5EF4-FFF2-40B4-BE49-F238E27FC236}">
                <a16:creationId xmlns:a16="http://schemas.microsoft.com/office/drawing/2014/main" id="{7BEDCDF6-F5CA-3922-0C6F-F8F629E39F67}"/>
              </a:ext>
            </a:extLst>
          </p:cNvPr>
          <p:cNvSpPr txBox="1"/>
          <p:nvPr/>
        </p:nvSpPr>
        <p:spPr>
          <a:xfrm>
            <a:off x="230698" y="3046223"/>
            <a:ext cx="1143516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Let N(n) be the number of arithmetic operations to compute n-point FFT (Here n = 2^k, k &lt;= 0</a:t>
            </a:r>
            <a:r>
              <a:rPr lang="en-US">
                <a:ea typeface="+mn-lt"/>
                <a:cs typeface="+mn-lt"/>
              </a:rPr>
              <a:t>)</a:t>
            </a:r>
          </a:p>
          <a:p>
            <a:endParaRPr lang="en-US"/>
          </a:p>
          <a:p>
            <a:r>
              <a:rPr lang="en-US">
                <a:ea typeface="+mn-lt"/>
                <a:cs typeface="+mn-lt"/>
              </a:rPr>
              <a:t>N(1) = 0</a:t>
            </a:r>
            <a:endParaRPr lang="en-US"/>
          </a:p>
          <a:p>
            <a:r>
              <a:rPr lang="en-US">
                <a:ea typeface="+mn-lt"/>
                <a:cs typeface="+mn-lt"/>
              </a:rPr>
              <a:t>N(2) = 2 N(1) + 6</a:t>
            </a:r>
            <a:endParaRPr lang="en-US"/>
          </a:p>
          <a:p>
            <a:r>
              <a:rPr lang="en-US"/>
              <a:t>….</a:t>
            </a:r>
          </a:p>
          <a:p>
            <a:r>
              <a:rPr lang="en-US">
                <a:ea typeface="+mn-lt"/>
                <a:cs typeface="+mn-lt"/>
              </a:rPr>
              <a:t>N(n) = 2 N(n/2) + 3n</a:t>
            </a:r>
            <a:endParaRPr lang="en-US"/>
          </a:p>
          <a:p>
            <a:endParaRPr lang="en-US">
              <a:ea typeface="+mn-lt"/>
              <a:cs typeface="+mn-lt"/>
            </a:endParaRPr>
          </a:p>
          <a:p>
            <a:r>
              <a:rPr lang="en-US">
                <a:ea typeface="+mn-lt"/>
                <a:cs typeface="+mn-lt"/>
              </a:rPr>
              <a:t>=&gt; N(n) = O(n log n)</a:t>
            </a:r>
          </a:p>
          <a:p>
            <a:endParaRPr lang="en-US"/>
          </a:p>
          <a:p>
            <a:r>
              <a:rPr lang="en-US">
                <a:ea typeface="+mn-lt"/>
                <a:cs typeface="+mn-lt"/>
              </a:rPr>
              <a:t>Thus, time-complexity is reduced significantly by using FFT instead of conventional matrix multiplication.</a:t>
            </a:r>
            <a:endParaRPr lang="en-US"/>
          </a:p>
        </p:txBody>
      </p:sp>
    </p:spTree>
    <p:extLst>
      <p:ext uri="{BB962C8B-B14F-4D97-AF65-F5344CB8AC3E}">
        <p14:creationId xmlns:p14="http://schemas.microsoft.com/office/powerpoint/2010/main" val="2985743116"/>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A1E2F"/>
      </a:dk2>
      <a:lt2>
        <a:srgbClr val="F0F3F2"/>
      </a:lt2>
      <a:accent1>
        <a:srgbClr val="C34D88"/>
      </a:accent1>
      <a:accent2>
        <a:srgbClr val="B13BA7"/>
      </a:accent2>
      <a:accent3>
        <a:srgbClr val="9C4DC3"/>
      </a:accent3>
      <a:accent4>
        <a:srgbClr val="593BB1"/>
      </a:accent4>
      <a:accent5>
        <a:srgbClr val="4D60C3"/>
      </a:accent5>
      <a:accent6>
        <a:srgbClr val="3B80B1"/>
      </a:accent6>
      <a:hlink>
        <a:srgbClr val="5E5EC9"/>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39FCF91DAB424F82DC80C87122A3F9" ma:contentTypeVersion="9" ma:contentTypeDescription="Create a new document." ma:contentTypeScope="" ma:versionID="f1351cea11ccebf74c3af57a9c41ae2c">
  <xsd:schema xmlns:xsd="http://www.w3.org/2001/XMLSchema" xmlns:xs="http://www.w3.org/2001/XMLSchema" xmlns:p="http://schemas.microsoft.com/office/2006/metadata/properties" xmlns:ns3="eb7a0a8f-8e3e-4b05-a898-280f577d379a" xmlns:ns4="0ececc96-2f5d-45d1-8b4d-11fdd4aefc65" targetNamespace="http://schemas.microsoft.com/office/2006/metadata/properties" ma:root="true" ma:fieldsID="7ab63a45a26a41482672487ab879c968" ns3:_="" ns4:_="">
    <xsd:import namespace="eb7a0a8f-8e3e-4b05-a898-280f577d379a"/>
    <xsd:import namespace="0ececc96-2f5d-45d1-8b4d-11fdd4aefc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a0a8f-8e3e-4b05-a898-280f577d37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cecc96-2f5d-45d1-8b4d-11fdd4aefc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91FEC6-D2DB-4877-93BD-0EB452DF46C6}">
  <ds:schemaRefs>
    <ds:schemaRef ds:uri="http://schemas.microsoft.com/sharepoint/v3/contenttype/forms"/>
  </ds:schemaRefs>
</ds:datastoreItem>
</file>

<file path=customXml/itemProps2.xml><?xml version="1.0" encoding="utf-8"?>
<ds:datastoreItem xmlns:ds="http://schemas.openxmlformats.org/officeDocument/2006/customXml" ds:itemID="{69965C11-7C9B-44FC-B344-7C545B85870B}">
  <ds:schemaRefs>
    <ds:schemaRef ds:uri="0ececc96-2f5d-45d1-8b4d-11fdd4aefc65"/>
    <ds:schemaRef ds:uri="eb7a0a8f-8e3e-4b05-a898-280f577d37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540D9A-4305-49B9-A971-1292CB5E349F}">
  <ds:schemaRefs>
    <ds:schemaRef ds:uri="0ececc96-2f5d-45d1-8b4d-11fdd4aefc65"/>
    <ds:schemaRef ds:uri="eb7a0a8f-8e3e-4b05-a898-280f577d37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127</TotalTime>
  <Words>389</Words>
  <Application>Microsoft Office PowerPoint</Application>
  <PresentationFormat>Widescreen</PresentationFormat>
  <Paragraphs>56</Paragraphs>
  <Slides>18</Slides>
  <Notes>0</Notes>
  <HiddenSlides>0</HiddenSlides>
  <MMClips>9</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Avenir Next LT Pro</vt:lpstr>
      <vt:lpstr>Bahnschrift</vt:lpstr>
      <vt:lpstr>Calibri</vt:lpstr>
      <vt:lpstr>Century Gothic</vt:lpstr>
      <vt:lpstr>Verdana Pro</vt:lpstr>
      <vt:lpstr>Verdana Pro Cond SemiBold</vt:lpstr>
      <vt:lpstr>TornVTI</vt:lpstr>
      <vt:lpstr>BrushVTI</vt:lpstr>
      <vt:lpstr>Autotuning System For String Instruments</vt:lpstr>
      <vt:lpstr>INTRODUCTION </vt:lpstr>
      <vt:lpstr>METHODOLOGY </vt:lpstr>
      <vt:lpstr>Fast Fourier Transform </vt:lpstr>
      <vt:lpstr>PowerPoint Presentation</vt:lpstr>
      <vt:lpstr>PowerPoint Presentation</vt:lpstr>
      <vt:lpstr>PowerPoint Presentation</vt:lpstr>
      <vt:lpstr>PowerPoint Presentation</vt:lpstr>
      <vt:lpstr>PowerPoint Presentation</vt:lpstr>
      <vt:lpstr>SAMPLE AUDIOS AND THEIR RESULTS</vt:lpstr>
      <vt:lpstr>1st String E4 </vt:lpstr>
      <vt:lpstr>2nd String B3</vt:lpstr>
      <vt:lpstr>3rd String G3 </vt:lpstr>
      <vt:lpstr>4th String D3 </vt:lpstr>
      <vt:lpstr>5th String A2 </vt:lpstr>
      <vt:lpstr>6th String E2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Ishaan Govil</dc:creator>
  <cp:lastModifiedBy>Ishaan Govil</cp:lastModifiedBy>
  <cp:revision>2</cp:revision>
  <dcterms:created xsi:type="dcterms:W3CDTF">2022-04-02T06:18:44Z</dcterms:created>
  <dcterms:modified xsi:type="dcterms:W3CDTF">2022-04-02T08:26:28Z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0x0101000739FCF91DAB424F82DC80C87122A3F9</vt:lpwstr>
  </property>
</Properties>
</file>