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4" r:id="rId2"/>
    <p:sldId id="257" r:id="rId3"/>
    <p:sldId id="259" r:id="rId4"/>
    <p:sldId id="258" r:id="rId5"/>
    <p:sldId id="262" r:id="rId6"/>
    <p:sldId id="263"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F7E5F-62BA-E441-99DF-AECEC3E4F0BD}" v="12" dt="2022-08-23T15:58:50.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6606"/>
  </p:normalViewPr>
  <p:slideViewPr>
    <p:cSldViewPr snapToGrid="0" snapToObjects="1">
      <p:cViewPr varScale="1">
        <p:scale>
          <a:sx n="94" d="100"/>
          <a:sy n="94" d="100"/>
        </p:scale>
        <p:origin x="12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6T17:20:27.115"/>
    </inkml:context>
    <inkml:brush xml:id="br0">
      <inkml:brushProperty name="width" value="0.1" units="cm"/>
      <inkml:brushProperty name="height" value="0.1" units="cm"/>
    </inkml:brush>
  </inkml:definitions>
  <inkml:trace contextRef="#ctx0" brushRef="#br0">3110 449 24575,'-35'0'0,"-28"0"0,-2 0 0,-34 0 0,41 0 0,-4 0 0,-4 0 0,-34 0-574,28 0 1,0 0 573,-26 0 0,30 0 0,4 0 0,7 0 0,-29 0 0,-5 0 0,5 0 0,12 0 0,0 0 0,21 0 0,3 0 0,-1 0 0,0 0 171,-42 0-171,43 0 0,0 0 0,-32 0 0,-7 0 0,10-7 0,9 5 0,-7-5 0,16 0 0,-16-1 0,16-1 0,1-4 0,4 12 0,13-11 861,-14 4-861,15 0 115,0-4-115,3 4 0,13 1 0,-13-5 0,13 5 0,-6 0 0,7-4 0,0 4 0,1 0 0,5-4 0,-4 10 0,10-4 0,-4 0 0,6 4 0,0-4 0,0 5 0,9 0 0,8 4 0,5 3 0,4 3 0,-4 1 0,0 0 0,0 0 0,0 0 0,0 0 0,0 0 0,0 0 0,0 0 0,0 0 0,1 0 0,-1 0 0,0 1 0,0-1 0,0 0 0,0 0 0,0 0 0,0 0 0,1 6 0,-1-4 0,1 4 0,-1-6 0,0 0 0,0 6 0,1-4 0,-1 4 0,0-6 0,0 0 0,-4 0 0,-2 0 0,-5 0 0,-5-5 0,-7-2 0,-6-9 0,-18-13 0,2-4 0,-5-15 0,0 8 0,11-3 0,-10 5 0,11 2 0,1-1 0,3 2 0,9-1 0,-9 0 0,14 7 0,-7-5 0,10 10 0,-1-4 0,-3 5 0,9 1 0,-4 0 0,0 5 0,3-5 0,-3 6 0,5-6 0,0 0 0,5 1 0,1 4 0,17-4 0,-2 3 0,17-1 0,-4-3 0,6 3 0,-7-5 0,6-1 0,-13 7 0,6-4 0,-8 4 0,1-5 0,-7 0 0,5-1 0,-10 2 0,10-1 0,-11 5 0,6-3 0,-7 9 0,0-9 0,0 8 0,-1-3 0,1 5 0,-1 0 0,-4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6T17:20:29.660"/>
    </inkml:context>
    <inkml:brush xml:id="br0">
      <inkml:brushProperty name="width" value="0.1" units="cm"/>
      <inkml:brushProperty name="height" value="0.1" units="cm"/>
    </inkml:brush>
  </inkml:definitions>
  <inkml:trace contextRef="#ctx0" brushRef="#br0">0 457 17968,'4'5'0,"-2"1"2983,14 0-2983,-5 4 1130,0-4-1130,0 5 594,0 0-594,5 0 1900,-8 0-1900,6 0 0,-7-4 0,-1 2 0,3-7 0,-7 8 0,7-9 0,-8 9 0,9-4 0,-4 5 0,5 0 0,1 0 0,-1 0 0,0 0 0,-5 0 0,4-4 0,-9 2 0,9-2 0,-4 3 0,0 1 0,3-1 0,-8 0 0,8-4 0,-2 4 0,-1-4 0,4 5 0,-4 0 0,0 0 0,4 0 0,-4-5 0,0 4 0,3-9 0,-8 9 0,8-9 0,-3 9 0,6-4 0,-1 1 0,0 2 0,0-2 0,0 4 0,0 0 0,6 0 0,-4-4 0,4 3 0,-6-4 0,0 0 0,-5 4 0,4-9 0,-9-1 0,4-6 0,-5-4 0,0-7 0,0-7 0,0 4 0,0-8 0,0 9 0,0-6 0,0-6 0,0-3 0,0 1 0,0-6 0,0 12 0,0-4 0,0 6 0,0 0 0,-6 1 0,5-1 0,-5 0 0,6 6 0,0-4 0,0 5 0,0-7 0,0 0 0,-5 7 0,4-6 0,-4 6 0,5-1 0,0 2 0,0-1 0,0 6 0,0-12 0,0 6 0,0-7 0,0 0 0,0 7 0,0-6 0,0 6 0,0-1 0,0 2 0,0 5 0,-5 1 0,0 5 0,-1 2 0,2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6T17:20:18.498"/>
    </inkml:context>
    <inkml:brush xml:id="br0">
      <inkml:brushProperty name="width" value="0.1" units="cm"/>
      <inkml:brushProperty name="height" value="0.1" units="cm"/>
    </inkml:brush>
  </inkml:definitions>
  <inkml:trace contextRef="#ctx0" brushRef="#br0">855 120 24575,'-17'0'0,"-8"0"0,-2 0 0,-4 0 0,6 0 0,6 0 0,-4 0 0,4 0 0,1 0 0,0 5 0,1 7 0,-1 6 0,-2 7 0,-4 6 0,3 3 0,-6 6 0,0 0 0,0 1 0,0-1 0,0 0 0,0 1 0,1-8 0,5 6 0,-3-6 0,4 0 0,-1 6 0,3-13 0,0 6 0,4-8 0,-4 1 0,5-1 0,1 1 0,0-1 0,-1 1 0,1-1 0,-1 1 0,6-1 0,-4 1 0,4 7 0,-6-6 0,1 5 0,5 1 0,-4-6 0,3 13 0,1-6 0,-5 7 0,11-6 0,-6 4 0,1-4 0,5 6 0,-5-7 0,6 6 0,0-6 0,0 7 0,0 1 0,0-1 0,0 8 0,0 3 0,0-1 0,7 7 0,1-6 0,12-1 0,2 7 0,6-7 0,1 1 0,-2-3 0,1 0 0,6-11 0,-5 10 0,3-20 0,2 13 0,0-12 0,8 7 0,-2-8 0,0-1 0,9 2 0,1 0 0,1 1 0,5 0 0,-5-1 0,7 1 0,-7-7 0,5 6 0,-5-13 0,8 6 0,-1-6 0,-7 5 0,5-4 0,-14 4 0,7-6 0,-1-1 0,-5 1 0,5-6 0,0 4 0,-6-4 0,6 0 0,-7-2 0,7 0 0,-5-4 0,5 4 0,-8-6 0,0 0 0,45 0 0,-26 0 0,35 0 0,-35 0 0,-1 0 0,1 0 0,-8 0 0,5-6 0,-14-2 0,15-6 0,-7-1 0,1 1 0,-3-6 0,1 4 0,-7-3 0,7 5 0,-9-6 0,0 5 0,1-5 0,-1 1 0,-7 4 0,6-4 0,-13 1 0,13 3 0,-13-9 0,6 10 0,-8-10 0,1 5 0,-1 0 0,-4-4 0,-3 9 0,0-9 0,-3 4 0,3-5 0,2-8 0,-5 5 0,5-11 0,-6 11 0,0-11 0,-1 11 0,1-11 0,0 11 0,0-12 0,0 6 0,0-8 0,1 1 0,-1-1 0,-5 1 0,4-1 0,-5 8 0,0-6 0,-1 12 0,-1-4 0,-4 6 0,5 1 0,-6-1 0,0 6 0,0-4 0,0 10 0,0-10 0,0 4 0,0 0 0,0-4 0,0 5 0,0-7 0,0 0 0,0 1 0,0-1 0,0 0 0,0 1 0,-6-8 0,-1 5 0,-7-11 0,1 4 0,0 1 0,-7-6 0,6 5 0,-11 1 0,11-6 0,-11 6 0,11-1 0,-12-4 0,6 4 0,-6 1 0,0 1 0,1 7 0,6 1 0,-5-1 0,5 6 0,0-5 0,-4 10 0,3-4 0,1 1 0,-4 3 0,9-4 0,-3 1 0,-1 3 0,5-3 0,-5-1 0,7 6 0,-1-1 0,1 3 0,0 4 0,-6-6 0,4 1 0,-4-1 0,-1 0 0,6 1 0,-12-1 0,6 0 0,-1 0 0,-4 0 0,4 0 0,-5 5 0,-1-4 0,0 4 0,0 0 0,1-4 0,-1 4 0,0-5 0,1 5 0,-1-4 0,1 4 0,-8-6 0,5 6 0,-11-5 0,11 5 0,-11-6 0,11 0 0,-4 6 0,6-4 0,0 4 0,0 0 0,1-4 0,-1 4 0,0 0 0,1-4 0,-1 4 0,0 0 0,1-4 0,-8 10 0,6-10 0,-6 10 0,0-11 0,6 11 0,-13-12 0,5 12 0,1-5 0,-6 6 0,6 0 0,-8 0 0,1 0 0,-1 0 0,1 0 0,6 0 0,-5 0 0,13 0 0,-6 0 0,7 0 0,7 0 0,-6 0 0,6 0 0,-1 0 0,2 0 0,6 0 0,-1 0 0,1 0 0,0 0 0,1 0 0,-1 0 0,1 0 0,-7 0 0,4 0 0,-10 0 0,4 0 0,-16-5 0,8 4 0,-1-4 0,10 5 0,8 0 0,-1 0 0,0 0 0,0 0 0,1 0 0,-2 0 0,1 0 0,0 0 0,-6 0 0,4 0 0,-4 0 0,6 0 0,0 0 0,0 0 0,0 0 0,6-5 0,-5-7 0,3 0 0,-13-26 0,12 26 0,-5-14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6T17:20:21.225"/>
    </inkml:context>
    <inkml:brush xml:id="br0">
      <inkml:brushProperty name="width" value="0.1" units="cm"/>
      <inkml:brushProperty name="height" value="0.1" units="cm"/>
    </inkml:brush>
  </inkml:definitions>
  <inkml:trace contextRef="#ctx0" brushRef="#br0">250 222 24575,'7'16'0,"-2"0"0,-5 8 0,0-4 0,6 29 0,-5-13 0,5 16 0,-6-19 0,0 5 0,0-11 0,0 4 0,0-6 0,0-7 0,5 5 0,-3-10 0,3 4 0,-5 0 0,5-4 0,-4 4 0,4 0 0,-5-5 0,5 5 0,-3 1 0,2-6 0,1 5 0,-3-6 0,2 0 0,2 6 0,-5-4 0,10 4 0,-5-6 0,5 0 0,-5 0 0,4 0 0,-4 0 0,5 0 0,0 0 0,0 1 0,0-1 0,1 0 0,-1 0 0,6 1 0,1-1 0,1-4 0,4 4 0,-5-10 0,7 5 0,-1-1 0,-5-4 0,4 10 0,-4-9 0,5 3 0,1-5 0,-7 0 0,5 0 0,-10 0 0,10 0 0,-11 0 0,6 0 0,-1 0 0,-5 0 0,5 0 0,-6 0 0,1 0 0,-1 0 0,0 0 0,0 0 0,0 0 0,-5-5 0,3-1 0,-3-5 0,5-1 0,1-5 0,0-1 0,0-7 0,0 6 0,0-4 0,-1 4 0,1 1 0,0-6 0,-5 12 0,4-12 0,-10 12 0,9-6 0,-8 7 0,2 0 0,-4 0 0,0-1 0,0 1 0,0 0 0,0 0 0,0-1 0,0 1 0,0-6 0,0 4 0,0-10 0,0 10 0,0-4 0,0 0 0,0 4 0,0-4 0,0 0 0,0 4 0,0-4 0,0 0 0,-5-2 0,-2 0 0,-5-4 0,6-3 0,-5 0 0,3-13 0,-4 13 0,-2-13 0,-5 6 0,4-8 0,-4 8 0,6-6 0,0 12 0,0-4 0,1 6 0,0 6 0,5 2 0,-3 6 0,4 4 0,-5 2 0,1 5 0,-1 0 0,0 0 0,0 0 0,0 0 0,0 0 0,0 5 0,-6-4 0,4 9 0,-10-9 0,4 10 0,0-5 0,-4 1 0,4 3 0,-13-3 0,6 6 0,-6 0 0,8-7 0,-1 5 0,0-9 0,1 8 0,-1-3 0,6 0 0,-4 4 0,10-10 0,-4 10 0,0-10 0,4 9 0,-4-4 0,0 0 0,4 4 0,-4-9 0,6 9 0,0-9 0,0 8 0,-1-8 0,1 9 0,0-8 0,0 7 0,-1-7 0,1 3 0,5 0 0,-4-4 0,4 4 0,-4-5 0,-8-18 0,-11-15 0,-10-27 0,13 23 0,5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6T17:20:23.830"/>
    </inkml:context>
    <inkml:brush xml:id="br0">
      <inkml:brushProperty name="width" value="0.1" units="cm"/>
      <inkml:brushProperty name="height" value="0.1" units="cm"/>
    </inkml:brush>
  </inkml:definitions>
  <inkml:trace contextRef="#ctx0" brushRef="#br0">189 1162 24575,'0'-11'0,"0"0"0,0-6 0,0 4 0,0-9 0,0 4 0,0-5 0,0 5 0,0 1 0,0 0 0,0-2 0,0 1 0,0-6 0,0-1 0,0-2 0,0-4 0,-5 6 0,3 0 0,-3 6 0,-1-4 0,-1 4 0,-5-5 0,5-1 0,-3 6 0,8-4 0,-8 5 0,9-1 0,-10-4 0,9 10 0,-9-10 0,10 4 0,-10-5 0,10-1 0,-10 0 0,9 0 0,-9 1 0,10-1 0,-5 6 0,1-4 0,3 10 0,-3-10 0,-1 4 0,5 1 0,-5-6 0,6 6 0,-5-1 0,4-4 0,-4 4 0,0-6 0,3 1 0,-3 5 0,5-4 0,0 10 0,0-4 0,0 6 0,0 0 0,-5 5 0,8 1 0,4 5 0,11 0 0,14 0 0,27 0 0,-12 0 0,27 0 0,-32 0 0,7-6 0,-9 5 0,1-5 0,-1 6 0,-7 0 0,-1 0 0,-14 0 0,5 0 0,-10 0 0,4 0 0,-6 0 0,0 0 0,0 0 0,-1 0 0,1 5 0,0 1 0,-5 11 0,4-5 0,-4 5 0,0-6 0,-1 6 0,-5-4 0,0 4 0,0-6 0,0 0 0,0 0 0,0 0 0,0 6 0,0-4 0,0 4 0,0-6 0,0 0 0,0 0 0,0 7 0,0-6 0,0 5 0,0 0 0,-11 2 0,-3 0 0,-5 4 0,-4-4 0,4 0 0,-1 4 0,-3-9 0,10 3 0,-10-5 0,10-1 0,-4 1 0,-1 0 0,6-1 0,-6 0 0,1 1 0,5-1 0,-6 1 0,7-6 0,0-1 0,5 0 0,-4-4 0,4 4 0,-5-5 0,0 0 0,0 0 0,0 0 0,-6 0 0,4 0 0,-4 0 0,0 0 0,4 0 0,-10 0 0,4 0 0,0 0 0,-4 0 0,10 0 0,-4 0 0,6 0 0,0 0 0,0 0 0,0 0 0,1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6T17:20:38.235"/>
    </inkml:context>
    <inkml:brush xml:id="br0">
      <inkml:brushProperty name="width" value="0.1" units="cm"/>
      <inkml:brushProperty name="height" value="0.1" units="cm"/>
    </inkml:brush>
  </inkml:definitions>
  <inkml:trace contextRef="#ctx0" brushRef="#br0">0 673 22355,'5'-6'0,"1"1"1078,10 5-1078,10 6 373,0 1-373,39 19 0,-25-4 0,37 20 0,-35-18 0,19 19 0,-18-19 0,16 13 190,-17-10-190,15-5 579,-6 5-579,-1-11 0,7 11 0,-7-11 0,9 5 0,-1 0 0,1-4 0,-8 3 0,5-5 0,-13-2 0,13 2 0,-13-2 0,5 1 0,-8 0 0,1-1 0,-1 1 0,1-7 0,-1 5 0,-7-10 0,6 4 0,-6-6 0,0 0 0,6 0 0,-6 0 0,1 0 0,-3 0 0,1 0 0,-6 0 0,6 0 0,-14 0 0,5 0 0,-4 0 0,0 0 0,-2-5 0,0-2 0,-5-5 0,5 1 0,-6-1 0,-4 1 0,2 0 0,-7 0 0,3 0 0,-5 0 0,0-6 0,0 5 0,0-12 0,0 6 0,0-7 0,0-7 0,0 6 0,0-13 0,0 6 0,0-8 0,0 1 0,0-1 0,0 1 0,0-9 0,0 7 0,0-7 0,0 9 0,0-1 0,5 8 0,-4-6 0,5 13 0,-6-6 0,0 14 0,0-6 0,0 12 0,0-5 0,0 5 0,0 1 0,0 0 0,0 0 0,-5 0 0,-1 5 0,-5 2 0,0 4 0,0-5 0,0 4 0,0-9 0,0 8 0,0-7 0,0 7 0,5-7 0,-4 8 0,4-9 0,-5 4 0,1-4 0,3-1 0,3 9 0,4 4 0,0 8 0,0 11 0,0-8 0,0 8 0,0-10 0,0 0 0,0 0 0,0 0 0,0 6 0,0-4 0,0 10 0,-6-5 0,5 7 0,-5-1 0,6 1 0,-5-1 0,3-5 0,-3 4 0,0-11 0,4 11 0,-4-10 0,5 4 0,0-6 0,0 0 0,0-10 0,0-7 0,0-6 0,0-4 0,-11-18 0,8 11 0,-8-18 0,11 16 0,0 1 0,0-8 0,0 5 0,0-4 0,0-1 0,0 5 0,0-11 0,0 11 0,0-12 0,0 13 0,0-6 0,0 8 0,0 5 0,0-4 0,0 10 0,5-4 0,0 11 0,6 1 0,-1 5 0,0 0 0,1 0 0,-1 0 0,1 0 0,0 5 0,6-4 0,-4 9 0,10-9 0,-5 10 0,1-5 0,4 1 0,-5 3 0,7-3 0,0 5 0,-1 0 0,1-5 0,-7 4 0,5-5 0,-4 6 0,-1-5 0,6 4 0,-12-10 0,5 5 0,-6-2 0,0-2 0,-5-2 0,-1-1 0,-5-3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34CA0-E884-1047-9997-0F93A2BE492E}" type="datetimeFigureOut">
              <a:rPr lang="fr-FR" smtClean="0"/>
              <a:t>06/10/2022</a:t>
            </a:fld>
            <a:endParaRPr lang="fr-FR"/>
          </a:p>
        </p:txBody>
      </p:sp>
      <p:sp>
        <p:nvSpPr>
          <p:cNvPr id="4" name="Espace réservé de l'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B722C-978C-E64A-B7CC-C807C375B807}" type="slidenum">
              <a:rPr lang="fr-FR" smtClean="0"/>
              <a:t>‹n°›</a:t>
            </a:fld>
            <a:endParaRPr lang="fr-FR"/>
          </a:p>
        </p:txBody>
      </p:sp>
    </p:spTree>
    <p:extLst>
      <p:ext uri="{BB962C8B-B14F-4D97-AF65-F5344CB8AC3E}">
        <p14:creationId xmlns:p14="http://schemas.microsoft.com/office/powerpoint/2010/main" val="25226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Fiefs=Seigneuries</a:t>
            </a:r>
          </a:p>
          <a:p>
            <a:endParaRPr lang="fr-FR" dirty="0"/>
          </a:p>
          <a:p>
            <a:r>
              <a:rPr lang="fr-FR" dirty="0"/>
              <a:t>On regarde relations entre seigneurs locaux et seigneurs supérieurs.</a:t>
            </a:r>
          </a:p>
          <a:p>
            <a:r>
              <a:rPr lang="fr-FR" dirty="0"/>
              <a:t>Idée générale: quand il y a un changement du seigneur local, le seigneur supérieur/féodal avait le droit à une compensation (indemnité)</a:t>
            </a:r>
          </a:p>
          <a:p>
            <a:r>
              <a:rPr lang="fr-FR" dirty="0"/>
              <a:t>2 types de </a:t>
            </a:r>
            <a:r>
              <a:rPr lang="fr-FR" dirty="0" err="1"/>
              <a:t>compeasation</a:t>
            </a:r>
            <a:r>
              <a:rPr lang="fr-FR" dirty="0"/>
              <a:t>;</a:t>
            </a:r>
          </a:p>
          <a:p>
            <a:r>
              <a:rPr lang="fr-FR" dirty="0"/>
              <a:t>1- Relief: revenu du fief pendant 1 an. S’applique à des héritiers qui ne sont pas en ligne directe.</a:t>
            </a:r>
          </a:p>
          <a:p>
            <a:r>
              <a:rPr lang="fr-FR" dirty="0"/>
              <a:t>2- Quint denier: payer le prix de vente + 1/5 du prix (c’est le seigneur qui achète qui paye). S’applique aux acheteurs.</a:t>
            </a:r>
          </a:p>
          <a:p>
            <a:r>
              <a:rPr lang="fr-FR" dirty="0"/>
              <a:t>=Dans région de Paris^^</a:t>
            </a:r>
          </a:p>
          <a:p>
            <a:endParaRPr lang="fr-FR" dirty="0"/>
          </a:p>
          <a:p>
            <a:r>
              <a:rPr lang="fr-FR" dirty="0"/>
              <a:t>VS dans le Vexin: tout le monde paie le relief (règle différente)</a:t>
            </a:r>
          </a:p>
          <a:p>
            <a:r>
              <a:rPr lang="fr-FR" dirty="0"/>
              <a:t>2 règles distinctes qui s’appliquent selon la partie du territoire ou on se situe.</a:t>
            </a:r>
          </a:p>
          <a:p>
            <a:r>
              <a:rPr lang="fr-FR" dirty="0"/>
              <a:t>C’est le seigneur qui hérite/achète la seigneurie qui paye le seigneur supérieur.</a:t>
            </a:r>
          </a:p>
        </p:txBody>
      </p:sp>
      <p:sp>
        <p:nvSpPr>
          <p:cNvPr id="4" name="Espace réservé du numéro de diapositive 3"/>
          <p:cNvSpPr>
            <a:spLocks noGrp="1"/>
          </p:cNvSpPr>
          <p:nvPr>
            <p:ph type="sldNum" sz="quarter" idx="5"/>
          </p:nvPr>
        </p:nvSpPr>
        <p:spPr/>
        <p:txBody>
          <a:bodyPr/>
          <a:lstStyle/>
          <a:p>
            <a:fld id="{C66B722C-978C-E64A-B7CC-C807C375B807}" type="slidenum">
              <a:rPr lang="fr-FR" smtClean="0"/>
              <a:t>1</a:t>
            </a:fld>
            <a:endParaRPr lang="fr-FR"/>
          </a:p>
        </p:txBody>
      </p:sp>
    </p:spTree>
    <p:extLst>
      <p:ext uri="{BB962C8B-B14F-4D97-AF65-F5344CB8AC3E}">
        <p14:creationId xmlns:p14="http://schemas.microsoft.com/office/powerpoint/2010/main" val="95825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Quand héritiers présents (héritiers en ligne directe), ne payent rien pour hériter, font juste accomplir certaines formalité (serment de fidélité). = Pour la région de Paris en général</a:t>
            </a:r>
          </a:p>
          <a:p>
            <a:endParaRPr lang="fr-FR" dirty="0"/>
          </a:p>
          <a:p>
            <a:r>
              <a:rPr lang="fr-FR" dirty="0"/>
              <a:t>VS</a:t>
            </a:r>
          </a:p>
          <a:p>
            <a:endParaRPr lang="fr-FR" dirty="0"/>
          </a:p>
          <a:p>
            <a:r>
              <a:rPr lang="fr-FR" dirty="0"/>
              <a:t>Coutume spéciale dans le Vexin (petite région dans la région de Paris) : tout le monde doit payer le fief pour 1 an (tout le monde sans distinction, même les héritiers en ligne directe) lorsqu’il en hérite ou l’achète</a:t>
            </a:r>
          </a:p>
          <a:p>
            <a:r>
              <a:rPr lang="fr-FR" dirty="0"/>
              <a:t>= </a:t>
            </a:r>
            <a:r>
              <a:rPr lang="fr-FR" dirty="0" err="1"/>
              <a:t>Variente</a:t>
            </a:r>
            <a:r>
              <a:rPr lang="fr-FR" dirty="0"/>
              <a:t> locale</a:t>
            </a:r>
          </a:p>
        </p:txBody>
      </p:sp>
      <p:sp>
        <p:nvSpPr>
          <p:cNvPr id="4" name="Espace réservé du numéro de diapositive 3"/>
          <p:cNvSpPr>
            <a:spLocks noGrp="1"/>
          </p:cNvSpPr>
          <p:nvPr>
            <p:ph type="sldNum" sz="quarter" idx="5"/>
          </p:nvPr>
        </p:nvSpPr>
        <p:spPr/>
        <p:txBody>
          <a:bodyPr/>
          <a:lstStyle/>
          <a:p>
            <a:fld id="{C66B722C-978C-E64A-B7CC-C807C375B807}" type="slidenum">
              <a:rPr lang="fr-FR" smtClean="0"/>
              <a:t>2</a:t>
            </a:fld>
            <a:endParaRPr lang="fr-FR"/>
          </a:p>
        </p:txBody>
      </p:sp>
    </p:spTree>
    <p:extLst>
      <p:ext uri="{BB962C8B-B14F-4D97-AF65-F5344CB8AC3E}">
        <p14:creationId xmlns:p14="http://schemas.microsoft.com/office/powerpoint/2010/main" val="2104149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Seigneur foncier peut poursuivre acheteur pour être payé des droits de vente, qui représentent 1/12. C’est l’acheteur qui paie ce montant au seigneur, en plus de payer le prix de vente au vendeur.</a:t>
            </a:r>
          </a:p>
          <a:p>
            <a:endParaRPr lang="fr-FR" dirty="0"/>
          </a:p>
        </p:txBody>
      </p:sp>
      <p:sp>
        <p:nvSpPr>
          <p:cNvPr id="4" name="Espace réservé du numéro de diapositive 3"/>
          <p:cNvSpPr>
            <a:spLocks noGrp="1"/>
          </p:cNvSpPr>
          <p:nvPr>
            <p:ph type="sldNum" sz="quarter" idx="5"/>
          </p:nvPr>
        </p:nvSpPr>
        <p:spPr/>
        <p:txBody>
          <a:bodyPr/>
          <a:lstStyle/>
          <a:p>
            <a:fld id="{C66B722C-978C-E64A-B7CC-C807C375B807}" type="slidenum">
              <a:rPr lang="fr-FR" smtClean="0"/>
              <a:t>3</a:t>
            </a:fld>
            <a:endParaRPr lang="fr-FR"/>
          </a:p>
        </p:txBody>
      </p:sp>
    </p:spTree>
    <p:extLst>
      <p:ext uri="{BB962C8B-B14F-4D97-AF65-F5344CB8AC3E}">
        <p14:creationId xmlns:p14="http://schemas.microsoft.com/office/powerpoint/2010/main" val="299654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Parallèles avec C.c.Q.: même principe des 2 côtés</a:t>
            </a:r>
          </a:p>
        </p:txBody>
      </p:sp>
      <p:sp>
        <p:nvSpPr>
          <p:cNvPr id="4" name="Espace réservé du numéro de diapositive 3"/>
          <p:cNvSpPr>
            <a:spLocks noGrp="1"/>
          </p:cNvSpPr>
          <p:nvPr>
            <p:ph type="sldNum" sz="quarter" idx="5"/>
          </p:nvPr>
        </p:nvSpPr>
        <p:spPr/>
        <p:txBody>
          <a:bodyPr/>
          <a:lstStyle/>
          <a:p>
            <a:fld id="{C66B722C-978C-E64A-B7CC-C807C375B807}" type="slidenum">
              <a:rPr lang="fr-FR" smtClean="0"/>
              <a:t>4</a:t>
            </a:fld>
            <a:endParaRPr lang="fr-FR"/>
          </a:p>
        </p:txBody>
      </p:sp>
    </p:spTree>
    <p:extLst>
      <p:ext uri="{BB962C8B-B14F-4D97-AF65-F5344CB8AC3E}">
        <p14:creationId xmlns:p14="http://schemas.microsoft.com/office/powerpoint/2010/main" val="331943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il était possible, pour un propriétaire (souvent père de famille) qui prévoit de diviser ses immeubles entre ses 2 enfants peut créer une servitude, à condition de déclarer par écrit les spécificités, la nature et l’étendue de la situation</a:t>
            </a:r>
          </a:p>
          <a:p>
            <a:pPr marL="171450" indent="-171450">
              <a:buFont typeface="Wingdings" pitchFamily="2" charset="2"/>
              <a:buChar char="à"/>
            </a:pPr>
            <a:r>
              <a:rPr lang="fr-FR" dirty="0">
                <a:sym typeface="Wingdings" pitchFamily="2" charset="2"/>
              </a:rPr>
              <a:t>Règle de la coutume de Paris reprise dans le C.c.Q.</a:t>
            </a:r>
          </a:p>
          <a:p>
            <a:pPr marL="171450" indent="-171450">
              <a:buFont typeface="Wingdings" pitchFamily="2" charset="2"/>
              <a:buChar char="à"/>
            </a:pPr>
            <a:endParaRPr lang="fr-FR" dirty="0">
              <a:sym typeface="Wingdings" pitchFamily="2" charset="2"/>
            </a:endParaRPr>
          </a:p>
          <a:p>
            <a:pPr marL="171450" indent="-171450">
              <a:buFont typeface="Wingdings" pitchFamily="2" charset="2"/>
              <a:buChar char="à"/>
            </a:pPr>
            <a:r>
              <a:rPr lang="fr-FR" dirty="0">
                <a:sym typeface="Wingdings" pitchFamily="2" charset="2"/>
              </a:rPr>
              <a:t>Art. 551 a été interprété par C.A. du Québec</a:t>
            </a:r>
            <a:endParaRPr lang="fr-FR" dirty="0"/>
          </a:p>
        </p:txBody>
      </p:sp>
      <p:sp>
        <p:nvSpPr>
          <p:cNvPr id="4" name="Espace réservé du numéro de diapositive 3"/>
          <p:cNvSpPr>
            <a:spLocks noGrp="1"/>
          </p:cNvSpPr>
          <p:nvPr>
            <p:ph type="sldNum" sz="quarter" idx="5"/>
          </p:nvPr>
        </p:nvSpPr>
        <p:spPr/>
        <p:txBody>
          <a:bodyPr/>
          <a:lstStyle/>
          <a:p>
            <a:fld id="{C66B722C-978C-E64A-B7CC-C807C375B807}" type="slidenum">
              <a:rPr lang="fr-FR" smtClean="0"/>
              <a:t>5</a:t>
            </a:fld>
            <a:endParaRPr lang="fr-FR"/>
          </a:p>
        </p:txBody>
      </p:sp>
    </p:spTree>
    <p:extLst>
      <p:ext uri="{BB962C8B-B14F-4D97-AF65-F5344CB8AC3E}">
        <p14:creationId xmlns:p14="http://schemas.microsoft.com/office/powerpoint/2010/main" val="1815218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EE612-5214-714F-A6E7-F27E28DC00E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7E799FC-F76B-C642-BA9D-4BAE51778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B78EBAF-AD56-C74E-9B38-75D36523EE26}"/>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5" name="Espace réservé du pied de page 4">
            <a:extLst>
              <a:ext uri="{FF2B5EF4-FFF2-40B4-BE49-F238E27FC236}">
                <a16:creationId xmlns:a16="http://schemas.microsoft.com/office/drawing/2014/main" id="{4B0EADA0-05A2-0F48-A9CB-F7CD00A291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36C60F-D5B6-0846-AE42-6685285AE2F4}"/>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19476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80B05D-20EB-D549-99AA-43E7CE858E9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369162F-5407-7C4A-8CA2-51840C1F13EE}"/>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D42CBC55-D4BE-F643-9455-07D8991ECB19}"/>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5" name="Espace réservé du pied de page 4">
            <a:extLst>
              <a:ext uri="{FF2B5EF4-FFF2-40B4-BE49-F238E27FC236}">
                <a16:creationId xmlns:a16="http://schemas.microsoft.com/office/drawing/2014/main" id="{7DC02B0F-AE1C-424E-AF37-1072B4970B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F835D2-C9C5-5D45-9FEB-159274F322D8}"/>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36982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AA417C8-C91C-6A43-ACDF-E750057ECB5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04C1F49-4D96-BF4B-9A44-5EED160E80ED}"/>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49858228-21EC-644C-ACD8-59F925FAEDDD}"/>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5" name="Espace réservé du pied de page 4">
            <a:extLst>
              <a:ext uri="{FF2B5EF4-FFF2-40B4-BE49-F238E27FC236}">
                <a16:creationId xmlns:a16="http://schemas.microsoft.com/office/drawing/2014/main" id="{176CFA9B-E408-E746-AAD8-EB4A66F959A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114465-5808-914F-8525-C4FC7315132D}"/>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156861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1D894C-8711-C843-AD06-55E6802A3D4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EA4977-A664-6648-BB73-93492AD92C1B}"/>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0FE8C1F8-7403-9644-A2A9-637D85E58362}"/>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5" name="Espace réservé du pied de page 4">
            <a:extLst>
              <a:ext uri="{FF2B5EF4-FFF2-40B4-BE49-F238E27FC236}">
                <a16:creationId xmlns:a16="http://schemas.microsoft.com/office/drawing/2014/main" id="{F414B024-4B7D-4F42-9B26-8B92D2B5A9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36D74C-8259-6649-9734-E104477E6167}"/>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173181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B5ECD9-8615-B04D-8AEC-7095F03471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E11BD0A-3E42-5C49-AD5F-97F87FC8B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22D917F7-E3EF-1C4B-8371-28849A393D8F}"/>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5" name="Espace réservé du pied de page 4">
            <a:extLst>
              <a:ext uri="{FF2B5EF4-FFF2-40B4-BE49-F238E27FC236}">
                <a16:creationId xmlns:a16="http://schemas.microsoft.com/office/drawing/2014/main" id="{F1FAE3DB-877A-4842-BBD3-34EEBCBA2A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66855FB-AA3E-D940-89BF-9A857839F833}"/>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256222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A7EF04-E8FC-B847-B8A4-D9D15A65CB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456E247-EDC6-7E4B-ACCD-D6102E71C25C}"/>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AA00C6E1-44B8-C540-98BF-AF68ED939066}"/>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BE5CD54C-5A32-7348-B353-EF9111DBD130}"/>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6" name="Espace réservé du pied de page 5">
            <a:extLst>
              <a:ext uri="{FF2B5EF4-FFF2-40B4-BE49-F238E27FC236}">
                <a16:creationId xmlns:a16="http://schemas.microsoft.com/office/drawing/2014/main" id="{60B70B51-BE8E-1D4D-AB11-9BDE275804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18BF08-4488-9D4E-9592-29FC3E4DC4BA}"/>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399858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852F9F-C775-FB41-95DB-C079B4F02DC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71BE04F-E525-C44B-A97E-D6623B652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CAA846E1-64A3-9C45-93D9-BB5E12AE257C}"/>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B67AB177-FC87-854E-A62F-63DE0E841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381A93D9-BEEB-7F41-8A4E-FE3BF5E2D00C}"/>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3C77B9C2-A58D-D34E-8241-C53433F5C5F8}"/>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8" name="Espace réservé du pied de page 7">
            <a:extLst>
              <a:ext uri="{FF2B5EF4-FFF2-40B4-BE49-F238E27FC236}">
                <a16:creationId xmlns:a16="http://schemas.microsoft.com/office/drawing/2014/main" id="{780A8517-6F5B-F74A-9179-2098C6443F0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A93689B-3510-894D-9D2A-C916C5289A1F}"/>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365772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7C731-3694-2B4B-898D-FCFE5767A69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ECCD1B9-78DC-F34F-AE01-1932AF0BE04E}"/>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4" name="Espace réservé du pied de page 3">
            <a:extLst>
              <a:ext uri="{FF2B5EF4-FFF2-40B4-BE49-F238E27FC236}">
                <a16:creationId xmlns:a16="http://schemas.microsoft.com/office/drawing/2014/main" id="{E0D23120-8026-2942-8DB2-681C6D224E6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B30BA75-BC3D-3E48-991B-3AE68F45E58C}"/>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139204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F1956A0-A575-1744-B298-AA8E2EB46D6E}"/>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3" name="Espace réservé du pied de page 2">
            <a:extLst>
              <a:ext uri="{FF2B5EF4-FFF2-40B4-BE49-F238E27FC236}">
                <a16:creationId xmlns:a16="http://schemas.microsoft.com/office/drawing/2014/main" id="{B7504A8A-4053-3F43-8E02-B4FFF2A7BFF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10E99DD-3C58-C440-865E-A88BC1D1B75C}"/>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266088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303310-FE1E-7040-AA92-677A925328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FB388F8-0C80-4543-A4D8-C65B567D6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0E83EBCA-5E7B-924B-90CC-52C0A5D16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B6FD23C2-95B3-9C40-9649-9FDBD13F9766}"/>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6" name="Espace réservé du pied de page 5">
            <a:extLst>
              <a:ext uri="{FF2B5EF4-FFF2-40B4-BE49-F238E27FC236}">
                <a16:creationId xmlns:a16="http://schemas.microsoft.com/office/drawing/2014/main" id="{6A0CC36D-AE8B-6E46-8ECB-941F1A99606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4F130B9-003C-564A-ACDA-02604B0F626B}"/>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80909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4B6BF-94DC-9B4B-863A-C33E36DBDA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2BB36A9-741D-8245-868C-ED2434FE6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AD9AF25-A80E-DC40-98FD-668793A68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44F7D7A4-A596-B246-B111-A60707C08C63}"/>
              </a:ext>
            </a:extLst>
          </p:cNvPr>
          <p:cNvSpPr>
            <a:spLocks noGrp="1"/>
          </p:cNvSpPr>
          <p:nvPr>
            <p:ph type="dt" sz="half" idx="10"/>
          </p:nvPr>
        </p:nvSpPr>
        <p:spPr/>
        <p:txBody>
          <a:bodyPr/>
          <a:lstStyle/>
          <a:p>
            <a:fld id="{59E67BD8-A160-BE41-A441-972504FF9BE4}" type="datetimeFigureOut">
              <a:rPr lang="fr-FR" smtClean="0"/>
              <a:t>06/10/2022</a:t>
            </a:fld>
            <a:endParaRPr lang="fr-FR"/>
          </a:p>
        </p:txBody>
      </p:sp>
      <p:sp>
        <p:nvSpPr>
          <p:cNvPr id="6" name="Espace réservé du pied de page 5">
            <a:extLst>
              <a:ext uri="{FF2B5EF4-FFF2-40B4-BE49-F238E27FC236}">
                <a16:creationId xmlns:a16="http://schemas.microsoft.com/office/drawing/2014/main" id="{9C81D902-F2F8-354F-AEA1-EF99FA12A34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8742DC-742B-9C40-A7D7-61053D3A5483}"/>
              </a:ext>
            </a:extLst>
          </p:cNvPr>
          <p:cNvSpPr>
            <a:spLocks noGrp="1"/>
          </p:cNvSpPr>
          <p:nvPr>
            <p:ph type="sldNum" sz="quarter" idx="12"/>
          </p:nvPr>
        </p:nvSpPr>
        <p:spPr/>
        <p:txBody>
          <a:bodyPr/>
          <a:lstStyle/>
          <a:p>
            <a:fld id="{C3565054-8E63-534A-A192-081439C595F2}" type="slidenum">
              <a:rPr lang="fr-FR" smtClean="0"/>
              <a:t>‹n°›</a:t>
            </a:fld>
            <a:endParaRPr lang="fr-FR"/>
          </a:p>
        </p:txBody>
      </p:sp>
    </p:spTree>
    <p:extLst>
      <p:ext uri="{BB962C8B-B14F-4D97-AF65-F5344CB8AC3E}">
        <p14:creationId xmlns:p14="http://schemas.microsoft.com/office/powerpoint/2010/main" val="428821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CEAADAA-2946-9B40-9B57-DD26E3672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C5ABC4D-D1A2-FB44-BB3D-549E3B688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A214C89A-7414-984C-A307-5A13D548B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67BD8-A160-BE41-A441-972504FF9BE4}" type="datetimeFigureOut">
              <a:rPr lang="fr-FR" smtClean="0"/>
              <a:t>06/10/2022</a:t>
            </a:fld>
            <a:endParaRPr lang="fr-FR"/>
          </a:p>
        </p:txBody>
      </p:sp>
      <p:sp>
        <p:nvSpPr>
          <p:cNvPr id="5" name="Espace réservé du pied de page 4">
            <a:extLst>
              <a:ext uri="{FF2B5EF4-FFF2-40B4-BE49-F238E27FC236}">
                <a16:creationId xmlns:a16="http://schemas.microsoft.com/office/drawing/2014/main" id="{7729C07C-AD46-124E-82CE-90D939903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98A03C4-B1AB-C048-A12E-3DEB4D9514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65054-8E63-534A-A192-081439C595F2}" type="slidenum">
              <a:rPr lang="fr-FR" smtClean="0"/>
              <a:t>‹n°›</a:t>
            </a:fld>
            <a:endParaRPr lang="fr-FR"/>
          </a:p>
        </p:txBody>
      </p:sp>
    </p:spTree>
    <p:extLst>
      <p:ext uri="{BB962C8B-B14F-4D97-AF65-F5344CB8AC3E}">
        <p14:creationId xmlns:p14="http://schemas.microsoft.com/office/powerpoint/2010/main" val="3574677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 Id="rId1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9DE57B-2A35-BB40-A0CE-4E1AFDFD6DAE}"/>
              </a:ext>
            </a:extLst>
          </p:cNvPr>
          <p:cNvSpPr/>
          <p:nvPr/>
        </p:nvSpPr>
        <p:spPr>
          <a:xfrm>
            <a:off x="373626" y="755519"/>
            <a:ext cx="11444748" cy="4955203"/>
          </a:xfrm>
          <a:prstGeom prst="rect">
            <a:avLst/>
          </a:prstGeom>
        </p:spPr>
        <p:txBody>
          <a:bodyPr wrap="square">
            <a:spAutoFit/>
          </a:bodyPr>
          <a:lstStyle/>
          <a:p>
            <a:pPr algn="just">
              <a:spcAft>
                <a:spcPts val="0"/>
              </a:spcAft>
            </a:pPr>
            <a:r>
              <a:rPr lang="fr-CA" sz="2800" i="1" dirty="0">
                <a:effectLst/>
                <a:latin typeface="Calibri" panose="020F0502020204030204" pitchFamily="34" charset="0"/>
                <a:ea typeface="Times New Roman" panose="02020603050405020304" pitchFamily="18" charset="0"/>
              </a:rPr>
              <a:t>Articles de la Coutumes de la </a:t>
            </a:r>
            <a:r>
              <a:rPr lang="fr-CA" sz="2800" i="1" dirty="0" err="1">
                <a:effectLst/>
                <a:latin typeface="Calibri" panose="020F0502020204030204" pitchFamily="34" charset="0"/>
                <a:ea typeface="Times New Roman" panose="02020603050405020304" pitchFamily="18" charset="0"/>
              </a:rPr>
              <a:t>Prévoté</a:t>
            </a:r>
            <a:r>
              <a:rPr lang="fr-CA" sz="2800" i="1" dirty="0">
                <a:effectLst/>
                <a:latin typeface="Calibri" panose="020F0502020204030204" pitchFamily="34" charset="0"/>
                <a:ea typeface="Times New Roman" panose="02020603050405020304" pitchFamily="18" charset="0"/>
              </a:rPr>
              <a:t> et Vicomte de Paris</a:t>
            </a:r>
            <a:endParaRPr lang="fr-CA" sz="2800" dirty="0">
              <a:effectLst/>
              <a:latin typeface="Times New Roman" panose="02020603050405020304" pitchFamily="18" charset="0"/>
              <a:ea typeface="Times New Roman" panose="02020603050405020304" pitchFamily="18" charset="0"/>
            </a:endParaRPr>
          </a:p>
          <a:p>
            <a:pPr algn="just">
              <a:spcAft>
                <a:spcPts val="0"/>
              </a:spcAft>
            </a:pPr>
            <a:r>
              <a:rPr lang="fr-CA" sz="2000" dirty="0">
                <a:effectLst/>
                <a:latin typeface="Times New Roman" panose="02020603050405020304" pitchFamily="18" charset="0"/>
                <a:ea typeface="Times New Roman" panose="02020603050405020304" pitchFamily="18" charset="0"/>
                <a:cs typeface="Calibri" panose="020F0502020204030204" pitchFamily="34" charset="0"/>
              </a:rPr>
              <a:t>Source : </a:t>
            </a:r>
            <a:r>
              <a:rPr lang="fr-CA" sz="2000" dirty="0">
                <a:effectLst/>
                <a:latin typeface="Calibri" panose="020F0502020204030204" pitchFamily="34" charset="0"/>
                <a:ea typeface="Times New Roman" panose="02020603050405020304" pitchFamily="18" charset="0"/>
              </a:rPr>
              <a:t>Charles GIRAUD, </a:t>
            </a:r>
            <a:r>
              <a:rPr lang="fr-CA" sz="2000" i="1" dirty="0">
                <a:effectLst/>
                <a:latin typeface="Calibri" panose="020F0502020204030204" pitchFamily="34" charset="0"/>
                <a:ea typeface="Times New Roman" panose="02020603050405020304" pitchFamily="18" charset="0"/>
              </a:rPr>
              <a:t>Précis de l’ancien droit coutumier français</a:t>
            </a:r>
            <a:r>
              <a:rPr lang="fr-CA" sz="2000" dirty="0">
                <a:effectLst/>
                <a:latin typeface="Calibri" panose="020F0502020204030204" pitchFamily="34" charset="0"/>
                <a:ea typeface="Times New Roman" panose="02020603050405020304" pitchFamily="18" charset="0"/>
              </a:rPr>
              <a:t>, 2</a:t>
            </a:r>
            <a:r>
              <a:rPr lang="fr-CA" sz="2000" baseline="30000" dirty="0">
                <a:effectLst/>
                <a:latin typeface="Calibri" panose="020F0502020204030204" pitchFamily="34" charset="0"/>
                <a:ea typeface="Times New Roman" panose="02020603050405020304" pitchFamily="18" charset="0"/>
              </a:rPr>
              <a:t>e</a:t>
            </a:r>
            <a:r>
              <a:rPr lang="fr-CA" sz="2000" dirty="0">
                <a:effectLst/>
                <a:latin typeface="Calibri" panose="020F0502020204030204" pitchFamily="34" charset="0"/>
                <a:ea typeface="Times New Roman" panose="02020603050405020304" pitchFamily="18" charset="0"/>
              </a:rPr>
              <a:t> éd., Paris, </a:t>
            </a:r>
            <a:r>
              <a:rPr lang="fr-CA" sz="2000" dirty="0" err="1">
                <a:effectLst/>
                <a:latin typeface="Calibri" panose="020F0502020204030204" pitchFamily="34" charset="0"/>
                <a:ea typeface="Times New Roman" panose="02020603050405020304" pitchFamily="18" charset="0"/>
              </a:rPr>
              <a:t>Otillon</a:t>
            </a:r>
            <a:r>
              <a:rPr lang="fr-CA" sz="2000" dirty="0">
                <a:effectLst/>
                <a:latin typeface="Calibri" panose="020F0502020204030204" pitchFamily="34" charset="0"/>
                <a:ea typeface="Times New Roman" panose="02020603050405020304" pitchFamily="18" charset="0"/>
              </a:rPr>
              <a:t>, 1875, p. 137-197</a:t>
            </a:r>
            <a:r>
              <a:rPr lang="fr-CA" sz="2000" dirty="0">
                <a:effectLst/>
                <a:latin typeface="Times New Roman" panose="02020603050405020304" pitchFamily="18" charset="0"/>
                <a:ea typeface="Times New Roman" panose="02020603050405020304" pitchFamily="18" charset="0"/>
                <a:cs typeface="Calibri" panose="020F0502020204030204" pitchFamily="34" charset="0"/>
              </a:rPr>
              <a:t>.</a:t>
            </a:r>
            <a:r>
              <a:rPr lang="fr-CA" sz="2400" dirty="0">
                <a:effectLst/>
                <a:latin typeface="Times New Roman" panose="02020603050405020304" pitchFamily="18" charset="0"/>
                <a:ea typeface="Times New Roman" panose="02020603050405020304" pitchFamily="18" charset="0"/>
                <a:cs typeface="Calibri" panose="020F0502020204030204" pitchFamily="34" charset="0"/>
              </a:rPr>
              <a:t> [</a:t>
            </a:r>
            <a:r>
              <a:rPr lang="fr-CA" sz="2400" i="1" dirty="0">
                <a:effectLst/>
                <a:latin typeface="Times New Roman" panose="02020603050405020304" pitchFamily="18" charset="0"/>
                <a:ea typeface="Times New Roman" panose="02020603050405020304" pitchFamily="18" charset="0"/>
                <a:cs typeface="Calibri" panose="020F0502020204030204" pitchFamily="34" charset="0"/>
              </a:rPr>
              <a:t>Les explications en italiques sont de Michel Morin</a:t>
            </a:r>
            <a:r>
              <a:rPr lang="fr-CA" sz="2400" dirty="0">
                <a:effectLst/>
                <a:latin typeface="Times New Roman" panose="02020603050405020304" pitchFamily="18" charset="0"/>
                <a:ea typeface="Times New Roman" panose="02020603050405020304" pitchFamily="18" charset="0"/>
                <a:cs typeface="Calibri" panose="020F0502020204030204" pitchFamily="34" charset="0"/>
              </a:rPr>
              <a:t>]</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effectLst/>
                <a:latin typeface="Calibri" panose="020F0502020204030204" pitchFamily="34" charset="0"/>
                <a:ea typeface="Times New Roman" panose="02020603050405020304" pitchFamily="18" charset="0"/>
              </a:rPr>
              <a:t> </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TITRE PREMIER.</a:t>
            </a:r>
            <a:r>
              <a:rPr lang="fr-CA" sz="2400" dirty="0">
                <a:latin typeface="Times New Roman" panose="02020603050405020304" pitchFamily="18" charset="0"/>
                <a:ea typeface="Times New Roman" panose="02020603050405020304" pitchFamily="18" charset="0"/>
              </a:rPr>
              <a:t> </a:t>
            </a:r>
            <a:r>
              <a:rPr lang="fr-CA" sz="2400" dirty="0">
                <a:latin typeface="Calibri" panose="020F0502020204030204" pitchFamily="34" charset="0"/>
                <a:ea typeface="Times New Roman" panose="02020603050405020304" pitchFamily="18" charset="0"/>
              </a:rPr>
              <a:t>De Fiefs.</a:t>
            </a:r>
            <a:endParaRPr lang="fr-CA" sz="2400" dirty="0">
              <a:effectLst/>
              <a:latin typeface="Times New Roman" panose="02020603050405020304" pitchFamily="18" charset="0"/>
              <a:ea typeface="Times New Roman" panose="02020603050405020304" pitchFamily="18" charset="0"/>
            </a:endParaRPr>
          </a:p>
          <a:p>
            <a:pPr algn="just">
              <a:spcAft>
                <a:spcPts val="0"/>
              </a:spcAft>
            </a:pPr>
            <a:endParaRPr lang="fr-CA" sz="2400" dirty="0">
              <a:latin typeface="Calibri" panose="020F0502020204030204" pitchFamily="34"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XLVII. </a:t>
            </a:r>
            <a:r>
              <a:rPr lang="fr-CA" sz="2400" dirty="0" err="1">
                <a:solidFill>
                  <a:srgbClr val="7030A0"/>
                </a:solidFill>
                <a:latin typeface="Calibri" panose="020F0502020204030204" pitchFamily="34" charset="0"/>
                <a:ea typeface="Times New Roman" panose="02020603050405020304" pitchFamily="18" charset="0"/>
              </a:rPr>
              <a:t>Droict</a:t>
            </a:r>
            <a:r>
              <a:rPr lang="fr-CA" sz="2400" dirty="0">
                <a:solidFill>
                  <a:srgbClr val="7030A0"/>
                </a:solidFill>
                <a:latin typeface="Calibri" panose="020F0502020204030204" pitchFamily="34" charset="0"/>
                <a:ea typeface="Times New Roman" panose="02020603050405020304" pitchFamily="18" charset="0"/>
              </a:rPr>
              <a:t> de relief est le revenu du fief d'un an</a:t>
            </a:r>
            <a:r>
              <a:rPr lang="fr-CA" sz="2400" dirty="0">
                <a:latin typeface="Calibri" panose="020F0502020204030204" pitchFamily="34" charset="0"/>
                <a:ea typeface="Times New Roman" panose="02020603050405020304" pitchFamily="18" charset="0"/>
              </a:rPr>
              <a:t>, </a:t>
            </a:r>
            <a:r>
              <a:rPr lang="fr-CA" sz="2400" dirty="0">
                <a:solidFill>
                  <a:srgbClr val="7030A0"/>
                </a:solidFill>
                <a:latin typeface="Calibri" panose="020F0502020204030204" pitchFamily="34" charset="0"/>
                <a:ea typeface="Times New Roman" panose="02020603050405020304" pitchFamily="18" charset="0"/>
              </a:rPr>
              <a:t>ou le dire de </a:t>
            </a:r>
            <a:r>
              <a:rPr lang="fr-CA" sz="2400" dirty="0" err="1">
                <a:solidFill>
                  <a:srgbClr val="7030A0"/>
                </a:solidFill>
                <a:latin typeface="Calibri" panose="020F0502020204030204" pitchFamily="34" charset="0"/>
                <a:ea typeface="Times New Roman" panose="02020603050405020304" pitchFamily="18" charset="0"/>
              </a:rPr>
              <a:t>preud'hommes</a:t>
            </a:r>
            <a:r>
              <a:rPr lang="fr-CA" sz="2400" dirty="0">
                <a:latin typeface="Calibri" panose="020F0502020204030204" pitchFamily="34" charset="0"/>
                <a:ea typeface="Times New Roman" panose="02020603050405020304" pitchFamily="18" charset="0"/>
              </a:rPr>
              <a:t>, </a:t>
            </a:r>
            <a:r>
              <a:rPr lang="fr-CA" sz="2400" dirty="0">
                <a:solidFill>
                  <a:srgbClr val="7030A0"/>
                </a:solidFill>
                <a:latin typeface="Calibri" panose="020F0502020204030204" pitchFamily="34" charset="0"/>
                <a:ea typeface="Times New Roman" panose="02020603050405020304" pitchFamily="18" charset="0"/>
              </a:rPr>
              <a:t>ou une somme pour une fois offerte </a:t>
            </a:r>
            <a:r>
              <a:rPr lang="fr-CA" sz="2400" dirty="0">
                <a:latin typeface="Calibri" panose="020F0502020204030204" pitchFamily="34" charset="0"/>
                <a:ea typeface="Times New Roman" panose="02020603050405020304" pitchFamily="18" charset="0"/>
              </a:rPr>
              <a:t>de la part du vassal, </a:t>
            </a:r>
            <a:r>
              <a:rPr lang="fr-CA" sz="2400" dirty="0">
                <a:solidFill>
                  <a:srgbClr val="7030A0"/>
                </a:solidFill>
                <a:latin typeface="Calibri" panose="020F0502020204030204" pitchFamily="34" charset="0"/>
                <a:ea typeface="Times New Roman" panose="02020603050405020304" pitchFamily="18" charset="0"/>
              </a:rPr>
              <a:t>a</a:t>
            </a:r>
            <a:r>
              <a:rPr lang="fr-CA" sz="2400" dirty="0">
                <a:solidFill>
                  <a:srgbClr val="7030A0"/>
                </a:solidFill>
                <a:latin typeface="Times New Roman" panose="02020603050405020304" pitchFamily="18" charset="0"/>
                <a:ea typeface="Times New Roman" panose="02020603050405020304" pitchFamily="18" charset="0"/>
                <a:cs typeface="Calibri" panose="020F0502020204030204" pitchFamily="34" charset="0"/>
              </a:rPr>
              <a:t>u choix </a:t>
            </a:r>
            <a:r>
              <a:rPr lang="fr-CA" sz="2400" dirty="0">
                <a:latin typeface="Times New Roman" panose="02020603050405020304" pitchFamily="18" charset="0"/>
                <a:ea typeface="Times New Roman" panose="02020603050405020304" pitchFamily="18" charset="0"/>
                <a:cs typeface="Calibri" panose="020F0502020204030204" pitchFamily="34" charset="0"/>
              </a:rPr>
              <a:t>et élection du seigneur </a:t>
            </a:r>
            <a:r>
              <a:rPr lang="fr-CA" sz="2400" dirty="0">
                <a:latin typeface="Calibri" panose="020F0502020204030204" pitchFamily="34" charset="0"/>
                <a:ea typeface="Times New Roman" panose="02020603050405020304" pitchFamily="18" charset="0"/>
              </a:rPr>
              <a:t>féodal.</a:t>
            </a:r>
          </a:p>
          <a:p>
            <a:pPr algn="just">
              <a:spcAft>
                <a:spcPts val="0"/>
              </a:spcAft>
            </a:pPr>
            <a:endParaRPr lang="fr-CA" sz="2400" dirty="0">
              <a:effectLst/>
              <a:latin typeface="Calibri" panose="020F0502020204030204" pitchFamily="34" charset="0"/>
              <a:ea typeface="Times New Roman" panose="02020603050405020304" pitchFamily="18" charset="0"/>
            </a:endParaRPr>
          </a:p>
          <a:p>
            <a:pPr algn="just"/>
            <a:r>
              <a:rPr lang="fr-CA" sz="2400" dirty="0">
                <a:latin typeface="Times New Roman" panose="02020603050405020304" pitchFamily="18" charset="0"/>
                <a:ea typeface="Times New Roman" panose="02020603050405020304" pitchFamily="18" charset="0"/>
                <a:cs typeface="Calibri" panose="020F0502020204030204" pitchFamily="34" charset="0"/>
              </a:rPr>
              <a:t>[</a:t>
            </a:r>
            <a:r>
              <a:rPr lang="fr-CA" sz="2400" i="1" dirty="0">
                <a:latin typeface="Times New Roman" panose="02020603050405020304" pitchFamily="18" charset="0"/>
                <a:ea typeface="Times New Roman" panose="02020603050405020304" pitchFamily="18" charset="0"/>
                <a:cs typeface="Calibri" panose="020F0502020204030204" pitchFamily="34" charset="0"/>
              </a:rPr>
              <a:t>Les </a:t>
            </a:r>
            <a:r>
              <a:rPr lang="fr-CA" sz="2400" i="1" dirty="0" err="1">
                <a:latin typeface="Times New Roman" panose="02020603050405020304" pitchFamily="18" charset="0"/>
                <a:ea typeface="Times New Roman" panose="02020603050405020304" pitchFamily="18" charset="0"/>
                <a:cs typeface="Calibri" panose="020F0502020204030204" pitchFamily="34" charset="0"/>
              </a:rPr>
              <a:t>preud’hommes</a:t>
            </a:r>
            <a:r>
              <a:rPr lang="fr-CA" sz="2400" i="1" dirty="0">
                <a:latin typeface="Times New Roman" panose="02020603050405020304" pitchFamily="18" charset="0"/>
                <a:ea typeface="Times New Roman" panose="02020603050405020304" pitchFamily="18" charset="0"/>
                <a:cs typeface="Calibri" panose="020F0502020204030204" pitchFamily="34" charset="0"/>
              </a:rPr>
              <a:t> sont des habitants chargés d’estimer le revenu annuel du fief</a:t>
            </a:r>
            <a:r>
              <a:rPr lang="fr-CA" sz="2400" dirty="0">
                <a:latin typeface="Times New Roman" panose="02020603050405020304" pitchFamily="18" charset="0"/>
                <a:ea typeface="Times New Roman" panose="02020603050405020304" pitchFamily="18" charset="0"/>
                <a:cs typeface="Calibri" panose="020F0502020204030204" pitchFamily="34" charset="0"/>
              </a:rPr>
              <a:t>]</a:t>
            </a:r>
            <a:r>
              <a:rPr lang="fr-CA" sz="2400" dirty="0">
                <a:latin typeface="Calibri" panose="020F0502020204030204" pitchFamily="34" charset="0"/>
                <a:ea typeface="Times New Roman" panose="02020603050405020304" pitchFamily="18" charset="0"/>
              </a:rPr>
              <a:t> </a:t>
            </a:r>
          </a:p>
          <a:p>
            <a:pPr algn="just">
              <a:spcAft>
                <a:spcPts val="0"/>
              </a:spcAft>
            </a:pPr>
            <a:endParaRPr lang="fr-CA" sz="2400" dirty="0">
              <a:effectLst/>
              <a:latin typeface="Calibri" panose="020F0502020204030204" pitchFamily="34" charset="0"/>
              <a:ea typeface="Times New Roman" panose="02020603050405020304" pitchFamily="18" charset="0"/>
            </a:endParaRPr>
          </a:p>
          <a:p>
            <a:pPr algn="just"/>
            <a:r>
              <a:rPr lang="fr-CA" sz="2400" dirty="0">
                <a:latin typeface="Calibri" panose="020F0502020204030204" pitchFamily="34" charset="0"/>
                <a:ea typeface="Times New Roman" panose="02020603050405020304" pitchFamily="18" charset="0"/>
              </a:rPr>
              <a:t>XXIII . </a:t>
            </a:r>
            <a:r>
              <a:rPr lang="fr-CA" sz="2400" dirty="0">
                <a:solidFill>
                  <a:srgbClr val="7030A0"/>
                </a:solidFill>
                <a:latin typeface="Calibri" panose="020F0502020204030204" pitchFamily="34" charset="0"/>
                <a:ea typeface="Times New Roman" panose="02020603050405020304" pitchFamily="18" charset="0"/>
              </a:rPr>
              <a:t>Quand un fief est vendu </a:t>
            </a:r>
            <a:r>
              <a:rPr lang="fr-CA" sz="2400" dirty="0">
                <a:latin typeface="Calibri" panose="020F0502020204030204" pitchFamily="34" charset="0"/>
                <a:ea typeface="Times New Roman" panose="02020603050405020304" pitchFamily="18" charset="0"/>
              </a:rPr>
              <a:t>[…], </a:t>
            </a:r>
            <a:r>
              <a:rPr lang="fr-CA" sz="2400" dirty="0">
                <a:solidFill>
                  <a:srgbClr val="7030A0"/>
                </a:solidFill>
                <a:latin typeface="Calibri" panose="020F0502020204030204" pitchFamily="34" charset="0"/>
                <a:ea typeface="Times New Roman" panose="02020603050405020304" pitchFamily="18" charset="0"/>
              </a:rPr>
              <a:t>l’acheteur doit payer le quint denier </a:t>
            </a:r>
            <a:r>
              <a:rPr lang="fr-CA" sz="2400" dirty="0">
                <a:latin typeface="Calibri" panose="020F0502020204030204" pitchFamily="34" charset="0"/>
                <a:ea typeface="Times New Roman" panose="02020603050405020304" pitchFamily="18" charset="0"/>
              </a:rPr>
              <a:t>du prix […]. [</a:t>
            </a:r>
            <a:r>
              <a:rPr lang="fr-CA" sz="2400" i="1" dirty="0">
                <a:latin typeface="Calibri" panose="020F0502020204030204" pitchFamily="34" charset="0"/>
                <a:ea typeface="Times New Roman" panose="02020603050405020304" pitchFamily="18" charset="0"/>
              </a:rPr>
              <a:t>Quint denier signifie un cinquième</a:t>
            </a:r>
            <a:r>
              <a:rPr lang="fr-CA" sz="2400" dirty="0">
                <a:latin typeface="Calibri" panose="020F0502020204030204" pitchFamily="34" charset="0"/>
                <a:ea typeface="Times New Roman" panose="02020603050405020304" pitchFamily="18" charset="0"/>
              </a:rPr>
              <a:t>].</a:t>
            </a:r>
            <a:endParaRPr lang="fr-CA" sz="24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7" name="Entrée manuscrite 6">
                <a:extLst>
                  <a:ext uri="{FF2B5EF4-FFF2-40B4-BE49-F238E27FC236}">
                    <a16:creationId xmlns:a16="http://schemas.microsoft.com/office/drawing/2014/main" id="{C74748CB-C78B-A5C6-1E3D-C16D78C44FED}"/>
                  </a:ext>
                </a:extLst>
              </p14:cNvPr>
              <p14:cNvContentPartPr/>
              <p14:nvPr/>
            </p14:nvContentPartPr>
            <p14:xfrm>
              <a:off x="7313479" y="5839822"/>
              <a:ext cx="1119600" cy="234720"/>
            </p14:xfrm>
          </p:contentPart>
        </mc:Choice>
        <mc:Fallback>
          <p:pic>
            <p:nvPicPr>
              <p:cNvPr id="7" name="Entrée manuscrite 6">
                <a:extLst>
                  <a:ext uri="{FF2B5EF4-FFF2-40B4-BE49-F238E27FC236}">
                    <a16:creationId xmlns:a16="http://schemas.microsoft.com/office/drawing/2014/main" id="{C74748CB-C78B-A5C6-1E3D-C16D78C44FED}"/>
                  </a:ext>
                </a:extLst>
              </p:cNvPr>
              <p:cNvPicPr/>
              <p:nvPr/>
            </p:nvPicPr>
            <p:blipFill>
              <a:blip r:embed="rId4"/>
              <a:stretch>
                <a:fillRect/>
              </a:stretch>
            </p:blipFill>
            <p:spPr>
              <a:xfrm>
                <a:off x="7295479" y="5821822"/>
                <a:ext cx="11552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Entrée manuscrite 8">
                <a:extLst>
                  <a:ext uri="{FF2B5EF4-FFF2-40B4-BE49-F238E27FC236}">
                    <a16:creationId xmlns:a16="http://schemas.microsoft.com/office/drawing/2014/main" id="{EF4C5DEA-B649-9226-FD60-2DE711A22068}"/>
                  </a:ext>
                </a:extLst>
              </p14:cNvPr>
              <p14:cNvContentPartPr/>
              <p14:nvPr/>
            </p14:nvContentPartPr>
            <p14:xfrm>
              <a:off x="6676999" y="5704822"/>
              <a:ext cx="179280" cy="333360"/>
            </p14:xfrm>
          </p:contentPart>
        </mc:Choice>
        <mc:Fallback>
          <p:pic>
            <p:nvPicPr>
              <p:cNvPr id="9" name="Entrée manuscrite 8">
                <a:extLst>
                  <a:ext uri="{FF2B5EF4-FFF2-40B4-BE49-F238E27FC236}">
                    <a16:creationId xmlns:a16="http://schemas.microsoft.com/office/drawing/2014/main" id="{EF4C5DEA-B649-9226-FD60-2DE711A22068}"/>
                  </a:ext>
                </a:extLst>
              </p:cNvPr>
              <p:cNvPicPr/>
              <p:nvPr/>
            </p:nvPicPr>
            <p:blipFill>
              <a:blip r:embed="rId6"/>
              <a:stretch>
                <a:fillRect/>
              </a:stretch>
            </p:blipFill>
            <p:spPr>
              <a:xfrm>
                <a:off x="6658999" y="5687182"/>
                <a:ext cx="214920" cy="369000"/>
              </a:xfrm>
              <a:prstGeom prst="rect">
                <a:avLst/>
              </a:prstGeom>
            </p:spPr>
          </p:pic>
        </mc:Fallback>
      </mc:AlternateContent>
      <p:grpSp>
        <p:nvGrpSpPr>
          <p:cNvPr id="14" name="Groupe 13">
            <a:extLst>
              <a:ext uri="{FF2B5EF4-FFF2-40B4-BE49-F238E27FC236}">
                <a16:creationId xmlns:a16="http://schemas.microsoft.com/office/drawing/2014/main" id="{1EDD8B6B-8FC1-BFA0-560E-163CA54E1E8C}"/>
              </a:ext>
            </a:extLst>
          </p:cNvPr>
          <p:cNvGrpSpPr/>
          <p:nvPr/>
        </p:nvGrpSpPr>
        <p:grpSpPr>
          <a:xfrm>
            <a:off x="8036719" y="5524462"/>
            <a:ext cx="1869120" cy="1026720"/>
            <a:chOff x="8036719" y="5524462"/>
            <a:chExt cx="1869120" cy="1026720"/>
          </a:xfrm>
        </p:grpSpPr>
        <mc:AlternateContent xmlns:mc="http://schemas.openxmlformats.org/markup-compatibility/2006">
          <mc:Choice xmlns:p14="http://schemas.microsoft.com/office/powerpoint/2010/main" Requires="p14">
            <p:contentPart p14:bwMode="auto" r:id="rId7">
              <p14:nvContentPartPr>
                <p14:cNvPr id="3" name="Entrée manuscrite 2">
                  <a:extLst>
                    <a:ext uri="{FF2B5EF4-FFF2-40B4-BE49-F238E27FC236}">
                      <a16:creationId xmlns:a16="http://schemas.microsoft.com/office/drawing/2014/main" id="{E37B5F00-94A5-A451-9467-2DADD268164C}"/>
                    </a:ext>
                  </a:extLst>
                </p14:cNvPr>
                <p14:cNvContentPartPr/>
                <p14:nvPr/>
              </p14:nvContentPartPr>
              <p14:xfrm>
                <a:off x="8036719" y="5524462"/>
                <a:ext cx="1237320" cy="1026720"/>
              </p14:xfrm>
            </p:contentPart>
          </mc:Choice>
          <mc:Fallback>
            <p:pic>
              <p:nvPicPr>
                <p:cNvPr id="3" name="Entrée manuscrite 2">
                  <a:extLst>
                    <a:ext uri="{FF2B5EF4-FFF2-40B4-BE49-F238E27FC236}">
                      <a16:creationId xmlns:a16="http://schemas.microsoft.com/office/drawing/2014/main" id="{E37B5F00-94A5-A451-9467-2DADD268164C}"/>
                    </a:ext>
                  </a:extLst>
                </p:cNvPr>
                <p:cNvPicPr/>
                <p:nvPr/>
              </p:nvPicPr>
              <p:blipFill>
                <a:blip r:embed="rId8"/>
                <a:stretch>
                  <a:fillRect/>
                </a:stretch>
              </p:blipFill>
              <p:spPr>
                <a:xfrm>
                  <a:off x="8018719" y="5506462"/>
                  <a:ext cx="1272960" cy="1062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Entrée manuscrite 3">
                  <a:extLst>
                    <a:ext uri="{FF2B5EF4-FFF2-40B4-BE49-F238E27FC236}">
                      <a16:creationId xmlns:a16="http://schemas.microsoft.com/office/drawing/2014/main" id="{061062A0-0484-090C-A72C-282B9F0EDB58}"/>
                    </a:ext>
                  </a:extLst>
                </p14:cNvPr>
                <p14:cNvContentPartPr/>
                <p14:nvPr/>
              </p14:nvContentPartPr>
              <p14:xfrm>
                <a:off x="8253799" y="5780062"/>
                <a:ext cx="388800" cy="383040"/>
              </p14:xfrm>
            </p:contentPart>
          </mc:Choice>
          <mc:Fallback>
            <p:pic>
              <p:nvPicPr>
                <p:cNvPr id="4" name="Entrée manuscrite 3">
                  <a:extLst>
                    <a:ext uri="{FF2B5EF4-FFF2-40B4-BE49-F238E27FC236}">
                      <a16:creationId xmlns:a16="http://schemas.microsoft.com/office/drawing/2014/main" id="{061062A0-0484-090C-A72C-282B9F0EDB58}"/>
                    </a:ext>
                  </a:extLst>
                </p:cNvPr>
                <p:cNvPicPr/>
                <p:nvPr/>
              </p:nvPicPr>
              <p:blipFill>
                <a:blip r:embed="rId10"/>
                <a:stretch>
                  <a:fillRect/>
                </a:stretch>
              </p:blipFill>
              <p:spPr>
                <a:xfrm>
                  <a:off x="8236159" y="5762062"/>
                  <a:ext cx="42444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Entrée manuscrite 5">
                  <a:extLst>
                    <a:ext uri="{FF2B5EF4-FFF2-40B4-BE49-F238E27FC236}">
                      <a16:creationId xmlns:a16="http://schemas.microsoft.com/office/drawing/2014/main" id="{A1BB4D59-4890-37C9-0E9D-FF419B3D18B0}"/>
                    </a:ext>
                  </a:extLst>
                </p14:cNvPr>
                <p14:cNvContentPartPr/>
                <p14:nvPr/>
              </p14:nvContentPartPr>
              <p14:xfrm>
                <a:off x="9495799" y="5716342"/>
                <a:ext cx="247320" cy="418320"/>
              </p14:xfrm>
            </p:contentPart>
          </mc:Choice>
          <mc:Fallback>
            <p:pic>
              <p:nvPicPr>
                <p:cNvPr id="6" name="Entrée manuscrite 5">
                  <a:extLst>
                    <a:ext uri="{FF2B5EF4-FFF2-40B4-BE49-F238E27FC236}">
                      <a16:creationId xmlns:a16="http://schemas.microsoft.com/office/drawing/2014/main" id="{A1BB4D59-4890-37C9-0E9D-FF419B3D18B0}"/>
                    </a:ext>
                  </a:extLst>
                </p:cNvPr>
                <p:cNvPicPr/>
                <p:nvPr/>
              </p:nvPicPr>
              <p:blipFill>
                <a:blip r:embed="rId12"/>
                <a:stretch>
                  <a:fillRect/>
                </a:stretch>
              </p:blipFill>
              <p:spPr>
                <a:xfrm>
                  <a:off x="9478159" y="5698702"/>
                  <a:ext cx="28296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Entrée manuscrite 12">
                  <a:extLst>
                    <a:ext uri="{FF2B5EF4-FFF2-40B4-BE49-F238E27FC236}">
                      <a16:creationId xmlns:a16="http://schemas.microsoft.com/office/drawing/2014/main" id="{2BB59656-B4F5-3E60-3E5D-B073F35F6BD7}"/>
                    </a:ext>
                  </a:extLst>
                </p14:cNvPr>
                <p14:cNvContentPartPr/>
                <p14:nvPr/>
              </p14:nvContentPartPr>
              <p14:xfrm>
                <a:off x="9090439" y="6017662"/>
                <a:ext cx="815400" cy="448200"/>
              </p14:xfrm>
            </p:contentPart>
          </mc:Choice>
          <mc:Fallback>
            <p:pic>
              <p:nvPicPr>
                <p:cNvPr id="13" name="Entrée manuscrite 12">
                  <a:extLst>
                    <a:ext uri="{FF2B5EF4-FFF2-40B4-BE49-F238E27FC236}">
                      <a16:creationId xmlns:a16="http://schemas.microsoft.com/office/drawing/2014/main" id="{2BB59656-B4F5-3E60-3E5D-B073F35F6BD7}"/>
                    </a:ext>
                  </a:extLst>
                </p:cNvPr>
                <p:cNvPicPr/>
                <p:nvPr/>
              </p:nvPicPr>
              <p:blipFill>
                <a:blip r:embed="rId14"/>
                <a:stretch>
                  <a:fillRect/>
                </a:stretch>
              </p:blipFill>
              <p:spPr>
                <a:xfrm>
                  <a:off x="9072439" y="5999662"/>
                  <a:ext cx="851040" cy="483840"/>
                </a:xfrm>
                <a:prstGeom prst="rect">
                  <a:avLst/>
                </a:prstGeom>
              </p:spPr>
            </p:pic>
          </mc:Fallback>
        </mc:AlternateContent>
      </p:grpSp>
    </p:spTree>
    <p:extLst>
      <p:ext uri="{BB962C8B-B14F-4D97-AF65-F5344CB8AC3E}">
        <p14:creationId xmlns:p14="http://schemas.microsoft.com/office/powerpoint/2010/main" val="333431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9DE57B-2A35-BB40-A0CE-4E1AFDFD6DAE}"/>
              </a:ext>
            </a:extLst>
          </p:cNvPr>
          <p:cNvSpPr/>
          <p:nvPr/>
        </p:nvSpPr>
        <p:spPr>
          <a:xfrm>
            <a:off x="442452" y="235974"/>
            <a:ext cx="11444748" cy="4585871"/>
          </a:xfrm>
          <a:prstGeom prst="rect">
            <a:avLst/>
          </a:prstGeom>
        </p:spPr>
        <p:txBody>
          <a:bodyPr wrap="square">
            <a:spAutoFit/>
          </a:bodyPr>
          <a:lstStyle/>
          <a:p>
            <a:pPr algn="just">
              <a:spcAft>
                <a:spcPts val="0"/>
              </a:spcAft>
            </a:pPr>
            <a:r>
              <a:rPr lang="fr-CA" sz="2800" i="1" dirty="0">
                <a:effectLst/>
                <a:latin typeface="Calibri" panose="020F0502020204030204" pitchFamily="34" charset="0"/>
                <a:ea typeface="Times New Roman" panose="02020603050405020304" pitchFamily="18" charset="0"/>
              </a:rPr>
              <a:t>Articles de la Coutumes de la </a:t>
            </a:r>
            <a:r>
              <a:rPr lang="fr-CA" sz="2800" i="1" dirty="0" err="1">
                <a:effectLst/>
                <a:latin typeface="Calibri" panose="020F0502020204030204" pitchFamily="34" charset="0"/>
                <a:ea typeface="Times New Roman" panose="02020603050405020304" pitchFamily="18" charset="0"/>
              </a:rPr>
              <a:t>Prévoté</a:t>
            </a:r>
            <a:r>
              <a:rPr lang="fr-CA" sz="2800" i="1" dirty="0">
                <a:effectLst/>
                <a:latin typeface="Calibri" panose="020F0502020204030204" pitchFamily="34" charset="0"/>
                <a:ea typeface="Times New Roman" panose="02020603050405020304" pitchFamily="18" charset="0"/>
              </a:rPr>
              <a:t> et Vicomte de Paris</a:t>
            </a:r>
            <a:endParaRPr lang="fr-CA" sz="2800" dirty="0">
              <a:effectLst/>
              <a:latin typeface="Times New Roman" panose="02020603050405020304" pitchFamily="18" charset="0"/>
              <a:ea typeface="Times New Roman" panose="02020603050405020304" pitchFamily="18" charset="0"/>
            </a:endParaRPr>
          </a:p>
          <a:p>
            <a:pPr algn="just">
              <a:spcAft>
                <a:spcPts val="0"/>
              </a:spcAft>
            </a:pPr>
            <a:r>
              <a:rPr lang="fr-CA" sz="2000" dirty="0">
                <a:effectLst/>
                <a:latin typeface="Times New Roman" panose="02020603050405020304" pitchFamily="18" charset="0"/>
                <a:ea typeface="Times New Roman" panose="02020603050405020304" pitchFamily="18" charset="0"/>
                <a:cs typeface="Calibri" panose="020F0502020204030204" pitchFamily="34" charset="0"/>
              </a:rPr>
              <a:t>Source : </a:t>
            </a:r>
            <a:r>
              <a:rPr lang="fr-CA" sz="2000" dirty="0">
                <a:effectLst/>
                <a:latin typeface="Calibri" panose="020F0502020204030204" pitchFamily="34" charset="0"/>
                <a:ea typeface="Times New Roman" panose="02020603050405020304" pitchFamily="18" charset="0"/>
              </a:rPr>
              <a:t>Charles GIRAUD, </a:t>
            </a:r>
            <a:r>
              <a:rPr lang="fr-CA" sz="2000" i="1" dirty="0">
                <a:effectLst/>
                <a:latin typeface="Calibri" panose="020F0502020204030204" pitchFamily="34" charset="0"/>
                <a:ea typeface="Times New Roman" panose="02020603050405020304" pitchFamily="18" charset="0"/>
              </a:rPr>
              <a:t>Précis de l’ancien droit coutumier français</a:t>
            </a:r>
            <a:r>
              <a:rPr lang="fr-CA" sz="2000" dirty="0">
                <a:effectLst/>
                <a:latin typeface="Calibri" panose="020F0502020204030204" pitchFamily="34" charset="0"/>
                <a:ea typeface="Times New Roman" panose="02020603050405020304" pitchFamily="18" charset="0"/>
              </a:rPr>
              <a:t>, 2</a:t>
            </a:r>
            <a:r>
              <a:rPr lang="fr-CA" sz="2000" baseline="30000" dirty="0">
                <a:effectLst/>
                <a:latin typeface="Calibri" panose="020F0502020204030204" pitchFamily="34" charset="0"/>
                <a:ea typeface="Times New Roman" panose="02020603050405020304" pitchFamily="18" charset="0"/>
              </a:rPr>
              <a:t>e</a:t>
            </a:r>
            <a:r>
              <a:rPr lang="fr-CA" sz="2000" dirty="0">
                <a:effectLst/>
                <a:latin typeface="Calibri" panose="020F0502020204030204" pitchFamily="34" charset="0"/>
                <a:ea typeface="Times New Roman" panose="02020603050405020304" pitchFamily="18" charset="0"/>
              </a:rPr>
              <a:t> éd., Paris, </a:t>
            </a:r>
            <a:r>
              <a:rPr lang="fr-CA" sz="2000" dirty="0" err="1">
                <a:effectLst/>
                <a:latin typeface="Calibri" panose="020F0502020204030204" pitchFamily="34" charset="0"/>
                <a:ea typeface="Times New Roman" panose="02020603050405020304" pitchFamily="18" charset="0"/>
              </a:rPr>
              <a:t>Otillon</a:t>
            </a:r>
            <a:r>
              <a:rPr lang="fr-CA" sz="2000" dirty="0">
                <a:effectLst/>
                <a:latin typeface="Calibri" panose="020F0502020204030204" pitchFamily="34" charset="0"/>
                <a:ea typeface="Times New Roman" panose="02020603050405020304" pitchFamily="18" charset="0"/>
              </a:rPr>
              <a:t>, 1875, p. 137-197</a:t>
            </a:r>
            <a:r>
              <a:rPr lang="fr-CA" sz="2000" dirty="0">
                <a:effectLst/>
                <a:latin typeface="Times New Roman" panose="02020603050405020304" pitchFamily="18" charset="0"/>
                <a:ea typeface="Times New Roman" panose="02020603050405020304" pitchFamily="18" charset="0"/>
                <a:cs typeface="Calibri" panose="020F0502020204030204" pitchFamily="34" charset="0"/>
              </a:rPr>
              <a:t>.</a:t>
            </a:r>
            <a:r>
              <a:rPr lang="fr-CA" sz="2400" dirty="0">
                <a:effectLst/>
                <a:latin typeface="Times New Roman" panose="02020603050405020304" pitchFamily="18" charset="0"/>
                <a:ea typeface="Times New Roman" panose="02020603050405020304" pitchFamily="18" charset="0"/>
                <a:cs typeface="Calibri" panose="020F0502020204030204" pitchFamily="34" charset="0"/>
              </a:rPr>
              <a:t> [</a:t>
            </a:r>
            <a:r>
              <a:rPr lang="fr-CA" sz="2400" i="1" dirty="0">
                <a:effectLst/>
                <a:latin typeface="Times New Roman" panose="02020603050405020304" pitchFamily="18" charset="0"/>
                <a:ea typeface="Times New Roman" panose="02020603050405020304" pitchFamily="18" charset="0"/>
                <a:cs typeface="Calibri" panose="020F0502020204030204" pitchFamily="34" charset="0"/>
              </a:rPr>
              <a:t>Les explications en italiques sont de Michel Morin</a:t>
            </a:r>
            <a:r>
              <a:rPr lang="fr-CA" sz="2400" dirty="0">
                <a:effectLst/>
                <a:latin typeface="Times New Roman" panose="02020603050405020304" pitchFamily="18" charset="0"/>
                <a:ea typeface="Times New Roman" panose="02020603050405020304" pitchFamily="18" charset="0"/>
                <a:cs typeface="Calibri" panose="020F0502020204030204" pitchFamily="34" charset="0"/>
              </a:rPr>
              <a:t>]</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effectLst/>
                <a:latin typeface="Calibri" panose="020F0502020204030204" pitchFamily="34" charset="0"/>
                <a:ea typeface="Times New Roman" panose="02020603050405020304" pitchFamily="18" charset="0"/>
              </a:rPr>
              <a:t> </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TITRE PREMIER.</a:t>
            </a:r>
            <a:r>
              <a:rPr lang="fr-CA" sz="2400" dirty="0">
                <a:latin typeface="Times New Roman" panose="02020603050405020304" pitchFamily="18" charset="0"/>
                <a:ea typeface="Times New Roman" panose="02020603050405020304" pitchFamily="18" charset="0"/>
              </a:rPr>
              <a:t> </a:t>
            </a:r>
            <a:r>
              <a:rPr lang="fr-CA" sz="2400" dirty="0">
                <a:latin typeface="Calibri" panose="020F0502020204030204" pitchFamily="34" charset="0"/>
                <a:ea typeface="Times New Roman" panose="02020603050405020304" pitchFamily="18" charset="0"/>
              </a:rPr>
              <a:t>De Fiefs.</a:t>
            </a:r>
            <a:endParaRPr lang="fr-CA" sz="2400" dirty="0">
              <a:effectLst/>
              <a:latin typeface="Times New Roman" panose="02020603050405020304" pitchFamily="18" charset="0"/>
              <a:ea typeface="Times New Roman" panose="02020603050405020304" pitchFamily="18" charset="0"/>
            </a:endParaRPr>
          </a:p>
          <a:p>
            <a:pPr algn="just">
              <a:spcAft>
                <a:spcPts val="0"/>
              </a:spcAft>
            </a:pPr>
            <a:endParaRPr lang="fr-CA" sz="2400" dirty="0">
              <a:latin typeface="Calibri" panose="020F0502020204030204" pitchFamily="34"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III. </a:t>
            </a:r>
            <a:r>
              <a:rPr lang="fr-CA" sz="2400" dirty="0">
                <a:solidFill>
                  <a:srgbClr val="7030A0"/>
                </a:solidFill>
                <a:latin typeface="Calibri" panose="020F0502020204030204" pitchFamily="34" charset="0"/>
                <a:ea typeface="Times New Roman" panose="02020603050405020304" pitchFamily="18" charset="0"/>
              </a:rPr>
              <a:t>Quand aucun fief </a:t>
            </a:r>
            <a:r>
              <a:rPr lang="fr-CA" sz="2400" dirty="0" err="1">
                <a:solidFill>
                  <a:srgbClr val="7030A0"/>
                </a:solidFill>
                <a:latin typeface="Calibri" panose="020F0502020204030204" pitchFamily="34" charset="0"/>
                <a:ea typeface="Times New Roman" panose="02020603050405020304" pitchFamily="18" charset="0"/>
              </a:rPr>
              <a:t>eschet</a:t>
            </a:r>
            <a:r>
              <a:rPr lang="fr-CA" sz="2400" dirty="0">
                <a:solidFill>
                  <a:srgbClr val="7030A0"/>
                </a:solidFill>
                <a:latin typeface="Calibri" panose="020F0502020204030204" pitchFamily="34" charset="0"/>
                <a:ea typeface="Times New Roman" panose="02020603050405020304" pitchFamily="18" charset="0"/>
              </a:rPr>
              <a:t> par succession </a:t>
            </a:r>
            <a:r>
              <a:rPr lang="fr-CA" sz="2400" dirty="0">
                <a:latin typeface="Calibri" panose="020F0502020204030204" pitchFamily="34" charset="0"/>
                <a:ea typeface="Times New Roman" panose="02020603050405020304" pitchFamily="18" charset="0"/>
              </a:rPr>
              <a:t>de </a:t>
            </a:r>
            <a:r>
              <a:rPr lang="fr-CA" sz="2400" dirty="0" err="1">
                <a:latin typeface="Calibri" panose="020F0502020204030204" pitchFamily="34" charset="0"/>
                <a:ea typeface="Times New Roman" panose="02020603050405020304" pitchFamily="18" charset="0"/>
              </a:rPr>
              <a:t>pere</a:t>
            </a:r>
            <a:r>
              <a:rPr lang="fr-CA" sz="2400" dirty="0">
                <a:latin typeface="Calibri" panose="020F0502020204030204" pitchFamily="34" charset="0"/>
                <a:ea typeface="Times New Roman" panose="02020603050405020304" pitchFamily="18" charset="0"/>
              </a:rPr>
              <a:t>, </a:t>
            </a:r>
            <a:r>
              <a:rPr lang="fr-CA" sz="2400" dirty="0" err="1">
                <a:latin typeface="Calibri" panose="020F0502020204030204" pitchFamily="34" charset="0"/>
                <a:ea typeface="Times New Roman" panose="02020603050405020304" pitchFamily="18" charset="0"/>
              </a:rPr>
              <a:t>mere</a:t>
            </a:r>
            <a:r>
              <a:rPr lang="fr-CA" sz="2400" dirty="0">
                <a:latin typeface="Calibri" panose="020F0502020204030204" pitchFamily="34" charset="0"/>
                <a:ea typeface="Times New Roman" panose="02020603050405020304" pitchFamily="18" charset="0"/>
              </a:rPr>
              <a:t>, </a:t>
            </a:r>
            <a:r>
              <a:rPr lang="fr-CA" sz="2400" dirty="0" err="1">
                <a:latin typeface="Calibri" panose="020F0502020204030204" pitchFamily="34" charset="0"/>
                <a:ea typeface="Times New Roman" panose="02020603050405020304" pitchFamily="18" charset="0"/>
              </a:rPr>
              <a:t>ayeul</a:t>
            </a:r>
            <a:r>
              <a:rPr lang="fr-CA" sz="2400" dirty="0">
                <a:latin typeface="Calibri" panose="020F0502020204030204" pitchFamily="34" charset="0"/>
                <a:ea typeface="Times New Roman" panose="02020603050405020304" pitchFamily="18" charset="0"/>
              </a:rPr>
              <a:t> ou </a:t>
            </a:r>
            <a:r>
              <a:rPr lang="fr-CA" sz="2400" dirty="0" err="1">
                <a:latin typeface="Calibri" panose="020F0502020204030204" pitchFamily="34" charset="0"/>
                <a:ea typeface="Times New Roman" panose="02020603050405020304" pitchFamily="18" charset="0"/>
              </a:rPr>
              <a:t>ayeule</a:t>
            </a:r>
            <a:r>
              <a:rPr lang="fr-CA" sz="2400" dirty="0">
                <a:latin typeface="Calibri" panose="020F0502020204030204" pitchFamily="34" charset="0"/>
                <a:ea typeface="Times New Roman" panose="02020603050405020304" pitchFamily="18" charset="0"/>
              </a:rPr>
              <a:t>, </a:t>
            </a:r>
            <a:r>
              <a:rPr lang="fr-CA" sz="2400" dirty="0">
                <a:solidFill>
                  <a:srgbClr val="7030A0"/>
                </a:solidFill>
                <a:latin typeface="Calibri" panose="020F0502020204030204" pitchFamily="34" charset="0"/>
                <a:ea typeface="Times New Roman" panose="02020603050405020304" pitchFamily="18" charset="0"/>
              </a:rPr>
              <a:t>il n'est </a:t>
            </a:r>
            <a:r>
              <a:rPr lang="fr-CA" sz="2400" dirty="0" err="1">
                <a:solidFill>
                  <a:srgbClr val="7030A0"/>
                </a:solidFill>
                <a:latin typeface="Calibri" panose="020F0502020204030204" pitchFamily="34" charset="0"/>
                <a:ea typeface="Times New Roman" panose="02020603050405020304" pitchFamily="18" charset="0"/>
              </a:rPr>
              <a:t>deû</a:t>
            </a:r>
            <a:r>
              <a:rPr lang="fr-CA" sz="2400" dirty="0">
                <a:solidFill>
                  <a:srgbClr val="7030A0"/>
                </a:solidFill>
                <a:latin typeface="Calibri" panose="020F0502020204030204" pitchFamily="34" charset="0"/>
                <a:ea typeface="Times New Roman" panose="02020603050405020304" pitchFamily="18" charset="0"/>
              </a:rPr>
              <a:t> </a:t>
            </a:r>
            <a:r>
              <a:rPr lang="fr-CA" sz="2400" dirty="0">
                <a:latin typeface="Calibri" panose="020F0502020204030204" pitchFamily="34" charset="0"/>
                <a:ea typeface="Times New Roman" panose="02020603050405020304" pitchFamily="18" charset="0"/>
              </a:rPr>
              <a:t>au seigneur </a:t>
            </a:r>
            <a:r>
              <a:rPr lang="fr-CA" sz="2400" dirty="0" err="1">
                <a:latin typeface="Calibri" panose="020F0502020204030204" pitchFamily="34" charset="0"/>
                <a:ea typeface="Times New Roman" panose="02020603050405020304" pitchFamily="18" charset="0"/>
              </a:rPr>
              <a:t>feodal</a:t>
            </a:r>
            <a:r>
              <a:rPr lang="fr-CA" sz="2400" dirty="0">
                <a:latin typeface="Calibri" panose="020F0502020204030204" pitchFamily="34" charset="0"/>
                <a:ea typeface="Times New Roman" panose="02020603050405020304" pitchFamily="18" charset="0"/>
              </a:rPr>
              <a:t> dudit fief, </a:t>
            </a:r>
            <a:r>
              <a:rPr lang="fr-CA" sz="2400" dirty="0">
                <a:solidFill>
                  <a:srgbClr val="7030A0"/>
                </a:solidFill>
                <a:latin typeface="Calibri" panose="020F0502020204030204" pitchFamily="34" charset="0"/>
                <a:ea typeface="Times New Roman" panose="02020603050405020304" pitchFamily="18" charset="0"/>
              </a:rPr>
              <a:t>par les </a:t>
            </a:r>
            <a:r>
              <a:rPr lang="fr-CA" sz="2400" dirty="0" err="1">
                <a:solidFill>
                  <a:srgbClr val="7030A0"/>
                </a:solidFill>
                <a:latin typeface="Calibri" panose="020F0502020204030204" pitchFamily="34" charset="0"/>
                <a:ea typeface="Times New Roman" panose="02020603050405020304" pitchFamily="18" charset="0"/>
              </a:rPr>
              <a:t>descendans</a:t>
            </a:r>
            <a:r>
              <a:rPr lang="fr-CA" sz="2400" dirty="0">
                <a:solidFill>
                  <a:srgbClr val="7030A0"/>
                </a:solidFill>
                <a:latin typeface="Calibri" panose="020F0502020204030204" pitchFamily="34" charset="0"/>
                <a:ea typeface="Times New Roman" panose="02020603050405020304" pitchFamily="18" charset="0"/>
              </a:rPr>
              <a:t> en ligne directe</a:t>
            </a:r>
            <a:r>
              <a:rPr lang="fr-CA" sz="2400" dirty="0">
                <a:latin typeface="Calibri" panose="020F0502020204030204" pitchFamily="34" charset="0"/>
                <a:ea typeface="Times New Roman" panose="02020603050405020304" pitchFamily="18" charset="0"/>
              </a:rPr>
              <a:t>, </a:t>
            </a:r>
            <a:r>
              <a:rPr lang="fr-CA" sz="2400" dirty="0">
                <a:solidFill>
                  <a:srgbClr val="7030A0"/>
                </a:solidFill>
                <a:latin typeface="Calibri" panose="020F0502020204030204" pitchFamily="34" charset="0"/>
                <a:ea typeface="Times New Roman" panose="02020603050405020304" pitchFamily="18" charset="0"/>
              </a:rPr>
              <a:t>que la bouche et les mains</a:t>
            </a:r>
            <a:r>
              <a:rPr lang="fr-CA" sz="2400" dirty="0">
                <a:latin typeface="Calibri" panose="020F0502020204030204" pitchFamily="34" charset="0"/>
                <a:ea typeface="Times New Roman" panose="02020603050405020304" pitchFamily="18" charset="0"/>
              </a:rPr>
              <a:t>, </a:t>
            </a:r>
            <a:r>
              <a:rPr lang="fr-CA" sz="2400" dirty="0">
                <a:solidFill>
                  <a:srgbClr val="7030A0"/>
                </a:solidFill>
                <a:latin typeface="Calibri" panose="020F0502020204030204" pitchFamily="34" charset="0"/>
                <a:ea typeface="Times New Roman" panose="02020603050405020304" pitchFamily="18" charset="0"/>
              </a:rPr>
              <a:t>avec le serment </a:t>
            </a:r>
            <a:r>
              <a:rPr lang="fr-CA" sz="2400" dirty="0">
                <a:latin typeface="Calibri" panose="020F0502020204030204" pitchFamily="34" charset="0"/>
                <a:ea typeface="Times New Roman" panose="02020603050405020304" pitchFamily="18" charset="0"/>
              </a:rPr>
              <a:t>de </a:t>
            </a:r>
            <a:r>
              <a:rPr lang="fr-CA" sz="2400" dirty="0" err="1">
                <a:latin typeface="Calibri" panose="020F0502020204030204" pitchFamily="34" charset="0"/>
                <a:ea typeface="Times New Roman" panose="02020603050405020304" pitchFamily="18" charset="0"/>
              </a:rPr>
              <a:t>fidelité</a:t>
            </a:r>
            <a:r>
              <a:rPr lang="fr-CA" sz="2400" dirty="0">
                <a:latin typeface="Calibri" panose="020F0502020204030204" pitchFamily="34" charset="0"/>
                <a:ea typeface="Times New Roman" panose="02020603050405020304" pitchFamily="18" charset="0"/>
              </a:rPr>
              <a:t>, quand lesdits </a:t>
            </a:r>
            <a:r>
              <a:rPr lang="fr-CA" sz="2400" dirty="0" err="1">
                <a:latin typeface="Calibri" panose="020F0502020204030204" pitchFamily="34" charset="0"/>
                <a:ea typeface="Times New Roman" panose="02020603050405020304" pitchFamily="18" charset="0"/>
              </a:rPr>
              <a:t>pere</a:t>
            </a:r>
            <a:r>
              <a:rPr lang="fr-CA" sz="2400" dirty="0">
                <a:latin typeface="Calibri" panose="020F0502020204030204" pitchFamily="34" charset="0"/>
                <a:ea typeface="Times New Roman" panose="02020603050405020304" pitchFamily="18" charset="0"/>
              </a:rPr>
              <a:t> et </a:t>
            </a:r>
            <a:r>
              <a:rPr lang="fr-CA" sz="2400" dirty="0" err="1">
                <a:latin typeface="Calibri" panose="020F0502020204030204" pitchFamily="34" charset="0"/>
                <a:ea typeface="Times New Roman" panose="02020603050405020304" pitchFamily="18" charset="0"/>
              </a:rPr>
              <a:t>mere</a:t>
            </a:r>
            <a:r>
              <a:rPr lang="fr-CA" sz="2400" dirty="0">
                <a:latin typeface="Calibri" panose="020F0502020204030204" pitchFamily="34" charset="0"/>
                <a:ea typeface="Times New Roman" panose="02020603050405020304" pitchFamily="18" charset="0"/>
              </a:rPr>
              <a:t>, </a:t>
            </a:r>
            <a:r>
              <a:rPr lang="fr-CA" sz="2400" dirty="0" err="1">
                <a:latin typeface="Calibri" panose="020F0502020204030204" pitchFamily="34" charset="0"/>
                <a:ea typeface="Times New Roman" panose="02020603050405020304" pitchFamily="18" charset="0"/>
              </a:rPr>
              <a:t>ayeul</a:t>
            </a:r>
            <a:r>
              <a:rPr lang="fr-CA" sz="2400" dirty="0">
                <a:latin typeface="Calibri" panose="020F0502020204030204" pitchFamily="34" charset="0"/>
                <a:ea typeface="Times New Roman" panose="02020603050405020304" pitchFamily="18" charset="0"/>
              </a:rPr>
              <a:t> ou </a:t>
            </a:r>
            <a:r>
              <a:rPr lang="fr-CA" sz="2400" dirty="0" err="1">
                <a:latin typeface="Calibri" panose="020F0502020204030204" pitchFamily="34" charset="0"/>
                <a:ea typeface="Times New Roman" panose="02020603050405020304" pitchFamily="18" charset="0"/>
              </a:rPr>
              <a:t>ayeule</a:t>
            </a:r>
            <a:r>
              <a:rPr lang="fr-CA" sz="2400" dirty="0">
                <a:latin typeface="Calibri" panose="020F0502020204030204" pitchFamily="34" charset="0"/>
                <a:ea typeface="Times New Roman" panose="02020603050405020304" pitchFamily="18" charset="0"/>
              </a:rPr>
              <a:t>, ont </a:t>
            </a:r>
            <a:r>
              <a:rPr lang="fr-CA" sz="2400" dirty="0" err="1">
                <a:latin typeface="Calibri" panose="020F0502020204030204" pitchFamily="34" charset="0"/>
                <a:ea typeface="Times New Roman" panose="02020603050405020304" pitchFamily="18" charset="0"/>
              </a:rPr>
              <a:t>faict</a:t>
            </a:r>
            <a:r>
              <a:rPr lang="fr-CA" sz="2400" dirty="0">
                <a:latin typeface="Calibri" panose="020F0502020204030204" pitchFamily="34" charset="0"/>
                <a:ea typeface="Times New Roman" panose="02020603050405020304" pitchFamily="18" charset="0"/>
              </a:rPr>
              <a:t> et payé les </a:t>
            </a:r>
            <a:r>
              <a:rPr lang="fr-CA" sz="2400" dirty="0" err="1">
                <a:latin typeface="Calibri" panose="020F0502020204030204" pitchFamily="34" charset="0"/>
                <a:ea typeface="Times New Roman" panose="02020603050405020304" pitchFamily="18" charset="0"/>
              </a:rPr>
              <a:t>droicts</a:t>
            </a:r>
            <a:r>
              <a:rPr lang="fr-CA" sz="2400" dirty="0">
                <a:latin typeface="Calibri" panose="020F0502020204030204" pitchFamily="34" charset="0"/>
                <a:ea typeface="Times New Roman" panose="02020603050405020304" pitchFamily="18" charset="0"/>
              </a:rPr>
              <a:t> et devoirs en leurs temps : </a:t>
            </a:r>
            <a:r>
              <a:rPr lang="fr-CA" sz="2400" dirty="0">
                <a:solidFill>
                  <a:srgbClr val="7030A0"/>
                </a:solidFill>
                <a:latin typeface="Calibri" panose="020F0502020204030204" pitchFamily="34" charset="0"/>
                <a:ea typeface="Times New Roman" panose="02020603050405020304" pitchFamily="18" charset="0"/>
              </a:rPr>
              <a:t>en ce </a:t>
            </a:r>
            <a:r>
              <a:rPr lang="fr-CA" sz="2400" dirty="0">
                <a:solidFill>
                  <a:srgbClr val="C00000"/>
                </a:solidFill>
                <a:latin typeface="Calibri" panose="020F0502020204030204" pitchFamily="34" charset="0"/>
                <a:ea typeface="Times New Roman" panose="02020603050405020304" pitchFamily="18" charset="0"/>
              </a:rPr>
              <a:t>non compr</a:t>
            </a:r>
            <a:r>
              <a:rPr lang="fr-CA" sz="2400" dirty="0">
                <a:solidFill>
                  <a:srgbClr val="C00000"/>
                </a:solidFill>
                <a:latin typeface="Times New Roman" panose="02020603050405020304" pitchFamily="18" charset="0"/>
                <a:ea typeface="Times New Roman" panose="02020603050405020304" pitchFamily="18" charset="0"/>
                <a:cs typeface="Calibri" panose="020F0502020204030204" pitchFamily="34" charset="0"/>
              </a:rPr>
              <a:t>is </a:t>
            </a:r>
            <a:r>
              <a:rPr lang="fr-CA" sz="2400" dirty="0">
                <a:solidFill>
                  <a:srgbClr val="7030A0"/>
                </a:solidFill>
                <a:latin typeface="Times New Roman" panose="02020603050405020304" pitchFamily="18" charset="0"/>
                <a:ea typeface="Times New Roman" panose="02020603050405020304" pitchFamily="18" charset="0"/>
                <a:cs typeface="Calibri" panose="020F0502020204030204" pitchFamily="34" charset="0"/>
              </a:rPr>
              <a:t>les f</a:t>
            </a:r>
            <a:r>
              <a:rPr lang="fr-CA" sz="2400" dirty="0">
                <a:solidFill>
                  <a:srgbClr val="7030A0"/>
                </a:solidFill>
                <a:latin typeface="Calibri" panose="020F0502020204030204" pitchFamily="34" charset="0"/>
                <a:ea typeface="Times New Roman" panose="02020603050405020304" pitchFamily="18" charset="0"/>
              </a:rPr>
              <a:t>iefs qui </a:t>
            </a:r>
            <a:r>
              <a:rPr lang="fr-CA" sz="2400" dirty="0" err="1">
                <a:solidFill>
                  <a:srgbClr val="7030A0"/>
                </a:solidFill>
                <a:latin typeface="Calibri" panose="020F0502020204030204" pitchFamily="34" charset="0"/>
                <a:ea typeface="Times New Roman" panose="02020603050405020304" pitchFamily="18" charset="0"/>
              </a:rPr>
              <a:t>relevent</a:t>
            </a:r>
            <a:r>
              <a:rPr lang="fr-CA" sz="2400" dirty="0">
                <a:solidFill>
                  <a:srgbClr val="7030A0"/>
                </a:solidFill>
                <a:latin typeface="Calibri" panose="020F0502020204030204" pitchFamily="34" charset="0"/>
                <a:ea typeface="Times New Roman" panose="02020603050405020304" pitchFamily="18" charset="0"/>
              </a:rPr>
              <a:t> et se gouvernent selon </a:t>
            </a:r>
            <a:r>
              <a:rPr lang="fr-CA" sz="2400" dirty="0">
                <a:solidFill>
                  <a:srgbClr val="C00000"/>
                </a:solidFill>
                <a:latin typeface="Calibri" panose="020F0502020204030204" pitchFamily="34" charset="0"/>
                <a:ea typeface="Times New Roman" panose="02020603050405020304" pitchFamily="18" charset="0"/>
              </a:rPr>
              <a:t>la </a:t>
            </a:r>
            <a:r>
              <a:rPr lang="fr-CA" sz="2400" dirty="0" err="1">
                <a:solidFill>
                  <a:srgbClr val="C00000"/>
                </a:solidFill>
                <a:latin typeface="Calibri" panose="020F0502020204030204" pitchFamily="34" charset="0"/>
                <a:ea typeface="Times New Roman" panose="02020603050405020304" pitchFamily="18" charset="0"/>
              </a:rPr>
              <a:t>Coustume</a:t>
            </a:r>
            <a:r>
              <a:rPr lang="fr-CA" sz="2400" dirty="0">
                <a:solidFill>
                  <a:srgbClr val="C00000"/>
                </a:solidFill>
                <a:latin typeface="à†Œ˛"/>
                <a:ea typeface="Times New Roman" panose="02020603050405020304" pitchFamily="18" charset="0"/>
                <a:cs typeface="à†Œ˛"/>
              </a:rPr>
              <a:t> </a:t>
            </a:r>
            <a:r>
              <a:rPr lang="fr-CA" sz="2400" dirty="0">
                <a:solidFill>
                  <a:srgbClr val="C00000"/>
                </a:solidFill>
                <a:latin typeface="Calibri" panose="020F0502020204030204" pitchFamily="34" charset="0"/>
                <a:ea typeface="Times New Roman" panose="02020603050405020304" pitchFamily="18" charset="0"/>
              </a:rPr>
              <a:t>du Vex</a:t>
            </a:r>
            <a:r>
              <a:rPr lang="fr-CA" sz="2400" dirty="0">
                <a:solidFill>
                  <a:srgbClr val="C00000"/>
                </a:solidFill>
                <a:latin typeface="Times New Roman" panose="02020603050405020304" pitchFamily="18" charset="0"/>
                <a:ea typeface="Times New Roman" panose="02020603050405020304" pitchFamily="18" charset="0"/>
                <a:cs typeface="Calibri" panose="020F0502020204030204" pitchFamily="34" charset="0"/>
              </a:rPr>
              <a:t>in le François</a:t>
            </a:r>
            <a:r>
              <a:rPr lang="fr-CA" sz="2400" dirty="0">
                <a:latin typeface="Times New Roman" panose="02020603050405020304" pitchFamily="18" charset="0"/>
                <a:ea typeface="Times New Roman" panose="02020603050405020304" pitchFamily="18" charset="0"/>
                <a:cs typeface="Calibri" panose="020F0502020204030204" pitchFamily="34" charset="0"/>
              </a:rPr>
              <a:t>. </a:t>
            </a:r>
            <a:r>
              <a:rPr lang="fr-CA" sz="2400" dirty="0" err="1">
                <a:solidFill>
                  <a:srgbClr val="7030A0"/>
                </a:solidFill>
                <a:latin typeface="Times New Roman" panose="02020603050405020304" pitchFamily="18" charset="0"/>
                <a:ea typeface="Times New Roman" panose="02020603050405020304" pitchFamily="18" charset="0"/>
                <a:cs typeface="Calibri" panose="020F0502020204030204" pitchFamily="34" charset="0"/>
              </a:rPr>
              <a:t>Esquels</a:t>
            </a:r>
            <a:r>
              <a:rPr lang="fr-CA" sz="2400" dirty="0">
                <a:solidFill>
                  <a:srgbClr val="7030A0"/>
                </a:solidFill>
                <a:latin typeface="Times New Roman" panose="02020603050405020304" pitchFamily="18" charset="0"/>
                <a:ea typeface="Times New Roman" panose="02020603050405020304" pitchFamily="18" charset="0"/>
                <a:cs typeface="Calibri" panose="020F0502020204030204" pitchFamily="34" charset="0"/>
              </a:rPr>
              <a:t> fiefs</a:t>
            </a:r>
            <a:r>
              <a:rPr lang="fr-CA" sz="2400" dirty="0">
                <a:latin typeface="Times New Roman" panose="02020603050405020304" pitchFamily="18" charset="0"/>
                <a:ea typeface="Times New Roman" panose="02020603050405020304" pitchFamily="18" charset="0"/>
                <a:cs typeface="Calibri" panose="020F0502020204030204" pitchFamily="34" charset="0"/>
              </a:rPr>
              <a:t>, q</a:t>
            </a:r>
            <a:r>
              <a:rPr lang="fr-CA" sz="2400" dirty="0">
                <a:latin typeface="Calibri" panose="020F0502020204030204" pitchFamily="34" charset="0"/>
                <a:ea typeface="Times New Roman" panose="02020603050405020304" pitchFamily="18" charset="0"/>
              </a:rPr>
              <a:t>ui se gouvernent selon la </a:t>
            </a:r>
            <a:r>
              <a:rPr lang="fr-CA" sz="2400" dirty="0" err="1">
                <a:latin typeface="Calibri" panose="020F0502020204030204" pitchFamily="34" charset="0"/>
                <a:ea typeface="Times New Roman" panose="02020603050405020304" pitchFamily="18" charset="0"/>
              </a:rPr>
              <a:t>Coustume</a:t>
            </a:r>
            <a:r>
              <a:rPr lang="fr-CA" sz="2400" dirty="0">
                <a:latin typeface="Calibri" panose="020F0502020204030204" pitchFamily="34" charset="0"/>
                <a:ea typeface="Times New Roman" panose="02020603050405020304" pitchFamily="18" charset="0"/>
              </a:rPr>
              <a:t> dudit Vexin, </a:t>
            </a:r>
            <a:r>
              <a:rPr lang="fr-CA" sz="2400" dirty="0">
                <a:solidFill>
                  <a:srgbClr val="C00000"/>
                </a:solidFill>
                <a:latin typeface="Calibri" panose="020F0502020204030204" pitchFamily="34" charset="0"/>
                <a:ea typeface="Times New Roman" panose="02020603050405020304" pitchFamily="18" charset="0"/>
              </a:rPr>
              <a:t>est </a:t>
            </a:r>
            <a:r>
              <a:rPr lang="fr-CA" sz="2400" dirty="0" err="1">
                <a:solidFill>
                  <a:srgbClr val="C00000"/>
                </a:solidFill>
                <a:latin typeface="Calibri" panose="020F0502020204030204" pitchFamily="34" charset="0"/>
                <a:ea typeface="Times New Roman" panose="02020603050405020304" pitchFamily="18" charset="0"/>
              </a:rPr>
              <a:t>deù</a:t>
            </a:r>
            <a:r>
              <a:rPr lang="fr-CA" sz="2400" dirty="0">
                <a:solidFill>
                  <a:srgbClr val="C00000"/>
                </a:solidFill>
                <a:latin typeface="Times New Roman" panose="02020603050405020304" pitchFamily="18" charset="0"/>
                <a:ea typeface="Times New Roman" panose="02020603050405020304" pitchFamily="18" charset="0"/>
                <a:cs typeface="Calibri" panose="020F0502020204030204" pitchFamily="34" charset="0"/>
              </a:rPr>
              <a:t> relief </a:t>
            </a:r>
            <a:r>
              <a:rPr lang="fr-CA" sz="2400" dirty="0">
                <a:solidFill>
                  <a:srgbClr val="C00000"/>
                </a:solidFill>
                <a:latin typeface="Calibri" panose="020F0502020204030204" pitchFamily="34" charset="0"/>
                <a:ea typeface="Times New Roman" panose="02020603050405020304" pitchFamily="18" charset="0"/>
              </a:rPr>
              <a:t>à toutes mutations </a:t>
            </a:r>
            <a:r>
              <a:rPr lang="fr-CA" sz="2400" dirty="0">
                <a:solidFill>
                  <a:srgbClr val="7030A0"/>
                </a:solidFill>
                <a:latin typeface="Calibri" panose="020F0502020204030204" pitchFamily="34" charset="0"/>
                <a:ea typeface="Times New Roman" panose="02020603050405020304" pitchFamily="18" charset="0"/>
              </a:rPr>
              <a:t>: et aussi </a:t>
            </a:r>
            <a:r>
              <a:rPr lang="fr-CA" sz="2400" dirty="0">
                <a:solidFill>
                  <a:srgbClr val="C00000"/>
                </a:solidFill>
                <a:latin typeface="Calibri" panose="020F0502020204030204" pitchFamily="34" charset="0"/>
                <a:ea typeface="Times New Roman" panose="02020603050405020304" pitchFamily="18" charset="0"/>
              </a:rPr>
              <a:t>ne sont </a:t>
            </a:r>
            <a:r>
              <a:rPr lang="fr-CA" sz="2400" dirty="0" err="1">
                <a:solidFill>
                  <a:srgbClr val="C00000"/>
                </a:solidFill>
                <a:latin typeface="Calibri" panose="020F0502020204030204" pitchFamily="34" charset="0"/>
                <a:ea typeface="Times New Roman" panose="02020603050405020304" pitchFamily="18" charset="0"/>
              </a:rPr>
              <a:t>deùs</a:t>
            </a:r>
            <a:r>
              <a:rPr lang="fr-CA" sz="2400" dirty="0">
                <a:solidFill>
                  <a:srgbClr val="C00000"/>
                </a:solidFill>
                <a:latin typeface="Calibri" panose="020F0502020204030204" pitchFamily="34" charset="0"/>
                <a:ea typeface="Times New Roman" panose="02020603050405020304" pitchFamily="18" charset="0"/>
              </a:rPr>
              <a:t> </a:t>
            </a:r>
            <a:r>
              <a:rPr lang="fr-CA" sz="2400" dirty="0" err="1">
                <a:solidFill>
                  <a:srgbClr val="C00000"/>
                </a:solidFill>
                <a:latin typeface="Calibri" panose="020F0502020204030204" pitchFamily="34" charset="0"/>
                <a:ea typeface="Times New Roman" panose="02020603050405020304" pitchFamily="18" charset="0"/>
              </a:rPr>
              <a:t>quints</a:t>
            </a:r>
            <a:r>
              <a:rPr lang="fr-CA" sz="2400" dirty="0">
                <a:latin typeface="Calibri" panose="020F0502020204030204" pitchFamily="34" charset="0"/>
                <a:ea typeface="Times New Roman" panose="02020603050405020304" pitchFamily="18" charset="0"/>
              </a:rPr>
              <a:t>.</a:t>
            </a:r>
            <a:endParaRPr lang="fr-CA"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746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9DE57B-2A35-BB40-A0CE-4E1AFDFD6DAE}"/>
              </a:ext>
            </a:extLst>
          </p:cNvPr>
          <p:cNvSpPr/>
          <p:nvPr/>
        </p:nvSpPr>
        <p:spPr>
          <a:xfrm>
            <a:off x="501445" y="162232"/>
            <a:ext cx="11090787" cy="5632311"/>
          </a:xfrm>
          <a:prstGeom prst="rect">
            <a:avLst/>
          </a:prstGeom>
        </p:spPr>
        <p:txBody>
          <a:bodyPr wrap="square">
            <a:spAutoFit/>
          </a:bodyPr>
          <a:lstStyle/>
          <a:p>
            <a:pPr algn="just">
              <a:spcAft>
                <a:spcPts val="0"/>
              </a:spcAft>
            </a:pPr>
            <a:r>
              <a:rPr lang="fr-CA" sz="2400" i="1" dirty="0">
                <a:effectLst/>
                <a:latin typeface="Calibri" panose="020F0502020204030204" pitchFamily="34" charset="0"/>
                <a:ea typeface="Times New Roman" panose="02020603050405020304" pitchFamily="18" charset="0"/>
              </a:rPr>
              <a:t>Articles de la Coutumes de la </a:t>
            </a:r>
            <a:r>
              <a:rPr lang="fr-CA" sz="2400" i="1" dirty="0" err="1">
                <a:effectLst/>
                <a:latin typeface="Calibri" panose="020F0502020204030204" pitchFamily="34" charset="0"/>
                <a:ea typeface="Times New Roman" panose="02020603050405020304" pitchFamily="18" charset="0"/>
              </a:rPr>
              <a:t>Prévoté</a:t>
            </a:r>
            <a:r>
              <a:rPr lang="fr-CA" sz="2400" i="1" dirty="0">
                <a:effectLst/>
                <a:latin typeface="Calibri" panose="020F0502020204030204" pitchFamily="34" charset="0"/>
                <a:ea typeface="Times New Roman" panose="02020603050405020304" pitchFamily="18" charset="0"/>
              </a:rPr>
              <a:t> et Vicomte de Paris</a:t>
            </a:r>
            <a:r>
              <a:rPr lang="fr-CA" sz="2400" i="1" dirty="0">
                <a:effectLst/>
                <a:latin typeface="Times New Roman" panose="02020603050405020304" pitchFamily="18" charset="0"/>
                <a:ea typeface="Times New Roman" panose="02020603050405020304" pitchFamily="18" charset="0"/>
                <a:cs typeface="Calibri" panose="020F0502020204030204" pitchFamily="34" charset="0"/>
              </a:rPr>
              <a:t> et des codes civils québécois</a:t>
            </a:r>
            <a:endParaRPr lang="fr-CA" sz="2400" dirty="0">
              <a:effectLst/>
              <a:latin typeface="Times New Roman" panose="02020603050405020304" pitchFamily="18" charset="0"/>
              <a:ea typeface="Times New Roman" panose="02020603050405020304" pitchFamily="18" charset="0"/>
            </a:endParaRPr>
          </a:p>
          <a:p>
            <a:pPr algn="just">
              <a:spcAft>
                <a:spcPts val="0"/>
              </a:spcAft>
            </a:pPr>
            <a:endParaRPr lang="fr-CA" sz="2400" dirty="0">
              <a:latin typeface="Calibri" panose="020F0502020204030204" pitchFamily="34" charset="0"/>
              <a:ea typeface="Times New Roman" panose="02020603050405020304" pitchFamily="18" charset="0"/>
            </a:endParaRPr>
          </a:p>
          <a:p>
            <a:pPr algn="just">
              <a:spcAft>
                <a:spcPts val="0"/>
              </a:spcAft>
            </a:pPr>
            <a:r>
              <a:rPr lang="fr-CA" sz="2400" dirty="0">
                <a:latin typeface="Times New Roman" panose="02020603050405020304" pitchFamily="18" charset="0"/>
                <a:ea typeface="Times New Roman" panose="02020603050405020304" pitchFamily="18" charset="0"/>
                <a:cs typeface="Calibri" panose="020F0502020204030204" pitchFamily="34" charset="0"/>
              </a:rPr>
              <a:t> </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TITRE II.</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Des Censives et des Droits seigneuriaux.</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 </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err="1">
                <a:latin typeface="Calibri" panose="020F0502020204030204" pitchFamily="34" charset="0"/>
                <a:ea typeface="Times New Roman" panose="02020603050405020304" pitchFamily="18" charset="0"/>
              </a:rPr>
              <a:t>LXXlll</a:t>
            </a:r>
            <a:r>
              <a:rPr lang="fr-CA" sz="2400" dirty="0">
                <a:latin typeface="Calibri" panose="020F0502020204030204" pitchFamily="34" charset="0"/>
                <a:ea typeface="Times New Roman" panose="02020603050405020304" pitchFamily="18" charset="0"/>
              </a:rPr>
              <a:t>. </a:t>
            </a:r>
            <a:r>
              <a:rPr lang="fr-CA" sz="2400" dirty="0">
                <a:solidFill>
                  <a:srgbClr val="7030A0"/>
                </a:solidFill>
                <a:latin typeface="Calibri" panose="020F0502020204030204" pitchFamily="34" charset="0"/>
                <a:ea typeface="Times New Roman" panose="02020603050405020304" pitchFamily="18" charset="0"/>
              </a:rPr>
              <a:t>Il est loisible à un seigneur foncier</a:t>
            </a:r>
            <a:r>
              <a:rPr lang="fr-CA" sz="2400" dirty="0">
                <a:latin typeface="Calibri" panose="020F0502020204030204" pitchFamily="34" charset="0"/>
                <a:ea typeface="Times New Roman" panose="02020603050405020304" pitchFamily="18" charset="0"/>
              </a:rPr>
              <a:t>, </a:t>
            </a:r>
            <a:r>
              <a:rPr lang="fr-CA" sz="2400" dirty="0">
                <a:solidFill>
                  <a:srgbClr val="7030A0"/>
                </a:solidFill>
                <a:latin typeface="Calibri" panose="020F0502020204030204" pitchFamily="34" charset="0"/>
                <a:ea typeface="Times New Roman" panose="02020603050405020304" pitchFamily="18" charset="0"/>
              </a:rPr>
              <a:t>ou censier, de poursuivre l'</a:t>
            </a:r>
            <a:r>
              <a:rPr lang="fr-CA" sz="2400" dirty="0" err="1">
                <a:solidFill>
                  <a:srgbClr val="7030A0"/>
                </a:solidFill>
                <a:latin typeface="Calibri" panose="020F0502020204030204" pitchFamily="34" charset="0"/>
                <a:ea typeface="Times New Roman" panose="02020603050405020304" pitchFamily="18" charset="0"/>
              </a:rPr>
              <a:t>aquesteur</a:t>
            </a:r>
            <a:r>
              <a:rPr lang="fr-CA" sz="2400" dirty="0">
                <a:solidFill>
                  <a:srgbClr val="7030A0"/>
                </a:solidFill>
                <a:latin typeface="Calibri" panose="020F0502020204030204" pitchFamily="34" charset="0"/>
                <a:ea typeface="Times New Roman" panose="02020603050405020304" pitchFamily="18" charset="0"/>
              </a:rPr>
              <a:t> </a:t>
            </a:r>
            <a:r>
              <a:rPr lang="fr-CA" sz="2400" dirty="0">
                <a:latin typeface="Calibri" panose="020F0502020204030204" pitchFamily="34" charset="0"/>
                <a:ea typeface="Times New Roman" panose="02020603050405020304" pitchFamily="18" charset="0"/>
              </a:rPr>
              <a:t>nouvel </a:t>
            </a:r>
            <a:r>
              <a:rPr lang="fr-CA" sz="2400" dirty="0" err="1">
                <a:latin typeface="Calibri" panose="020F0502020204030204" pitchFamily="34" charset="0"/>
                <a:ea typeface="Times New Roman" panose="02020603050405020304" pitchFamily="18" charset="0"/>
              </a:rPr>
              <a:t>detempteur</a:t>
            </a:r>
            <a:r>
              <a:rPr lang="fr-CA" sz="2400" dirty="0">
                <a:latin typeface="Calibri" panose="020F0502020204030204" pitchFamily="34" charset="0"/>
                <a:ea typeface="Times New Roman" panose="02020603050405020304" pitchFamily="18" charset="0"/>
              </a:rPr>
              <a:t> d'aucun </a:t>
            </a:r>
            <a:r>
              <a:rPr lang="fr-CA" sz="2400" dirty="0" err="1">
                <a:latin typeface="Calibri" panose="020F0502020204030204" pitchFamily="34" charset="0"/>
                <a:ea typeface="Times New Roman" panose="02020603050405020304" pitchFamily="18" charset="0"/>
              </a:rPr>
              <a:t>heritage</a:t>
            </a:r>
            <a:r>
              <a:rPr lang="fr-CA" sz="2400" dirty="0">
                <a:latin typeface="Calibri" panose="020F0502020204030204" pitchFamily="34" charset="0"/>
                <a:ea typeface="Times New Roman" panose="02020603050405020304" pitchFamily="18" charset="0"/>
              </a:rPr>
              <a:t> </a:t>
            </a:r>
            <a:r>
              <a:rPr lang="fr-CA" sz="2400" dirty="0" err="1">
                <a:latin typeface="Calibri" panose="020F0502020204030204" pitchFamily="34" charset="0"/>
                <a:ea typeface="Times New Roman" panose="02020603050405020304" pitchFamily="18" charset="0"/>
              </a:rPr>
              <a:t>estant</a:t>
            </a:r>
            <a:r>
              <a:rPr lang="fr-CA" sz="2400" dirty="0">
                <a:latin typeface="Calibri" panose="020F0502020204030204" pitchFamily="34" charset="0"/>
                <a:ea typeface="Times New Roman" panose="02020603050405020304" pitchFamily="18" charset="0"/>
              </a:rPr>
              <a:t> en sa censive ou seigneurie </a:t>
            </a:r>
            <a:r>
              <a:rPr lang="fr-CA" sz="2400" dirty="0" err="1">
                <a:latin typeface="Calibri" panose="020F0502020204030204" pitchFamily="34" charset="0"/>
                <a:ea typeface="Times New Roman" panose="02020603050405020304" pitchFamily="18" charset="0"/>
              </a:rPr>
              <a:t>fonciere</a:t>
            </a:r>
            <a:r>
              <a:rPr lang="fr-CA" sz="2400" dirty="0">
                <a:latin typeface="Calibri" panose="020F0502020204030204" pitchFamily="34" charset="0"/>
                <a:ea typeface="Times New Roman" panose="02020603050405020304" pitchFamily="18" charset="0"/>
              </a:rPr>
              <a:t>, afin d'apporter et exhiber les lettres d'acquisition d'</a:t>
            </a:r>
            <a:r>
              <a:rPr lang="fr-CA" sz="2400" dirty="0" err="1">
                <a:latin typeface="Calibri" panose="020F0502020204030204" pitchFamily="34" charset="0"/>
                <a:ea typeface="Times New Roman" panose="02020603050405020304" pitchFamily="18" charset="0"/>
              </a:rPr>
              <a:t>iceluy</a:t>
            </a:r>
            <a:r>
              <a:rPr lang="fr-CA" sz="2400" dirty="0">
                <a:latin typeface="Calibri" panose="020F0502020204030204" pitchFamily="34" charset="0"/>
                <a:ea typeface="Times New Roman" panose="02020603050405020304" pitchFamily="18" charset="0"/>
              </a:rPr>
              <a:t> héritage, si aucunes y en a, </a:t>
            </a:r>
            <a:r>
              <a:rPr lang="fr-CA" sz="2400" dirty="0">
                <a:solidFill>
                  <a:srgbClr val="7030A0"/>
                </a:solidFill>
                <a:latin typeface="Calibri" panose="020F0502020204030204" pitchFamily="34" charset="0"/>
                <a:ea typeface="Times New Roman" panose="02020603050405020304" pitchFamily="18" charset="0"/>
              </a:rPr>
              <a:t>pour </a:t>
            </a:r>
            <a:r>
              <a:rPr lang="fr-CA" sz="2400" dirty="0" err="1">
                <a:solidFill>
                  <a:srgbClr val="7030A0"/>
                </a:solidFill>
                <a:latin typeface="Calibri" panose="020F0502020204030204" pitchFamily="34" charset="0"/>
                <a:ea typeface="Times New Roman" panose="02020603050405020304" pitchFamily="18" charset="0"/>
              </a:rPr>
              <a:t>estre</a:t>
            </a:r>
            <a:r>
              <a:rPr lang="fr-CA" sz="2400" dirty="0">
                <a:solidFill>
                  <a:srgbClr val="7030A0"/>
                </a:solidFill>
                <a:latin typeface="Calibri" panose="020F0502020204030204" pitchFamily="34" charset="0"/>
                <a:ea typeface="Times New Roman" panose="02020603050405020304" pitchFamily="18" charset="0"/>
              </a:rPr>
              <a:t> payé des </a:t>
            </a:r>
            <a:r>
              <a:rPr lang="fr-CA" sz="2400" dirty="0" err="1">
                <a:solidFill>
                  <a:srgbClr val="7030A0"/>
                </a:solidFill>
                <a:latin typeface="Calibri" panose="020F0502020204030204" pitchFamily="34" charset="0"/>
                <a:ea typeface="Times New Roman" panose="02020603050405020304" pitchFamily="18" charset="0"/>
              </a:rPr>
              <a:t>droicts</a:t>
            </a:r>
            <a:r>
              <a:rPr lang="fr-CA" sz="2400" dirty="0">
                <a:solidFill>
                  <a:srgbClr val="7030A0"/>
                </a:solidFill>
                <a:latin typeface="Calibri" panose="020F0502020204030204" pitchFamily="34" charset="0"/>
                <a:ea typeface="Times New Roman" panose="02020603050405020304" pitchFamily="18" charset="0"/>
              </a:rPr>
              <a:t> de vente</a:t>
            </a:r>
            <a:r>
              <a:rPr lang="fr-CA" sz="2400" dirty="0">
                <a:latin typeface="Calibri" panose="020F0502020204030204" pitchFamily="34" charset="0"/>
                <a:ea typeface="Times New Roman" panose="02020603050405020304" pitchFamily="18" charset="0"/>
              </a:rPr>
              <a:t>, saisines et amendes.</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 </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a:t>
            </a:r>
            <a:r>
              <a:rPr lang="fr-CA" sz="2400" i="1" dirty="0" err="1">
                <a:latin typeface="Calibri" panose="020F0502020204030204" pitchFamily="34" charset="0"/>
                <a:ea typeface="Times New Roman" panose="02020603050405020304" pitchFamily="18" charset="0"/>
              </a:rPr>
              <a:t>Aquesteur</a:t>
            </a:r>
            <a:r>
              <a:rPr lang="fr-CA" sz="2400" i="1" dirty="0">
                <a:latin typeface="Calibri" panose="020F0502020204030204" pitchFamily="34" charset="0"/>
                <a:ea typeface="Times New Roman" panose="02020603050405020304" pitchFamily="18" charset="0"/>
              </a:rPr>
              <a:t> = acheteur</a:t>
            </a:r>
            <a:r>
              <a:rPr lang="fr-CA" sz="2400" dirty="0">
                <a:latin typeface="Calibri" panose="020F0502020204030204" pitchFamily="34" charset="0"/>
                <a:ea typeface="Times New Roman" panose="02020603050405020304" pitchFamily="18" charset="0"/>
              </a:rPr>
              <a:t>]</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 </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LXXVI. Les </a:t>
            </a:r>
            <a:r>
              <a:rPr lang="fr-CA" sz="2400" dirty="0" err="1">
                <a:latin typeface="Calibri" panose="020F0502020204030204" pitchFamily="34" charset="0"/>
                <a:ea typeface="Times New Roman" panose="02020603050405020304" pitchFamily="18" charset="0"/>
              </a:rPr>
              <a:t>droicts</a:t>
            </a:r>
            <a:r>
              <a:rPr lang="fr-CA" sz="2400" dirty="0">
                <a:latin typeface="Calibri" panose="020F0502020204030204" pitchFamily="34" charset="0"/>
                <a:ea typeface="Times New Roman" panose="02020603050405020304" pitchFamily="18" charset="0"/>
              </a:rPr>
              <a:t> de vente </a:t>
            </a:r>
            <a:r>
              <a:rPr lang="fr-CA" sz="2400" dirty="0" err="1">
                <a:latin typeface="Calibri" panose="020F0502020204030204" pitchFamily="34" charset="0"/>
                <a:ea typeface="Times New Roman" panose="02020603050405020304" pitchFamily="18" charset="0"/>
              </a:rPr>
              <a:t>deûs</a:t>
            </a:r>
            <a:r>
              <a:rPr lang="fr-CA" sz="2400" dirty="0">
                <a:latin typeface="Calibri" panose="020F0502020204030204" pitchFamily="34" charset="0"/>
                <a:ea typeface="Times New Roman" panose="02020603050405020304" pitchFamily="18" charset="0"/>
              </a:rPr>
              <a:t> au seigneur censier </a:t>
            </a:r>
            <a:r>
              <a:rPr lang="fr-CA" sz="2400" dirty="0">
                <a:solidFill>
                  <a:srgbClr val="7030A0"/>
                </a:solidFill>
                <a:latin typeface="Calibri" panose="020F0502020204030204" pitchFamily="34" charset="0"/>
                <a:ea typeface="Times New Roman" panose="02020603050405020304" pitchFamily="18" charset="0"/>
              </a:rPr>
              <a:t>sont de douze deniers un denier </a:t>
            </a:r>
            <a:r>
              <a:rPr lang="fr-CA" sz="2400" dirty="0">
                <a:latin typeface="Calibri" panose="020F0502020204030204" pitchFamily="34" charset="0"/>
                <a:ea typeface="Times New Roman" panose="02020603050405020304" pitchFamily="18" charset="0"/>
              </a:rPr>
              <a:t>[…] [</a:t>
            </a:r>
            <a:r>
              <a:rPr lang="fr-CA" sz="2400" i="1" dirty="0">
                <a:latin typeface="Calibri" panose="020F0502020204030204" pitchFamily="34" charset="0"/>
                <a:ea typeface="Times New Roman" panose="02020603050405020304" pitchFamily="18" charset="0"/>
              </a:rPr>
              <a:t>Douze deniers un denier = un douzième</a:t>
            </a:r>
            <a:r>
              <a:rPr lang="fr-CA" sz="2400" dirty="0">
                <a:latin typeface="Calibri" panose="020F0502020204030204" pitchFamily="34" charset="0"/>
                <a:ea typeface="Times New Roman" panose="02020603050405020304" pitchFamily="18" charset="0"/>
              </a:rPr>
              <a:t>]</a:t>
            </a:r>
            <a:endParaRPr lang="fr-CA"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549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9DE57B-2A35-BB40-A0CE-4E1AFDFD6DAE}"/>
              </a:ext>
            </a:extLst>
          </p:cNvPr>
          <p:cNvSpPr/>
          <p:nvPr/>
        </p:nvSpPr>
        <p:spPr>
          <a:xfrm>
            <a:off x="412954" y="346604"/>
            <a:ext cx="5580342" cy="6001643"/>
          </a:xfrm>
          <a:prstGeom prst="rect">
            <a:avLst/>
          </a:prstGeom>
        </p:spPr>
        <p:txBody>
          <a:bodyPr wrap="square">
            <a:spAutoFit/>
          </a:bodyPr>
          <a:lstStyle/>
          <a:p>
            <a:pPr algn="just">
              <a:spcAft>
                <a:spcPts val="0"/>
              </a:spcAft>
            </a:pPr>
            <a:r>
              <a:rPr lang="fr-CA" sz="2400" i="1" dirty="0">
                <a:effectLst/>
                <a:latin typeface="Calibri" panose="020F0502020204030204" pitchFamily="34" charset="0"/>
                <a:ea typeface="Times New Roman" panose="02020603050405020304" pitchFamily="18" charset="0"/>
              </a:rPr>
              <a:t>Articles de la Coutumes de la </a:t>
            </a:r>
            <a:r>
              <a:rPr lang="fr-CA" sz="2400" i="1" dirty="0" err="1">
                <a:effectLst/>
                <a:latin typeface="Calibri" panose="020F0502020204030204" pitchFamily="34" charset="0"/>
                <a:ea typeface="Times New Roman" panose="02020603050405020304" pitchFamily="18" charset="0"/>
              </a:rPr>
              <a:t>Prévoté</a:t>
            </a:r>
            <a:r>
              <a:rPr lang="fr-CA" sz="2400" i="1" dirty="0">
                <a:effectLst/>
                <a:latin typeface="Calibri" panose="020F0502020204030204" pitchFamily="34" charset="0"/>
                <a:ea typeface="Times New Roman" panose="02020603050405020304" pitchFamily="18" charset="0"/>
              </a:rPr>
              <a:t> et Vicomte de Paris</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effectLst/>
                <a:latin typeface="Calibri" panose="020F0502020204030204" pitchFamily="34" charset="0"/>
                <a:ea typeface="Times New Roman" panose="02020603050405020304" pitchFamily="18" charset="0"/>
              </a:rPr>
              <a:t> </a:t>
            </a:r>
            <a:r>
              <a:rPr lang="fr-CA" sz="2400" dirty="0">
                <a:latin typeface="Calibri" panose="020F0502020204030204" pitchFamily="34" charset="0"/>
                <a:ea typeface="Times New Roman" panose="02020603050405020304" pitchFamily="18" charset="0"/>
              </a:rPr>
              <a:t>TITRE III.</a:t>
            </a:r>
            <a:r>
              <a:rPr lang="fr-CA" sz="2400" dirty="0">
                <a:latin typeface="Times New Roman" panose="02020603050405020304" pitchFamily="18" charset="0"/>
                <a:ea typeface="Times New Roman" panose="02020603050405020304" pitchFamily="18" charset="0"/>
              </a:rPr>
              <a:t> </a:t>
            </a:r>
            <a:r>
              <a:rPr lang="fr-CA" sz="2400" dirty="0">
                <a:latin typeface="Calibri" panose="020F0502020204030204" pitchFamily="34" charset="0"/>
                <a:ea typeface="Times New Roman" panose="02020603050405020304" pitchFamily="18" charset="0"/>
              </a:rPr>
              <a:t>Quels biens sont meubles, et quels immeubles.</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 </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LXXXVIII. En la </a:t>
            </a:r>
            <a:r>
              <a:rPr lang="fr-CA" sz="2400" dirty="0" err="1">
                <a:latin typeface="Calibri" panose="020F0502020204030204" pitchFamily="34" charset="0"/>
                <a:ea typeface="Times New Roman" panose="02020603050405020304" pitchFamily="18" charset="0"/>
              </a:rPr>
              <a:t>Prevosté</a:t>
            </a:r>
            <a:r>
              <a:rPr lang="fr-CA" sz="2400" dirty="0">
                <a:latin typeface="Calibri" panose="020F0502020204030204" pitchFamily="34" charset="0"/>
                <a:ea typeface="Times New Roman" panose="02020603050405020304" pitchFamily="18" charset="0"/>
              </a:rPr>
              <a:t> et Vicomté de Paris y a deux sortes et espèces de biens seulement, c'est à </a:t>
            </a:r>
            <a:r>
              <a:rPr lang="fr-CA" sz="2400" dirty="0" err="1">
                <a:latin typeface="Calibri" panose="020F0502020204030204" pitchFamily="34" charset="0"/>
                <a:ea typeface="Times New Roman" panose="02020603050405020304" pitchFamily="18" charset="0"/>
              </a:rPr>
              <a:t>sçavoir</a:t>
            </a:r>
            <a:r>
              <a:rPr lang="fr-CA" sz="2400" dirty="0">
                <a:latin typeface="Calibri" panose="020F0502020204030204" pitchFamily="34" charset="0"/>
                <a:ea typeface="Times New Roman" panose="02020603050405020304" pitchFamily="18" charset="0"/>
              </a:rPr>
              <a:t> meubles et immeubles.</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 </a:t>
            </a:r>
            <a:endParaRPr lang="fr-CA" sz="2400" dirty="0">
              <a:effectLst/>
              <a:latin typeface="Times New Roman" panose="02020603050405020304" pitchFamily="18" charset="0"/>
              <a:ea typeface="Times New Roman" panose="02020603050405020304" pitchFamily="18" charset="0"/>
            </a:endParaRPr>
          </a:p>
          <a:p>
            <a:pPr algn="just">
              <a:spcAft>
                <a:spcPts val="0"/>
              </a:spcAft>
            </a:pPr>
            <a:r>
              <a:rPr lang="fr-CA" sz="2400" dirty="0">
                <a:latin typeface="Calibri" panose="020F0502020204030204" pitchFamily="34" charset="0"/>
                <a:ea typeface="Times New Roman" panose="02020603050405020304" pitchFamily="18" charset="0"/>
              </a:rPr>
              <a:t>XCII. Bois coupé, bled, foin, ou grain </a:t>
            </a:r>
            <a:r>
              <a:rPr lang="fr-CA" sz="2400" dirty="0" err="1">
                <a:latin typeface="Calibri" panose="020F0502020204030204" pitchFamily="34" charset="0"/>
                <a:ea typeface="Times New Roman" panose="02020603050405020304" pitchFamily="18" charset="0"/>
              </a:rPr>
              <a:t>foyé</a:t>
            </a:r>
            <a:r>
              <a:rPr lang="fr-CA" sz="2400" dirty="0">
                <a:latin typeface="Calibri" panose="020F0502020204030204" pitchFamily="34" charset="0"/>
                <a:ea typeface="Times New Roman" panose="02020603050405020304" pitchFamily="18" charset="0"/>
              </a:rPr>
              <a:t> ou fauché, supposé qu'il soit encore sur le champ, et non transporté, est</a:t>
            </a:r>
            <a:r>
              <a:rPr lang="fr-CA" sz="2400" dirty="0">
                <a:latin typeface="Times New Roman" panose="02020603050405020304" pitchFamily="18" charset="0"/>
                <a:ea typeface="Times New Roman" panose="02020603050405020304" pitchFamily="18" charset="0"/>
                <a:cs typeface="Calibri" panose="020F0502020204030204" pitchFamily="34" charset="0"/>
              </a:rPr>
              <a:t> </a:t>
            </a:r>
            <a:r>
              <a:rPr lang="fr-CA" sz="2400" dirty="0" err="1">
                <a:latin typeface="Calibri" panose="020F0502020204030204" pitchFamily="34" charset="0"/>
                <a:ea typeface="Times New Roman" panose="02020603050405020304" pitchFamily="18" charset="0"/>
              </a:rPr>
              <a:t>reputé</a:t>
            </a:r>
            <a:r>
              <a:rPr lang="fr-CA" sz="2400" dirty="0">
                <a:latin typeface="Calibri" panose="020F0502020204030204" pitchFamily="34" charset="0"/>
                <a:ea typeface="Times New Roman" panose="02020603050405020304" pitchFamily="18" charset="0"/>
              </a:rPr>
              <a:t> meuble. Mais quand il est sur le pied et pendant par racine, est </a:t>
            </a:r>
            <a:r>
              <a:rPr lang="fr-CA" sz="2400" dirty="0" err="1">
                <a:latin typeface="Calibri" panose="020F0502020204030204" pitchFamily="34" charset="0"/>
                <a:ea typeface="Times New Roman" panose="02020603050405020304" pitchFamily="18" charset="0"/>
              </a:rPr>
              <a:t>reputé</a:t>
            </a:r>
            <a:r>
              <a:rPr lang="fr-CA" sz="2400" dirty="0">
                <a:latin typeface="Calibri" panose="020F0502020204030204" pitchFamily="34" charset="0"/>
                <a:ea typeface="Times New Roman" panose="02020603050405020304" pitchFamily="18" charset="0"/>
              </a:rPr>
              <a:t> immeuble</a:t>
            </a:r>
            <a:r>
              <a:rPr lang="fr-CA" sz="2400" dirty="0">
                <a:latin typeface="Times New Roman" panose="02020603050405020304" pitchFamily="18" charset="0"/>
                <a:ea typeface="Times New Roman" panose="02020603050405020304" pitchFamily="18" charset="0"/>
                <a:cs typeface="Calibri" panose="020F0502020204030204" pitchFamily="34" charset="0"/>
              </a:rPr>
              <a:t>.</a:t>
            </a:r>
          </a:p>
          <a:p>
            <a:pPr algn="just">
              <a:spcAft>
                <a:spcPts val="0"/>
              </a:spcAft>
            </a:pPr>
            <a:endParaRPr lang="fr-CA" sz="2400" dirty="0">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4" name="Rectangle 3">
            <a:extLst>
              <a:ext uri="{FF2B5EF4-FFF2-40B4-BE49-F238E27FC236}">
                <a16:creationId xmlns:a16="http://schemas.microsoft.com/office/drawing/2014/main" id="{94317FDC-5866-2B40-A70A-8FC7CA1A49B6}"/>
              </a:ext>
            </a:extLst>
          </p:cNvPr>
          <p:cNvSpPr/>
          <p:nvPr/>
        </p:nvSpPr>
        <p:spPr>
          <a:xfrm>
            <a:off x="6331226" y="346603"/>
            <a:ext cx="5447820" cy="6370975"/>
          </a:xfrm>
          <a:prstGeom prst="rect">
            <a:avLst/>
          </a:prstGeom>
        </p:spPr>
        <p:txBody>
          <a:bodyPr wrap="square">
            <a:spAutoFit/>
          </a:bodyPr>
          <a:lstStyle/>
          <a:p>
            <a:pPr algn="just">
              <a:spcAft>
                <a:spcPts val="0"/>
              </a:spcAft>
            </a:pPr>
            <a:r>
              <a:rPr lang="fr-CA" sz="2400" dirty="0">
                <a:latin typeface="Times New Roman" panose="02020603050405020304" pitchFamily="18" charset="0"/>
                <a:ea typeface="Times New Roman" panose="02020603050405020304" pitchFamily="18" charset="0"/>
                <a:cs typeface="Calibri" panose="020F0502020204030204" pitchFamily="34" charset="0"/>
              </a:rPr>
              <a:t>Code civil du Québec</a:t>
            </a:r>
          </a:p>
          <a:p>
            <a:r>
              <a:rPr lang="fr-CA" altLang="fr-FR" sz="2400" dirty="0">
                <a:latin typeface="Arial" panose="020B0604020202020204" pitchFamily="34" charset="0"/>
                <a:ea typeface="ＭＳ Ｐゴシック" panose="020B0600070205080204" pitchFamily="34" charset="-128"/>
              </a:rPr>
              <a:t>899. Les biens, tant corporels qu’incorporels, se divisent en immeubles et en meubles.</a:t>
            </a:r>
          </a:p>
          <a:p>
            <a:endParaRPr lang="fr-CA" altLang="fr-FR" sz="2400" dirty="0">
              <a:latin typeface="Arial" panose="020B0604020202020204" pitchFamily="34" charset="0"/>
              <a:ea typeface="ＭＳ Ｐゴシック" panose="020B0600070205080204" pitchFamily="34" charset="-128"/>
            </a:endParaRPr>
          </a:p>
          <a:p>
            <a:r>
              <a:rPr lang="fr-CA" altLang="fr-FR" sz="2400" dirty="0">
                <a:latin typeface="Arial" panose="020B0604020202020204" pitchFamily="34" charset="0"/>
                <a:ea typeface="ＭＳ Ｐゴシック" panose="020B0600070205080204" pitchFamily="34" charset="-128"/>
              </a:rPr>
              <a:t>900: Sont immeubles les fonds de terre, les constructions et ouvrages à caractère permanent qui s’y trouvent et tout ce qui en fait partie intégrante.</a:t>
            </a:r>
          </a:p>
          <a:p>
            <a:endParaRPr lang="fr-CA" altLang="fr-FR" sz="2400" dirty="0">
              <a:latin typeface="Arial" panose="020B0604020202020204" pitchFamily="34" charset="0"/>
              <a:ea typeface="ＭＳ Ｐゴシック" panose="020B0600070205080204" pitchFamily="34" charset="-128"/>
            </a:endParaRPr>
          </a:p>
          <a:p>
            <a:r>
              <a:rPr lang="fr-CA" altLang="fr-FR" sz="2400" dirty="0">
                <a:latin typeface="Arial" panose="020B0604020202020204" pitchFamily="34" charset="0"/>
                <a:ea typeface="ＭＳ Ｐゴシック" panose="020B0600070205080204" pitchFamily="34" charset="-128"/>
              </a:rPr>
              <a:t>Le sont aussi les végétaux et les minéraux, tant qu’ils ne sont pas séparés ou extraits du fonds. Toutefois, les fruits et autres produits du sol peuvent être considérés comme des meubles dans les actes de disposition dont ils sont l’objet.</a:t>
            </a:r>
            <a:endParaRPr lang="fr-CA"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289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9DE57B-2A35-BB40-A0CE-4E1AFDFD6DAE}"/>
              </a:ext>
            </a:extLst>
          </p:cNvPr>
          <p:cNvSpPr/>
          <p:nvPr/>
        </p:nvSpPr>
        <p:spPr>
          <a:xfrm>
            <a:off x="412954" y="346604"/>
            <a:ext cx="5580342" cy="6370975"/>
          </a:xfrm>
          <a:prstGeom prst="rect">
            <a:avLst/>
          </a:prstGeom>
        </p:spPr>
        <p:txBody>
          <a:bodyPr wrap="square">
            <a:spAutoFit/>
          </a:bodyPr>
          <a:lstStyle/>
          <a:p>
            <a:pPr algn="just">
              <a:spcAft>
                <a:spcPts val="0"/>
              </a:spcAft>
            </a:pPr>
            <a:r>
              <a:rPr lang="fr-CA" sz="2400" i="1" dirty="0">
                <a:effectLst/>
                <a:latin typeface="Calibri" panose="020F0502020204030204" pitchFamily="34" charset="0"/>
                <a:ea typeface="Times New Roman" panose="02020603050405020304" pitchFamily="18" charset="0"/>
              </a:rPr>
              <a:t>Articles de la Coutumes de la </a:t>
            </a:r>
            <a:r>
              <a:rPr lang="fr-CA" sz="2400" i="1" dirty="0" err="1">
                <a:effectLst/>
                <a:latin typeface="Calibri" panose="020F0502020204030204" pitchFamily="34" charset="0"/>
                <a:ea typeface="Times New Roman" panose="02020603050405020304" pitchFamily="18" charset="0"/>
              </a:rPr>
              <a:t>Prévoté</a:t>
            </a:r>
            <a:r>
              <a:rPr lang="fr-CA" sz="2400" i="1" dirty="0">
                <a:effectLst/>
                <a:latin typeface="Calibri" panose="020F0502020204030204" pitchFamily="34" charset="0"/>
                <a:ea typeface="Times New Roman" panose="02020603050405020304" pitchFamily="18" charset="0"/>
              </a:rPr>
              <a:t> et Vicomte de Paris</a:t>
            </a:r>
            <a:endParaRPr lang="fr-CA" sz="2400" dirty="0">
              <a:effectLst/>
              <a:latin typeface="Times New Roman" panose="02020603050405020304" pitchFamily="18" charset="0"/>
              <a:ea typeface="Times New Roman" panose="02020603050405020304" pitchFamily="18" charset="0"/>
            </a:endParaRPr>
          </a:p>
          <a:p>
            <a:r>
              <a:rPr lang="fr-CA" sz="2400" dirty="0">
                <a:effectLst/>
                <a:latin typeface="Calibri" panose="020F0502020204030204" pitchFamily="34" charset="0"/>
                <a:ea typeface="Times New Roman" panose="02020603050405020304" pitchFamily="18" charset="0"/>
              </a:rPr>
              <a:t> </a:t>
            </a:r>
            <a:r>
              <a:rPr lang="fr-CA" dirty="0"/>
              <a:t> </a:t>
            </a:r>
            <a:r>
              <a:rPr lang="fr-CA" sz="2400" dirty="0"/>
              <a:t>CCXV. Quand </a:t>
            </a:r>
            <a:r>
              <a:rPr lang="fr-CA" sz="2400" dirty="0">
                <a:solidFill>
                  <a:srgbClr val="7030A0"/>
                </a:solidFill>
              </a:rPr>
              <a:t>un père de famille met hors ses mains partie de sa maison, il doit </a:t>
            </a:r>
            <a:r>
              <a:rPr lang="fr-CA" sz="2400" dirty="0" err="1">
                <a:solidFill>
                  <a:srgbClr val="7030A0"/>
                </a:solidFill>
              </a:rPr>
              <a:t>specialement</a:t>
            </a:r>
            <a:r>
              <a:rPr lang="fr-CA" sz="2400" dirty="0">
                <a:solidFill>
                  <a:srgbClr val="7030A0"/>
                </a:solidFill>
              </a:rPr>
              <a:t> déclarer quelles servitudes il retient </a:t>
            </a:r>
            <a:r>
              <a:rPr lang="fr-CA" sz="2400" dirty="0"/>
              <a:t>sur l'héritage qu'il met hors ses mains, </a:t>
            </a:r>
            <a:r>
              <a:rPr lang="fr-CA" sz="2400" dirty="0">
                <a:solidFill>
                  <a:srgbClr val="7030A0"/>
                </a:solidFill>
              </a:rPr>
              <a:t>ou quelles il constitue</a:t>
            </a:r>
            <a:r>
              <a:rPr lang="fr-CA" sz="2400" dirty="0"/>
              <a:t> sur le sien : et les </a:t>
            </a:r>
            <a:r>
              <a:rPr lang="fr-CA" sz="2400" dirty="0">
                <a:solidFill>
                  <a:srgbClr val="7030A0"/>
                </a:solidFill>
              </a:rPr>
              <a:t>faut</a:t>
            </a:r>
            <a:r>
              <a:rPr lang="fr-CA" sz="2400" dirty="0"/>
              <a:t> nommément et </a:t>
            </a:r>
            <a:r>
              <a:rPr lang="fr-CA" sz="2400" dirty="0" err="1"/>
              <a:t>specialement</a:t>
            </a:r>
            <a:r>
              <a:rPr lang="fr-CA" sz="2400" dirty="0"/>
              <a:t> </a:t>
            </a:r>
            <a:r>
              <a:rPr lang="fr-CA" sz="2400" dirty="0" err="1">
                <a:solidFill>
                  <a:srgbClr val="7030A0"/>
                </a:solidFill>
              </a:rPr>
              <a:t>declarer</a:t>
            </a:r>
            <a:r>
              <a:rPr lang="fr-CA" sz="2400" dirty="0"/>
              <a:t>, tant pour l'endroit, grandeur, </a:t>
            </a:r>
            <a:r>
              <a:rPr lang="fr-CA" sz="2400" dirty="0">
                <a:solidFill>
                  <a:srgbClr val="7030A0"/>
                </a:solidFill>
              </a:rPr>
              <a:t>hauteur, mesure, qu'espèce </a:t>
            </a:r>
            <a:r>
              <a:rPr lang="fr-CA" sz="2400" dirty="0"/>
              <a:t>de servitude. Autrement toutes constitutions </a:t>
            </a:r>
            <a:r>
              <a:rPr lang="fr-CA" sz="2400" dirty="0" err="1"/>
              <a:t>genérales</a:t>
            </a:r>
            <a:endParaRPr lang="fr-CA" sz="2400" dirty="0"/>
          </a:p>
          <a:p>
            <a:r>
              <a:rPr lang="fr-CA" sz="2400" dirty="0"/>
              <a:t>de servitudes, sans les </a:t>
            </a:r>
            <a:r>
              <a:rPr lang="fr-CA" sz="2400" dirty="0" err="1"/>
              <a:t>declarer</a:t>
            </a:r>
            <a:r>
              <a:rPr lang="fr-CA" sz="2400" dirty="0"/>
              <a:t> comme dessus, ne valent. </a:t>
            </a:r>
          </a:p>
          <a:p>
            <a:endParaRPr lang="fr-CA" sz="2400" dirty="0"/>
          </a:p>
          <a:p>
            <a:r>
              <a:rPr lang="fr-CA" sz="2400" dirty="0"/>
              <a:t>CCXVI. </a:t>
            </a:r>
            <a:r>
              <a:rPr lang="fr-CA" sz="2400" dirty="0">
                <a:solidFill>
                  <a:srgbClr val="7030A0"/>
                </a:solidFill>
              </a:rPr>
              <a:t>Destination de père de famille vaut titre, </a:t>
            </a:r>
            <a:r>
              <a:rPr lang="fr-CA" sz="2400" dirty="0"/>
              <a:t>quand elle est ou a </a:t>
            </a:r>
            <a:r>
              <a:rPr lang="fr-CA" sz="2400" dirty="0" err="1"/>
              <a:t>esté</a:t>
            </a:r>
            <a:r>
              <a:rPr lang="fr-CA" sz="2400" dirty="0"/>
              <a:t> </a:t>
            </a:r>
            <a:r>
              <a:rPr lang="fr-CA" sz="2400" dirty="0">
                <a:solidFill>
                  <a:srgbClr val="7030A0"/>
                </a:solidFill>
              </a:rPr>
              <a:t>par </a:t>
            </a:r>
            <a:r>
              <a:rPr lang="fr-CA" sz="2400" dirty="0" err="1">
                <a:solidFill>
                  <a:srgbClr val="7030A0"/>
                </a:solidFill>
              </a:rPr>
              <a:t>escrit</a:t>
            </a:r>
            <a:r>
              <a:rPr lang="fr-CA" sz="2400" dirty="0">
                <a:solidFill>
                  <a:srgbClr val="7030A0"/>
                </a:solidFill>
              </a:rPr>
              <a:t>, et non autrement</a:t>
            </a:r>
            <a:r>
              <a:rPr lang="fr-CA" sz="2400" dirty="0"/>
              <a:t>.</a:t>
            </a:r>
          </a:p>
        </p:txBody>
      </p:sp>
      <p:sp>
        <p:nvSpPr>
          <p:cNvPr id="5" name="ZoneTexte 4">
            <a:extLst>
              <a:ext uri="{FF2B5EF4-FFF2-40B4-BE49-F238E27FC236}">
                <a16:creationId xmlns:a16="http://schemas.microsoft.com/office/drawing/2014/main" id="{DDFB7CAD-96B9-CC27-12B5-E3D31605A8AD}"/>
              </a:ext>
            </a:extLst>
          </p:cNvPr>
          <p:cNvSpPr txBox="1"/>
          <p:nvPr/>
        </p:nvSpPr>
        <p:spPr>
          <a:xfrm>
            <a:off x="6307282" y="428536"/>
            <a:ext cx="5471764" cy="2308324"/>
          </a:xfrm>
          <a:prstGeom prst="rect">
            <a:avLst/>
          </a:prstGeom>
          <a:noFill/>
        </p:spPr>
        <p:txBody>
          <a:bodyPr wrap="square">
            <a:spAutoFit/>
          </a:bodyPr>
          <a:lstStyle/>
          <a:p>
            <a:r>
              <a:rPr lang="fr-CA" sz="2400" dirty="0"/>
              <a:t>Code civil du Bas Canada, article 551 </a:t>
            </a:r>
          </a:p>
          <a:p>
            <a:endParaRPr lang="fr-CA" sz="2400" dirty="0">
              <a:effectLst/>
            </a:endParaRPr>
          </a:p>
          <a:p>
            <a:r>
              <a:rPr lang="fr-CA" sz="2400" dirty="0">
                <a:effectLst/>
              </a:rPr>
              <a:t>En fait de servitude, </a:t>
            </a:r>
            <a:r>
              <a:rPr lang="fr-CA" sz="2400" dirty="0">
                <a:solidFill>
                  <a:srgbClr val="7030A0"/>
                </a:solidFill>
                <a:effectLst/>
              </a:rPr>
              <a:t>la destination du père de famille vaut titre, </a:t>
            </a:r>
            <a:r>
              <a:rPr lang="fr-CA" sz="2400" dirty="0">
                <a:effectLst/>
              </a:rPr>
              <a:t>mais seulement </a:t>
            </a:r>
            <a:r>
              <a:rPr lang="fr-CA" sz="2400" dirty="0">
                <a:solidFill>
                  <a:srgbClr val="7030A0"/>
                </a:solidFill>
                <a:effectLst/>
              </a:rPr>
              <a:t>lorsqu’elle est par écrit, et que la nature, l’étendue et la situation en sont spécifiées</a:t>
            </a:r>
            <a:r>
              <a:rPr lang="fr-CA" sz="2400" dirty="0">
                <a:effectLst/>
              </a:rPr>
              <a:t>.</a:t>
            </a:r>
          </a:p>
        </p:txBody>
      </p:sp>
    </p:spTree>
    <p:extLst>
      <p:ext uri="{BB962C8B-B14F-4D97-AF65-F5344CB8AC3E}">
        <p14:creationId xmlns:p14="http://schemas.microsoft.com/office/powerpoint/2010/main" val="324078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317FDC-5866-2B40-A70A-8FC7CA1A49B6}"/>
              </a:ext>
            </a:extLst>
          </p:cNvPr>
          <p:cNvSpPr/>
          <p:nvPr/>
        </p:nvSpPr>
        <p:spPr>
          <a:xfrm>
            <a:off x="6331226" y="346603"/>
            <a:ext cx="5447820" cy="3785652"/>
          </a:xfrm>
          <a:prstGeom prst="rect">
            <a:avLst/>
          </a:prstGeom>
        </p:spPr>
        <p:txBody>
          <a:bodyPr wrap="square">
            <a:spAutoFit/>
          </a:bodyPr>
          <a:lstStyle/>
          <a:p>
            <a:pPr algn="just">
              <a:spcAft>
                <a:spcPts val="0"/>
              </a:spcAft>
            </a:pPr>
            <a:r>
              <a:rPr lang="fr-CA" sz="2400" dirty="0">
                <a:latin typeface="Times New Roman" panose="02020603050405020304" pitchFamily="18" charset="0"/>
                <a:ea typeface="Times New Roman" panose="02020603050405020304" pitchFamily="18" charset="0"/>
                <a:cs typeface="Calibri" panose="020F0502020204030204" pitchFamily="34" charset="0"/>
              </a:rPr>
              <a:t>Code civil du Québec</a:t>
            </a:r>
          </a:p>
          <a:p>
            <a:r>
              <a:rPr lang="fr-CA" sz="2400" dirty="0"/>
              <a:t>1183</a:t>
            </a:r>
            <a:r>
              <a:rPr lang="fr-CA" sz="2400"/>
              <a:t>. La </a:t>
            </a:r>
            <a:r>
              <a:rPr lang="fr-CA" sz="2400" dirty="0"/>
              <a:t>servitude par destination du propriétaire est constatée par un écrit du propriétaire du fonds qui, prévoyant le morcellement éventuel de son fonds, établit immédiatement la nature, l’étendue et la situation de la servitude sur une partie du fonds en faveur d’autres parties.</a:t>
            </a:r>
          </a:p>
          <a:p>
            <a:endParaRPr lang="fr-CA" sz="2400" dirty="0"/>
          </a:p>
        </p:txBody>
      </p:sp>
      <p:sp>
        <p:nvSpPr>
          <p:cNvPr id="5" name="ZoneTexte 4">
            <a:extLst>
              <a:ext uri="{FF2B5EF4-FFF2-40B4-BE49-F238E27FC236}">
                <a16:creationId xmlns:a16="http://schemas.microsoft.com/office/drawing/2014/main" id="{58D95E24-B616-B540-3FB8-C02D31DE58A9}"/>
              </a:ext>
            </a:extLst>
          </p:cNvPr>
          <p:cNvSpPr txBox="1"/>
          <p:nvPr/>
        </p:nvSpPr>
        <p:spPr>
          <a:xfrm>
            <a:off x="865043" y="346603"/>
            <a:ext cx="5230957" cy="5262979"/>
          </a:xfrm>
          <a:prstGeom prst="rect">
            <a:avLst/>
          </a:prstGeom>
          <a:noFill/>
        </p:spPr>
        <p:txBody>
          <a:bodyPr wrap="square">
            <a:spAutoFit/>
          </a:bodyPr>
          <a:lstStyle/>
          <a:p>
            <a:pPr algn="just">
              <a:spcAft>
                <a:spcPts val="0"/>
              </a:spcAft>
            </a:pPr>
            <a:r>
              <a:rPr lang="fr-CA" sz="2400" dirty="0">
                <a:latin typeface="Times New Roman" panose="02020603050405020304" pitchFamily="18" charset="0"/>
                <a:ea typeface="Times New Roman" panose="02020603050405020304" pitchFamily="18" charset="0"/>
                <a:cs typeface="Calibri" panose="020F0502020204030204" pitchFamily="34" charset="0"/>
              </a:rPr>
              <a:t>Code civil du Québec</a:t>
            </a:r>
          </a:p>
          <a:p>
            <a:r>
              <a:rPr lang="fr-CA" sz="2400" dirty="0"/>
              <a:t>1177. La servitude est une charge imposée sur un immeuble, le fonds servant, en faveur d’un autre immeuble, le fonds dominant, et qui appartient à un propriétaire différent.</a:t>
            </a:r>
          </a:p>
          <a:p>
            <a:r>
              <a:rPr lang="fr-CA" sz="2400" dirty="0"/>
              <a:t>Cette charge oblige le propriétaire du fonds servant à supporter, de la part du propriétaire du fonds dominant, certains actes d’usage ou à s’abstenir lui-même d’exercer certains droits inhérents à la propriété.</a:t>
            </a:r>
          </a:p>
          <a:p>
            <a:r>
              <a:rPr lang="fr-CA" sz="2400" dirty="0"/>
              <a:t>La servitude s’étend à tout ce qui est nécessaire à son exercice.</a:t>
            </a:r>
          </a:p>
        </p:txBody>
      </p:sp>
    </p:spTree>
    <p:extLst>
      <p:ext uri="{BB962C8B-B14F-4D97-AF65-F5344CB8AC3E}">
        <p14:creationId xmlns:p14="http://schemas.microsoft.com/office/powerpoint/2010/main" val="231267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1255</Words>
  <Application>Microsoft Macintosh PowerPoint</Application>
  <PresentationFormat>Grand écran</PresentationFormat>
  <Paragraphs>82</Paragraphs>
  <Slides>6</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à†Œ˛</vt: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Morin Michel</dc:creator>
  <cp:lastModifiedBy>Dagher Alice</cp:lastModifiedBy>
  <cp:revision>7</cp:revision>
  <dcterms:created xsi:type="dcterms:W3CDTF">2020-09-23T20:51:05Z</dcterms:created>
  <dcterms:modified xsi:type="dcterms:W3CDTF">2022-10-06T17:29:57Z</dcterms:modified>
</cp:coreProperties>
</file>