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7"/>
  </p:notesMasterIdLst>
  <p:handoutMasterIdLst>
    <p:handoutMasterId r:id="rId38"/>
  </p:handoutMasterIdLst>
  <p:sldIdLst>
    <p:sldId id="256" r:id="rId2"/>
    <p:sldId id="332" r:id="rId3"/>
    <p:sldId id="406" r:id="rId4"/>
    <p:sldId id="407" r:id="rId5"/>
    <p:sldId id="438" r:id="rId6"/>
    <p:sldId id="439" r:id="rId7"/>
    <p:sldId id="440" r:id="rId8"/>
    <p:sldId id="501" r:id="rId9"/>
    <p:sldId id="491" r:id="rId10"/>
    <p:sldId id="352" r:id="rId11"/>
    <p:sldId id="351" r:id="rId12"/>
    <p:sldId id="412" r:id="rId13"/>
    <p:sldId id="261" r:id="rId14"/>
    <p:sldId id="262" r:id="rId15"/>
    <p:sldId id="354" r:id="rId16"/>
    <p:sldId id="264" r:id="rId17"/>
    <p:sldId id="340" r:id="rId18"/>
    <p:sldId id="505" r:id="rId19"/>
    <p:sldId id="506" r:id="rId20"/>
    <p:sldId id="430" r:id="rId21"/>
    <p:sldId id="488" r:id="rId22"/>
    <p:sldId id="489" r:id="rId23"/>
    <p:sldId id="490" r:id="rId24"/>
    <p:sldId id="292" r:id="rId25"/>
    <p:sldId id="431" r:id="rId26"/>
    <p:sldId id="274" r:id="rId27"/>
    <p:sldId id="492" r:id="rId28"/>
    <p:sldId id="502" r:id="rId29"/>
    <p:sldId id="493" r:id="rId30"/>
    <p:sldId id="494" r:id="rId31"/>
    <p:sldId id="495" r:id="rId32"/>
    <p:sldId id="497" r:id="rId33"/>
    <p:sldId id="498" r:id="rId34"/>
    <p:sldId id="499" r:id="rId35"/>
    <p:sldId id="500" r:id="rId36"/>
  </p:sldIdLst>
  <p:sldSz cx="9144000" cy="6858000" type="screen4x3"/>
  <p:notesSz cx="6985000" cy="9271000"/>
  <p:custDataLst>
    <p:tags r:id="rId39"/>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useTimings="0">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07"/>
    <p:restoredTop sz="72908"/>
  </p:normalViewPr>
  <p:slideViewPr>
    <p:cSldViewPr>
      <p:cViewPr varScale="1">
        <p:scale>
          <a:sx n="61" d="100"/>
          <a:sy n="61" d="100"/>
        </p:scale>
        <p:origin x="216" y="8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4328" y="208"/>
      </p:cViewPr>
      <p:guideLst>
        <p:guide orient="horz" pos="2920"/>
        <p:guide pos="220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65782E43-5A6E-E655-0F43-35C9ADB1F07A}"/>
              </a:ext>
            </a:extLst>
          </p:cNvPr>
          <p:cNvSpPr>
            <a:spLocks noGrp="1" noChangeArrowheads="1"/>
          </p:cNvSpPr>
          <p:nvPr>
            <p:ph type="hdr" sz="quarter"/>
          </p:nvPr>
        </p:nvSpPr>
        <p:spPr bwMode="auto">
          <a:xfrm>
            <a:off x="0" y="0"/>
            <a:ext cx="3025775" cy="463550"/>
          </a:xfrm>
          <a:prstGeom prst="rect">
            <a:avLst/>
          </a:prstGeom>
          <a:noFill/>
          <a:ln w="9525">
            <a:noFill/>
            <a:miter lim="800000"/>
            <a:headEnd/>
            <a:tailEnd/>
          </a:ln>
          <a:effectLst/>
        </p:spPr>
        <p:txBody>
          <a:bodyPr vert="horz" wrap="square" lIns="91266" tIns="45634" rIns="91266" bIns="45634" numCol="1" anchor="t" anchorCtr="0" compatLnSpc="1">
            <a:prstTxWarp prst="textNoShape">
              <a:avLst/>
            </a:prstTxWarp>
          </a:bodyPr>
          <a:lstStyle>
            <a:lvl1pPr defTabSz="912813" eaLnBrk="1" hangingPunct="1">
              <a:defRPr sz="1200">
                <a:latin typeface="Tahoma" charset="0"/>
                <a:ea typeface="ＭＳ Ｐゴシック" charset="0"/>
                <a:cs typeface="ＭＳ Ｐゴシック" charset="0"/>
              </a:defRPr>
            </a:lvl1pPr>
          </a:lstStyle>
          <a:p>
            <a:pPr>
              <a:defRPr/>
            </a:pPr>
            <a:endParaRPr lang="fr-FR"/>
          </a:p>
        </p:txBody>
      </p:sp>
      <p:sp>
        <p:nvSpPr>
          <p:cNvPr id="177155" name="Rectangle 3">
            <a:extLst>
              <a:ext uri="{FF2B5EF4-FFF2-40B4-BE49-F238E27FC236}">
                <a16:creationId xmlns:a16="http://schemas.microsoft.com/office/drawing/2014/main" id="{EB6D6FEE-2024-6858-D0B7-E526E08F31A0}"/>
              </a:ext>
            </a:extLst>
          </p:cNvPr>
          <p:cNvSpPr>
            <a:spLocks noGrp="1" noChangeArrowheads="1"/>
          </p:cNvSpPr>
          <p:nvPr>
            <p:ph type="dt" sz="quarter" idx="1"/>
          </p:nvPr>
        </p:nvSpPr>
        <p:spPr bwMode="auto">
          <a:xfrm>
            <a:off x="3959225" y="0"/>
            <a:ext cx="3025775" cy="463550"/>
          </a:xfrm>
          <a:prstGeom prst="rect">
            <a:avLst/>
          </a:prstGeom>
          <a:noFill/>
          <a:ln w="9525">
            <a:noFill/>
            <a:miter lim="800000"/>
            <a:headEnd/>
            <a:tailEnd/>
          </a:ln>
          <a:effectLst/>
        </p:spPr>
        <p:txBody>
          <a:bodyPr vert="horz" wrap="square" lIns="91266" tIns="45634" rIns="91266" bIns="45634" numCol="1" anchor="t" anchorCtr="0" compatLnSpc="1">
            <a:prstTxWarp prst="textNoShape">
              <a:avLst/>
            </a:prstTxWarp>
          </a:bodyPr>
          <a:lstStyle>
            <a:lvl1pPr algn="r" defTabSz="912813" eaLnBrk="1" hangingPunct="1">
              <a:defRPr sz="1200">
                <a:latin typeface="Tahoma" charset="0"/>
                <a:ea typeface="ＭＳ Ｐゴシック" charset="0"/>
                <a:cs typeface="ＭＳ Ｐゴシック" charset="0"/>
              </a:defRPr>
            </a:lvl1pPr>
          </a:lstStyle>
          <a:p>
            <a:pPr>
              <a:defRPr/>
            </a:pPr>
            <a:endParaRPr lang="fr-FR"/>
          </a:p>
        </p:txBody>
      </p:sp>
      <p:sp>
        <p:nvSpPr>
          <p:cNvPr id="177156" name="Rectangle 4">
            <a:extLst>
              <a:ext uri="{FF2B5EF4-FFF2-40B4-BE49-F238E27FC236}">
                <a16:creationId xmlns:a16="http://schemas.microsoft.com/office/drawing/2014/main" id="{A1F988B7-36C8-2E95-0592-475081614871}"/>
              </a:ext>
            </a:extLst>
          </p:cNvPr>
          <p:cNvSpPr>
            <a:spLocks noGrp="1" noChangeArrowheads="1"/>
          </p:cNvSpPr>
          <p:nvPr>
            <p:ph type="ftr" sz="quarter" idx="2"/>
          </p:nvPr>
        </p:nvSpPr>
        <p:spPr bwMode="auto">
          <a:xfrm>
            <a:off x="0" y="8807450"/>
            <a:ext cx="3025775" cy="463550"/>
          </a:xfrm>
          <a:prstGeom prst="rect">
            <a:avLst/>
          </a:prstGeom>
          <a:noFill/>
          <a:ln w="9525">
            <a:noFill/>
            <a:miter lim="800000"/>
            <a:headEnd/>
            <a:tailEnd/>
          </a:ln>
          <a:effectLst/>
        </p:spPr>
        <p:txBody>
          <a:bodyPr vert="horz" wrap="square" lIns="91266" tIns="45634" rIns="91266" bIns="45634" numCol="1" anchor="b" anchorCtr="0" compatLnSpc="1">
            <a:prstTxWarp prst="textNoShape">
              <a:avLst/>
            </a:prstTxWarp>
          </a:bodyPr>
          <a:lstStyle>
            <a:lvl1pPr defTabSz="912813" eaLnBrk="1" hangingPunct="1">
              <a:defRPr sz="1200">
                <a:latin typeface="Tahoma" charset="0"/>
                <a:ea typeface="ＭＳ Ｐゴシック" charset="0"/>
                <a:cs typeface="ＭＳ Ｐゴシック" charset="0"/>
              </a:defRPr>
            </a:lvl1pPr>
          </a:lstStyle>
          <a:p>
            <a:pPr>
              <a:defRPr/>
            </a:pPr>
            <a:endParaRPr lang="fr-FR"/>
          </a:p>
        </p:txBody>
      </p:sp>
      <p:sp>
        <p:nvSpPr>
          <p:cNvPr id="177157" name="Rectangle 5">
            <a:extLst>
              <a:ext uri="{FF2B5EF4-FFF2-40B4-BE49-F238E27FC236}">
                <a16:creationId xmlns:a16="http://schemas.microsoft.com/office/drawing/2014/main" id="{06BDD933-1192-A87F-7A27-06EACBF8A4B7}"/>
              </a:ext>
            </a:extLst>
          </p:cNvPr>
          <p:cNvSpPr>
            <a:spLocks noGrp="1" noChangeArrowheads="1"/>
          </p:cNvSpPr>
          <p:nvPr>
            <p:ph type="sldNum" sz="quarter" idx="3"/>
          </p:nvPr>
        </p:nvSpPr>
        <p:spPr bwMode="auto">
          <a:xfrm>
            <a:off x="3959225" y="8807450"/>
            <a:ext cx="3025775" cy="463550"/>
          </a:xfrm>
          <a:prstGeom prst="rect">
            <a:avLst/>
          </a:prstGeom>
          <a:noFill/>
          <a:ln w="9525">
            <a:noFill/>
            <a:miter lim="800000"/>
            <a:headEnd/>
            <a:tailEnd/>
          </a:ln>
          <a:effectLst/>
        </p:spPr>
        <p:txBody>
          <a:bodyPr vert="horz" wrap="square" lIns="91266" tIns="45634" rIns="91266" bIns="45634" numCol="1" anchor="b" anchorCtr="0" compatLnSpc="1">
            <a:prstTxWarp prst="textNoShape">
              <a:avLst/>
            </a:prstTxWarp>
          </a:bodyPr>
          <a:lstStyle>
            <a:lvl1pPr algn="r" defTabSz="912813" eaLnBrk="1" hangingPunct="1">
              <a:defRPr sz="1200">
                <a:latin typeface="Tahoma" panose="020B0604030504040204" pitchFamily="34" charset="0"/>
              </a:defRPr>
            </a:lvl1pPr>
          </a:lstStyle>
          <a:p>
            <a:pPr>
              <a:defRPr/>
            </a:pPr>
            <a:fld id="{C2A0FBFD-9758-5D47-8540-F72525ED098A}" type="slidenum">
              <a:rPr lang="fr-FR" altLang="fr-FR"/>
              <a:pPr>
                <a:defRPr/>
              </a:pPr>
              <a:t>‹n°›</a:t>
            </a:fld>
            <a:endParaRPr lang="fr-FR" alt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845920E8-C5F8-32A6-5905-BF948045A114}"/>
              </a:ext>
            </a:extLst>
          </p:cNvPr>
          <p:cNvSpPr>
            <a:spLocks noGrp="1" noChangeArrowheads="1"/>
          </p:cNvSpPr>
          <p:nvPr>
            <p:ph type="hdr" sz="quarter"/>
          </p:nvPr>
        </p:nvSpPr>
        <p:spPr bwMode="auto">
          <a:xfrm>
            <a:off x="0" y="0"/>
            <a:ext cx="3025775" cy="463550"/>
          </a:xfrm>
          <a:prstGeom prst="rect">
            <a:avLst/>
          </a:prstGeom>
          <a:noFill/>
          <a:ln w="9525">
            <a:noFill/>
            <a:miter lim="800000"/>
            <a:headEnd/>
            <a:tailEnd/>
          </a:ln>
          <a:effectLst/>
        </p:spPr>
        <p:txBody>
          <a:bodyPr vert="horz" wrap="square" lIns="91266" tIns="45634" rIns="91266" bIns="45634" numCol="1" anchor="t" anchorCtr="0" compatLnSpc="1">
            <a:prstTxWarp prst="textNoShape">
              <a:avLst/>
            </a:prstTxWarp>
          </a:bodyPr>
          <a:lstStyle>
            <a:lvl1pPr defTabSz="912813" eaLnBrk="1" hangingPunct="1">
              <a:defRPr sz="1200">
                <a:latin typeface="Tahoma" charset="0"/>
                <a:ea typeface="ＭＳ Ｐゴシック" charset="0"/>
                <a:cs typeface="ＭＳ Ｐゴシック" charset="0"/>
              </a:defRPr>
            </a:lvl1pPr>
          </a:lstStyle>
          <a:p>
            <a:pPr>
              <a:defRPr/>
            </a:pPr>
            <a:endParaRPr lang="fr-FR"/>
          </a:p>
        </p:txBody>
      </p:sp>
      <p:sp>
        <p:nvSpPr>
          <p:cNvPr id="112643" name="Rectangle 3">
            <a:extLst>
              <a:ext uri="{FF2B5EF4-FFF2-40B4-BE49-F238E27FC236}">
                <a16:creationId xmlns:a16="http://schemas.microsoft.com/office/drawing/2014/main" id="{FD2A3AF6-5B1C-5391-713F-CC98E0CC7836}"/>
              </a:ext>
            </a:extLst>
          </p:cNvPr>
          <p:cNvSpPr>
            <a:spLocks noGrp="1" noChangeArrowheads="1"/>
          </p:cNvSpPr>
          <p:nvPr>
            <p:ph type="dt" idx="1"/>
          </p:nvPr>
        </p:nvSpPr>
        <p:spPr bwMode="auto">
          <a:xfrm>
            <a:off x="3959225" y="0"/>
            <a:ext cx="3025775" cy="463550"/>
          </a:xfrm>
          <a:prstGeom prst="rect">
            <a:avLst/>
          </a:prstGeom>
          <a:noFill/>
          <a:ln w="9525">
            <a:noFill/>
            <a:miter lim="800000"/>
            <a:headEnd/>
            <a:tailEnd/>
          </a:ln>
          <a:effectLst/>
        </p:spPr>
        <p:txBody>
          <a:bodyPr vert="horz" wrap="square" lIns="91266" tIns="45634" rIns="91266" bIns="45634" numCol="1" anchor="t" anchorCtr="0" compatLnSpc="1">
            <a:prstTxWarp prst="textNoShape">
              <a:avLst/>
            </a:prstTxWarp>
          </a:bodyPr>
          <a:lstStyle>
            <a:lvl1pPr algn="r" defTabSz="912813" eaLnBrk="1" hangingPunct="1">
              <a:defRPr sz="1200">
                <a:latin typeface="Tahoma" charset="0"/>
                <a:ea typeface="ＭＳ Ｐゴシック" charset="0"/>
                <a:cs typeface="ＭＳ Ｐゴシック" charset="0"/>
              </a:defRPr>
            </a:lvl1pPr>
          </a:lstStyle>
          <a:p>
            <a:pPr>
              <a:defRPr/>
            </a:pPr>
            <a:endParaRPr lang="fr-FR"/>
          </a:p>
        </p:txBody>
      </p:sp>
      <p:sp>
        <p:nvSpPr>
          <p:cNvPr id="13316" name="Rectangle 4">
            <a:extLst>
              <a:ext uri="{FF2B5EF4-FFF2-40B4-BE49-F238E27FC236}">
                <a16:creationId xmlns:a16="http://schemas.microsoft.com/office/drawing/2014/main" id="{F388B88E-7A79-097F-E3FA-73950B0F8D9F}"/>
              </a:ext>
            </a:extLst>
          </p:cNvPr>
          <p:cNvSpPr>
            <a:spLocks noGrp="1" noRot="1" noChangeAspect="1" noChangeArrowheads="1" noTextEdit="1"/>
          </p:cNvSpPr>
          <p:nvPr>
            <p:ph type="sldImg" idx="2"/>
          </p:nvPr>
        </p:nvSpPr>
        <p:spPr bwMode="auto">
          <a:xfrm>
            <a:off x="1174750" y="696913"/>
            <a:ext cx="4635500" cy="3476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5" name="Rectangle 5">
            <a:extLst>
              <a:ext uri="{FF2B5EF4-FFF2-40B4-BE49-F238E27FC236}">
                <a16:creationId xmlns:a16="http://schemas.microsoft.com/office/drawing/2014/main" id="{32888E0D-5700-C431-430D-F1C9A5C51EF9}"/>
              </a:ext>
            </a:extLst>
          </p:cNvPr>
          <p:cNvSpPr>
            <a:spLocks noGrp="1" noChangeArrowheads="1"/>
          </p:cNvSpPr>
          <p:nvPr>
            <p:ph type="body" sz="quarter" idx="3"/>
          </p:nvPr>
        </p:nvSpPr>
        <p:spPr bwMode="auto">
          <a:xfrm>
            <a:off x="931863" y="4403725"/>
            <a:ext cx="5121275" cy="4170363"/>
          </a:xfrm>
          <a:prstGeom prst="rect">
            <a:avLst/>
          </a:prstGeom>
          <a:noFill/>
          <a:ln w="9525">
            <a:noFill/>
            <a:miter lim="800000"/>
            <a:headEnd/>
            <a:tailEnd/>
          </a:ln>
          <a:effectLst/>
        </p:spPr>
        <p:txBody>
          <a:bodyPr vert="horz" wrap="square" lIns="91266" tIns="45634" rIns="91266" bIns="45634" numCol="1" anchor="t" anchorCtr="0" compatLnSpc="1">
            <a:prstTxWarp prst="textNoShape">
              <a:avLst/>
            </a:prstTxWarp>
          </a:bodyPr>
          <a:lstStyle/>
          <a:p>
            <a:pPr lvl="0"/>
            <a:r>
              <a:rPr lang="fr-FR" altLang="fr-FR" noProof="0"/>
              <a:t>Cliquez pour modifier les styles du texte du masque</a:t>
            </a:r>
          </a:p>
          <a:p>
            <a:pPr lvl="1"/>
            <a:r>
              <a:rPr lang="fr-FR" altLang="fr-FR" noProof="0"/>
              <a:t>Deuxième niveau</a:t>
            </a:r>
          </a:p>
          <a:p>
            <a:pPr lvl="2"/>
            <a:r>
              <a:rPr lang="fr-FR" altLang="fr-FR" noProof="0"/>
              <a:t>Troisième niveau</a:t>
            </a:r>
          </a:p>
          <a:p>
            <a:pPr lvl="3"/>
            <a:r>
              <a:rPr lang="fr-FR" altLang="fr-FR" noProof="0"/>
              <a:t>Quatrième niveau</a:t>
            </a:r>
          </a:p>
          <a:p>
            <a:pPr lvl="4"/>
            <a:r>
              <a:rPr lang="fr-FR" altLang="fr-FR" noProof="0"/>
              <a:t>Cinquième niveau</a:t>
            </a:r>
          </a:p>
        </p:txBody>
      </p:sp>
      <p:sp>
        <p:nvSpPr>
          <p:cNvPr id="112646" name="Rectangle 6">
            <a:extLst>
              <a:ext uri="{FF2B5EF4-FFF2-40B4-BE49-F238E27FC236}">
                <a16:creationId xmlns:a16="http://schemas.microsoft.com/office/drawing/2014/main" id="{A0C3978B-6C58-14D0-F58D-87356E4E9B51}"/>
              </a:ext>
            </a:extLst>
          </p:cNvPr>
          <p:cNvSpPr>
            <a:spLocks noGrp="1" noChangeArrowheads="1"/>
          </p:cNvSpPr>
          <p:nvPr>
            <p:ph type="ftr" sz="quarter" idx="4"/>
          </p:nvPr>
        </p:nvSpPr>
        <p:spPr bwMode="auto">
          <a:xfrm>
            <a:off x="0" y="8807450"/>
            <a:ext cx="3025775" cy="463550"/>
          </a:xfrm>
          <a:prstGeom prst="rect">
            <a:avLst/>
          </a:prstGeom>
          <a:noFill/>
          <a:ln w="9525">
            <a:noFill/>
            <a:miter lim="800000"/>
            <a:headEnd/>
            <a:tailEnd/>
          </a:ln>
          <a:effectLst/>
        </p:spPr>
        <p:txBody>
          <a:bodyPr vert="horz" wrap="square" lIns="91266" tIns="45634" rIns="91266" bIns="45634" numCol="1" anchor="b" anchorCtr="0" compatLnSpc="1">
            <a:prstTxWarp prst="textNoShape">
              <a:avLst/>
            </a:prstTxWarp>
          </a:bodyPr>
          <a:lstStyle>
            <a:lvl1pPr defTabSz="912813" eaLnBrk="1" hangingPunct="1">
              <a:defRPr sz="1200">
                <a:latin typeface="Tahoma" charset="0"/>
                <a:ea typeface="ＭＳ Ｐゴシック" charset="0"/>
                <a:cs typeface="ＭＳ Ｐゴシック" charset="0"/>
              </a:defRPr>
            </a:lvl1pPr>
          </a:lstStyle>
          <a:p>
            <a:pPr>
              <a:defRPr/>
            </a:pPr>
            <a:endParaRPr lang="fr-FR"/>
          </a:p>
        </p:txBody>
      </p:sp>
      <p:sp>
        <p:nvSpPr>
          <p:cNvPr id="112647" name="Rectangle 7">
            <a:extLst>
              <a:ext uri="{FF2B5EF4-FFF2-40B4-BE49-F238E27FC236}">
                <a16:creationId xmlns:a16="http://schemas.microsoft.com/office/drawing/2014/main" id="{92D39C88-C127-E4A2-2C90-25A8C8BBB6FF}"/>
              </a:ext>
            </a:extLst>
          </p:cNvPr>
          <p:cNvSpPr>
            <a:spLocks noGrp="1" noChangeArrowheads="1"/>
          </p:cNvSpPr>
          <p:nvPr>
            <p:ph type="sldNum" sz="quarter" idx="5"/>
          </p:nvPr>
        </p:nvSpPr>
        <p:spPr bwMode="auto">
          <a:xfrm>
            <a:off x="3959225" y="8807450"/>
            <a:ext cx="3025775" cy="463550"/>
          </a:xfrm>
          <a:prstGeom prst="rect">
            <a:avLst/>
          </a:prstGeom>
          <a:noFill/>
          <a:ln w="9525">
            <a:noFill/>
            <a:miter lim="800000"/>
            <a:headEnd/>
            <a:tailEnd/>
          </a:ln>
          <a:effectLst/>
        </p:spPr>
        <p:txBody>
          <a:bodyPr vert="horz" wrap="square" lIns="91266" tIns="45634" rIns="91266" bIns="45634" numCol="1" anchor="b" anchorCtr="0" compatLnSpc="1">
            <a:prstTxWarp prst="textNoShape">
              <a:avLst/>
            </a:prstTxWarp>
          </a:bodyPr>
          <a:lstStyle>
            <a:lvl1pPr algn="r" defTabSz="912813" eaLnBrk="1" hangingPunct="1">
              <a:defRPr sz="1200">
                <a:latin typeface="Tahoma" panose="020B0604030504040204" pitchFamily="34" charset="0"/>
              </a:defRPr>
            </a:lvl1pPr>
          </a:lstStyle>
          <a:p>
            <a:pPr>
              <a:defRPr/>
            </a:pPr>
            <a:fld id="{8E05C817-DFB2-A641-85AC-1DB47F05F5E1}"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010303F4-4033-D8C9-DFD7-32D123D191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BE033E4F-EF91-0C40-8A50-3AEFC66F14FF}" type="slidenum">
              <a:rPr lang="fr-FR" altLang="fr-FR" sz="1200" smtClean="0">
                <a:latin typeface="Tahoma" panose="020B0604030504040204" pitchFamily="34" charset="0"/>
              </a:rPr>
              <a:pPr/>
              <a:t>1</a:t>
            </a:fld>
            <a:endParaRPr lang="fr-FR" altLang="fr-FR" sz="1200">
              <a:latin typeface="Tahoma" panose="020B0604030504040204" pitchFamily="34" charset="0"/>
            </a:endParaRPr>
          </a:p>
        </p:txBody>
      </p:sp>
      <p:sp>
        <p:nvSpPr>
          <p:cNvPr id="16386" name="Rectangle 2">
            <a:extLst>
              <a:ext uri="{FF2B5EF4-FFF2-40B4-BE49-F238E27FC236}">
                <a16:creationId xmlns:a16="http://schemas.microsoft.com/office/drawing/2014/main" id="{659DDFB8-B3BE-45B1-9328-F2E4FE0CEAA5}"/>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C02CB48-AFF8-DF46-C89C-B2441240AC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807F00C5-5095-0F0F-CBC4-EE3A66E496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0552191-CBFB-6B44-9176-E3ABE1B20876}" type="slidenum">
              <a:rPr lang="fr-FR" altLang="fr-FR" sz="1200" smtClean="0">
                <a:latin typeface="Tahoma" panose="020B0604030504040204" pitchFamily="34" charset="0"/>
              </a:rPr>
              <a:pPr/>
              <a:t>10</a:t>
            </a:fld>
            <a:endParaRPr lang="fr-FR" altLang="fr-FR" sz="1200">
              <a:latin typeface="Tahoma" panose="020B0604030504040204" pitchFamily="34" charset="0"/>
            </a:endParaRPr>
          </a:p>
        </p:txBody>
      </p:sp>
      <p:sp>
        <p:nvSpPr>
          <p:cNvPr id="39938" name="Rectangle 2">
            <a:extLst>
              <a:ext uri="{FF2B5EF4-FFF2-40B4-BE49-F238E27FC236}">
                <a16:creationId xmlns:a16="http://schemas.microsoft.com/office/drawing/2014/main" id="{D7186CB0-6A74-28A1-C51C-EC9E02D11615}"/>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70711697-F589-E558-1EFB-B44DE271AF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3 grandes catégories de personnes: </a:t>
            </a:r>
          </a:p>
          <a:p>
            <a:pPr eaLnBrk="1" hangingPunct="1"/>
            <a:r>
              <a:rPr lang="fr-CA" altLang="fr-FR" dirty="0">
                <a:latin typeface="Arial" panose="020B0604020202020204" pitchFamily="34" charset="0"/>
                <a:ea typeface="ＭＳ Ｐゴシック" panose="020B0600070205080204" pitchFamily="34" charset="-128"/>
              </a:rPr>
              <a:t>1-Patriciens: l’élite privilégiée, petit groupe de familles, sensés tous descendre des fondateurs de Rome. =Riches, importants. Les seuls qui peuvent occuper les fonctions publiques importantes.</a:t>
            </a:r>
          </a:p>
          <a:p>
            <a:pPr eaLnBrk="1" hangingPunct="1"/>
            <a:r>
              <a:rPr lang="fr-CA" altLang="fr-FR" dirty="0">
                <a:latin typeface="Arial" panose="020B0604020202020204" pitchFamily="34" charset="0"/>
                <a:ea typeface="ＭＳ Ｐゴシック" panose="020B0600070205080204" pitchFamily="34" charset="-128"/>
              </a:rPr>
              <a:t>2-Plébéiens: gens ordinaires (commerçants, agriculteurs, artisans…). Peuvent être citoyens romains comme praticiens (si père citoyen romain lors du mariage), ce qui leur permet de voter.</a:t>
            </a:r>
          </a:p>
          <a:p>
            <a:pPr eaLnBrk="1" hangingPunct="1"/>
            <a:r>
              <a:rPr lang="fr-CA" altLang="fr-FR" dirty="0">
                <a:latin typeface="Arial" panose="020B0604020202020204" pitchFamily="34" charset="0"/>
                <a:ea typeface="ＭＳ Ｐゴシック" panose="020B0600070205080204" pitchFamily="34" charset="-128"/>
              </a:rPr>
              <a:t>3-Esclaves: on devient esclave à la guerre (notre peuple perd). Se transmet de génération à génération. Prisonniers qu’on fait travailler (comme animaux), peuvent être mis à mort. Un maître pouvait donner la liberté à un ou plusieurs esclaves.</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Seulement comprendre en général distinctions.</a:t>
            </a:r>
          </a:p>
          <a:p>
            <a:pPr eaLnBrk="1" hangingPunct="1"/>
            <a:r>
              <a:rPr lang="fr-CA" altLang="fr-FR" dirty="0">
                <a:latin typeface="Arial" panose="020B0604020202020204" pitchFamily="34" charset="0"/>
                <a:ea typeface="ＭＳ Ｐゴシック" panose="020B0600070205080204" pitchFamily="34" charset="-128"/>
              </a:rPr>
              <a:t>Consuls= administrateurs des gouvernants et possèdent certains pouvoirs judiciaires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BF8890F8-C9BA-40AA-14B9-47DB99A4F1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6AC6703-FA9E-CA40-851A-3F363B1DCA84}" type="slidenum">
              <a:rPr lang="fr-FR" altLang="fr-FR" sz="1200" smtClean="0">
                <a:latin typeface="Tahoma" panose="020B0604030504040204" pitchFamily="34" charset="0"/>
              </a:rPr>
              <a:pPr/>
              <a:t>11</a:t>
            </a:fld>
            <a:endParaRPr lang="fr-FR" altLang="fr-FR" sz="1200">
              <a:latin typeface="Tahoma" panose="020B0604030504040204" pitchFamily="34" charset="0"/>
            </a:endParaRPr>
          </a:p>
        </p:txBody>
      </p:sp>
      <p:sp>
        <p:nvSpPr>
          <p:cNvPr id="46082" name="Rectangle 2">
            <a:extLst>
              <a:ext uri="{FF2B5EF4-FFF2-40B4-BE49-F238E27FC236}">
                <a16:creationId xmlns:a16="http://schemas.microsoft.com/office/drawing/2014/main" id="{262B36C2-506D-C4E5-714E-8F6A3F619A88}"/>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845E12A5-0558-D762-B6BC-6CFE4AB1FD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sz="1000" dirty="0">
                <a:latin typeface="Arial" panose="020B0604020202020204" pitchFamily="34" charset="0"/>
                <a:ea typeface="ＭＳ Ｐゴシック" panose="020B0600070205080204" pitchFamily="34" charset="-128"/>
              </a:rPr>
              <a:t>Comment est gouvernée Rome?</a:t>
            </a:r>
          </a:p>
          <a:p>
            <a:pPr eaLnBrk="1" hangingPunct="1"/>
            <a:r>
              <a:rPr lang="fr-CA" altLang="fr-FR" sz="1000" dirty="0">
                <a:latin typeface="Arial" panose="020B0604020202020204" pitchFamily="34" charset="0"/>
                <a:ea typeface="ＭＳ Ｐゴシック" panose="020B0600070205080204" pitchFamily="34" charset="-128"/>
              </a:rPr>
              <a:t>2 consuls: </a:t>
            </a:r>
          </a:p>
          <a:p>
            <a:pPr eaLnBrk="1" hangingPunct="1"/>
            <a:r>
              <a:rPr lang="fr-CA" altLang="fr-FR" sz="1000" dirty="0">
                <a:latin typeface="Arial" panose="020B0604020202020204" pitchFamily="34" charset="0"/>
                <a:ea typeface="ＭＳ Ｐゴシック" panose="020B0600070205080204" pitchFamily="34" charset="-128"/>
              </a:rPr>
              <a:t>Sont élus dans un système différent du notre: patriciens contrôlent résultat du vote car ont plus de voix (+ de 50% de la décision, pas 1 homme un vote). Pas une démocratie ou chaque citoyen a les mêmes droits. 1 er vote qui doit être approuvé par le Sénat (patriciens). </a:t>
            </a:r>
          </a:p>
          <a:p>
            <a:pPr eaLnBrk="1" hangingPunct="1"/>
            <a:r>
              <a:rPr lang="fr-CA" altLang="fr-FR" sz="1000" dirty="0">
                <a:latin typeface="Arial" panose="020B0604020202020204" pitchFamily="34" charset="0"/>
                <a:ea typeface="ＭＳ Ｐゴシック" panose="020B0600070205080204" pitchFamily="34" charset="-128"/>
              </a:rPr>
              <a:t>Il y a 2 élus pour 1 année seulement, puis ils quittent leurs fonctions et choisissent 2 candidats qui pourraient le remplacer.</a:t>
            </a:r>
          </a:p>
          <a:p>
            <a:pPr eaLnBrk="1" hangingPunct="1"/>
            <a:r>
              <a:rPr lang="fr-CA" altLang="fr-FR" sz="1000" dirty="0">
                <a:latin typeface="Arial" panose="020B0604020202020204" pitchFamily="34" charset="0"/>
                <a:ea typeface="ＭＳ Ｐゴシック" panose="020B0600070205080204" pitchFamily="34" charset="-128"/>
              </a:rPr>
              <a:t>Règle problématique-&gt; les 2 consuls sont parfaitement égaux et peuvent bloquer les décisions de l’autre</a:t>
            </a:r>
          </a:p>
          <a:p>
            <a:pPr eaLnBrk="1" hangingPunct="1"/>
            <a:endParaRPr lang="fr-CA" altLang="fr-FR" sz="1000" dirty="0">
              <a:latin typeface="Arial" panose="020B0604020202020204" pitchFamily="34" charset="0"/>
              <a:ea typeface="ＭＳ Ｐゴシック" panose="020B0600070205080204" pitchFamily="34" charset="-128"/>
            </a:endParaRPr>
          </a:p>
          <a:p>
            <a:pPr eaLnBrk="1" hangingPunct="1"/>
            <a:r>
              <a:rPr lang="fr-CA" altLang="fr-FR" sz="1000" dirty="0">
                <a:latin typeface="Arial" panose="020B0604020202020204" pitchFamily="34" charset="0"/>
                <a:ea typeface="ＭＳ Ｐゴシック" panose="020B0600070205080204" pitchFamily="34" charset="-128"/>
              </a:rPr>
              <a:t>Consuls: </a:t>
            </a:r>
            <a:r>
              <a:rPr lang="fr-CA" altLang="fr-FR" sz="1000" dirty="0" err="1">
                <a:latin typeface="Arial" panose="020B0604020202020204" pitchFamily="34" charset="0"/>
                <a:ea typeface="ＭＳ Ｐゴシック" panose="020B0600070205080204" pitchFamily="34" charset="-128"/>
              </a:rPr>
              <a:t>slm</a:t>
            </a:r>
            <a:r>
              <a:rPr lang="fr-CA" altLang="fr-FR" sz="1000" dirty="0">
                <a:latin typeface="Arial" panose="020B0604020202020204" pitchFamily="34" charset="0"/>
                <a:ea typeface="ＭＳ Ｐゴシック" panose="020B0600070205080204" pitchFamily="34" charset="-128"/>
              </a:rPr>
              <a:t> patriciens, ce sont des </a:t>
            </a:r>
            <a:r>
              <a:rPr lang="fr-CA" altLang="fr-FR" sz="1000" dirty="0" err="1">
                <a:latin typeface="Arial" panose="020B0604020202020204" pitchFamily="34" charset="0"/>
                <a:ea typeface="ＭＳ Ｐゴシック" panose="020B0600070205080204" pitchFamily="34" charset="-128"/>
              </a:rPr>
              <a:t>gouvernats</a:t>
            </a:r>
            <a:endParaRPr lang="fr-CA" altLang="fr-FR" sz="1000" dirty="0">
              <a:latin typeface="Arial" panose="020B0604020202020204" pitchFamily="34" charset="0"/>
              <a:ea typeface="ＭＳ Ｐゴシック" panose="020B0600070205080204" pitchFamily="34"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fr-CA" altLang="fr-FR" sz="1000" dirty="0">
                <a:latin typeface="Arial" panose="020B0604020202020204" pitchFamily="34" charset="0"/>
                <a:ea typeface="ＭＳ Ｐゴシック" panose="020B0600070205080204" pitchFamily="34" charset="-128"/>
              </a:rPr>
              <a:t>Consuls= administrateurs des gouvernants et possèdent certains pouvoirs judiciaires</a:t>
            </a:r>
          </a:p>
          <a:p>
            <a:pPr eaLnBrk="1" hangingPunct="1"/>
            <a:endParaRPr lang="fr-CA" altLang="fr-FR" sz="1000"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5518523E-5B48-BA60-6898-5C617347BA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5974967-2EC8-A545-8F0B-21631AD4C635}" type="slidenum">
              <a:rPr lang="fr-FR" altLang="fr-FR" sz="1200" smtClean="0">
                <a:latin typeface="Tahoma" panose="020B0604030504040204" pitchFamily="34" charset="0"/>
              </a:rPr>
              <a:pPr/>
              <a:t>12</a:t>
            </a:fld>
            <a:endParaRPr lang="fr-FR" altLang="fr-FR" sz="1200">
              <a:latin typeface="Tahoma" panose="020B0604030504040204" pitchFamily="34" charset="0"/>
            </a:endParaRPr>
          </a:p>
        </p:txBody>
      </p:sp>
      <p:sp>
        <p:nvSpPr>
          <p:cNvPr id="48130" name="Rectangle 2">
            <a:extLst>
              <a:ext uri="{FF2B5EF4-FFF2-40B4-BE49-F238E27FC236}">
                <a16:creationId xmlns:a16="http://schemas.microsoft.com/office/drawing/2014/main" id="{5147E17C-90DD-38E2-85D8-9E71C2A98700}"/>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F9D31623-67AB-F1B7-53DC-CE382FD83A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Les comices approuvent ou rejettent un projet de loi (avec le Sénat)</a:t>
            </a:r>
          </a:p>
          <a:p>
            <a:pPr eaLnBrk="1" hangingPunct="1"/>
            <a:r>
              <a:rPr lang="fr-CA" altLang="fr-FR" dirty="0">
                <a:latin typeface="Arial" panose="020B0604020202020204" pitchFamily="34" charset="0"/>
                <a:ea typeface="ＭＳ Ｐゴシック" panose="020B0600070205080204" pitchFamily="34" charset="-128"/>
              </a:rPr>
              <a:t>Comices= citoyens, personnes votantes (</a:t>
            </a:r>
            <a:r>
              <a:rPr lang="fr-CA" altLang="fr-FR" dirty="0" err="1">
                <a:latin typeface="Arial" panose="020B0604020202020204" pitchFamily="34" charset="0"/>
                <a:ea typeface="ＭＳ Ｐゴシック" panose="020B0600070205080204" pitchFamily="34" charset="-128"/>
              </a:rPr>
              <a:t>plébéiens+praticiens</a:t>
            </a:r>
            <a:r>
              <a:rPr lang="fr-CA" altLang="fr-FR" dirty="0">
                <a:latin typeface="Arial" panose="020B0604020202020204" pitchFamily="34" charset="0"/>
                <a:ea typeface="ＭＳ Ｐゴシック" panose="020B0600070205080204" pitchFamily="34" charset="-128"/>
              </a:rPr>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A8B49D13-4E0D-F6D8-A021-A44264CAC7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7EB85A02-DCBA-5244-BC01-B78BF9369D3F}" type="slidenum">
              <a:rPr lang="fr-FR" altLang="fr-FR" sz="1200" smtClean="0">
                <a:latin typeface="Tahoma" panose="020B0604030504040204" pitchFamily="34" charset="0"/>
              </a:rPr>
              <a:pPr/>
              <a:t>13</a:t>
            </a:fld>
            <a:endParaRPr lang="fr-FR" altLang="fr-FR" sz="1200">
              <a:latin typeface="Tahoma" panose="020B0604030504040204" pitchFamily="34" charset="0"/>
            </a:endParaRPr>
          </a:p>
        </p:txBody>
      </p:sp>
      <p:sp>
        <p:nvSpPr>
          <p:cNvPr id="50178" name="Rectangle 2">
            <a:extLst>
              <a:ext uri="{FF2B5EF4-FFF2-40B4-BE49-F238E27FC236}">
                <a16:creationId xmlns:a16="http://schemas.microsoft.com/office/drawing/2014/main" id="{58A4D8A3-99B1-DC18-85D7-A9B254E42609}"/>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435F511-A0AC-4E6C-FBE1-65DDA8A9BD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Pour les procès, on ajoute un poste de prêteur, qui s’occupe que de la justice au lieu des consuls. N’intervient qu’à la 1</a:t>
            </a:r>
            <a:r>
              <a:rPr lang="fr-CA" altLang="fr-FR" baseline="30000" dirty="0">
                <a:latin typeface="Arial" panose="020B0604020202020204" pitchFamily="34" charset="0"/>
                <a:ea typeface="ＭＳ Ｐゴシック" panose="020B0600070205080204" pitchFamily="34" charset="-128"/>
              </a:rPr>
              <a:t>e</a:t>
            </a:r>
            <a:r>
              <a:rPr lang="fr-CA" altLang="fr-FR" dirty="0">
                <a:latin typeface="Arial" panose="020B0604020202020204" pitchFamily="34" charset="0"/>
                <a:ea typeface="ＭＳ Ｐゴシック" panose="020B0600070205080204" pitchFamily="34" charset="-128"/>
              </a:rPr>
              <a:t> étape du procès (car les consuls étaient trop occupés)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2B0C0271-5C5F-EBEB-1052-B6D14E8E3B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37B4FF57-9CC9-2449-90B7-1F99A75BC1D7}" type="slidenum">
              <a:rPr lang="fr-FR" altLang="fr-FR" sz="1200" smtClean="0">
                <a:latin typeface="Tahoma" panose="020B0604030504040204" pitchFamily="34" charset="0"/>
              </a:rPr>
              <a:pPr/>
              <a:t>14</a:t>
            </a:fld>
            <a:endParaRPr lang="fr-FR" altLang="fr-FR" sz="1200">
              <a:latin typeface="Tahoma" panose="020B0604030504040204" pitchFamily="34" charset="0"/>
            </a:endParaRPr>
          </a:p>
        </p:txBody>
      </p:sp>
      <p:sp>
        <p:nvSpPr>
          <p:cNvPr id="54274" name="Rectangle 2">
            <a:extLst>
              <a:ext uri="{FF2B5EF4-FFF2-40B4-BE49-F238E27FC236}">
                <a16:creationId xmlns:a16="http://schemas.microsoft.com/office/drawing/2014/main" id="{2A486B0A-7C57-FEE5-E411-4A06237657FC}"/>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A970C1C6-9CEB-83C3-919F-6D5486A6D6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Loi principale rédigée à cette époque. </a:t>
            </a:r>
          </a:p>
          <a:p>
            <a:pPr eaLnBrk="1" hangingPunct="1"/>
            <a:endParaRPr lang="fr-CA" altLang="fr-FR" dirty="0">
              <a:latin typeface="Arial" panose="020B0604020202020204" pitchFamily="34" charset="0"/>
              <a:ea typeface="ＭＳ Ｐゴシック" panose="020B0600070205080204" pitchFamily="34" charset="-128"/>
            </a:endParaRPr>
          </a:p>
          <a:p>
            <a:pPr eaLnBrk="1" hangingPunct="1"/>
            <a:r>
              <a:rPr lang="fr-CA" altLang="fr-FR" dirty="0">
                <a:latin typeface="Arial" panose="020B0604020202020204" pitchFamily="34" charset="0"/>
                <a:ea typeface="ＭＳ Ｐゴシック" panose="020B0600070205080204" pitchFamily="34" charset="-128"/>
              </a:rPr>
              <a:t>Prêtres= citoyens romains, patriciens. </a:t>
            </a:r>
          </a:p>
          <a:p>
            <a:pPr eaLnBrk="1" hangingPunct="1"/>
            <a:r>
              <a:rPr lang="fr-CA" altLang="fr-FR" dirty="0">
                <a:latin typeface="Arial" panose="020B0604020202020204" pitchFamily="34" charset="0"/>
                <a:ea typeface="ＭＳ Ｐゴシック" panose="020B0600070205080204" pitchFamily="34" charset="-128"/>
              </a:rPr>
              <a:t>1 de ces collège de prêtre étaient les pontifes= avaient </a:t>
            </a:r>
            <a:r>
              <a:rPr lang="fr-CA" altLang="fr-FR" dirty="0" err="1">
                <a:latin typeface="Arial" panose="020B0604020202020204" pitchFamily="34" charset="0"/>
                <a:ea typeface="ＭＳ Ｐゴシック" panose="020B0600070205080204" pitchFamily="34" charset="-128"/>
              </a:rPr>
              <a:t>renseigmenent</a:t>
            </a:r>
            <a:r>
              <a:rPr lang="fr-CA" altLang="fr-FR" dirty="0">
                <a:latin typeface="Arial" panose="020B0604020202020204" pitchFamily="34" charset="0"/>
                <a:ea typeface="ＭＳ Ｐゴシック" panose="020B0600070205080204" pitchFamily="34" charset="-128"/>
              </a:rPr>
              <a:t> sur comment faire des procès (justice).</a:t>
            </a:r>
          </a:p>
          <a:p>
            <a:pPr eaLnBrk="1" hangingPunct="1"/>
            <a:r>
              <a:rPr lang="fr-CA" altLang="fr-FR" dirty="0">
                <a:latin typeface="Arial" panose="020B0604020202020204" pitchFamily="34" charset="0"/>
                <a:ea typeface="ＭＳ Ｐゴシック" panose="020B0600070205080204" pitchFamily="34" charset="-128"/>
              </a:rPr>
              <a:t>Donc les procès étaient entre les mains des patriciens. Les plébéiens avaient l’impression que la justice était arbitraire, donc on fait la grève (armée/soldat)</a:t>
            </a:r>
          </a:p>
          <a:p>
            <a:pPr eaLnBrk="1" hangingPunct="1"/>
            <a:r>
              <a:rPr lang="fr-CA" altLang="fr-FR" dirty="0">
                <a:latin typeface="Arial" panose="020B0604020202020204" pitchFamily="34" charset="0"/>
                <a:ea typeface="ＭＳ Ｐゴシック" panose="020B0600070205080204" pitchFamily="34" charset="-128"/>
              </a:rPr>
              <a:t>Il y a donc eu plusieurs tentatives qu’on mette à l’écrit les règles en faisant la grève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FD9F3E86-3627-106D-31B9-9E52EA7565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B694F87-849F-654C-8F9A-9AF4E5D048CD}" type="slidenum">
              <a:rPr lang="fr-FR" altLang="fr-FR" sz="1200" smtClean="0">
                <a:latin typeface="Tahoma" panose="020B0604030504040204" pitchFamily="34" charset="0"/>
              </a:rPr>
              <a:pPr/>
              <a:t>15</a:t>
            </a:fld>
            <a:endParaRPr lang="fr-FR" altLang="fr-FR" sz="1200">
              <a:latin typeface="Tahoma" panose="020B0604030504040204" pitchFamily="34" charset="0"/>
            </a:endParaRPr>
          </a:p>
        </p:txBody>
      </p:sp>
      <p:sp>
        <p:nvSpPr>
          <p:cNvPr id="58370" name="Rectangle 1026">
            <a:extLst>
              <a:ext uri="{FF2B5EF4-FFF2-40B4-BE49-F238E27FC236}">
                <a16:creationId xmlns:a16="http://schemas.microsoft.com/office/drawing/2014/main" id="{B1FDB663-DFCC-6C49-6BF7-EB0A97974192}"/>
              </a:ext>
            </a:extLst>
          </p:cNvPr>
          <p:cNvSpPr>
            <a:spLocks noGrp="1" noRot="1" noChangeAspect="1" noChangeArrowheads="1" noTextEdit="1"/>
          </p:cNvSpPr>
          <p:nvPr>
            <p:ph type="sldImg"/>
          </p:nvPr>
        </p:nvSpPr>
        <p:spPr>
          <a:ln/>
        </p:spPr>
      </p:sp>
      <p:sp>
        <p:nvSpPr>
          <p:cNvPr id="58371" name="Rectangle 1027">
            <a:extLst>
              <a:ext uri="{FF2B5EF4-FFF2-40B4-BE49-F238E27FC236}">
                <a16:creationId xmlns:a16="http://schemas.microsoft.com/office/drawing/2014/main" id="{21D147C8-4757-D899-46BE-2C1C7491F9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7013" indent="-227013" eaLnBrk="1" hangingPunct="1"/>
            <a:r>
              <a:rPr lang="fr-CA" altLang="fr-FR" dirty="0">
                <a:latin typeface="Arial" panose="020B0604020202020204" pitchFamily="34" charset="0"/>
                <a:ea typeface="ＭＳ Ｐゴシック" panose="020B0600070205080204" pitchFamily="34" charset="-128"/>
              </a:rPr>
              <a:t>On crée donc une procédure spéciale où on choisi 10 praticiens pour écrire cette loi (les décemvirs) qui remplaceront les consuls en administrant la cité en même temps.</a:t>
            </a:r>
          </a:p>
          <a:p>
            <a:pPr marL="227013" indent="-227013" eaLnBrk="1" hangingPunct="1"/>
            <a:r>
              <a:rPr lang="fr-CA" altLang="fr-FR" dirty="0">
                <a:latin typeface="Arial" panose="020B0604020202020204" pitchFamily="34" charset="0"/>
                <a:ea typeface="ＭＳ Ｐゴシック" panose="020B0600070205080204" pitchFamily="34" charset="-128"/>
              </a:rPr>
              <a:t>On rédige 10 tables (chapitres), puis l’année d’après on en ajoute 2 autres.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1B6E04C8-09E7-7130-EB63-8303ED12B2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0752AB5-E243-0447-AA0D-C4887E170F11}" type="slidenum">
              <a:rPr lang="fr-FR" altLang="fr-FR" sz="1200" smtClean="0">
                <a:latin typeface="Tahoma" panose="020B0604030504040204" pitchFamily="34" charset="0"/>
              </a:rPr>
              <a:pPr/>
              <a:t>16</a:t>
            </a:fld>
            <a:endParaRPr lang="fr-FR" altLang="fr-FR" sz="1200">
              <a:latin typeface="Tahoma" panose="020B0604030504040204" pitchFamily="34" charset="0"/>
            </a:endParaRPr>
          </a:p>
        </p:txBody>
      </p:sp>
      <p:sp>
        <p:nvSpPr>
          <p:cNvPr id="62466" name="Rectangle 2">
            <a:extLst>
              <a:ext uri="{FF2B5EF4-FFF2-40B4-BE49-F238E27FC236}">
                <a16:creationId xmlns:a16="http://schemas.microsoft.com/office/drawing/2014/main" id="{473998E9-DC85-E64E-5858-0A9FB5C1FECA}"/>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5A61F950-0061-387C-CD05-8FF8AFEDB8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Que retrouve-t-on? Règles qui touchent majorité de la pop</a:t>
            </a:r>
          </a:p>
          <a:p>
            <a:pPr eaLnBrk="1" hangingPunct="1"/>
            <a:r>
              <a:rPr lang="fr-FR" altLang="fr-FR" dirty="0">
                <a:latin typeface="Arial" panose="020B0604020202020204" pitchFamily="34" charset="0"/>
                <a:ea typeface="ＭＳ Ｐゴシック" panose="020B0600070205080204" pitchFamily="34" charset="-128"/>
              </a:rPr>
              <a:t>Pour s’adresser à la justice, il fallait avoir un droit qui soit reconnu dans la loi des 12 tables.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0C424567-8D36-F897-D8B1-B891AE4218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B46438AD-DE0B-BF45-81AC-AE576C82B0AE}" type="slidenum">
              <a:rPr lang="fr-FR" altLang="fr-FR" sz="1200" smtClean="0">
                <a:latin typeface="Tahoma" panose="020B0604030504040204" pitchFamily="34" charset="0"/>
              </a:rPr>
              <a:pPr/>
              <a:t>17</a:t>
            </a:fld>
            <a:endParaRPr lang="fr-FR" altLang="fr-FR" sz="1200">
              <a:latin typeface="Tahoma" panose="020B0604030504040204" pitchFamily="34" charset="0"/>
            </a:endParaRPr>
          </a:p>
        </p:txBody>
      </p:sp>
      <p:sp>
        <p:nvSpPr>
          <p:cNvPr id="64514" name="Rectangle 2">
            <a:extLst>
              <a:ext uri="{FF2B5EF4-FFF2-40B4-BE49-F238E27FC236}">
                <a16:creationId xmlns:a16="http://schemas.microsoft.com/office/drawing/2014/main" id="{D3285466-69F4-8ADE-105A-CF45FB98CF2B}"/>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62270E27-7275-0682-9128-835177A6F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CCQ</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0C424567-8D36-F897-D8B1-B891AE4218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B46438AD-DE0B-BF45-81AC-AE576C82B0AE}" type="slidenum">
              <a:rPr lang="fr-FR" altLang="fr-FR" sz="1200" smtClean="0">
                <a:latin typeface="Tahoma" panose="020B0604030504040204" pitchFamily="34" charset="0"/>
              </a:rPr>
              <a:pPr/>
              <a:t>18</a:t>
            </a:fld>
            <a:endParaRPr lang="fr-FR" altLang="fr-FR" sz="1200">
              <a:latin typeface="Tahoma" panose="020B0604030504040204" pitchFamily="34" charset="0"/>
            </a:endParaRPr>
          </a:p>
        </p:txBody>
      </p:sp>
      <p:sp>
        <p:nvSpPr>
          <p:cNvPr id="64514" name="Rectangle 2">
            <a:extLst>
              <a:ext uri="{FF2B5EF4-FFF2-40B4-BE49-F238E27FC236}">
                <a16:creationId xmlns:a16="http://schemas.microsoft.com/office/drawing/2014/main" id="{D3285466-69F4-8ADE-105A-CF45FB98CF2B}"/>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62270E27-7275-0682-9128-835177A6F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82645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0C424567-8D36-F897-D8B1-B891AE4218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B46438AD-DE0B-BF45-81AC-AE576C82B0AE}" type="slidenum">
              <a:rPr lang="fr-FR" altLang="fr-FR" sz="1200" smtClean="0">
                <a:latin typeface="Tahoma" panose="020B0604030504040204" pitchFamily="34" charset="0"/>
              </a:rPr>
              <a:pPr/>
              <a:t>19</a:t>
            </a:fld>
            <a:endParaRPr lang="fr-FR" altLang="fr-FR" sz="1200">
              <a:latin typeface="Tahoma" panose="020B0604030504040204" pitchFamily="34" charset="0"/>
            </a:endParaRPr>
          </a:p>
        </p:txBody>
      </p:sp>
      <p:sp>
        <p:nvSpPr>
          <p:cNvPr id="64514" name="Rectangle 2">
            <a:extLst>
              <a:ext uri="{FF2B5EF4-FFF2-40B4-BE49-F238E27FC236}">
                <a16:creationId xmlns:a16="http://schemas.microsoft.com/office/drawing/2014/main" id="{D3285466-69F4-8ADE-105A-CF45FB98CF2B}"/>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62270E27-7275-0682-9128-835177A6F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Même si l’enfant pas encore né, il pourra hériter. +/- comme Art.617 </a:t>
            </a:r>
            <a:r>
              <a:rPr lang="fr-FR" altLang="fr-FR" dirty="0" err="1">
                <a:latin typeface="Arial" panose="020B0604020202020204" pitchFamily="34" charset="0"/>
                <a:ea typeface="ＭＳ Ｐゴシック" panose="020B0600070205080204" pitchFamily="34" charset="-128"/>
              </a:rPr>
              <a:t>CcQ</a:t>
            </a:r>
            <a:endParaRPr lang="fr-FR" altLang="fr-FR"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42641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E3C11C22-E27F-E79C-FAD0-797399BDFE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5A61E78-0A72-3740-9918-9DE36B3BE8C4}" type="slidenum">
              <a:rPr lang="fr-FR" altLang="fr-FR" sz="1200" smtClean="0">
                <a:latin typeface="Tahoma" panose="020B0604030504040204" pitchFamily="34" charset="0"/>
              </a:rPr>
              <a:pPr/>
              <a:t>2</a:t>
            </a:fld>
            <a:endParaRPr lang="fr-FR" altLang="fr-FR" sz="1200">
              <a:latin typeface="Tahoma" panose="020B0604030504040204" pitchFamily="34" charset="0"/>
            </a:endParaRPr>
          </a:p>
        </p:txBody>
      </p:sp>
      <p:sp>
        <p:nvSpPr>
          <p:cNvPr id="18434" name="Rectangle 2">
            <a:extLst>
              <a:ext uri="{FF2B5EF4-FFF2-40B4-BE49-F238E27FC236}">
                <a16:creationId xmlns:a16="http://schemas.microsoft.com/office/drawing/2014/main" id="{74A57BE6-F340-B4D7-4A34-C7F9EB550E98}"/>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DFCC60EC-7FB9-EDCA-F783-394A522E54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7013" indent="-227013" eaLnBrk="1" hangingPunct="1">
              <a:buFontTx/>
              <a:buAutoNum type="arabicPeriod"/>
            </a:pPr>
            <a:r>
              <a:rPr lang="en-CA" altLang="fr-FR" dirty="0" err="1">
                <a:latin typeface="Arial" panose="020B0604020202020204" pitchFamily="34" charset="0"/>
                <a:ea typeface="ＭＳ Ｐゴシック" panose="020B0600070205080204" pitchFamily="34" charset="-128"/>
              </a:rPr>
              <a:t>Règle</a:t>
            </a:r>
            <a:r>
              <a:rPr lang="en-CA" altLang="fr-FR" dirty="0">
                <a:latin typeface="Arial" panose="020B0604020202020204" pitchFamily="34" charset="0"/>
                <a:ea typeface="ＭＳ Ｐゴシック" panose="020B0600070205080204" pitchFamily="34" charset="-128"/>
              </a:rPr>
              <a:t> de droit </a:t>
            </a:r>
            <a:r>
              <a:rPr lang="en-CA" altLang="fr-FR" dirty="0" err="1">
                <a:latin typeface="Arial" panose="020B0604020202020204" pitchFamily="34" charset="0"/>
                <a:ea typeface="ＭＳ Ｐゴシック" panose="020B0600070205080204" pitchFamily="34" charset="-128"/>
              </a:rPr>
              <a:t>peut</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être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autant</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loi</a:t>
            </a:r>
            <a:r>
              <a:rPr lang="en-CA" altLang="fr-FR" dirty="0">
                <a:latin typeface="Arial" panose="020B0604020202020204" pitchFamily="34" charset="0"/>
                <a:ea typeface="ＭＳ Ｐゴシック" panose="020B0600070205080204" pitchFamily="34" charset="-128"/>
              </a:rPr>
              <a:t> que jurisprudence</a:t>
            </a:r>
          </a:p>
          <a:p>
            <a:pPr marL="227013" indent="-227013" eaLnBrk="1" hangingPunct="1">
              <a:buFontTx/>
              <a:buAutoNum type="arabicPeriod"/>
            </a:pPr>
            <a:r>
              <a:rPr lang="en-CA" altLang="fr-FR" dirty="0">
                <a:latin typeface="Arial" panose="020B0604020202020204" pitchFamily="34" charset="0"/>
                <a:ea typeface="ＭＳ Ｐゴシック" panose="020B0600070205080204" pitchFamily="34" charset="-128"/>
              </a:rPr>
              <a:t>Il faut </a:t>
            </a:r>
            <a:r>
              <a:rPr lang="en-CA" altLang="fr-FR" dirty="0" err="1">
                <a:latin typeface="Arial" panose="020B0604020202020204" pitchFamily="34" charset="0"/>
                <a:ea typeface="ＭＳ Ｐゴシック" panose="020B0600070205080204" pitchFamily="34" charset="-128"/>
              </a:rPr>
              <a:t>toujours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regarder</a:t>
            </a:r>
            <a:r>
              <a:rPr lang="en-CA" altLang="fr-FR" dirty="0">
                <a:latin typeface="Arial" panose="020B0604020202020204" pitchFamily="34" charset="0"/>
                <a:ea typeface="ＭＳ Ｐゴシック" panose="020B0600070205080204" pitchFamily="34" charset="-128"/>
              </a:rPr>
              <a:t> les </a:t>
            </a:r>
            <a:r>
              <a:rPr lang="en-CA" altLang="fr-FR" dirty="0" err="1">
                <a:latin typeface="Arial" panose="020B0604020202020204" pitchFamily="34" charset="0"/>
                <a:ea typeface="ＭＳ Ｐゴシック" panose="020B0600070205080204" pitchFamily="34" charset="-128"/>
              </a:rPr>
              <a:t>règles</a:t>
            </a:r>
            <a:r>
              <a:rPr lang="en-CA" altLang="fr-FR" dirty="0">
                <a:latin typeface="Arial" panose="020B0604020202020204" pitchFamily="34" charset="0"/>
                <a:ea typeface="ＭＳ Ｐゴシック" panose="020B0600070205080204" pitchFamily="34" charset="-128"/>
              </a:rPr>
              <a:t> tells </a:t>
            </a:r>
            <a:r>
              <a:rPr lang="en-CA" altLang="fr-FR" dirty="0" err="1">
                <a:latin typeface="Arial" panose="020B0604020202020204" pitchFamily="34" charset="0"/>
                <a:ea typeface="ＭＳ Ｐゴシック" panose="020B0600070205080204" pitchFamily="34" charset="-128"/>
              </a:rPr>
              <a:t>qu’elles</a:t>
            </a:r>
            <a:r>
              <a:rPr lang="en-CA" altLang="fr-FR" dirty="0">
                <a:latin typeface="Arial" panose="020B0604020202020204" pitchFamily="34" charset="0"/>
                <a:ea typeface="ＭＳ Ｐゴシック" panose="020B0600070205080204" pitchFamily="34" charset="-128"/>
              </a:rPr>
              <a:t> existent </a:t>
            </a:r>
            <a:r>
              <a:rPr lang="en-CA" altLang="fr-FR" dirty="0" err="1">
                <a:latin typeface="Arial" panose="020B0604020202020204" pitchFamily="34" charset="0"/>
                <a:ea typeface="ＭＳ Ｐゴシック" panose="020B0600070205080204" pitchFamily="34" charset="-128"/>
              </a:rPr>
              <a:t>maintenant</a:t>
            </a:r>
            <a:r>
              <a:rPr lang="en-CA" altLang="fr-FR" dirty="0">
                <a:latin typeface="Arial" panose="020B0604020202020204" pitchFamily="34" charset="0"/>
                <a:ea typeface="ＭＳ Ｐゴシック" panose="020B0600070205080204" pitchFamily="34" charset="-128"/>
              </a:rPr>
              <a:t> et les appliquer</a:t>
            </a:r>
          </a:p>
          <a:p>
            <a:pPr marL="227013" indent="-227013" eaLnBrk="1" hangingPunct="1">
              <a:buFontTx/>
              <a:buAutoNum type="arabicPeriod"/>
            </a:pPr>
            <a:endParaRPr lang="en-CA" altLang="fr-FR" dirty="0">
              <a:latin typeface="Arial" panose="020B0604020202020204" pitchFamily="34" charset="0"/>
              <a:ea typeface="ＭＳ Ｐゴシック" panose="020B0600070205080204" pitchFamily="34" charset="-128"/>
            </a:endParaRPr>
          </a:p>
          <a:p>
            <a:pPr marL="227013" indent="-227013" eaLnBrk="1" hangingPunct="1">
              <a:buFontTx/>
              <a:buAutoNum type="arabicPeriod"/>
            </a:pPr>
            <a:r>
              <a:rPr lang="en-CA" altLang="fr-FR" dirty="0" err="1">
                <a:latin typeface="Arial" panose="020B0604020202020204" pitchFamily="34" charset="0"/>
                <a:ea typeface="ＭＳ Ｐゴシック" panose="020B0600070205080204" pitchFamily="34" charset="-128"/>
              </a:rPr>
              <a:t>Ancier</a:t>
            </a:r>
            <a:r>
              <a:rPr lang="en-CA" altLang="fr-FR" dirty="0">
                <a:latin typeface="Arial" panose="020B0604020202020204" pitchFamily="34" charset="0"/>
                <a:ea typeface="ＭＳ Ｐゴシック" panose="020B0600070205080204" pitchFamily="34" charset="-128"/>
              </a:rPr>
              <a:t> droit </a:t>
            </a:r>
            <a:r>
              <a:rPr lang="en-CA" altLang="fr-FR" dirty="0" err="1">
                <a:latin typeface="Arial" panose="020B0604020202020204" pitchFamily="34" charset="0"/>
                <a:ea typeface="ＭＳ Ｐゴシック" panose="020B0600070205080204" pitchFamily="34" charset="-128"/>
              </a:rPr>
              <a:t>vient</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compléter</a:t>
            </a:r>
            <a:r>
              <a:rPr lang="en-CA" altLang="fr-FR" dirty="0">
                <a:latin typeface="Arial" panose="020B0604020202020204" pitchFamily="34" charset="0"/>
                <a:ea typeface="ＭＳ Ｐゴシック" panose="020B0600070205080204" pitchFamily="34" charset="-128"/>
              </a:rPr>
              <a:t> le nouveau, il </a:t>
            </a:r>
            <a:r>
              <a:rPr lang="en-CA" altLang="fr-FR" dirty="0" err="1">
                <a:latin typeface="Arial" panose="020B0604020202020204" pitchFamily="34" charset="0"/>
                <a:ea typeface="ＭＳ Ｐゴシック" panose="020B0600070205080204" pitchFamily="34" charset="-128"/>
              </a:rPr>
              <a:t>est</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complémentaire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additionnel</a:t>
            </a:r>
            <a:r>
              <a:rPr lang="en-CA" altLang="fr-FR" dirty="0">
                <a:latin typeface="Arial" panose="020B0604020202020204" pitchFamily="34" charset="0"/>
                <a:ea typeface="ＭＳ Ｐゴシック" panose="020B0600070205080204" pitchFamily="34" charset="-128"/>
              </a:rPr>
              <a:t> au droit </a:t>
            </a:r>
            <a:r>
              <a:rPr lang="en-CA" altLang="fr-FR" dirty="0" err="1">
                <a:latin typeface="Arial" panose="020B0604020202020204" pitchFamily="34" charset="0"/>
                <a:ea typeface="ＭＳ Ｐゴシック" panose="020B0600070205080204" pitchFamily="34" charset="-128"/>
              </a:rPr>
              <a:t>positif</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actuel</a:t>
            </a:r>
            <a:r>
              <a:rPr lang="en-CA" altLang="fr-FR" dirty="0">
                <a:latin typeface="Arial" panose="020B0604020202020204" pitchFamily="34" charset="0"/>
                <a:ea typeface="ＭＳ Ｐゴシック" panose="020B0600070205080204" pitchFamily="34" charset="-128"/>
              </a:rPr>
              <a:t>.</a:t>
            </a:r>
          </a:p>
          <a:p>
            <a:pPr marL="227013" indent="-227013" eaLnBrk="1" hangingPunct="1">
              <a:buFontTx/>
              <a:buAutoNum type="arabicPeriod"/>
            </a:pPr>
            <a:endParaRPr lang="en-CA" altLang="fr-FR" dirty="0">
              <a:latin typeface="Arial" panose="020B0604020202020204" pitchFamily="34" charset="0"/>
              <a:ea typeface="ＭＳ Ｐゴシック" panose="020B0600070205080204" pitchFamily="34" charset="-128"/>
            </a:endParaRPr>
          </a:p>
          <a:p>
            <a:pPr marL="227013" indent="-227013" eaLnBrk="1" hangingPunct="1">
              <a:buFontTx/>
              <a:buAutoNum type="arabicPeriod"/>
            </a:pPr>
            <a:r>
              <a:rPr lang="en-CA" altLang="fr-FR" dirty="0">
                <a:latin typeface="Arial" panose="020B0604020202020204" pitchFamily="34" charset="0"/>
                <a:ea typeface="ＭＳ Ｐゴシック" panose="020B0600070205080204" pitchFamily="34" charset="-128"/>
              </a:rPr>
              <a:t>Ex: </a:t>
            </a:r>
            <a:r>
              <a:rPr lang="en-CA" altLang="fr-FR" dirty="0" err="1">
                <a:latin typeface="Arial" panose="020B0604020202020204" pitchFamily="34" charset="0"/>
                <a:ea typeface="ＭＳ Ｐゴシック" panose="020B0600070205080204" pitchFamily="34" charset="-128"/>
              </a:rPr>
              <a:t>arrêt</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juridique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en</a:t>
            </a:r>
            <a:r>
              <a:rPr lang="en-CA" altLang="fr-FR" dirty="0">
                <a:latin typeface="Arial" panose="020B0604020202020204" pitchFamily="34" charset="0"/>
                <a:ea typeface="ＭＳ Ｐゴシック" panose="020B0600070205080204" pitchFamily="34" charset="-128"/>
              </a:rPr>
              <a:t> CB, question </a:t>
            </a:r>
            <a:r>
              <a:rPr lang="en-CA" altLang="fr-FR" dirty="0" err="1">
                <a:latin typeface="Arial" panose="020B0604020202020204" pitchFamily="34" charset="0"/>
                <a:ea typeface="ＭＳ Ｐゴシック" panose="020B0600070205080204" pitchFamily="34" charset="-128"/>
              </a:rPr>
              <a:t>ecq</a:t>
            </a:r>
            <a:r>
              <a:rPr lang="en-CA" altLang="fr-FR" dirty="0">
                <a:latin typeface="Arial" panose="020B0604020202020204" pitchFamily="34" charset="0"/>
                <a:ea typeface="ＭＳ Ｐゴシック" panose="020B0600070205080204" pitchFamily="34" charset="-128"/>
              </a:rPr>
              <a:t> on </a:t>
            </a:r>
            <a:r>
              <a:rPr lang="en-CA" altLang="fr-FR" dirty="0" err="1">
                <a:latin typeface="Arial" panose="020B0604020202020204" pitchFamily="34" charset="0"/>
                <a:ea typeface="ＭＳ Ｐゴシック" panose="020B0600070205080204" pitchFamily="34" charset="-128"/>
              </a:rPr>
              <a:t>peut</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produire</a:t>
            </a:r>
            <a:r>
              <a:rPr lang="en-CA" altLang="fr-FR" dirty="0">
                <a:latin typeface="Arial" panose="020B0604020202020204" pitchFamily="34" charset="0"/>
                <a:ea typeface="ＭＳ Ｐゴシック" panose="020B0600070205080204" pitchFamily="34" charset="-128"/>
              </a:rPr>
              <a:t> un arret </a:t>
            </a:r>
            <a:r>
              <a:rPr lang="en-CA" altLang="fr-FR" dirty="0" err="1">
                <a:latin typeface="Arial" panose="020B0604020202020204" pitchFamily="34" charset="0"/>
                <a:ea typeface="ＭＳ Ｐゴシック" panose="020B0600070205080204" pitchFamily="34" charset="-128"/>
              </a:rPr>
              <a:t>en</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francais</a:t>
            </a:r>
            <a:r>
              <a:rPr lang="en-CA" altLang="fr-FR" dirty="0">
                <a:latin typeface="Arial" panose="020B0604020202020204" pitchFamily="34" charset="0"/>
                <a:ea typeface="ＭＳ Ｐゴシック" panose="020B0600070205080204" pitchFamily="34" charset="-128"/>
              </a:rPr>
              <a:t>?</a:t>
            </a:r>
          </a:p>
          <a:p>
            <a:pPr marL="227013" indent="-227013" eaLnBrk="1" hangingPunct="1">
              <a:buFontTx/>
              <a:buAutoNum type="arabicPeriod"/>
            </a:pPr>
            <a:r>
              <a:rPr lang="en-CA" altLang="fr-FR" dirty="0">
                <a:latin typeface="Arial" panose="020B0604020202020204" pitchFamily="34" charset="0"/>
                <a:ea typeface="ＭＳ Ｐゴシック" panose="020B0600070205080204" pitchFamily="34" charset="-128"/>
              </a:rPr>
              <a:t>Il </a:t>
            </a:r>
            <a:r>
              <a:rPr lang="en-CA" altLang="fr-FR" dirty="0" err="1">
                <a:latin typeface="Arial" panose="020B0604020202020204" pitchFamily="34" charset="0"/>
                <a:ea typeface="ＭＳ Ｐゴシック" panose="020B0600070205080204" pitchFamily="34" charset="-128"/>
              </a:rPr>
              <a:t>n’y</a:t>
            </a:r>
            <a:r>
              <a:rPr lang="en-CA" altLang="fr-FR" dirty="0">
                <a:latin typeface="Arial" panose="020B0604020202020204" pitchFamily="34" charset="0"/>
                <a:ea typeface="ＭＳ Ｐゴシック" panose="020B0600070205080204" pitchFamily="34" charset="-128"/>
              </a:rPr>
              <a:t> a pas de </a:t>
            </a:r>
            <a:r>
              <a:rPr lang="en-CA" altLang="fr-FR" dirty="0" err="1">
                <a:latin typeface="Arial" panose="020B0604020202020204" pitchFamily="34" charset="0"/>
                <a:ea typeface="ＭＳ Ｐゴシック" panose="020B0600070205080204" pitchFamily="34" charset="-128"/>
              </a:rPr>
              <a:t>loi</a:t>
            </a:r>
            <a:r>
              <a:rPr lang="en-CA" altLang="fr-FR" dirty="0">
                <a:latin typeface="Arial" panose="020B0604020202020204" pitchFamily="34" charset="0"/>
                <a:ea typeface="ＭＳ Ｐゴシック" panose="020B0600070205080204" pitchFamily="34" charset="-128"/>
              </a:rPr>
              <a:t> qui </a:t>
            </a:r>
            <a:r>
              <a:rPr lang="en-CA" altLang="fr-FR" dirty="0" err="1">
                <a:latin typeface="Arial" panose="020B0604020202020204" pitchFamily="34" charset="0"/>
                <a:ea typeface="ＭＳ Ｐゴシック" panose="020B0600070205080204" pitchFamily="34" charset="-128"/>
              </a:rPr>
              <a:t>l’interdit</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mais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fondée</a:t>
            </a:r>
            <a:r>
              <a:rPr lang="en-CA" altLang="fr-FR" dirty="0">
                <a:latin typeface="Arial" panose="020B0604020202020204" pitchFamily="34" charset="0"/>
                <a:ea typeface="ＭＳ Ｐゴシック" panose="020B0600070205080204" pitchFamily="34" charset="-128"/>
              </a:rPr>
              <a:t> sur le droit </a:t>
            </a:r>
            <a:r>
              <a:rPr lang="en-CA" altLang="fr-FR" dirty="0" err="1">
                <a:latin typeface="Arial" panose="020B0604020202020204" pitchFamily="34" charset="0"/>
                <a:ea typeface="ＭＳ Ｐゴシック" panose="020B0600070205080204" pitchFamily="34" charset="-128"/>
              </a:rPr>
              <a:t>anglais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d’Angleterre</a:t>
            </a:r>
            <a:r>
              <a:rPr lang="en-CA" altLang="fr-FR" dirty="0">
                <a:latin typeface="Arial" panose="020B0604020202020204" pitchFamily="34" charset="0"/>
                <a:ea typeface="ＭＳ Ｐゴシック" panose="020B0600070205080204" pitchFamily="34" charset="-128"/>
              </a:rPr>
              <a:t>. Comme il </a:t>
            </a:r>
            <a:r>
              <a:rPr lang="en-CA" altLang="fr-FR" dirty="0" err="1">
                <a:latin typeface="Arial" panose="020B0604020202020204" pitchFamily="34" charset="0"/>
                <a:ea typeface="ＭＳ Ｐゴシック" panose="020B0600070205080204" pitchFamily="34" charset="-128"/>
              </a:rPr>
              <a:t>n’y</a:t>
            </a:r>
            <a:r>
              <a:rPr lang="en-CA" altLang="fr-FR" dirty="0">
                <a:latin typeface="Arial" panose="020B0604020202020204" pitchFamily="34" charset="0"/>
                <a:ea typeface="ＭＳ Ｐゴシック" panose="020B0600070205080204" pitchFamily="34" charset="-128"/>
              </a:rPr>
              <a:t> a </a:t>
            </a:r>
            <a:r>
              <a:rPr lang="en-CA" altLang="fr-FR" dirty="0" err="1">
                <a:latin typeface="Arial" panose="020B0604020202020204" pitchFamily="34" charset="0"/>
                <a:ea typeface="ＭＳ Ｐゴシック" panose="020B0600070205080204" pitchFamily="34" charset="-128"/>
              </a:rPr>
              <a:t>rien</a:t>
            </a:r>
            <a:r>
              <a:rPr lang="en-CA" altLang="fr-FR" dirty="0">
                <a:latin typeface="Arial" panose="020B0604020202020204" pitchFamily="34" charset="0"/>
                <a:ea typeface="ＭＳ Ｐゴシック" panose="020B0600070205080204" pitchFamily="34" charset="-128"/>
              </a:rPr>
              <a:t> dans le </a:t>
            </a:r>
            <a:r>
              <a:rPr lang="en-CA" altLang="fr-FR" dirty="0" err="1">
                <a:latin typeface="Arial" panose="020B0604020202020204" pitchFamily="34" charset="0"/>
                <a:ea typeface="ＭＳ Ｐゴシック" panose="020B0600070205080204" pitchFamily="34" charset="-128"/>
              </a:rPr>
              <a:t>système</a:t>
            </a:r>
            <a:r>
              <a:rPr lang="en-CA" altLang="fr-FR" dirty="0">
                <a:latin typeface="Arial" panose="020B0604020202020204" pitchFamily="34" charset="0"/>
                <a:ea typeface="ＭＳ Ｐゴシック" panose="020B0600070205080204" pitchFamily="34" charset="-128"/>
              </a:rPr>
              <a:t> qui y </a:t>
            </a:r>
            <a:r>
              <a:rPr lang="en-CA" altLang="fr-FR" dirty="0" err="1">
                <a:latin typeface="Arial" panose="020B0604020202020204" pitchFamily="34" charset="0"/>
                <a:ea typeface="ＭＳ Ｐゴシック" panose="020B0600070205080204" pitchFamily="34" charset="-128"/>
              </a:rPr>
              <a:t>répond</a:t>
            </a:r>
            <a:r>
              <a:rPr lang="en-CA" altLang="fr-FR" dirty="0">
                <a:latin typeface="Arial" panose="020B0604020202020204" pitchFamily="34" charset="0"/>
                <a:ea typeface="ＭＳ Ｐゴシック" panose="020B0600070205080204" pitchFamily="34" charset="-128"/>
              </a:rPr>
              <a:t>, on se </a:t>
            </a:r>
            <a:r>
              <a:rPr lang="en-CA" altLang="fr-FR" dirty="0" err="1">
                <a:latin typeface="Arial" panose="020B0604020202020204" pitchFamily="34" charset="0"/>
                <a:ea typeface="ＭＳ Ｐゴシック" panose="020B0600070205080204" pitchFamily="34" charset="-128"/>
              </a:rPr>
              <a:t>tourne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vers</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une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ancienne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loi</a:t>
            </a:r>
            <a:r>
              <a:rPr lang="en-CA" altLang="fr-FR" dirty="0">
                <a:latin typeface="Arial" panose="020B0604020202020204" pitchFamily="34" charset="0"/>
                <a:ea typeface="ＭＳ Ｐゴシック" panose="020B0600070205080204" pitchFamily="34" charset="-128"/>
              </a:rPr>
              <a:t> de 1731, qui </a:t>
            </a:r>
            <a:r>
              <a:rPr lang="en-CA" altLang="fr-FR" dirty="0" err="1">
                <a:latin typeface="Arial" panose="020B0604020202020204" pitchFamily="34" charset="0"/>
                <a:ea typeface="ＭＳ Ｐゴシック" panose="020B0600070205080204" pitchFamily="34" charset="-128"/>
              </a:rPr>
              <a:t>dit</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qu’on</a:t>
            </a:r>
            <a:r>
              <a:rPr lang="en-CA" altLang="fr-FR" dirty="0">
                <a:latin typeface="Arial" panose="020B0604020202020204" pitchFamily="34" charset="0"/>
                <a:ea typeface="ＭＳ Ｐゴシック" panose="020B0600070205080204" pitchFamily="34" charset="-128"/>
              </a:rPr>
              <a:t> doit </a:t>
            </a:r>
            <a:r>
              <a:rPr lang="en-CA" altLang="fr-FR" dirty="0" err="1">
                <a:latin typeface="Arial" panose="020B0604020202020204" pitchFamily="34" charset="0"/>
                <a:ea typeface="ＭＳ Ｐゴシック" panose="020B0600070205080204" pitchFamily="34" charset="-128"/>
              </a:rPr>
              <a:t>écrire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en</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anglais</a:t>
            </a:r>
            <a:r>
              <a:rPr lang="en-CA" altLang="fr-FR" dirty="0">
                <a:latin typeface="Arial" panose="020B0604020202020204" pitchFamily="34" charset="0"/>
                <a:ea typeface="ＭＳ Ｐゴシック" panose="020B0600070205080204" pitchFamily="34" charset="-128"/>
              </a:rPr>
              <a:t>.</a:t>
            </a:r>
          </a:p>
          <a:p>
            <a:pPr marL="227013" indent="-227013" eaLnBrk="1" hangingPunct="1">
              <a:buFontTx/>
              <a:buAutoNum type="arabicPeriod"/>
            </a:pPr>
            <a:endParaRPr lang="en-CA" altLang="fr-FR" dirty="0">
              <a:latin typeface="Arial" panose="020B0604020202020204" pitchFamily="34" charset="0"/>
              <a:ea typeface="ＭＳ Ｐゴシック" panose="020B0600070205080204" pitchFamily="34" charset="-128"/>
            </a:endParaRPr>
          </a:p>
          <a:p>
            <a:pPr marL="227013" indent="-227013" eaLnBrk="1" hangingPunct="1">
              <a:buFontTx/>
              <a:buAutoNum type="arabicPeriod"/>
            </a:pPr>
            <a:r>
              <a:rPr lang="en-CA" altLang="fr-FR" dirty="0" err="1">
                <a:latin typeface="Arial" panose="020B0604020202020204" pitchFamily="34" charset="0"/>
                <a:ea typeface="ＭＳ Ｐゴシック" panose="020B0600070205080204" pitchFamily="34" charset="-128"/>
              </a:rPr>
              <a:t>À</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l’inverse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une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règle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ancienne</a:t>
            </a:r>
            <a:r>
              <a:rPr lang="en-CA" altLang="fr-FR" dirty="0">
                <a:latin typeface="Arial" panose="020B0604020202020204" pitchFamily="34" charset="0"/>
                <a:ea typeface="ＭＳ Ｐゴシック" panose="020B0600070205080204" pitchFamily="34" charset="-128"/>
              </a:rPr>
              <a:t> ne </a:t>
            </a:r>
            <a:r>
              <a:rPr lang="en-CA" altLang="fr-FR" dirty="0" err="1">
                <a:latin typeface="Arial" panose="020B0604020202020204" pitchFamily="34" charset="0"/>
                <a:ea typeface="ＭＳ Ｐゴシック" panose="020B0600070205080204" pitchFamily="34" charset="-128"/>
              </a:rPr>
              <a:t>peut</a:t>
            </a:r>
            <a:r>
              <a:rPr lang="en-CA" altLang="fr-FR" dirty="0">
                <a:latin typeface="Arial" panose="020B0604020202020204" pitchFamily="34" charset="0"/>
                <a:ea typeface="ＭＳ Ｐゴシック" panose="020B0600070205080204" pitchFamily="34" charset="-128"/>
              </a:rPr>
              <a:t> pas non plus </a:t>
            </a:r>
            <a:r>
              <a:rPr lang="en-CA" altLang="fr-FR" dirty="0" err="1">
                <a:latin typeface="Arial" panose="020B0604020202020204" pitchFamily="34" charset="0"/>
                <a:ea typeface="ＭＳ Ｐゴシック" panose="020B0600070205080204" pitchFamily="34" charset="-128"/>
              </a:rPr>
              <a:t>contredire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ou</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contrecarrer</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une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règle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récente</a:t>
            </a:r>
            <a:r>
              <a:rPr lang="en-CA" altLang="fr-FR" dirty="0">
                <a:latin typeface="Arial" panose="020B0604020202020204" pitchFamily="34" charset="0"/>
                <a:ea typeface="ＭＳ Ｐゴシック" panose="020B0600070205080204" pitchFamily="34" charset="-128"/>
              </a:rPr>
              <a:t>.</a:t>
            </a:r>
          </a:p>
          <a:p>
            <a:pPr marL="227013" indent="-227013" eaLnBrk="1" hangingPunct="1">
              <a:buFontTx/>
              <a:buAutoNum type="arabicPeriod"/>
            </a:pPr>
            <a:endParaRPr lang="en-CA" altLang="fr-FR" dirty="0">
              <a:latin typeface="Arial" panose="020B0604020202020204" pitchFamily="34" charset="0"/>
              <a:ea typeface="ＭＳ Ｐゴシック" panose="020B0600070205080204" pitchFamily="34" charset="-128"/>
            </a:endParaRPr>
          </a:p>
          <a:p>
            <a:pPr marL="227013" indent="-227013" eaLnBrk="1" hangingPunct="1">
              <a:buFontTx/>
              <a:buAutoNum type="arabicPeriod"/>
            </a:pPr>
            <a:r>
              <a:rPr lang="en-CA" altLang="fr-FR" dirty="0">
                <a:latin typeface="Arial" panose="020B0604020202020204" pitchFamily="34" charset="0"/>
                <a:ea typeface="ＭＳ Ｐゴシック" panose="020B0600070205080204" pitchFamily="34" charset="-128"/>
              </a:rPr>
              <a:t>QUAND ON NE TROUVE PAS LA RÉPONSE DANS LA LOI ACTUELLE, ON PEUT REVOIR LE PASSÉ</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Espace réservé de l'image des diapositives 1">
            <a:extLst>
              <a:ext uri="{FF2B5EF4-FFF2-40B4-BE49-F238E27FC236}">
                <a16:creationId xmlns:a16="http://schemas.microsoft.com/office/drawing/2014/main" id="{83B3A08E-5B39-5147-B4F0-D69440146E5A}"/>
              </a:ext>
            </a:extLst>
          </p:cNvPr>
          <p:cNvSpPr>
            <a:spLocks noGrp="1" noRot="1" noChangeAspect="1" noChangeArrowheads="1" noTextEdit="1"/>
          </p:cNvSpPr>
          <p:nvPr>
            <p:ph type="sldImg"/>
          </p:nvPr>
        </p:nvSpPr>
        <p:spPr>
          <a:ln/>
        </p:spPr>
      </p:sp>
      <p:sp>
        <p:nvSpPr>
          <p:cNvPr id="66562" name="Espace réservé des commentaires 2">
            <a:extLst>
              <a:ext uri="{FF2B5EF4-FFF2-40B4-BE49-F238E27FC236}">
                <a16:creationId xmlns:a16="http://schemas.microsoft.com/office/drawing/2014/main" id="{D66BFC13-BF3F-714D-4DAD-751948E3F9B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 Actions » de la Loi: toutes les procédures qui permettaient d’obtenir un jugement devaient découler de la loi des 12 tables.</a:t>
            </a:r>
          </a:p>
          <a:p>
            <a:pPr eaLnBrk="1" hangingPunct="1"/>
            <a:r>
              <a:rPr lang="fr-CA" altLang="fr-FR" dirty="0">
                <a:latin typeface="Arial" panose="020B0604020202020204" pitchFamily="34" charset="0"/>
                <a:ea typeface="ＭＳ Ｐゴシック" panose="020B0600070205080204" pitchFamily="34" charset="-128"/>
              </a:rPr>
              <a:t>2 principales actions, 2 étapes</a:t>
            </a:r>
          </a:p>
          <a:p>
            <a:pPr eaLnBrk="1" hangingPunct="1"/>
            <a:r>
              <a:rPr lang="fr-CA" altLang="fr-FR" i="0" dirty="0">
                <a:latin typeface="Arial" panose="020B0604020202020204" pitchFamily="34" charset="0"/>
                <a:ea typeface="ＭＳ Ｐゴシック" panose="020B0600070205080204" pitchFamily="34" charset="-128"/>
              </a:rPr>
              <a:t>1e étape -&gt; </a:t>
            </a:r>
            <a:r>
              <a:rPr lang="fr-CA" altLang="fr-FR" i="1" dirty="0">
                <a:latin typeface="Arial" panose="020B0604020202020204" pitchFamily="34" charset="0"/>
                <a:ea typeface="ＭＳ Ｐゴシック" panose="020B0600070205080204" pitchFamily="34" charset="-128"/>
              </a:rPr>
              <a:t>In </a:t>
            </a:r>
            <a:r>
              <a:rPr lang="fr-CA" altLang="fr-FR" i="1" dirty="0" err="1">
                <a:latin typeface="Arial" panose="020B0604020202020204" pitchFamily="34" charset="0"/>
                <a:ea typeface="ＭＳ Ｐゴシック" panose="020B0600070205080204" pitchFamily="34" charset="-128"/>
              </a:rPr>
              <a:t>iure</a:t>
            </a:r>
            <a:r>
              <a:rPr lang="fr-CA" altLang="fr-FR" dirty="0">
                <a:latin typeface="Arial" panose="020B0604020202020204" pitchFamily="34" charset="0"/>
                <a:ea typeface="ＭＳ Ｐゴシック" panose="020B0600070205080204" pitchFamily="34" charset="-128"/>
              </a:rPr>
              <a:t>: il fallait que les 2 parties se rendent devant le magistrat. La table 1 disait comment procéder pour que le procès puisse débuter. </a:t>
            </a:r>
          </a:p>
        </p:txBody>
      </p:sp>
      <p:sp>
        <p:nvSpPr>
          <p:cNvPr id="66563" name="Espace réservé du numéro de diapositive 3">
            <a:extLst>
              <a:ext uri="{FF2B5EF4-FFF2-40B4-BE49-F238E27FC236}">
                <a16:creationId xmlns:a16="http://schemas.microsoft.com/office/drawing/2014/main" id="{218794E2-FE77-8F60-6361-FB85C2B475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A61D9F1-F7B5-CD41-B8B0-DF376AA36849}" type="slidenum">
              <a:rPr lang="fr-FR" altLang="fr-FR" sz="1200" smtClean="0">
                <a:latin typeface="Tahoma" panose="020B0604030504040204" pitchFamily="34" charset="0"/>
              </a:rPr>
              <a:pPr/>
              <a:t>20</a:t>
            </a:fld>
            <a:endParaRPr lang="fr-FR" altLang="fr-FR" sz="1200">
              <a:latin typeface="Tahoma" panose="020B060403050404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Si défendeur ne collabore pas, ne veut pas aller devant le magistrat pour débuter le procès, on peut appeler des témoins (pour avoir preuve qu’il a refusé de collaboré, que le demandeur est justifié de poursuivre le défendeur) pour preuve qu’on avait raison d’employer la force</a:t>
            </a:r>
          </a:p>
          <a:p>
            <a:r>
              <a:rPr lang="fr-FR" dirty="0"/>
              <a:t>Car si on est défenseur on est obligé de suivre le demandeur</a:t>
            </a:r>
          </a:p>
        </p:txBody>
      </p:sp>
      <p:sp>
        <p:nvSpPr>
          <p:cNvPr id="4" name="Espace réservé du numéro de diapositive 3"/>
          <p:cNvSpPr>
            <a:spLocks noGrp="1"/>
          </p:cNvSpPr>
          <p:nvPr>
            <p:ph type="sldNum" sz="quarter" idx="5"/>
          </p:nvPr>
        </p:nvSpPr>
        <p:spPr/>
        <p:txBody>
          <a:bodyPr/>
          <a:lstStyle/>
          <a:p>
            <a:pPr>
              <a:defRPr/>
            </a:pPr>
            <a:fld id="{8E05C817-DFB2-A641-85AC-1DB47F05F5E1}" type="slidenum">
              <a:rPr lang="fr-FR" altLang="fr-FR" smtClean="0"/>
              <a:pPr>
                <a:defRPr/>
              </a:pPr>
              <a:t>21</a:t>
            </a:fld>
            <a:endParaRPr lang="fr-FR" altLang="fr-FR"/>
          </a:p>
        </p:txBody>
      </p:sp>
    </p:spTree>
    <p:extLst>
      <p:ext uri="{BB962C8B-B14F-4D97-AF65-F5344CB8AC3E}">
        <p14:creationId xmlns:p14="http://schemas.microsoft.com/office/powerpoint/2010/main" val="1633254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Mets le défendeur sur un animal, et si ce n’est pas confortable, il ne peut pas exiger qu’on lui fournisse un véhicule couvert tant pis pour lui</a:t>
            </a:r>
          </a:p>
          <a:p>
            <a:r>
              <a:rPr lang="fr-FR" dirty="0"/>
              <a:t>Doit fournir moyen de transport, mais très rudimentaire</a:t>
            </a:r>
          </a:p>
          <a:p>
            <a:endParaRPr lang="fr-FR" dirty="0"/>
          </a:p>
          <a:p>
            <a:r>
              <a:rPr lang="fr-FR" dirty="0"/>
              <a:t>Si sont d’accord, pas besoin de faire un procès</a:t>
            </a:r>
          </a:p>
          <a:p>
            <a:endParaRPr lang="fr-FR" dirty="0"/>
          </a:p>
        </p:txBody>
      </p:sp>
      <p:sp>
        <p:nvSpPr>
          <p:cNvPr id="4" name="Espace réservé du numéro de diapositive 3"/>
          <p:cNvSpPr>
            <a:spLocks noGrp="1"/>
          </p:cNvSpPr>
          <p:nvPr>
            <p:ph type="sldNum" sz="quarter" idx="5"/>
          </p:nvPr>
        </p:nvSpPr>
        <p:spPr/>
        <p:txBody>
          <a:bodyPr/>
          <a:lstStyle/>
          <a:p>
            <a:pPr>
              <a:defRPr/>
            </a:pPr>
            <a:fld id="{8E05C817-DFB2-A641-85AC-1DB47F05F5E1}" type="slidenum">
              <a:rPr lang="fr-FR" altLang="fr-FR" smtClean="0"/>
              <a:pPr>
                <a:defRPr/>
              </a:pPr>
              <a:t>22</a:t>
            </a:fld>
            <a:endParaRPr lang="fr-FR" altLang="fr-FR"/>
          </a:p>
        </p:txBody>
      </p:sp>
    </p:spTree>
    <p:extLst>
      <p:ext uri="{BB962C8B-B14F-4D97-AF65-F5344CB8AC3E}">
        <p14:creationId xmlns:p14="http://schemas.microsoft.com/office/powerpoint/2010/main" val="1245973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9- Peut pas durer plus qu’une journée</a:t>
            </a:r>
          </a:p>
        </p:txBody>
      </p:sp>
      <p:sp>
        <p:nvSpPr>
          <p:cNvPr id="4" name="Espace réservé du numéro de diapositive 3"/>
          <p:cNvSpPr>
            <a:spLocks noGrp="1"/>
          </p:cNvSpPr>
          <p:nvPr>
            <p:ph type="sldNum" sz="quarter" idx="5"/>
          </p:nvPr>
        </p:nvSpPr>
        <p:spPr/>
        <p:txBody>
          <a:bodyPr/>
          <a:lstStyle/>
          <a:p>
            <a:pPr>
              <a:defRPr/>
            </a:pPr>
            <a:fld id="{8E05C817-DFB2-A641-85AC-1DB47F05F5E1}" type="slidenum">
              <a:rPr lang="fr-FR" altLang="fr-FR" smtClean="0"/>
              <a:pPr>
                <a:defRPr/>
              </a:pPr>
              <a:t>23</a:t>
            </a:fld>
            <a:endParaRPr lang="fr-FR" altLang="fr-FR"/>
          </a:p>
        </p:txBody>
      </p:sp>
    </p:spTree>
    <p:extLst>
      <p:ext uri="{BB962C8B-B14F-4D97-AF65-F5344CB8AC3E}">
        <p14:creationId xmlns:p14="http://schemas.microsoft.com/office/powerpoint/2010/main" val="2782057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E0781599-AA10-1762-0547-991F9860F1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7D4A224D-6F5D-7E4A-BC04-05A84FBE19D0}" type="slidenum">
              <a:rPr lang="fr-FR" altLang="fr-FR" sz="1200" smtClean="0">
                <a:latin typeface="Tahoma" panose="020B0604030504040204" pitchFamily="34" charset="0"/>
              </a:rPr>
              <a:pPr/>
              <a:t>24</a:t>
            </a:fld>
            <a:endParaRPr lang="fr-FR" altLang="fr-FR" sz="1200">
              <a:latin typeface="Tahoma" panose="020B0604030504040204" pitchFamily="34" charset="0"/>
            </a:endParaRPr>
          </a:p>
        </p:txBody>
      </p:sp>
      <p:sp>
        <p:nvSpPr>
          <p:cNvPr id="71682" name="Rectangle 1026">
            <a:extLst>
              <a:ext uri="{FF2B5EF4-FFF2-40B4-BE49-F238E27FC236}">
                <a16:creationId xmlns:a16="http://schemas.microsoft.com/office/drawing/2014/main" id="{40F9D293-C30E-CFEA-762B-42B547984556}"/>
              </a:ext>
            </a:extLst>
          </p:cNvPr>
          <p:cNvSpPr>
            <a:spLocks noGrp="1" noRot="1" noChangeAspect="1" noChangeArrowheads="1" noTextEdit="1"/>
          </p:cNvSpPr>
          <p:nvPr>
            <p:ph type="sldImg"/>
          </p:nvPr>
        </p:nvSpPr>
        <p:spPr>
          <a:ln/>
        </p:spPr>
      </p:sp>
      <p:sp>
        <p:nvSpPr>
          <p:cNvPr id="71683" name="Rectangle 1027">
            <a:extLst>
              <a:ext uri="{FF2B5EF4-FFF2-40B4-BE49-F238E27FC236}">
                <a16:creationId xmlns:a16="http://schemas.microsoft.com/office/drawing/2014/main" id="{DD782F75-304C-8EBC-FBAE-674ED1BFB6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 i. Il y a certaines paroles/rituels à connaître absolument qui seront dites au début du procès</a:t>
            </a:r>
          </a:p>
          <a:p>
            <a:pPr eaLnBrk="1" hangingPunct="1"/>
            <a:r>
              <a:rPr lang="fr-CA" altLang="fr-FR" dirty="0">
                <a:latin typeface="Arial" panose="020B0604020202020204" pitchFamily="34" charset="0"/>
                <a:ea typeface="ＭＳ Ｐゴシック" panose="020B0600070205080204" pitchFamily="34" charset="-128"/>
              </a:rPr>
              <a:t>Calendrier judiciaire: les magistrats ne peuvent pas siéger tous les jours. Ce sont des renseignements secrets que seulement les pontifes connaissent, il faut les consulter avant le procès.</a:t>
            </a:r>
          </a:p>
          <a:p>
            <a:pPr eaLnBrk="1" hangingPunct="1"/>
            <a:r>
              <a:rPr lang="fr-CA" altLang="fr-FR" dirty="0">
                <a:latin typeface="Arial" panose="020B0604020202020204" pitchFamily="34" charset="0"/>
                <a:ea typeface="ＭＳ Ｐゴシック" panose="020B0600070205080204" pitchFamily="34" charset="-128"/>
              </a:rPr>
              <a:t> ii. Il faut savoir quoi dire devant le magistrat, si on se trompe on perd. Gestes et formalités se font devant le consul/ préteur (époque d’après)</a:t>
            </a:r>
          </a:p>
          <a:p>
            <a:pPr eaLnBrk="1" hangingPunct="1"/>
            <a:r>
              <a:rPr lang="fr-CA" altLang="fr-FR" dirty="0">
                <a:latin typeface="Arial" panose="020B0604020202020204" pitchFamily="34" charset="0"/>
                <a:ea typeface="ＭＳ Ｐゴシック" panose="020B0600070205080204" pitchFamily="34" charset="-128"/>
              </a:rPr>
              <a:t> iii. À la fin de la journée, si tout s’est bien passé, le magistrat nomme un juge pour la 2</a:t>
            </a:r>
            <a:r>
              <a:rPr lang="fr-CA" altLang="fr-FR" baseline="30000" dirty="0">
                <a:latin typeface="Arial" panose="020B0604020202020204" pitchFamily="34" charset="0"/>
                <a:ea typeface="ＭＳ Ｐゴシック" panose="020B0600070205080204" pitchFamily="34" charset="-128"/>
              </a:rPr>
              <a:t>e</a:t>
            </a:r>
            <a:r>
              <a:rPr lang="fr-CA" altLang="fr-FR" dirty="0">
                <a:latin typeface="Arial" panose="020B0604020202020204" pitchFamily="34" charset="0"/>
                <a:ea typeface="ＭＳ Ｐゴシック" panose="020B0600070205080204" pitchFamily="34" charset="-128"/>
              </a:rPr>
              <a:t> étape (pas professionnel, mais patriciens respectés, souvent sénateur)</a:t>
            </a:r>
          </a:p>
          <a:p>
            <a:pPr eaLnBrk="1" hangingPunct="1"/>
            <a:r>
              <a:rPr lang="fr-CA" altLang="fr-FR" dirty="0">
                <a:latin typeface="Arial" panose="020B0604020202020204" pitchFamily="34" charset="0"/>
                <a:ea typeface="ＭＳ Ｐゴシック" panose="020B0600070205080204" pitchFamily="34" charset="-128"/>
              </a:rPr>
              <a:t>C’est le juge qui rend la décision finale, le jugement.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Espace réservé de l'image des diapositives 1">
            <a:extLst>
              <a:ext uri="{FF2B5EF4-FFF2-40B4-BE49-F238E27FC236}">
                <a16:creationId xmlns:a16="http://schemas.microsoft.com/office/drawing/2014/main" id="{BBFAA831-6BF6-CB1E-7415-4F5F6879A640}"/>
              </a:ext>
            </a:extLst>
          </p:cNvPr>
          <p:cNvSpPr>
            <a:spLocks noGrp="1" noRot="1" noChangeAspect="1" noChangeArrowheads="1" noTextEdit="1"/>
          </p:cNvSpPr>
          <p:nvPr>
            <p:ph type="sldImg"/>
          </p:nvPr>
        </p:nvSpPr>
        <p:spPr>
          <a:ln/>
        </p:spPr>
      </p:sp>
      <p:sp>
        <p:nvSpPr>
          <p:cNvPr id="73730" name="Espace réservé des commentaires 2">
            <a:extLst>
              <a:ext uri="{FF2B5EF4-FFF2-40B4-BE49-F238E27FC236}">
                <a16:creationId xmlns:a16="http://schemas.microsoft.com/office/drawing/2014/main" id="{B493B8E1-344E-04E7-9D63-DBE585A60C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1 </a:t>
            </a:r>
            <a:r>
              <a:rPr lang="fr-FR" altLang="fr-FR" dirty="0" err="1">
                <a:latin typeface="Arial" panose="020B0604020202020204" pitchFamily="34" charset="0"/>
                <a:ea typeface="ＭＳ Ｐゴシック" panose="020B0600070205080204" pitchFamily="34" charset="-128"/>
              </a:rPr>
              <a:t>ere</a:t>
            </a:r>
            <a:r>
              <a:rPr lang="fr-FR" altLang="fr-FR" dirty="0">
                <a:latin typeface="Arial" panose="020B0604020202020204" pitchFamily="34" charset="0"/>
                <a:ea typeface="ＭＳ Ｐゴシック" panose="020B0600070205080204" pitchFamily="34" charset="-128"/>
              </a:rPr>
              <a:t> action </a:t>
            </a:r>
            <a:r>
              <a:rPr lang="fr-FR" altLang="fr-FR" dirty="0" err="1">
                <a:latin typeface="Arial" panose="020B0604020202020204" pitchFamily="34" charset="0"/>
                <a:ea typeface="ＭＳ Ｐゴシック" panose="020B0600070205080204" pitchFamily="34" charset="-128"/>
              </a:rPr>
              <a:t>Sacramentum</a:t>
            </a:r>
            <a:r>
              <a:rPr lang="fr-FR" altLang="fr-FR" dirty="0">
                <a:latin typeface="Arial" panose="020B0604020202020204" pitchFamily="34" charset="0"/>
                <a:ea typeface="ＭＳ Ｐゴシック" panose="020B0600070205080204" pitchFamily="34" charset="-128"/>
              </a:rPr>
              <a:t>: Somme d’argent que le perdant devait payer. Si le demandeur payait il devait payer au trésor public (gouvernement), si défenseur perdait,</a:t>
            </a:r>
          </a:p>
          <a:p>
            <a:pPr eaLnBrk="1" hangingPunct="1"/>
            <a:r>
              <a:rPr lang="fr-FR" altLang="fr-FR" dirty="0">
                <a:latin typeface="Arial" panose="020B0604020202020204" pitchFamily="34" charset="0"/>
                <a:ea typeface="ＭＳ Ｐゴシック" panose="020B0600070205080204" pitchFamily="34" charset="-128"/>
              </a:rPr>
              <a:t> il devait payer le montant au trésor public et doit payer au demandeur une somme d’argent. </a:t>
            </a:r>
          </a:p>
        </p:txBody>
      </p:sp>
      <p:sp>
        <p:nvSpPr>
          <p:cNvPr id="73731" name="Espace réservé du numéro de diapositive 3">
            <a:extLst>
              <a:ext uri="{FF2B5EF4-FFF2-40B4-BE49-F238E27FC236}">
                <a16:creationId xmlns:a16="http://schemas.microsoft.com/office/drawing/2014/main" id="{21F80E55-7C43-75A3-6683-BACF5063E04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30FEAA4B-099A-9A4B-BE21-D8B163AA4D6B}" type="slidenum">
              <a:rPr lang="fr-FR" altLang="fr-FR" sz="1200" smtClean="0">
                <a:latin typeface="Tahoma" panose="020B0604030504040204" pitchFamily="34" charset="0"/>
              </a:rPr>
              <a:pPr/>
              <a:t>25</a:t>
            </a:fld>
            <a:endParaRPr lang="fr-FR" altLang="fr-FR" sz="1200">
              <a:latin typeface="Tahoma" panose="020B060403050404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FA021739-8D16-F3F0-DF63-C012A48C0D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6149B55-F7AB-B64D-A66D-D1F4697B65F3}" type="slidenum">
              <a:rPr lang="fr-FR" altLang="fr-FR" sz="1200" smtClean="0">
                <a:latin typeface="Tahoma" panose="020B0604030504040204" pitchFamily="34" charset="0"/>
              </a:rPr>
              <a:pPr/>
              <a:t>26</a:t>
            </a:fld>
            <a:endParaRPr lang="fr-FR" altLang="fr-FR" sz="1200">
              <a:latin typeface="Tahoma" panose="020B0604030504040204" pitchFamily="34" charset="0"/>
            </a:endParaRPr>
          </a:p>
        </p:txBody>
      </p:sp>
      <p:sp>
        <p:nvSpPr>
          <p:cNvPr id="75778" name="Rectangle 2">
            <a:extLst>
              <a:ext uri="{FF2B5EF4-FFF2-40B4-BE49-F238E27FC236}">
                <a16:creationId xmlns:a16="http://schemas.microsoft.com/office/drawing/2014/main" id="{87C2FF68-2437-0A01-2E5D-6D3CEC349E56}"/>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E3DC740D-C6A4-6388-CE2E-F19CF84425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z="1000" dirty="0">
                <a:latin typeface="Arial" panose="020B0604020202020204" pitchFamily="34" charset="0"/>
                <a:ea typeface="ＭＳ Ｐゴシック" panose="020B0600070205080204" pitchFamily="34" charset="-128"/>
              </a:rPr>
              <a:t>2</a:t>
            </a:r>
            <a:r>
              <a:rPr lang="fr-FR" altLang="fr-FR" sz="1000" baseline="30000" dirty="0">
                <a:latin typeface="Arial" panose="020B0604020202020204" pitchFamily="34" charset="0"/>
                <a:ea typeface="ＭＳ Ｐゴシック" panose="020B0600070205080204" pitchFamily="34" charset="-128"/>
              </a:rPr>
              <a:t>e</a:t>
            </a:r>
            <a:r>
              <a:rPr lang="fr-FR" altLang="fr-FR" sz="1000" dirty="0">
                <a:latin typeface="Arial" panose="020B0604020202020204" pitchFamily="34" charset="0"/>
                <a:ea typeface="ＭＳ Ｐゴシック" panose="020B0600070205080204" pitchFamily="34" charset="-128"/>
              </a:rPr>
              <a:t> phase: </a:t>
            </a:r>
          </a:p>
          <a:p>
            <a:pPr eaLnBrk="1" hangingPunct="1"/>
            <a:r>
              <a:rPr lang="fr-FR" altLang="fr-FR" sz="1000" dirty="0">
                <a:latin typeface="Arial" panose="020B0604020202020204" pitchFamily="34" charset="0"/>
                <a:ea typeface="ＭＳ Ｐゴシック" panose="020B0600070205080204" pitchFamily="34" charset="-128"/>
              </a:rPr>
              <a:t>Le juge est celui qui a été nommé par le magistrat. Rôle= écouter ce que les parties/témoins ont a dire, de faire de son mieux pour essayer de comprendre la situation, mais aucunes contraintes lui sont appliquées. </a:t>
            </a:r>
          </a:p>
          <a:p>
            <a:pPr eaLnBrk="1" hangingPunct="1"/>
            <a:r>
              <a:rPr lang="fr-FR" altLang="fr-FR" sz="1000" dirty="0">
                <a:latin typeface="Arial" panose="020B0604020202020204" pitchFamily="34" charset="0"/>
                <a:ea typeface="ＭＳ Ｐゴシック" panose="020B0600070205080204" pitchFamily="34" charset="-128"/>
              </a:rPr>
              <a:t>2</a:t>
            </a:r>
            <a:r>
              <a:rPr lang="fr-FR" altLang="fr-FR" sz="1000" baseline="30000" dirty="0">
                <a:latin typeface="Arial" panose="020B0604020202020204" pitchFamily="34" charset="0"/>
                <a:ea typeface="ＭＳ Ｐゴシック" panose="020B0600070205080204" pitchFamily="34" charset="-128"/>
              </a:rPr>
              <a:t>e</a:t>
            </a:r>
            <a:r>
              <a:rPr lang="fr-FR" altLang="fr-FR" sz="1000" dirty="0">
                <a:latin typeface="Arial" panose="020B0604020202020204" pitchFamily="34" charset="0"/>
                <a:ea typeface="ＭＳ Ｐゴシック" panose="020B0600070205080204" pitchFamily="34" charset="-128"/>
              </a:rPr>
              <a:t> phase </a:t>
            </a:r>
            <a:r>
              <a:rPr lang="fr-FR" altLang="fr-FR" sz="1000" dirty="0" err="1">
                <a:latin typeface="Arial" panose="020B0604020202020204" pitchFamily="34" charset="0"/>
                <a:ea typeface="ＭＳ Ｐゴシック" panose="020B0600070205080204" pitchFamily="34" charset="-128"/>
              </a:rPr>
              <a:t>vrm</a:t>
            </a:r>
            <a:r>
              <a:rPr lang="fr-FR" altLang="fr-FR" sz="1000" dirty="0">
                <a:latin typeface="Arial" panose="020B0604020202020204" pitchFamily="34" charset="0"/>
                <a:ea typeface="ＭＳ Ｐゴシック" panose="020B0600070205080204" pitchFamily="34" charset="-128"/>
              </a:rPr>
              <a:t> moins formelle que le première. </a:t>
            </a:r>
          </a:p>
          <a:p>
            <a:pPr eaLnBrk="1" hangingPunct="1"/>
            <a:r>
              <a:rPr lang="fr-FR" altLang="fr-FR" sz="1000" dirty="0">
                <a:latin typeface="Arial" panose="020B0604020202020204" pitchFamily="34" charset="0"/>
                <a:ea typeface="ＭＳ Ｐゴシック" panose="020B0600070205080204" pitchFamily="34" charset="-128"/>
              </a:rPr>
              <a:t>Une fois que le jugement est rendu, le demandeur gagne, et le défendeur est condamné à payer la somme d’argent ou perd.</a:t>
            </a:r>
          </a:p>
          <a:p>
            <a:pPr eaLnBrk="1" hangingPunct="1"/>
            <a:r>
              <a:rPr lang="fr-FR" altLang="fr-FR" sz="1000" dirty="0">
                <a:latin typeface="Arial" panose="020B0604020202020204" pitchFamily="34" charset="0"/>
                <a:ea typeface="ＭＳ Ｐゴシック" panose="020B0600070205080204" pitchFamily="34" charset="-128"/>
              </a:rPr>
              <a:t>2</a:t>
            </a:r>
            <a:r>
              <a:rPr lang="fr-FR" altLang="fr-FR" sz="1000" baseline="30000" dirty="0">
                <a:latin typeface="Arial" panose="020B0604020202020204" pitchFamily="34" charset="0"/>
                <a:ea typeface="ＭＳ Ｐゴシック" panose="020B0600070205080204" pitchFamily="34" charset="-128"/>
              </a:rPr>
              <a:t>e</a:t>
            </a:r>
            <a:r>
              <a:rPr lang="fr-FR" altLang="fr-FR" sz="1000" dirty="0">
                <a:latin typeface="Arial" panose="020B0604020202020204" pitchFamily="34" charset="0"/>
                <a:ea typeface="ＭＳ Ｐゴシック" panose="020B0600070205080204" pitchFamily="34" charset="-128"/>
              </a:rPr>
              <a:t> action: Exécution du jugement: forcer qqn à payer une somme d’argent. On peut mettre la main sur le défendeur qui n’a pas payer ou refuse de payer. </a:t>
            </a:r>
          </a:p>
          <a:p>
            <a:pPr eaLnBrk="1" hangingPunct="1"/>
            <a:r>
              <a:rPr lang="fr-FR" altLang="fr-FR" sz="1000" i="1" dirty="0">
                <a:latin typeface="Arial" panose="020B0604020202020204" pitchFamily="34" charset="0"/>
                <a:ea typeface="ＭＳ Ｐゴシック" panose="020B0600070205080204" pitchFamily="34" charset="-128"/>
              </a:rPr>
              <a:t>Manus </a:t>
            </a:r>
            <a:r>
              <a:rPr lang="fr-FR" altLang="fr-FR" sz="1000" i="1" dirty="0" err="1">
                <a:latin typeface="Arial" panose="020B0604020202020204" pitchFamily="34" charset="0"/>
                <a:ea typeface="ＭＳ Ｐゴシック" panose="020B0600070205080204" pitchFamily="34" charset="-128"/>
              </a:rPr>
              <a:t>iniectio</a:t>
            </a:r>
            <a:r>
              <a:rPr lang="fr-FR" altLang="fr-FR" sz="1000" dirty="0">
                <a:latin typeface="Arial" panose="020B0604020202020204" pitchFamily="34" charset="0"/>
                <a:ea typeface="ＭＳ Ｐゴシック" panose="020B0600070205080204" pitchFamily="34" charset="-128"/>
              </a:rPr>
              <a:t>= procédure à suivre par le demandeur pour être payé</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a:defRPr/>
            </a:pPr>
            <a:fld id="{8E05C817-DFB2-A641-85AC-1DB47F05F5E1}" type="slidenum">
              <a:rPr lang="fr-FR" altLang="fr-FR" smtClean="0"/>
              <a:pPr>
                <a:defRPr/>
              </a:pPr>
              <a:t>27</a:t>
            </a:fld>
            <a:endParaRPr lang="fr-FR" altLang="fr-FR"/>
          </a:p>
        </p:txBody>
      </p:sp>
    </p:spTree>
    <p:extLst>
      <p:ext uri="{BB962C8B-B14F-4D97-AF65-F5344CB8AC3E}">
        <p14:creationId xmlns:p14="http://schemas.microsoft.com/office/powerpoint/2010/main" val="1257431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Défendeur devient prisonnier du demandeur</a:t>
            </a:r>
          </a:p>
          <a:p>
            <a:r>
              <a:rPr lang="fr-FR" dirty="0"/>
              <a:t>Mot latin OBLIGATERE= lié par (origine du mot obligation)</a:t>
            </a:r>
          </a:p>
          <a:p>
            <a:r>
              <a:rPr lang="fr-FR" dirty="0"/>
              <a:t>À l’époque le défendeur était lié physiquement (enchaîné) du créancier qui est le demandeur</a:t>
            </a:r>
          </a:p>
        </p:txBody>
      </p:sp>
      <p:sp>
        <p:nvSpPr>
          <p:cNvPr id="4" name="Espace réservé du numéro de diapositive 3"/>
          <p:cNvSpPr>
            <a:spLocks noGrp="1"/>
          </p:cNvSpPr>
          <p:nvPr>
            <p:ph type="sldNum" sz="quarter" idx="5"/>
          </p:nvPr>
        </p:nvSpPr>
        <p:spPr/>
        <p:txBody>
          <a:bodyPr/>
          <a:lstStyle/>
          <a:p>
            <a:pPr>
              <a:defRPr/>
            </a:pPr>
            <a:fld id="{8E05C817-DFB2-A641-85AC-1DB47F05F5E1}" type="slidenum">
              <a:rPr lang="fr-FR" altLang="fr-FR" smtClean="0"/>
              <a:pPr>
                <a:defRPr/>
              </a:pPr>
              <a:t>28</a:t>
            </a:fld>
            <a:endParaRPr lang="fr-FR" altLang="fr-FR"/>
          </a:p>
        </p:txBody>
      </p:sp>
    </p:spTree>
    <p:extLst>
      <p:ext uri="{BB962C8B-B14F-4D97-AF65-F5344CB8AC3E}">
        <p14:creationId xmlns:p14="http://schemas.microsoft.com/office/powerpoint/2010/main" val="24973324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Si le demandeur voulait demander moins, il peut.</a:t>
            </a:r>
          </a:p>
          <a:p>
            <a:r>
              <a:rPr lang="fr-FR" dirty="0"/>
              <a:t>Comice=place centrale à Roma</a:t>
            </a:r>
          </a:p>
          <a:p>
            <a:r>
              <a:rPr lang="fr-FR" dirty="0"/>
              <a:t>Pour bien montrer aux autres le sort qui les attends s’ils ne payent pas, humiliation publique, et on espérait que des gens (amis, famille éloignée…) puissent payer la somme pour lui</a:t>
            </a:r>
          </a:p>
          <a:p>
            <a:r>
              <a:rPr lang="fr-FR" dirty="0"/>
              <a:t>Si après 60 jour pas payé, mis à mort ou vendu à l’étranger comme esclave</a:t>
            </a:r>
          </a:p>
          <a:p>
            <a:r>
              <a:rPr lang="fr-FR" dirty="0"/>
              <a:t>Sinon arrangement à l’amiable: demandeur peut demander à ce que le défendeur travaille pour lui (semi esclave), jusqu’à ce qu’il le relâche lorsqu’il estime que sa dette sera payée</a:t>
            </a:r>
          </a:p>
        </p:txBody>
      </p:sp>
      <p:sp>
        <p:nvSpPr>
          <p:cNvPr id="4" name="Espace réservé du numéro de diapositive 3"/>
          <p:cNvSpPr>
            <a:spLocks noGrp="1"/>
          </p:cNvSpPr>
          <p:nvPr>
            <p:ph type="sldNum" sz="quarter" idx="5"/>
          </p:nvPr>
        </p:nvSpPr>
        <p:spPr/>
        <p:txBody>
          <a:bodyPr/>
          <a:lstStyle/>
          <a:p>
            <a:pPr>
              <a:defRPr/>
            </a:pPr>
            <a:fld id="{8E05C817-DFB2-A641-85AC-1DB47F05F5E1}" type="slidenum">
              <a:rPr lang="fr-FR" altLang="fr-FR" smtClean="0"/>
              <a:pPr>
                <a:defRPr/>
              </a:pPr>
              <a:t>30</a:t>
            </a:fld>
            <a:endParaRPr lang="fr-FR" altLang="fr-FR"/>
          </a:p>
        </p:txBody>
      </p:sp>
    </p:spTree>
    <p:extLst>
      <p:ext uri="{BB962C8B-B14F-4D97-AF65-F5344CB8AC3E}">
        <p14:creationId xmlns:p14="http://schemas.microsoft.com/office/powerpoint/2010/main" val="285798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Espace réservé de l'image des diapositives 1">
            <a:extLst>
              <a:ext uri="{FF2B5EF4-FFF2-40B4-BE49-F238E27FC236}">
                <a16:creationId xmlns:a16="http://schemas.microsoft.com/office/drawing/2014/main" id="{2689E3A1-D5E6-E52D-6E27-C8B5F4D15251}"/>
              </a:ext>
            </a:extLst>
          </p:cNvPr>
          <p:cNvSpPr>
            <a:spLocks noGrp="1" noRot="1" noChangeAspect="1" noChangeArrowheads="1" noTextEdit="1"/>
          </p:cNvSpPr>
          <p:nvPr>
            <p:ph type="sldImg"/>
          </p:nvPr>
        </p:nvSpPr>
        <p:spPr>
          <a:ln/>
        </p:spPr>
      </p:sp>
      <p:sp>
        <p:nvSpPr>
          <p:cNvPr id="20482" name="Espace réservé des commentaires 2">
            <a:extLst>
              <a:ext uri="{FF2B5EF4-FFF2-40B4-BE49-F238E27FC236}">
                <a16:creationId xmlns:a16="http://schemas.microsoft.com/office/drawing/2014/main" id="{1DD4303C-BB94-A52C-D2E4-22F75207774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a typeface="ＭＳ Ｐゴシック" panose="020B0600070205080204" pitchFamily="34" charset="-128"/>
            </a:endParaRPr>
          </a:p>
        </p:txBody>
      </p:sp>
      <p:sp>
        <p:nvSpPr>
          <p:cNvPr id="20483" name="Espace réservé du numéro de diapositive 3">
            <a:extLst>
              <a:ext uri="{FF2B5EF4-FFF2-40B4-BE49-F238E27FC236}">
                <a16:creationId xmlns:a16="http://schemas.microsoft.com/office/drawing/2014/main" id="{4D49627F-9124-B2CA-6330-A644FAA06AA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D8FEB2C-6AE8-CA4C-A2C4-3771957C04C5}" type="slidenum">
              <a:rPr lang="fr-FR" altLang="fr-FR" sz="1200" smtClean="0">
                <a:latin typeface="Tahoma" panose="020B0604030504040204" pitchFamily="34" charset="0"/>
              </a:rPr>
              <a:pPr/>
              <a:t>3</a:t>
            </a:fld>
            <a:endParaRPr lang="fr-FR" altLang="fr-FR" sz="1200">
              <a:latin typeface="Tahoma" panose="020B060403050404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Si plusieurs accusations. On voulait terroriser ceux qui ne respectaient pas leurs obligations.</a:t>
            </a:r>
          </a:p>
        </p:txBody>
      </p:sp>
      <p:sp>
        <p:nvSpPr>
          <p:cNvPr id="4" name="Espace réservé du numéro de diapositive 3"/>
          <p:cNvSpPr>
            <a:spLocks noGrp="1"/>
          </p:cNvSpPr>
          <p:nvPr>
            <p:ph type="sldNum" sz="quarter" idx="5"/>
          </p:nvPr>
        </p:nvSpPr>
        <p:spPr/>
        <p:txBody>
          <a:bodyPr/>
          <a:lstStyle/>
          <a:p>
            <a:pPr>
              <a:defRPr/>
            </a:pPr>
            <a:fld id="{8E05C817-DFB2-A641-85AC-1DB47F05F5E1}" type="slidenum">
              <a:rPr lang="fr-FR" altLang="fr-FR" smtClean="0"/>
              <a:pPr>
                <a:defRPr/>
              </a:pPr>
              <a:t>31</a:t>
            </a:fld>
            <a:endParaRPr lang="fr-FR" altLang="fr-FR"/>
          </a:p>
        </p:txBody>
      </p:sp>
    </p:spTree>
    <p:extLst>
      <p:ext uri="{BB962C8B-B14F-4D97-AF65-F5344CB8AC3E}">
        <p14:creationId xmlns:p14="http://schemas.microsoft.com/office/powerpoint/2010/main" val="34222087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CE4E0734-2EDA-8B5A-3284-8A4522C624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235C466-EDE7-4247-A026-5785BB0A02C2}" type="slidenum">
              <a:rPr lang="fr-FR" altLang="fr-FR" sz="1200" smtClean="0">
                <a:latin typeface="Tahoma" panose="020B0604030504040204" pitchFamily="34" charset="0"/>
              </a:rPr>
              <a:pPr/>
              <a:t>32</a:t>
            </a:fld>
            <a:endParaRPr lang="fr-FR" altLang="fr-FR" sz="1200">
              <a:latin typeface="Tahoma" panose="020B0604030504040204" pitchFamily="34" charset="0"/>
            </a:endParaRPr>
          </a:p>
        </p:txBody>
      </p:sp>
      <p:sp>
        <p:nvSpPr>
          <p:cNvPr id="82946" name="Rectangle 2">
            <a:extLst>
              <a:ext uri="{FF2B5EF4-FFF2-40B4-BE49-F238E27FC236}">
                <a16:creationId xmlns:a16="http://schemas.microsoft.com/office/drawing/2014/main" id="{9C586FCA-FC55-025D-8C99-DC9C31C0E317}"/>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C1DA06BC-F619-59D8-0DBE-49C068E67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a:latin typeface="Arial" panose="020B0604020202020204" pitchFamily="34" charset="0"/>
                <a:ea typeface="ＭＳ Ｐゴシック" panose="020B0600070205080204" pitchFamily="34" charset="-128"/>
              </a:rPr>
              <a:t>Si pas un cas dans loi des 12 tables, pas applicable. Système fermé sur lui-même, on ne veut pas qu’il s’élargisse ou se développe, car on ne veut pas que pleins de citoyens meurent ou deviennent esclaves.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28600EA8-08E7-1A9C-B278-EA2C3067E4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3D7FD22-D56D-0C49-B5AA-A2E55C771186}" type="slidenum">
              <a:rPr lang="fr-FR" altLang="fr-FR" sz="1200" smtClean="0">
                <a:latin typeface="Tahoma" panose="020B0604030504040204" pitchFamily="34" charset="0"/>
              </a:rPr>
              <a:pPr/>
              <a:t>33</a:t>
            </a:fld>
            <a:endParaRPr lang="fr-FR" altLang="fr-FR" sz="1200">
              <a:latin typeface="Tahoma" panose="020B0604030504040204" pitchFamily="34" charset="0"/>
            </a:endParaRPr>
          </a:p>
        </p:txBody>
      </p:sp>
      <p:sp>
        <p:nvSpPr>
          <p:cNvPr id="84994" name="Rectangle 2">
            <a:extLst>
              <a:ext uri="{FF2B5EF4-FFF2-40B4-BE49-F238E27FC236}">
                <a16:creationId xmlns:a16="http://schemas.microsoft.com/office/drawing/2014/main" id="{246DEF34-A6D4-9700-3B5E-5E3E6F013C16}"/>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E7AD6CF4-A157-7A1D-AB03-1969058F7C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a:extLst>
              <a:ext uri="{FF2B5EF4-FFF2-40B4-BE49-F238E27FC236}">
                <a16:creationId xmlns:a16="http://schemas.microsoft.com/office/drawing/2014/main" id="{6301AC28-D211-E7E1-40BD-7E44352095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BECB60B7-67F8-BB44-85A0-F763E4C016BD}" type="slidenum">
              <a:rPr lang="fr-FR" altLang="fr-FR" sz="1200" smtClean="0">
                <a:latin typeface="Tahoma" panose="020B0604030504040204" pitchFamily="34" charset="0"/>
              </a:rPr>
              <a:pPr/>
              <a:t>34</a:t>
            </a:fld>
            <a:endParaRPr lang="fr-FR" altLang="fr-FR" sz="1200">
              <a:latin typeface="Tahoma" panose="020B0604030504040204" pitchFamily="34" charset="0"/>
            </a:endParaRPr>
          </a:p>
        </p:txBody>
      </p:sp>
      <p:sp>
        <p:nvSpPr>
          <p:cNvPr id="87042" name="Rectangle 2">
            <a:extLst>
              <a:ext uri="{FF2B5EF4-FFF2-40B4-BE49-F238E27FC236}">
                <a16:creationId xmlns:a16="http://schemas.microsoft.com/office/drawing/2014/main" id="{705B7134-325E-78FB-0B78-43F79C1BC176}"/>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F4215D15-FEE2-9DE4-46C0-FDFF6A5FD2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a:extLst>
              <a:ext uri="{FF2B5EF4-FFF2-40B4-BE49-F238E27FC236}">
                <a16:creationId xmlns:a16="http://schemas.microsoft.com/office/drawing/2014/main" id="{3AFBD661-25FB-E94F-DF0D-6F930A4EC8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78A0C8F-C20E-9045-96E2-A81988CC7A20}" type="slidenum">
              <a:rPr lang="fr-FR" altLang="fr-FR" sz="1200" smtClean="0">
                <a:latin typeface="Tahoma" panose="020B0604030504040204" pitchFamily="34" charset="0"/>
              </a:rPr>
              <a:pPr/>
              <a:t>35</a:t>
            </a:fld>
            <a:endParaRPr lang="fr-FR" altLang="fr-FR" sz="1200">
              <a:latin typeface="Tahoma" panose="020B0604030504040204" pitchFamily="34" charset="0"/>
            </a:endParaRPr>
          </a:p>
        </p:txBody>
      </p:sp>
      <p:sp>
        <p:nvSpPr>
          <p:cNvPr id="89090" name="Rectangle 2">
            <a:extLst>
              <a:ext uri="{FF2B5EF4-FFF2-40B4-BE49-F238E27FC236}">
                <a16:creationId xmlns:a16="http://schemas.microsoft.com/office/drawing/2014/main" id="{4ADBD09C-BA88-460A-92D0-75205AA4DCCB}"/>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6D964406-6D52-1971-9145-EBDF8A0FAD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Espace réservé de l'image des diapositives 1">
            <a:extLst>
              <a:ext uri="{FF2B5EF4-FFF2-40B4-BE49-F238E27FC236}">
                <a16:creationId xmlns:a16="http://schemas.microsoft.com/office/drawing/2014/main" id="{88D4FBCD-EAE2-1D71-A98A-CF7888DD8469}"/>
              </a:ext>
            </a:extLst>
          </p:cNvPr>
          <p:cNvSpPr>
            <a:spLocks noGrp="1" noRot="1" noChangeAspect="1" noChangeArrowheads="1" noTextEdit="1"/>
          </p:cNvSpPr>
          <p:nvPr>
            <p:ph type="sldImg"/>
          </p:nvPr>
        </p:nvSpPr>
        <p:spPr>
          <a:ln/>
        </p:spPr>
      </p:sp>
      <p:sp>
        <p:nvSpPr>
          <p:cNvPr id="22530" name="Espace réservé des commentaires 2">
            <a:extLst>
              <a:ext uri="{FF2B5EF4-FFF2-40B4-BE49-F238E27FC236}">
                <a16:creationId xmlns:a16="http://schemas.microsoft.com/office/drawing/2014/main" id="{201BF7FD-E057-0618-1ACF-988A54B0D6A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a typeface="ＭＳ Ｐゴシック" panose="020B0600070205080204" pitchFamily="34" charset="-128"/>
            </a:endParaRPr>
          </a:p>
        </p:txBody>
      </p:sp>
      <p:sp>
        <p:nvSpPr>
          <p:cNvPr id="22531" name="Espace réservé du numéro de diapositive 3">
            <a:extLst>
              <a:ext uri="{FF2B5EF4-FFF2-40B4-BE49-F238E27FC236}">
                <a16:creationId xmlns:a16="http://schemas.microsoft.com/office/drawing/2014/main" id="{202B4C64-E75B-F1EB-C6C7-B9DFF5CE4D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4A20F78-8E1B-D540-B6E1-FACD0434E4BB}" type="slidenum">
              <a:rPr lang="fr-FR" altLang="fr-FR" sz="1200" smtClean="0">
                <a:latin typeface="Tahoma" panose="020B0604030504040204" pitchFamily="34" charset="0"/>
              </a:rPr>
              <a:pPr/>
              <a:t>4</a:t>
            </a:fld>
            <a:endParaRPr lang="fr-FR" altLang="fr-FR" sz="1200">
              <a:latin typeface="Tahoma" panose="020B060403050404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Espace réservé de l'image des diapositives 1">
            <a:extLst>
              <a:ext uri="{FF2B5EF4-FFF2-40B4-BE49-F238E27FC236}">
                <a16:creationId xmlns:a16="http://schemas.microsoft.com/office/drawing/2014/main" id="{CFB54B6D-1630-5632-7D12-1D72066C81A0}"/>
              </a:ext>
            </a:extLst>
          </p:cNvPr>
          <p:cNvSpPr>
            <a:spLocks noGrp="1" noRot="1" noChangeAspect="1" noChangeArrowheads="1" noTextEdit="1"/>
          </p:cNvSpPr>
          <p:nvPr>
            <p:ph type="sldImg"/>
          </p:nvPr>
        </p:nvSpPr>
        <p:spPr>
          <a:ln/>
        </p:spPr>
      </p:sp>
      <p:sp>
        <p:nvSpPr>
          <p:cNvPr id="24578" name="Espace réservé des commentaires 2">
            <a:extLst>
              <a:ext uri="{FF2B5EF4-FFF2-40B4-BE49-F238E27FC236}">
                <a16:creationId xmlns:a16="http://schemas.microsoft.com/office/drawing/2014/main" id="{D5E6913C-B6F7-2661-0961-00A7A8196C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fr-FR" dirty="0">
                <a:latin typeface="Arial" panose="020B0604020202020204" pitchFamily="34" charset="0"/>
                <a:ea typeface="ＭＳ Ｐゴシック" panose="020B0600070205080204" pitchFamily="34" charset="-128"/>
              </a:rPr>
              <a:t>Pas de </a:t>
            </a:r>
            <a:r>
              <a:rPr lang="en-CA" altLang="fr-FR" dirty="0" err="1">
                <a:latin typeface="Arial" panose="020B0604020202020204" pitchFamily="34" charset="0"/>
                <a:ea typeface="ＭＳ Ｐゴシック" panose="020B0600070205080204" pitchFamily="34" charset="-128"/>
              </a:rPr>
              <a:t>qst</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comme</a:t>
            </a:r>
            <a:r>
              <a:rPr lang="en-CA" altLang="fr-FR" dirty="0">
                <a:latin typeface="Arial" panose="020B0604020202020204" pitchFamily="34" charset="0"/>
                <a:ea typeface="ＭＳ Ｐゴシック" panose="020B0600070205080204" pitchFamily="34" charset="-128"/>
              </a:rPr>
              <a:t> </a:t>
            </a:r>
            <a:r>
              <a:rPr lang="en-CA" altLang="fr-FR" dirty="0" err="1">
                <a:latin typeface="Arial" panose="020B0604020202020204" pitchFamily="34" charset="0"/>
                <a:ea typeface="ＭＳ Ｐゴシック" panose="020B0600070205080204" pitchFamily="34" charset="-128"/>
              </a:rPr>
              <a:t>telle</a:t>
            </a:r>
            <a:r>
              <a:rPr lang="en-CA" altLang="fr-FR" dirty="0">
                <a:latin typeface="Arial" panose="020B0604020202020204" pitchFamily="34" charset="0"/>
                <a:ea typeface="ＭＳ Ｐゴシック" panose="020B0600070205080204" pitchFamily="34" charset="-128"/>
              </a:rPr>
              <a:t> sur </a:t>
            </a:r>
            <a:r>
              <a:rPr lang="en-CA" altLang="fr-FR" dirty="0" err="1">
                <a:latin typeface="Arial" panose="020B0604020202020204" pitchFamily="34" charset="0"/>
                <a:ea typeface="ＭＳ Ｐゴシック" panose="020B0600070205080204" pitchFamily="34" charset="-128"/>
              </a:rPr>
              <a:t>ça</a:t>
            </a:r>
            <a:r>
              <a:rPr lang="en-CA" altLang="fr-FR" dirty="0">
                <a:latin typeface="Arial" panose="020B0604020202020204" pitchFamily="34" charset="0"/>
                <a:ea typeface="ＭＳ Ｐゴシック" panose="020B0600070205080204" pitchFamily="34" charset="-128"/>
              </a:rPr>
              <a:t> a </a:t>
            </a:r>
            <a:r>
              <a:rPr lang="en-CA" altLang="fr-FR" dirty="0" err="1">
                <a:latin typeface="Arial" panose="020B0604020202020204" pitchFamily="34" charset="0"/>
                <a:ea typeface="ＭＳ Ｐゴシック" panose="020B0600070205080204" pitchFamily="34" charset="-128"/>
              </a:rPr>
              <a:t>l’exam</a:t>
            </a:r>
            <a:endParaRPr lang="en-CA" altLang="fr-FR" dirty="0">
              <a:latin typeface="Arial" panose="020B0604020202020204" pitchFamily="34" charset="0"/>
              <a:ea typeface="ＭＳ Ｐゴシック" panose="020B0600070205080204" pitchFamily="34" charset="-128"/>
            </a:endParaRPr>
          </a:p>
        </p:txBody>
      </p:sp>
      <p:sp>
        <p:nvSpPr>
          <p:cNvPr id="24579" name="Espace réservé du numéro de diapositive 3">
            <a:extLst>
              <a:ext uri="{FF2B5EF4-FFF2-40B4-BE49-F238E27FC236}">
                <a16:creationId xmlns:a16="http://schemas.microsoft.com/office/drawing/2014/main" id="{0BF956C5-0383-0DC3-A2F1-C7D393B7E22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AD21D3D-31BA-CA49-B83D-C1879D472C22}" type="slidenum">
              <a:rPr lang="fr-FR" altLang="fr-FR" sz="1200" smtClean="0">
                <a:latin typeface="Tahoma" panose="020B0604030504040204" pitchFamily="34" charset="0"/>
              </a:rPr>
              <a:pPr/>
              <a:t>5</a:t>
            </a:fld>
            <a:endParaRPr lang="fr-FR" altLang="fr-FR" sz="1200">
              <a:latin typeface="Tahoma" panose="020B060403050404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Espace réservé de l'image des diapositives 1">
            <a:extLst>
              <a:ext uri="{FF2B5EF4-FFF2-40B4-BE49-F238E27FC236}">
                <a16:creationId xmlns:a16="http://schemas.microsoft.com/office/drawing/2014/main" id="{0BF41B34-DCA2-8F08-C509-0B01DA0CCBBC}"/>
              </a:ext>
            </a:extLst>
          </p:cNvPr>
          <p:cNvSpPr>
            <a:spLocks noGrp="1" noRot="1" noChangeAspect="1" noChangeArrowheads="1" noTextEdit="1"/>
          </p:cNvSpPr>
          <p:nvPr>
            <p:ph type="sldImg"/>
          </p:nvPr>
        </p:nvSpPr>
        <p:spPr>
          <a:ln/>
        </p:spPr>
      </p:sp>
      <p:sp>
        <p:nvSpPr>
          <p:cNvPr id="28674" name="Espace réservé des commentaires 2">
            <a:extLst>
              <a:ext uri="{FF2B5EF4-FFF2-40B4-BE49-F238E27FC236}">
                <a16:creationId xmlns:a16="http://schemas.microsoft.com/office/drawing/2014/main" id="{5E80F846-9FFC-A76A-053B-0A42BBBA5F0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fr-FR" dirty="0">
              <a:latin typeface="Arial" panose="020B0604020202020204" pitchFamily="34" charset="0"/>
              <a:ea typeface="ＭＳ Ｐゴシック" panose="020B0600070205080204" pitchFamily="34" charset="-128"/>
            </a:endParaRPr>
          </a:p>
        </p:txBody>
      </p:sp>
      <p:sp>
        <p:nvSpPr>
          <p:cNvPr id="28675" name="Espace réservé du numéro de diapositive 3">
            <a:extLst>
              <a:ext uri="{FF2B5EF4-FFF2-40B4-BE49-F238E27FC236}">
                <a16:creationId xmlns:a16="http://schemas.microsoft.com/office/drawing/2014/main" id="{63F55015-B3A2-1D52-39B2-2F1AFD41100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310CC9A5-A294-7742-90A0-9DECFFB4F153}" type="slidenum">
              <a:rPr lang="fr-FR" altLang="fr-FR" sz="1200" smtClean="0">
                <a:latin typeface="Tahoma" panose="020B0604030504040204" pitchFamily="34" charset="0"/>
              </a:rPr>
              <a:pPr/>
              <a:t>6</a:t>
            </a:fld>
            <a:endParaRPr lang="fr-FR" altLang="fr-FR" sz="1200">
              <a:latin typeface="Tahoma" panose="020B060403050404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Espace réservé de l'image des diapositives 1">
            <a:extLst>
              <a:ext uri="{FF2B5EF4-FFF2-40B4-BE49-F238E27FC236}">
                <a16:creationId xmlns:a16="http://schemas.microsoft.com/office/drawing/2014/main" id="{7028CA3D-9C7B-8B2D-7CCD-35A6D86B8D32}"/>
              </a:ext>
            </a:extLst>
          </p:cNvPr>
          <p:cNvSpPr>
            <a:spLocks noGrp="1" noRot="1" noChangeAspect="1" noChangeArrowheads="1" noTextEdit="1"/>
          </p:cNvSpPr>
          <p:nvPr>
            <p:ph type="sldImg"/>
          </p:nvPr>
        </p:nvSpPr>
        <p:spPr>
          <a:ln/>
        </p:spPr>
      </p:sp>
      <p:sp>
        <p:nvSpPr>
          <p:cNvPr id="32770" name="Espace réservé des commentaires 2">
            <a:extLst>
              <a:ext uri="{FF2B5EF4-FFF2-40B4-BE49-F238E27FC236}">
                <a16:creationId xmlns:a16="http://schemas.microsoft.com/office/drawing/2014/main" id="{116FEFD9-968E-C119-C111-30899F23DA7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fr-FR" dirty="0" err="1">
                <a:latin typeface="Arial" panose="020B0604020202020204" pitchFamily="34" charset="0"/>
                <a:ea typeface="ＭＳ Ｐゴシック" panose="020B0600070205080204" pitchFamily="34" charset="-128"/>
              </a:rPr>
              <a:t>Historiquement</a:t>
            </a:r>
            <a:r>
              <a:rPr lang="en-CA" altLang="fr-FR" dirty="0">
                <a:latin typeface="Arial" panose="020B0604020202020204" pitchFamily="34" charset="0"/>
                <a:ea typeface="ＭＳ Ｐゴシック" panose="020B0600070205080204" pitchFamily="34" charset="-128"/>
              </a:rPr>
              <a:t> on </a:t>
            </a:r>
            <a:r>
              <a:rPr lang="en-CA" altLang="fr-FR" dirty="0" err="1">
                <a:latin typeface="Arial" panose="020B0604020202020204" pitchFamily="34" charset="0"/>
                <a:ea typeface="ＭＳ Ｐゴシック" panose="020B0600070205080204" pitchFamily="34" charset="-128"/>
              </a:rPr>
              <a:t>veut</a:t>
            </a:r>
            <a:r>
              <a:rPr lang="en-CA" altLang="fr-FR" dirty="0">
                <a:latin typeface="Arial" panose="020B0604020202020204" pitchFamily="34" charset="0"/>
                <a:ea typeface="ＭＳ Ｐゴシック" panose="020B0600070205080204" pitchFamily="34" charset="-128"/>
              </a:rPr>
              <a:t> que les </a:t>
            </a:r>
            <a:r>
              <a:rPr lang="en-CA" altLang="fr-FR" dirty="0" err="1">
                <a:latin typeface="Arial" panose="020B0604020202020204" pitchFamily="34" charset="0"/>
                <a:ea typeface="ＭＳ Ｐゴシック" panose="020B0600070205080204" pitchFamily="34" charset="-128"/>
              </a:rPr>
              <a:t>juges</a:t>
            </a:r>
            <a:r>
              <a:rPr lang="en-CA" altLang="fr-FR" dirty="0">
                <a:latin typeface="Arial" panose="020B0604020202020204" pitchFamily="34" charset="0"/>
                <a:ea typeface="ＭＳ Ｐゴシック" panose="020B0600070205080204" pitchFamily="34" charset="-128"/>
              </a:rPr>
              <a:t> examinant les faits (</a:t>
            </a:r>
            <a:r>
              <a:rPr lang="en-CA" altLang="fr-FR" dirty="0" err="1">
                <a:latin typeface="Arial" panose="020B0604020202020204" pitchFamily="34" charset="0"/>
                <a:ea typeface="ＭＳ Ｐゴシック" panose="020B0600070205080204" pitchFamily="34" charset="-128"/>
              </a:rPr>
              <a:t>règle</a:t>
            </a:r>
            <a:r>
              <a:rPr lang="en-CA" altLang="fr-FR" dirty="0">
                <a:latin typeface="Arial" panose="020B0604020202020204" pitchFamily="34" charset="0"/>
                <a:ea typeface="ＭＳ Ｐゴシック" panose="020B0600070205080204" pitchFamily="34" charset="-128"/>
              </a:rPr>
              <a:t> Générale), </a:t>
            </a:r>
            <a:r>
              <a:rPr lang="en-CA" altLang="fr-FR" dirty="0" err="1">
                <a:latin typeface="Arial" panose="020B0604020202020204" pitchFamily="34" charset="0"/>
                <a:ea typeface="ＭＳ Ｐゴシック" panose="020B0600070205080204" pitchFamily="34" charset="-128"/>
              </a:rPr>
              <a:t>mais</a:t>
            </a:r>
            <a:r>
              <a:rPr lang="en-CA" altLang="fr-FR" dirty="0">
                <a:latin typeface="Arial" panose="020B0604020202020204" pitchFamily="34" charset="0"/>
                <a:ea typeface="ＭＳ Ｐゴシック" panose="020B0600070205080204" pitchFamily="34" charset="-128"/>
              </a:rPr>
              <a:t> il </a:t>
            </a:r>
            <a:r>
              <a:rPr lang="en-CA" altLang="fr-FR" dirty="0" err="1">
                <a:latin typeface="Arial" panose="020B0604020202020204" pitchFamily="34" charset="0"/>
                <a:ea typeface="ＭＳ Ｐゴシック" panose="020B0600070205080204" pitchFamily="34" charset="-128"/>
              </a:rPr>
              <a:t>peut</a:t>
            </a:r>
            <a:r>
              <a:rPr lang="en-CA" altLang="fr-FR" dirty="0">
                <a:latin typeface="Arial" panose="020B0604020202020204" pitchFamily="34" charset="0"/>
                <a:ea typeface="ＭＳ Ｐゴシック" panose="020B0600070205080204" pitchFamily="34" charset="-128"/>
              </a:rPr>
              <a:t> y </a:t>
            </a:r>
            <a:r>
              <a:rPr lang="en-CA" altLang="fr-FR" dirty="0" err="1">
                <a:latin typeface="Arial" panose="020B0604020202020204" pitchFamily="34" charset="0"/>
                <a:ea typeface="ＭＳ Ｐゴシック" panose="020B0600070205080204" pitchFamily="34" charset="-128"/>
              </a:rPr>
              <a:t>avoir</a:t>
            </a:r>
            <a:r>
              <a:rPr lang="en-CA" altLang="fr-FR" dirty="0">
                <a:latin typeface="Arial" panose="020B0604020202020204" pitchFamily="34" charset="0"/>
                <a:ea typeface="ＭＳ Ｐゴシック" panose="020B0600070205080204" pitchFamily="34" charset="-128"/>
              </a:rPr>
              <a:t> des situations </a:t>
            </a:r>
            <a:r>
              <a:rPr lang="en-CA" altLang="fr-FR" dirty="0" err="1">
                <a:latin typeface="Arial" panose="020B0604020202020204" pitchFamily="34" charset="0"/>
                <a:ea typeface="ＭＳ Ｐゴシック" panose="020B0600070205080204" pitchFamily="34" charset="-128"/>
              </a:rPr>
              <a:t>ou</a:t>
            </a:r>
            <a:r>
              <a:rPr lang="en-CA" altLang="fr-FR" dirty="0">
                <a:latin typeface="Arial" panose="020B0604020202020204" pitchFamily="34" charset="0"/>
                <a:ea typeface="ＭＳ Ｐゴシック" panose="020B0600070205080204" pitchFamily="34" charset="-128"/>
              </a:rPr>
              <a:t> il faut interpreter la </a:t>
            </a:r>
            <a:r>
              <a:rPr lang="en-CA" altLang="fr-FR" dirty="0" err="1">
                <a:latin typeface="Arial" panose="020B0604020202020204" pitchFamily="34" charset="0"/>
                <a:ea typeface="ＭＳ Ｐゴシック" panose="020B0600070205080204" pitchFamily="34" charset="-128"/>
              </a:rPr>
              <a:t>règle</a:t>
            </a:r>
            <a:r>
              <a:rPr lang="en-CA" altLang="fr-FR" dirty="0">
                <a:latin typeface="Arial" panose="020B0604020202020204" pitchFamily="34" charset="0"/>
                <a:ea typeface="ＭＳ Ｐゴシック" panose="020B0600070205080204" pitchFamily="34" charset="-128"/>
              </a:rPr>
              <a:t> (exceptions)</a:t>
            </a:r>
          </a:p>
        </p:txBody>
      </p:sp>
      <p:sp>
        <p:nvSpPr>
          <p:cNvPr id="32771" name="Espace réservé du numéro de diapositive 3">
            <a:extLst>
              <a:ext uri="{FF2B5EF4-FFF2-40B4-BE49-F238E27FC236}">
                <a16:creationId xmlns:a16="http://schemas.microsoft.com/office/drawing/2014/main" id="{2BB763DD-C037-E5D5-DBF4-D318B53A75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9A9E8E69-ABD6-3F4C-B79F-9B1C3299C373}" type="slidenum">
              <a:rPr lang="fr-FR" altLang="fr-FR" sz="1200" smtClean="0">
                <a:latin typeface="Tahoma" panose="020B0604030504040204" pitchFamily="34" charset="0"/>
              </a:rPr>
              <a:pPr/>
              <a:t>7</a:t>
            </a:fld>
            <a:endParaRPr lang="fr-FR" altLang="fr-FR" sz="1200">
              <a:latin typeface="Tahoma" panose="020B060403050404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94B75231-A2E8-20E1-27EA-EC09585CD3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7143A881-D2A6-E043-B1D1-2564CFC31002}" type="slidenum">
              <a:rPr lang="fr-FR" altLang="fr-FR" sz="1200" smtClean="0">
                <a:latin typeface="Tahoma" panose="020B0604030504040204" pitchFamily="34" charset="0"/>
              </a:rPr>
              <a:pPr/>
              <a:t>8</a:t>
            </a:fld>
            <a:endParaRPr lang="fr-FR" altLang="fr-FR" sz="1200">
              <a:latin typeface="Tahoma" panose="020B0604030504040204" pitchFamily="34" charset="0"/>
            </a:endParaRPr>
          </a:p>
        </p:txBody>
      </p:sp>
      <p:sp>
        <p:nvSpPr>
          <p:cNvPr id="34818" name="Rectangle 2">
            <a:extLst>
              <a:ext uri="{FF2B5EF4-FFF2-40B4-BE49-F238E27FC236}">
                <a16:creationId xmlns:a16="http://schemas.microsoft.com/office/drawing/2014/main" id="{511559B1-7CD8-6125-AD17-EFB66DF27BD8}"/>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F41DCA8-E4F4-83F0-1D9A-6DD25138BD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dirty="0" err="1">
                <a:latin typeface="Arial" panose="020B0604020202020204" pitchFamily="34" charset="0"/>
                <a:ea typeface="ＭＳ Ｐゴシック" panose="020B0600070205080204" pitchFamily="34" charset="-128"/>
              </a:rPr>
              <a:t>Pq</a:t>
            </a:r>
            <a:r>
              <a:rPr lang="fr-FR" altLang="fr-FR" dirty="0">
                <a:latin typeface="Arial" panose="020B0604020202020204" pitchFamily="34" charset="0"/>
                <a:ea typeface="ＭＳ Ｐゴシック" panose="020B0600070205080204" pitchFamily="34" charset="-128"/>
              </a:rPr>
              <a:t> s’</a:t>
            </a:r>
            <a:r>
              <a:rPr lang="fr-FR" altLang="fr-FR" dirty="0" err="1">
                <a:latin typeface="Arial" panose="020B0604020202020204" pitchFamily="34" charset="0"/>
                <a:ea typeface="ＭＳ Ｐゴシック" panose="020B0600070205080204" pitchFamily="34" charset="-128"/>
              </a:rPr>
              <a:t>interesser</a:t>
            </a:r>
            <a:r>
              <a:rPr lang="fr-FR" altLang="fr-FR" dirty="0">
                <a:latin typeface="Arial" panose="020B0604020202020204" pitchFamily="34" charset="0"/>
                <a:ea typeface="ＭＳ Ｐゴシック" panose="020B0600070205080204" pitchFamily="34" charset="-128"/>
              </a:rPr>
              <a:t> au droit romain? </a:t>
            </a:r>
            <a:r>
              <a:rPr lang="fr-FR" altLang="fr-FR" dirty="0" err="1">
                <a:latin typeface="Arial" panose="020B0604020202020204" pitchFamily="34" charset="0"/>
                <a:ea typeface="ＭＳ Ｐゴシック" panose="020B0600070205080204" pitchFamily="34" charset="-128"/>
              </a:rPr>
              <a:t>Bcp</a:t>
            </a:r>
            <a:r>
              <a:rPr lang="fr-FR" altLang="fr-FR" dirty="0">
                <a:latin typeface="Arial" panose="020B0604020202020204" pitchFamily="34" charset="0"/>
                <a:ea typeface="ＭＳ Ｐゴシック" panose="020B0600070205080204" pitchFamily="34" charset="-128"/>
              </a:rPr>
              <a:t> des concepts civils se sont forgés à partir du droit romain=continuité</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0B39DFC4-0FD1-C1F0-C535-334E420072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F4D7485-8C0A-C041-A870-F5D776B11B53}" type="slidenum">
              <a:rPr lang="fr-FR" altLang="fr-FR" sz="1200" smtClean="0">
                <a:latin typeface="Tahoma" panose="020B0604030504040204" pitchFamily="34" charset="0"/>
              </a:rPr>
              <a:pPr/>
              <a:t>9</a:t>
            </a:fld>
            <a:endParaRPr lang="fr-FR" altLang="fr-FR" sz="1200">
              <a:latin typeface="Tahoma" panose="020B0604030504040204" pitchFamily="34" charset="0"/>
            </a:endParaRPr>
          </a:p>
        </p:txBody>
      </p:sp>
      <p:sp>
        <p:nvSpPr>
          <p:cNvPr id="37890" name="Rectangle 2">
            <a:extLst>
              <a:ext uri="{FF2B5EF4-FFF2-40B4-BE49-F238E27FC236}">
                <a16:creationId xmlns:a16="http://schemas.microsoft.com/office/drawing/2014/main" id="{523F4F12-994A-0EE2-4C79-9804DECA7C0D}"/>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C19F0574-B326-F5B7-D59C-1D723B262F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tLang="fr-FR" dirty="0">
                <a:latin typeface="Arial" panose="020B0604020202020204" pitchFamily="34" charset="0"/>
                <a:ea typeface="ＭＳ Ｐゴシック" panose="020B0600070205080204" pitchFamily="34" charset="-128"/>
              </a:rPr>
              <a:t>Magistrats pas justes juges, mais gouverneurs.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a:prstGeom prst="rect">
            <a:avLst/>
          </a:prstGeo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3">
            <a:extLst>
              <a:ext uri="{FF2B5EF4-FFF2-40B4-BE49-F238E27FC236}">
                <a16:creationId xmlns:a16="http://schemas.microsoft.com/office/drawing/2014/main" id="{94D2021B-0AF1-A969-74F4-CA82BF4DBF68}"/>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4">
            <a:extLst>
              <a:ext uri="{FF2B5EF4-FFF2-40B4-BE49-F238E27FC236}">
                <a16:creationId xmlns:a16="http://schemas.microsoft.com/office/drawing/2014/main" id="{AD836349-89D9-2C95-8380-4F3D8791B5D9}"/>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16E137B9-F4E6-BDB3-3036-21B17A59E299}"/>
              </a:ext>
            </a:extLst>
          </p:cNvPr>
          <p:cNvSpPr>
            <a:spLocks noGrp="1" noChangeArrowheads="1"/>
          </p:cNvSpPr>
          <p:nvPr>
            <p:ph type="sldNum" sz="quarter" idx="12"/>
          </p:nvPr>
        </p:nvSpPr>
        <p:spPr>
          <a:ln/>
        </p:spPr>
        <p:txBody>
          <a:bodyPr/>
          <a:lstStyle>
            <a:lvl1pPr>
              <a:defRPr/>
            </a:lvl1pPr>
          </a:lstStyle>
          <a:p>
            <a:pPr>
              <a:defRPr/>
            </a:pPr>
            <a:fld id="{4C896514-96B0-9E49-A7C2-3488756F2491}" type="slidenum">
              <a:rPr lang="en-US" altLang="fr-FR"/>
              <a:pPr>
                <a:defRPr/>
              </a:pPr>
              <a:t>‹n°›</a:t>
            </a:fld>
            <a:endParaRPr lang="en-US" altLang="fr-FR"/>
          </a:p>
        </p:txBody>
      </p:sp>
    </p:spTree>
    <p:extLst>
      <p:ext uri="{BB962C8B-B14F-4D97-AF65-F5344CB8AC3E}">
        <p14:creationId xmlns:p14="http://schemas.microsoft.com/office/powerpoint/2010/main" val="361193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3">
            <a:extLst>
              <a:ext uri="{FF2B5EF4-FFF2-40B4-BE49-F238E27FC236}">
                <a16:creationId xmlns:a16="http://schemas.microsoft.com/office/drawing/2014/main" id="{834331B5-944A-C174-7ADA-C0B1D21CC00D}"/>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4">
            <a:extLst>
              <a:ext uri="{FF2B5EF4-FFF2-40B4-BE49-F238E27FC236}">
                <a16:creationId xmlns:a16="http://schemas.microsoft.com/office/drawing/2014/main" id="{BADBC055-7093-3DE9-DE7E-816606F7CF88}"/>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409052B3-1C8A-B961-2A1B-A5B5159324FD}"/>
              </a:ext>
            </a:extLst>
          </p:cNvPr>
          <p:cNvSpPr>
            <a:spLocks noGrp="1" noChangeArrowheads="1"/>
          </p:cNvSpPr>
          <p:nvPr>
            <p:ph type="sldNum" sz="quarter" idx="12"/>
          </p:nvPr>
        </p:nvSpPr>
        <p:spPr>
          <a:ln/>
        </p:spPr>
        <p:txBody>
          <a:bodyPr/>
          <a:lstStyle>
            <a:lvl1pPr>
              <a:defRPr/>
            </a:lvl1pPr>
          </a:lstStyle>
          <a:p>
            <a:pPr>
              <a:defRPr/>
            </a:pPr>
            <a:fld id="{E765266D-6B32-E445-95AF-48A238D8ECE1}" type="slidenum">
              <a:rPr lang="en-US" altLang="fr-FR"/>
              <a:pPr>
                <a:defRPr/>
              </a:pPr>
              <a:t>‹n°›</a:t>
            </a:fld>
            <a:endParaRPr lang="en-US" altLang="fr-FR"/>
          </a:p>
        </p:txBody>
      </p:sp>
    </p:spTree>
    <p:extLst>
      <p:ext uri="{BB962C8B-B14F-4D97-AF65-F5344CB8AC3E}">
        <p14:creationId xmlns:p14="http://schemas.microsoft.com/office/powerpoint/2010/main" val="122243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973762"/>
          </a:xfrm>
          <a:prstGeom prst="rect">
            <a:avLst/>
          </a:prstGeo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9737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3">
            <a:extLst>
              <a:ext uri="{FF2B5EF4-FFF2-40B4-BE49-F238E27FC236}">
                <a16:creationId xmlns:a16="http://schemas.microsoft.com/office/drawing/2014/main" id="{7E9B9545-F952-DF5F-F4B9-F9FC043DF222}"/>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4">
            <a:extLst>
              <a:ext uri="{FF2B5EF4-FFF2-40B4-BE49-F238E27FC236}">
                <a16:creationId xmlns:a16="http://schemas.microsoft.com/office/drawing/2014/main" id="{4238CC36-CCBD-26E7-541B-AD72D9FDDAD6}"/>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A4B9121C-7E83-0FD2-2E81-5A7E96FA66E1}"/>
              </a:ext>
            </a:extLst>
          </p:cNvPr>
          <p:cNvSpPr>
            <a:spLocks noGrp="1" noChangeArrowheads="1"/>
          </p:cNvSpPr>
          <p:nvPr>
            <p:ph type="sldNum" sz="quarter" idx="12"/>
          </p:nvPr>
        </p:nvSpPr>
        <p:spPr>
          <a:ln/>
        </p:spPr>
        <p:txBody>
          <a:bodyPr/>
          <a:lstStyle>
            <a:lvl1pPr>
              <a:defRPr/>
            </a:lvl1pPr>
          </a:lstStyle>
          <a:p>
            <a:pPr>
              <a:defRPr/>
            </a:pPr>
            <a:fld id="{8B0B3ECE-EA7A-8B41-B3C8-DD6FA5121864}" type="slidenum">
              <a:rPr lang="en-US" altLang="fr-FR"/>
              <a:pPr>
                <a:defRPr/>
              </a:pPr>
              <a:t>‹n°›</a:t>
            </a:fld>
            <a:endParaRPr lang="en-US" altLang="fr-FR"/>
          </a:p>
        </p:txBody>
      </p:sp>
    </p:spTree>
    <p:extLst>
      <p:ext uri="{BB962C8B-B14F-4D97-AF65-F5344CB8AC3E}">
        <p14:creationId xmlns:p14="http://schemas.microsoft.com/office/powerpoint/2010/main" val="64684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3">
            <a:extLst>
              <a:ext uri="{FF2B5EF4-FFF2-40B4-BE49-F238E27FC236}">
                <a16:creationId xmlns:a16="http://schemas.microsoft.com/office/drawing/2014/main" id="{4A518A91-A32C-1966-1A5D-43B664716341}"/>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4">
            <a:extLst>
              <a:ext uri="{FF2B5EF4-FFF2-40B4-BE49-F238E27FC236}">
                <a16:creationId xmlns:a16="http://schemas.microsoft.com/office/drawing/2014/main" id="{8FB582AA-D606-CD3C-A217-BC7B3BA4BADD}"/>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25CD1684-A07A-51B6-CF0B-15A91C170351}"/>
              </a:ext>
            </a:extLst>
          </p:cNvPr>
          <p:cNvSpPr>
            <a:spLocks noGrp="1" noChangeArrowheads="1"/>
          </p:cNvSpPr>
          <p:nvPr>
            <p:ph type="sldNum" sz="quarter" idx="12"/>
          </p:nvPr>
        </p:nvSpPr>
        <p:spPr>
          <a:ln/>
        </p:spPr>
        <p:txBody>
          <a:bodyPr/>
          <a:lstStyle>
            <a:lvl1pPr>
              <a:defRPr/>
            </a:lvl1pPr>
          </a:lstStyle>
          <a:p>
            <a:pPr>
              <a:defRPr/>
            </a:pPr>
            <a:fld id="{FD5DB999-BA1E-694E-B06E-95303EBB77AE}" type="slidenum">
              <a:rPr lang="en-US" altLang="fr-FR"/>
              <a:pPr>
                <a:defRPr/>
              </a:pPr>
              <a:t>‹n°›</a:t>
            </a:fld>
            <a:endParaRPr lang="en-US" altLang="fr-FR"/>
          </a:p>
        </p:txBody>
      </p:sp>
    </p:spTree>
    <p:extLst>
      <p:ext uri="{BB962C8B-B14F-4D97-AF65-F5344CB8AC3E}">
        <p14:creationId xmlns:p14="http://schemas.microsoft.com/office/powerpoint/2010/main" val="658301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3">
            <a:extLst>
              <a:ext uri="{FF2B5EF4-FFF2-40B4-BE49-F238E27FC236}">
                <a16:creationId xmlns:a16="http://schemas.microsoft.com/office/drawing/2014/main" id="{CB449AF3-9C74-124D-7B8D-9D25B937D62F}"/>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4">
            <a:extLst>
              <a:ext uri="{FF2B5EF4-FFF2-40B4-BE49-F238E27FC236}">
                <a16:creationId xmlns:a16="http://schemas.microsoft.com/office/drawing/2014/main" id="{46D8A8D3-F4D4-68D6-8CCB-7EA56C6DD8D2}"/>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3A5932D3-14EE-BCAC-2B07-6DC06C2421C2}"/>
              </a:ext>
            </a:extLst>
          </p:cNvPr>
          <p:cNvSpPr>
            <a:spLocks noGrp="1" noChangeArrowheads="1"/>
          </p:cNvSpPr>
          <p:nvPr>
            <p:ph type="sldNum" sz="quarter" idx="12"/>
          </p:nvPr>
        </p:nvSpPr>
        <p:spPr>
          <a:ln/>
        </p:spPr>
        <p:txBody>
          <a:bodyPr/>
          <a:lstStyle>
            <a:lvl1pPr>
              <a:defRPr/>
            </a:lvl1pPr>
          </a:lstStyle>
          <a:p>
            <a:pPr>
              <a:defRPr/>
            </a:pPr>
            <a:fld id="{A00AAC83-534A-C44A-8889-56B9637B8877}" type="slidenum">
              <a:rPr lang="en-US" altLang="fr-FR"/>
              <a:pPr>
                <a:defRPr/>
              </a:pPr>
              <a:t>‹n°›</a:t>
            </a:fld>
            <a:endParaRPr lang="en-US" altLang="fr-FR"/>
          </a:p>
        </p:txBody>
      </p:sp>
    </p:spTree>
    <p:extLst>
      <p:ext uri="{BB962C8B-B14F-4D97-AF65-F5344CB8AC3E}">
        <p14:creationId xmlns:p14="http://schemas.microsoft.com/office/powerpoint/2010/main" val="20465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Espace réservé du contenu 2"/>
          <p:cNvSpPr>
            <a:spLocks noGrp="1"/>
          </p:cNvSpPr>
          <p:nvPr>
            <p:ph sz="half" idx="1"/>
          </p:nvPr>
        </p:nvSpPr>
        <p:spPr>
          <a:xfrm>
            <a:off x="609600" y="457200"/>
            <a:ext cx="38481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10100" y="457200"/>
            <a:ext cx="38481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3">
            <a:extLst>
              <a:ext uri="{FF2B5EF4-FFF2-40B4-BE49-F238E27FC236}">
                <a16:creationId xmlns:a16="http://schemas.microsoft.com/office/drawing/2014/main" id="{3676546B-1F58-AFD1-DF1E-262A63C6276E}"/>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4">
            <a:extLst>
              <a:ext uri="{FF2B5EF4-FFF2-40B4-BE49-F238E27FC236}">
                <a16:creationId xmlns:a16="http://schemas.microsoft.com/office/drawing/2014/main" id="{7A158314-2A72-10BE-0368-6A44B19E5895}"/>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5">
            <a:extLst>
              <a:ext uri="{FF2B5EF4-FFF2-40B4-BE49-F238E27FC236}">
                <a16:creationId xmlns:a16="http://schemas.microsoft.com/office/drawing/2014/main" id="{DA781097-EA47-A42A-3733-997423C61431}"/>
              </a:ext>
            </a:extLst>
          </p:cNvPr>
          <p:cNvSpPr>
            <a:spLocks noGrp="1" noChangeArrowheads="1"/>
          </p:cNvSpPr>
          <p:nvPr>
            <p:ph type="sldNum" sz="quarter" idx="12"/>
          </p:nvPr>
        </p:nvSpPr>
        <p:spPr>
          <a:ln/>
        </p:spPr>
        <p:txBody>
          <a:bodyPr/>
          <a:lstStyle>
            <a:lvl1pPr>
              <a:defRPr/>
            </a:lvl1pPr>
          </a:lstStyle>
          <a:p>
            <a:pPr>
              <a:defRPr/>
            </a:pPr>
            <a:fld id="{B3B8B7E4-C39B-114D-9A27-0FD635AE824D}" type="slidenum">
              <a:rPr lang="en-US" altLang="fr-FR"/>
              <a:pPr>
                <a:defRPr/>
              </a:pPr>
              <a:t>‹n°›</a:t>
            </a:fld>
            <a:endParaRPr lang="en-US" altLang="fr-FR"/>
          </a:p>
        </p:txBody>
      </p:sp>
    </p:spTree>
    <p:extLst>
      <p:ext uri="{BB962C8B-B14F-4D97-AF65-F5344CB8AC3E}">
        <p14:creationId xmlns:p14="http://schemas.microsoft.com/office/powerpoint/2010/main" val="476935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3">
            <a:extLst>
              <a:ext uri="{FF2B5EF4-FFF2-40B4-BE49-F238E27FC236}">
                <a16:creationId xmlns:a16="http://schemas.microsoft.com/office/drawing/2014/main" id="{07218D2F-7A69-C200-D805-1B549295ABE9}"/>
              </a:ext>
            </a:extLst>
          </p:cNvPr>
          <p:cNvSpPr>
            <a:spLocks noGrp="1" noChangeArrowheads="1"/>
          </p:cNvSpPr>
          <p:nvPr>
            <p:ph type="dt" sz="half" idx="10"/>
          </p:nvPr>
        </p:nvSpPr>
        <p:spPr>
          <a:ln/>
        </p:spPr>
        <p:txBody>
          <a:bodyPr/>
          <a:lstStyle>
            <a:lvl1pPr>
              <a:defRPr/>
            </a:lvl1pPr>
          </a:lstStyle>
          <a:p>
            <a:pPr>
              <a:defRPr/>
            </a:pPr>
            <a:endParaRPr lang="fr-FR"/>
          </a:p>
        </p:txBody>
      </p:sp>
      <p:sp>
        <p:nvSpPr>
          <p:cNvPr id="8" name="Rectangle 4">
            <a:extLst>
              <a:ext uri="{FF2B5EF4-FFF2-40B4-BE49-F238E27FC236}">
                <a16:creationId xmlns:a16="http://schemas.microsoft.com/office/drawing/2014/main" id="{AB4B5338-632A-242E-361F-48A15ADC2B93}"/>
              </a:ext>
            </a:extLst>
          </p:cNvPr>
          <p:cNvSpPr>
            <a:spLocks noGrp="1" noChangeArrowheads="1"/>
          </p:cNvSpPr>
          <p:nvPr>
            <p:ph type="ftr" sz="quarter" idx="11"/>
          </p:nvPr>
        </p:nvSpPr>
        <p:spPr>
          <a:ln/>
        </p:spPr>
        <p:txBody>
          <a:bodyPr/>
          <a:lstStyle>
            <a:lvl1pPr>
              <a:defRPr/>
            </a:lvl1pPr>
          </a:lstStyle>
          <a:p>
            <a:pPr>
              <a:defRPr/>
            </a:pPr>
            <a:endParaRPr lang="fr-FR"/>
          </a:p>
        </p:txBody>
      </p:sp>
      <p:sp>
        <p:nvSpPr>
          <p:cNvPr id="9" name="Rectangle 5">
            <a:extLst>
              <a:ext uri="{FF2B5EF4-FFF2-40B4-BE49-F238E27FC236}">
                <a16:creationId xmlns:a16="http://schemas.microsoft.com/office/drawing/2014/main" id="{1E9998D5-E703-9061-EA44-DB680273718A}"/>
              </a:ext>
            </a:extLst>
          </p:cNvPr>
          <p:cNvSpPr>
            <a:spLocks noGrp="1" noChangeArrowheads="1"/>
          </p:cNvSpPr>
          <p:nvPr>
            <p:ph type="sldNum" sz="quarter" idx="12"/>
          </p:nvPr>
        </p:nvSpPr>
        <p:spPr>
          <a:ln/>
        </p:spPr>
        <p:txBody>
          <a:bodyPr/>
          <a:lstStyle>
            <a:lvl1pPr>
              <a:defRPr/>
            </a:lvl1pPr>
          </a:lstStyle>
          <a:p>
            <a:pPr>
              <a:defRPr/>
            </a:pPr>
            <a:fld id="{264D3EC4-9BFC-8842-BCBD-2AAEFE0C6497}" type="slidenum">
              <a:rPr lang="en-US" altLang="fr-FR"/>
              <a:pPr>
                <a:defRPr/>
              </a:pPr>
              <a:t>‹n°›</a:t>
            </a:fld>
            <a:endParaRPr lang="en-US" altLang="fr-FR"/>
          </a:p>
        </p:txBody>
      </p:sp>
    </p:spTree>
    <p:extLst>
      <p:ext uri="{BB962C8B-B14F-4D97-AF65-F5344CB8AC3E}">
        <p14:creationId xmlns:p14="http://schemas.microsoft.com/office/powerpoint/2010/main" val="2788714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pour modifier le style du titre</a:t>
            </a:r>
          </a:p>
        </p:txBody>
      </p:sp>
      <p:sp>
        <p:nvSpPr>
          <p:cNvPr id="3" name="Rectangle 3">
            <a:extLst>
              <a:ext uri="{FF2B5EF4-FFF2-40B4-BE49-F238E27FC236}">
                <a16:creationId xmlns:a16="http://schemas.microsoft.com/office/drawing/2014/main" id="{5974F26B-1E8C-91BD-F484-DC0C6EAFBFAD}"/>
              </a:ext>
            </a:extLst>
          </p:cNvPr>
          <p:cNvSpPr>
            <a:spLocks noGrp="1" noChangeArrowheads="1"/>
          </p:cNvSpPr>
          <p:nvPr>
            <p:ph type="dt" sz="half" idx="10"/>
          </p:nvPr>
        </p:nvSpPr>
        <p:spPr>
          <a:ln/>
        </p:spPr>
        <p:txBody>
          <a:bodyPr/>
          <a:lstStyle>
            <a:lvl1pPr>
              <a:defRPr/>
            </a:lvl1pPr>
          </a:lstStyle>
          <a:p>
            <a:pPr>
              <a:defRPr/>
            </a:pPr>
            <a:endParaRPr lang="fr-FR"/>
          </a:p>
        </p:txBody>
      </p:sp>
      <p:sp>
        <p:nvSpPr>
          <p:cNvPr id="4" name="Rectangle 4">
            <a:extLst>
              <a:ext uri="{FF2B5EF4-FFF2-40B4-BE49-F238E27FC236}">
                <a16:creationId xmlns:a16="http://schemas.microsoft.com/office/drawing/2014/main" id="{E3A4F657-E1DC-8CFF-473E-83AE950ADDB1}"/>
              </a:ext>
            </a:extLst>
          </p:cNvPr>
          <p:cNvSpPr>
            <a:spLocks noGrp="1" noChangeArrowheads="1"/>
          </p:cNvSpPr>
          <p:nvPr>
            <p:ph type="ftr" sz="quarter" idx="11"/>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79147757-449B-19CB-6ACA-3E8610C33771}"/>
              </a:ext>
            </a:extLst>
          </p:cNvPr>
          <p:cNvSpPr>
            <a:spLocks noGrp="1" noChangeArrowheads="1"/>
          </p:cNvSpPr>
          <p:nvPr>
            <p:ph type="sldNum" sz="quarter" idx="12"/>
          </p:nvPr>
        </p:nvSpPr>
        <p:spPr>
          <a:ln/>
        </p:spPr>
        <p:txBody>
          <a:bodyPr/>
          <a:lstStyle>
            <a:lvl1pPr>
              <a:defRPr/>
            </a:lvl1pPr>
          </a:lstStyle>
          <a:p>
            <a:pPr>
              <a:defRPr/>
            </a:pPr>
            <a:fld id="{7ABD4336-5007-D847-A010-4AD973B80F35}" type="slidenum">
              <a:rPr lang="en-US" altLang="fr-FR"/>
              <a:pPr>
                <a:defRPr/>
              </a:pPr>
              <a:t>‹n°›</a:t>
            </a:fld>
            <a:endParaRPr lang="en-US" altLang="fr-FR"/>
          </a:p>
        </p:txBody>
      </p:sp>
    </p:spTree>
    <p:extLst>
      <p:ext uri="{BB962C8B-B14F-4D97-AF65-F5344CB8AC3E}">
        <p14:creationId xmlns:p14="http://schemas.microsoft.com/office/powerpoint/2010/main" val="3952060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6D57B4C-0673-C24C-E1B5-A3B170FB82DC}"/>
              </a:ext>
            </a:extLst>
          </p:cNvPr>
          <p:cNvSpPr>
            <a:spLocks noGrp="1" noChangeArrowheads="1"/>
          </p:cNvSpPr>
          <p:nvPr>
            <p:ph type="dt" sz="half" idx="10"/>
          </p:nvPr>
        </p:nvSpPr>
        <p:spPr>
          <a:ln/>
        </p:spPr>
        <p:txBody>
          <a:bodyPr/>
          <a:lstStyle>
            <a:lvl1pPr>
              <a:defRPr/>
            </a:lvl1pPr>
          </a:lstStyle>
          <a:p>
            <a:pPr>
              <a:defRPr/>
            </a:pPr>
            <a:endParaRPr lang="fr-FR"/>
          </a:p>
        </p:txBody>
      </p:sp>
      <p:sp>
        <p:nvSpPr>
          <p:cNvPr id="3" name="Rectangle 4">
            <a:extLst>
              <a:ext uri="{FF2B5EF4-FFF2-40B4-BE49-F238E27FC236}">
                <a16:creationId xmlns:a16="http://schemas.microsoft.com/office/drawing/2014/main" id="{7680C613-F63A-6706-41F5-AB9DBC4BF9C4}"/>
              </a:ext>
            </a:extLst>
          </p:cNvPr>
          <p:cNvSpPr>
            <a:spLocks noGrp="1" noChangeArrowheads="1"/>
          </p:cNvSpPr>
          <p:nvPr>
            <p:ph type="ftr" sz="quarter" idx="11"/>
          </p:nvPr>
        </p:nvSpPr>
        <p:spPr>
          <a:ln/>
        </p:spPr>
        <p:txBody>
          <a:bodyPr/>
          <a:lstStyle>
            <a:lvl1pPr>
              <a:defRPr/>
            </a:lvl1pPr>
          </a:lstStyle>
          <a:p>
            <a:pPr>
              <a:defRPr/>
            </a:pPr>
            <a:endParaRPr lang="fr-FR"/>
          </a:p>
        </p:txBody>
      </p:sp>
      <p:sp>
        <p:nvSpPr>
          <p:cNvPr id="4" name="Rectangle 5">
            <a:extLst>
              <a:ext uri="{FF2B5EF4-FFF2-40B4-BE49-F238E27FC236}">
                <a16:creationId xmlns:a16="http://schemas.microsoft.com/office/drawing/2014/main" id="{5EF9599A-57D3-C168-300E-4EE8847BAC82}"/>
              </a:ext>
            </a:extLst>
          </p:cNvPr>
          <p:cNvSpPr>
            <a:spLocks noGrp="1" noChangeArrowheads="1"/>
          </p:cNvSpPr>
          <p:nvPr>
            <p:ph type="sldNum" sz="quarter" idx="12"/>
          </p:nvPr>
        </p:nvSpPr>
        <p:spPr>
          <a:ln/>
        </p:spPr>
        <p:txBody>
          <a:bodyPr/>
          <a:lstStyle>
            <a:lvl1pPr>
              <a:defRPr/>
            </a:lvl1pPr>
          </a:lstStyle>
          <a:p>
            <a:pPr>
              <a:defRPr/>
            </a:pPr>
            <a:fld id="{78708357-4E41-8C46-9674-7824377D9550}" type="slidenum">
              <a:rPr lang="en-US" altLang="fr-FR"/>
              <a:pPr>
                <a:defRPr/>
              </a:pPr>
              <a:t>‹n°›</a:t>
            </a:fld>
            <a:endParaRPr lang="en-US" altLang="fr-FR"/>
          </a:p>
        </p:txBody>
      </p:sp>
    </p:spTree>
    <p:extLst>
      <p:ext uri="{BB962C8B-B14F-4D97-AF65-F5344CB8AC3E}">
        <p14:creationId xmlns:p14="http://schemas.microsoft.com/office/powerpoint/2010/main" val="3121936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3">
            <a:extLst>
              <a:ext uri="{FF2B5EF4-FFF2-40B4-BE49-F238E27FC236}">
                <a16:creationId xmlns:a16="http://schemas.microsoft.com/office/drawing/2014/main" id="{27B4C5DE-94F1-CFC7-EF66-875C06AB5872}"/>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4">
            <a:extLst>
              <a:ext uri="{FF2B5EF4-FFF2-40B4-BE49-F238E27FC236}">
                <a16:creationId xmlns:a16="http://schemas.microsoft.com/office/drawing/2014/main" id="{E33FA16B-E3BF-334C-7C77-7E96E980D739}"/>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5">
            <a:extLst>
              <a:ext uri="{FF2B5EF4-FFF2-40B4-BE49-F238E27FC236}">
                <a16:creationId xmlns:a16="http://schemas.microsoft.com/office/drawing/2014/main" id="{877BA215-4743-00F7-473E-D4740CC18E5C}"/>
              </a:ext>
            </a:extLst>
          </p:cNvPr>
          <p:cNvSpPr>
            <a:spLocks noGrp="1" noChangeArrowheads="1"/>
          </p:cNvSpPr>
          <p:nvPr>
            <p:ph type="sldNum" sz="quarter" idx="12"/>
          </p:nvPr>
        </p:nvSpPr>
        <p:spPr>
          <a:ln/>
        </p:spPr>
        <p:txBody>
          <a:bodyPr/>
          <a:lstStyle>
            <a:lvl1pPr>
              <a:defRPr/>
            </a:lvl1pPr>
          </a:lstStyle>
          <a:p>
            <a:pPr>
              <a:defRPr/>
            </a:pPr>
            <a:fld id="{0479C71E-27B2-D34F-AC0E-CE4C726DD37C}" type="slidenum">
              <a:rPr lang="en-US" altLang="fr-FR"/>
              <a:pPr>
                <a:defRPr/>
              </a:pPr>
              <a:t>‹n°›</a:t>
            </a:fld>
            <a:endParaRPr lang="en-US" altLang="fr-FR"/>
          </a:p>
        </p:txBody>
      </p:sp>
    </p:spTree>
    <p:extLst>
      <p:ext uri="{BB962C8B-B14F-4D97-AF65-F5344CB8AC3E}">
        <p14:creationId xmlns:p14="http://schemas.microsoft.com/office/powerpoint/2010/main" val="3985040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3">
            <a:extLst>
              <a:ext uri="{FF2B5EF4-FFF2-40B4-BE49-F238E27FC236}">
                <a16:creationId xmlns:a16="http://schemas.microsoft.com/office/drawing/2014/main" id="{25B3602F-A4F8-F4E8-8B95-5C4B0E5E1688}"/>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4">
            <a:extLst>
              <a:ext uri="{FF2B5EF4-FFF2-40B4-BE49-F238E27FC236}">
                <a16:creationId xmlns:a16="http://schemas.microsoft.com/office/drawing/2014/main" id="{4A9B10E6-5D96-F595-2A48-3B0E54DF6AE9}"/>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5">
            <a:extLst>
              <a:ext uri="{FF2B5EF4-FFF2-40B4-BE49-F238E27FC236}">
                <a16:creationId xmlns:a16="http://schemas.microsoft.com/office/drawing/2014/main" id="{A27D9ECB-3F31-BFF0-9E01-932CB76B3536}"/>
              </a:ext>
            </a:extLst>
          </p:cNvPr>
          <p:cNvSpPr>
            <a:spLocks noGrp="1" noChangeArrowheads="1"/>
          </p:cNvSpPr>
          <p:nvPr>
            <p:ph type="sldNum" sz="quarter" idx="12"/>
          </p:nvPr>
        </p:nvSpPr>
        <p:spPr>
          <a:ln/>
        </p:spPr>
        <p:txBody>
          <a:bodyPr/>
          <a:lstStyle>
            <a:lvl1pPr>
              <a:defRPr/>
            </a:lvl1pPr>
          </a:lstStyle>
          <a:p>
            <a:pPr>
              <a:defRPr/>
            </a:pPr>
            <a:fld id="{81283B91-F7C4-2B42-AAFD-B1A863E975CC}" type="slidenum">
              <a:rPr lang="en-US" altLang="fr-FR"/>
              <a:pPr>
                <a:defRPr/>
              </a:pPr>
              <a:t>‹n°›</a:t>
            </a:fld>
            <a:endParaRPr lang="en-US" altLang="fr-FR"/>
          </a:p>
        </p:txBody>
      </p:sp>
    </p:spTree>
    <p:extLst>
      <p:ext uri="{BB962C8B-B14F-4D97-AF65-F5344CB8AC3E}">
        <p14:creationId xmlns:p14="http://schemas.microsoft.com/office/powerpoint/2010/main" val="2664726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3E92EC5-AC1C-CD00-1394-857B87A0245F}"/>
              </a:ext>
            </a:extLst>
          </p:cNvPr>
          <p:cNvSpPr>
            <a:spLocks noGrp="1" noChangeArrowheads="1"/>
          </p:cNvSpPr>
          <p:nvPr>
            <p:ph type="body" idx="1"/>
          </p:nvPr>
        </p:nvSpPr>
        <p:spPr bwMode="auto">
          <a:xfrm>
            <a:off x="609600" y="457200"/>
            <a:ext cx="78486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Cliquez pour modifier les styles du texte du masque</a:t>
            </a:r>
          </a:p>
          <a:p>
            <a:pPr lvl="1"/>
            <a:r>
              <a:rPr lang="en-US" altLang="fr-FR"/>
              <a:t>Deuxième niveau</a:t>
            </a:r>
          </a:p>
          <a:p>
            <a:pPr lvl="2"/>
            <a:r>
              <a:rPr lang="en-US" altLang="fr-FR"/>
              <a:t>Troisième niveau</a:t>
            </a:r>
          </a:p>
          <a:p>
            <a:pPr lvl="3"/>
            <a:r>
              <a:rPr lang="en-US" altLang="fr-FR"/>
              <a:t>Quatrième niveau</a:t>
            </a:r>
          </a:p>
          <a:p>
            <a:pPr lvl="4"/>
            <a:r>
              <a:rPr lang="en-US" altLang="fr-FR"/>
              <a:t>Cinquième niveau</a:t>
            </a:r>
          </a:p>
        </p:txBody>
      </p:sp>
      <p:sp>
        <p:nvSpPr>
          <p:cNvPr id="265219" name="Rectangle 3">
            <a:extLst>
              <a:ext uri="{FF2B5EF4-FFF2-40B4-BE49-F238E27FC236}">
                <a16:creationId xmlns:a16="http://schemas.microsoft.com/office/drawing/2014/main" id="{77370362-BB14-8432-D07D-F69A45B9FAB2}"/>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charset="0"/>
                <a:ea typeface="ＭＳ Ｐゴシック" charset="0"/>
                <a:cs typeface="ＭＳ Ｐゴシック" charset="0"/>
              </a:defRPr>
            </a:lvl1pPr>
          </a:lstStyle>
          <a:p>
            <a:pPr>
              <a:defRPr/>
            </a:pPr>
            <a:endParaRPr lang="fr-FR"/>
          </a:p>
        </p:txBody>
      </p:sp>
      <p:sp>
        <p:nvSpPr>
          <p:cNvPr id="265220" name="Rectangle 4">
            <a:extLst>
              <a:ext uri="{FF2B5EF4-FFF2-40B4-BE49-F238E27FC236}">
                <a16:creationId xmlns:a16="http://schemas.microsoft.com/office/drawing/2014/main" id="{A80D1F6E-DE27-FA37-80AA-04B5C696E5A7}"/>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charset="0"/>
                <a:ea typeface="ＭＳ Ｐゴシック" charset="0"/>
                <a:cs typeface="ＭＳ Ｐゴシック" charset="0"/>
              </a:defRPr>
            </a:lvl1pPr>
          </a:lstStyle>
          <a:p>
            <a:pPr>
              <a:defRPr/>
            </a:pPr>
            <a:endParaRPr lang="fr-FR"/>
          </a:p>
        </p:txBody>
      </p:sp>
      <p:sp>
        <p:nvSpPr>
          <p:cNvPr id="265221" name="Rectangle 5">
            <a:extLst>
              <a:ext uri="{FF2B5EF4-FFF2-40B4-BE49-F238E27FC236}">
                <a16:creationId xmlns:a16="http://schemas.microsoft.com/office/drawing/2014/main" id="{A6E553DC-ED2B-551B-6414-000A864BBEBA}"/>
              </a:ext>
            </a:extLst>
          </p:cNvPr>
          <p:cNvSpPr>
            <a:spLocks noGrp="1" noChangeArrowheads="1"/>
          </p:cNvSpPr>
          <p:nvPr>
            <p:ph type="sldNum" sz="quarter" idx="4"/>
          </p:nvPr>
        </p:nvSpPr>
        <p:spPr bwMode="auto">
          <a:xfrm>
            <a:off x="8458200" y="0"/>
            <a:ext cx="685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fld id="{D9521CFD-6E70-3945-A641-14178E7808CA}" type="slidenum">
              <a:rPr lang="en-US" altLang="fr-FR"/>
              <a:pPr>
                <a:defRPr/>
              </a:pPr>
              <a:t>‹n°›</a:t>
            </a:fld>
            <a:endParaRPr lang="en-US" altLang="fr-F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ＭＳ Ｐゴシック" charset="0"/>
          <a:cs typeface="ＭＳ Ｐゴシック"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660400" indent="-660400" algn="l" rtl="0" eaLnBrk="0" fontAlgn="base" hangingPunct="0">
        <a:spcBef>
          <a:spcPct val="20000"/>
        </a:spcBef>
        <a:spcAft>
          <a:spcPct val="0"/>
        </a:spcAft>
        <a:buAutoNum type="arabicPeriod"/>
        <a:defRPr sz="3200">
          <a:solidFill>
            <a:schemeClr val="tx1"/>
          </a:solidFill>
          <a:latin typeface="+mn-lt"/>
          <a:ea typeface="ＭＳ Ｐゴシック" charset="0"/>
          <a:cs typeface="ＭＳ Ｐゴシック" charset="0"/>
        </a:defRPr>
      </a:lvl1pPr>
      <a:lvl2pPr marL="1035050" indent="-577850" algn="l" rtl="0" eaLnBrk="0" fontAlgn="base" hangingPunct="0">
        <a:spcBef>
          <a:spcPct val="20000"/>
        </a:spcBef>
        <a:spcAft>
          <a:spcPct val="0"/>
        </a:spcAft>
        <a:buAutoNum type="alphaLcPeriod"/>
        <a:defRPr sz="3200">
          <a:solidFill>
            <a:srgbClr val="FF6600"/>
          </a:solidFill>
          <a:latin typeface="+mn-lt"/>
          <a:ea typeface="ＭＳ Ｐゴシック" charset="0"/>
        </a:defRPr>
      </a:lvl2pPr>
      <a:lvl3pPr marL="1409700" indent="-495300" algn="l" rtl="0" eaLnBrk="0" fontAlgn="base" hangingPunct="0">
        <a:spcBef>
          <a:spcPct val="20000"/>
        </a:spcBef>
        <a:spcAft>
          <a:spcPct val="0"/>
        </a:spcAft>
        <a:buClr>
          <a:srgbClr val="990099"/>
        </a:buClr>
        <a:buAutoNum type="romanLcPeriod"/>
        <a:defRPr sz="3200">
          <a:solidFill>
            <a:srgbClr val="990099"/>
          </a:solidFill>
          <a:latin typeface="+mn-lt"/>
          <a:ea typeface="ＭＳ Ｐゴシック" charset="0"/>
        </a:defRPr>
      </a:lvl3pPr>
      <a:lvl4pPr marL="1784350" indent="-412750" algn="l" rtl="0" eaLnBrk="0" fontAlgn="base" hangingPunct="0">
        <a:spcBef>
          <a:spcPct val="20000"/>
        </a:spcBef>
        <a:spcAft>
          <a:spcPct val="0"/>
        </a:spcAft>
        <a:buClr>
          <a:schemeClr val="accent2"/>
        </a:buClr>
        <a:buAutoNum type="arabicParenR"/>
        <a:defRPr sz="2800">
          <a:solidFill>
            <a:schemeClr val="accent2"/>
          </a:solidFill>
          <a:latin typeface="+mn-lt"/>
          <a:ea typeface="ＭＳ Ｐゴシック" charset="0"/>
        </a:defRPr>
      </a:lvl4pPr>
      <a:lvl5pPr marL="2241550" indent="-412750" algn="l" rtl="0" eaLnBrk="0" fontAlgn="base" hangingPunct="0">
        <a:spcBef>
          <a:spcPct val="20000"/>
        </a:spcBef>
        <a:spcAft>
          <a:spcPct val="0"/>
        </a:spcAft>
        <a:defRPr sz="2800">
          <a:solidFill>
            <a:srgbClr val="006666"/>
          </a:solidFill>
          <a:latin typeface="+mn-lt"/>
          <a:ea typeface="ＭＳ Ｐゴシック" charset="0"/>
        </a:defRPr>
      </a:lvl5pPr>
      <a:lvl6pPr marL="2698750" indent="-412750" algn="l" rtl="0" eaLnBrk="0" fontAlgn="base" hangingPunct="0">
        <a:spcBef>
          <a:spcPct val="20000"/>
        </a:spcBef>
        <a:spcAft>
          <a:spcPct val="0"/>
        </a:spcAft>
        <a:defRPr sz="2800">
          <a:solidFill>
            <a:srgbClr val="006666"/>
          </a:solidFill>
          <a:latin typeface="+mn-lt"/>
        </a:defRPr>
      </a:lvl6pPr>
      <a:lvl7pPr marL="3155950" indent="-412750" algn="l" rtl="0" eaLnBrk="0" fontAlgn="base" hangingPunct="0">
        <a:spcBef>
          <a:spcPct val="20000"/>
        </a:spcBef>
        <a:spcAft>
          <a:spcPct val="0"/>
        </a:spcAft>
        <a:defRPr sz="2800">
          <a:solidFill>
            <a:srgbClr val="006666"/>
          </a:solidFill>
          <a:latin typeface="+mn-lt"/>
        </a:defRPr>
      </a:lvl7pPr>
      <a:lvl8pPr marL="3613150" indent="-412750" algn="l" rtl="0" eaLnBrk="0" fontAlgn="base" hangingPunct="0">
        <a:spcBef>
          <a:spcPct val="20000"/>
        </a:spcBef>
        <a:spcAft>
          <a:spcPct val="0"/>
        </a:spcAft>
        <a:defRPr sz="2800">
          <a:solidFill>
            <a:srgbClr val="006666"/>
          </a:solidFill>
          <a:latin typeface="+mn-lt"/>
        </a:defRPr>
      </a:lvl8pPr>
      <a:lvl9pPr marL="4070350" indent="-412750" algn="l" rtl="0" eaLnBrk="0" fontAlgn="base" hangingPunct="0">
        <a:spcBef>
          <a:spcPct val="20000"/>
        </a:spcBef>
        <a:spcAft>
          <a:spcPct val="0"/>
        </a:spcAft>
        <a:defRPr sz="2800">
          <a:solidFill>
            <a:srgbClr val="006666"/>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applewebdata://28E08F59-B9D4-476D-B5E7-9CA5EB9C9EF2/#_Toc520208734" TargetMode="External"/><Relationship Id="rId7" Type="http://schemas.openxmlformats.org/officeDocument/2006/relationships/hyperlink" Target="applewebdata://28E08F59-B9D4-476D-B5E7-9CA5EB9C9EF2/#_Toc520208740"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applewebdata://28E08F59-B9D4-476D-B5E7-9CA5EB9C9EF2/#_Toc520208737" TargetMode="External"/><Relationship Id="rId5" Type="http://schemas.openxmlformats.org/officeDocument/2006/relationships/hyperlink" Target="applewebdata://28E08F59-B9D4-476D-B5E7-9CA5EB9C9EF2/#_Toc520208736" TargetMode="External"/><Relationship Id="rId4" Type="http://schemas.openxmlformats.org/officeDocument/2006/relationships/hyperlink" Target="applewebdata://28E08F59-B9D4-476D-B5E7-9CA5EB9C9EF2/#_Toc52020873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u numéro de diapositive 5">
            <a:extLst>
              <a:ext uri="{FF2B5EF4-FFF2-40B4-BE49-F238E27FC236}">
                <a16:creationId xmlns:a16="http://schemas.microsoft.com/office/drawing/2014/main" id="{8482C97C-B2A3-D6A6-F2DE-BAF9EBB663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11B2E81-87D8-2342-8B47-A18C3D4730C1}" type="slidenum">
              <a:rPr lang="en-US" altLang="fr-FR" smtClean="0"/>
              <a:pPr/>
              <a:t>1</a:t>
            </a:fld>
            <a:endParaRPr lang="en-US" altLang="fr-FR"/>
          </a:p>
        </p:txBody>
      </p:sp>
      <p:sp>
        <p:nvSpPr>
          <p:cNvPr id="15362" name="Rectangle 3">
            <a:extLst>
              <a:ext uri="{FF2B5EF4-FFF2-40B4-BE49-F238E27FC236}">
                <a16:creationId xmlns:a16="http://schemas.microsoft.com/office/drawing/2014/main" id="{826CD6F7-46F7-34CE-580B-7FE61B46EC70}"/>
              </a:ext>
            </a:extLst>
          </p:cNvPr>
          <p:cNvSpPr>
            <a:spLocks noGrp="1" noChangeArrowheads="1"/>
          </p:cNvSpPr>
          <p:nvPr>
            <p:ph type="subTitle" idx="1"/>
          </p:nvPr>
        </p:nvSpPr>
        <p:spPr>
          <a:xfrm>
            <a:off x="250825" y="476250"/>
            <a:ext cx="8642350" cy="5976938"/>
          </a:xfrm>
        </p:spPr>
        <p:txBody>
          <a:bodyPr/>
          <a:lstStyle/>
          <a:p>
            <a:pPr algn="l"/>
            <a:r>
              <a:rPr lang="fr-CA" altLang="fr-FR" sz="2000" dirty="0">
                <a:ea typeface="ＭＳ Ｐゴシック" panose="020B0600070205080204" pitchFamily="34" charset="-128"/>
              </a:rPr>
              <a:t>Faculté de droit					</a:t>
            </a:r>
            <a:r>
              <a:rPr lang="en-CA" altLang="fr-FR" sz="2400" dirty="0">
                <a:ea typeface="ＭＳ Ｐゴシック" panose="020B0600070205080204" pitchFamily="34" charset="-128"/>
              </a:rPr>
              <a:t>Sections B et D</a:t>
            </a:r>
            <a:endParaRPr lang="fr-CA" altLang="fr-FR" sz="2400" dirty="0">
              <a:ea typeface="ＭＳ Ｐゴシック" panose="020B0600070205080204" pitchFamily="34" charset="-128"/>
            </a:endParaRPr>
          </a:p>
          <a:p>
            <a:pPr algn="l"/>
            <a:r>
              <a:rPr lang="fr-CA" altLang="fr-FR" sz="2000" dirty="0">
                <a:ea typeface="ＭＳ Ｐゴシック" panose="020B0600070205080204" pitchFamily="34" charset="-128"/>
              </a:rPr>
              <a:t>Université de Montréal				Automne 2022</a:t>
            </a:r>
          </a:p>
          <a:p>
            <a:pPr algn="l"/>
            <a:r>
              <a:rPr lang="fr-CA" altLang="fr-FR" sz="2000" dirty="0">
                <a:ea typeface="ＭＳ Ｐゴシック" panose="020B0600070205080204" pitchFamily="34" charset="-128"/>
              </a:rPr>
              <a:t>Prof. Michel Morin </a:t>
            </a:r>
          </a:p>
          <a:p>
            <a:pPr algn="l"/>
            <a:endParaRPr lang="fr-CA" altLang="fr-FR" sz="3600" dirty="0">
              <a:ea typeface="ＭＳ Ｐゴシック" panose="020B0600070205080204" pitchFamily="34" charset="-128"/>
            </a:endParaRPr>
          </a:p>
          <a:p>
            <a:r>
              <a:rPr lang="fr-CA" altLang="fr-FR" sz="3600" dirty="0">
                <a:ea typeface="ＭＳ Ｐゴシック" panose="020B0600070205080204" pitchFamily="34" charset="-128"/>
              </a:rPr>
              <a:t>DRT 1010 – FONDEMENTS DU DROIT I</a:t>
            </a:r>
          </a:p>
          <a:p>
            <a:pPr algn="l"/>
            <a:endParaRPr lang="fr-CA" altLang="fr-FR" sz="2800" dirty="0">
              <a:ea typeface="ＭＳ Ｐゴシック" panose="020B0600070205080204" pitchFamily="34" charset="-128"/>
            </a:endParaRPr>
          </a:p>
          <a:p>
            <a:r>
              <a:rPr lang="fr-CA" altLang="fr-FR" sz="2800" dirty="0">
                <a:ea typeface="ＭＳ Ｐゴシック" panose="020B0600070205080204" pitchFamily="34" charset="-128"/>
              </a:rPr>
              <a:t>INTRODUCTION ET CAPSULE IA DU MODULE 1</a:t>
            </a:r>
          </a:p>
          <a:p>
            <a:endParaRPr lang="fr-FR" altLang="fr-FR" sz="2400" dirty="0">
              <a:solidFill>
                <a:srgbClr val="3333CC"/>
              </a:solidFill>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Espace réservé du numéro de diapositive 3">
            <a:extLst>
              <a:ext uri="{FF2B5EF4-FFF2-40B4-BE49-F238E27FC236}">
                <a16:creationId xmlns:a16="http://schemas.microsoft.com/office/drawing/2014/main" id="{76656EBF-CD70-73AF-DD6A-006A30B34F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3DBC2BF6-8410-3048-A1AD-BA8EFCF5AE63}" type="slidenum">
              <a:rPr lang="en-US" altLang="fr-FR" smtClean="0"/>
              <a:pPr/>
              <a:t>10</a:t>
            </a:fld>
            <a:endParaRPr lang="en-US" altLang="fr-FR"/>
          </a:p>
        </p:txBody>
      </p:sp>
      <p:sp>
        <p:nvSpPr>
          <p:cNvPr id="33794" name="Rectangle 3">
            <a:extLst>
              <a:ext uri="{FF2B5EF4-FFF2-40B4-BE49-F238E27FC236}">
                <a16:creationId xmlns:a16="http://schemas.microsoft.com/office/drawing/2014/main" id="{C14E0AA7-9655-EB63-3C4F-2F825B5236AF}"/>
              </a:ext>
            </a:extLst>
          </p:cNvPr>
          <p:cNvSpPr>
            <a:spLocks noChangeArrowheads="1"/>
          </p:cNvSpPr>
          <p:nvPr/>
        </p:nvSpPr>
        <p:spPr bwMode="auto">
          <a:xfrm>
            <a:off x="755576" y="692696"/>
            <a:ext cx="7920112" cy="5976392"/>
          </a:xfrm>
          <a:prstGeom prst="rect">
            <a:avLst/>
          </a:prstGeom>
          <a:noFill/>
          <a:ln>
            <a:noFill/>
          </a:ln>
        </p:spPr>
        <p:txBody>
          <a:bodyPr/>
          <a:lstStyle>
            <a:lvl1pPr marL="660400" indent="-660400">
              <a:defRPr sz="2400">
                <a:solidFill>
                  <a:schemeClr val="tx1"/>
                </a:solidFill>
                <a:latin typeface="Times New Roman" panose="02020603050405020304" pitchFamily="18" charset="0"/>
                <a:ea typeface="ＭＳ Ｐゴシック" panose="020B0600070205080204" pitchFamily="34" charset="-128"/>
              </a:defRPr>
            </a:lvl1pPr>
            <a:lvl2pPr marL="1066800" indent="-60960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indent="0">
              <a:spcBef>
                <a:spcPct val="20000"/>
              </a:spcBef>
              <a:defRPr/>
            </a:pPr>
            <a:r>
              <a:rPr lang="fr-CA" altLang="fr-FR" sz="2800" b="1" dirty="0"/>
              <a:t>I. A. La loi et les procès aux premiers siècle de la République (Ve-IVe siècle av. notre ère).</a:t>
            </a:r>
          </a:p>
          <a:p>
            <a:pPr>
              <a:spcBef>
                <a:spcPct val="20000"/>
              </a:spcBef>
              <a:defRPr/>
            </a:pPr>
            <a:endParaRPr lang="en-CA" altLang="fr-FR" sz="2800" b="1" dirty="0"/>
          </a:p>
          <a:p>
            <a:pPr lvl="1">
              <a:spcBef>
                <a:spcPct val="20000"/>
              </a:spcBef>
              <a:buFontTx/>
              <a:buChar char="-"/>
              <a:defRPr/>
            </a:pPr>
            <a:r>
              <a:rPr lang="en-CA" altLang="fr-FR" sz="2800" dirty="0"/>
              <a:t>Rome </a:t>
            </a:r>
            <a:r>
              <a:rPr lang="en-CA" altLang="fr-FR" sz="2800" dirty="0" err="1"/>
              <a:t>est</a:t>
            </a:r>
            <a:r>
              <a:rPr lang="en-CA" altLang="fr-FR" sz="2800" dirty="0"/>
              <a:t> </a:t>
            </a:r>
            <a:r>
              <a:rPr lang="en-CA" altLang="fr-FR" sz="2800" dirty="0" err="1"/>
              <a:t>une</a:t>
            </a:r>
            <a:r>
              <a:rPr lang="en-CA" altLang="fr-FR" sz="2800" dirty="0"/>
              <a:t> </a:t>
            </a:r>
            <a:r>
              <a:rPr lang="en-CA" altLang="fr-FR" sz="2800" dirty="0" err="1"/>
              <a:t>République</a:t>
            </a:r>
            <a:endParaRPr lang="en-CA" altLang="fr-FR" sz="2800" dirty="0"/>
          </a:p>
          <a:p>
            <a:pPr lvl="1">
              <a:spcBef>
                <a:spcPct val="20000"/>
              </a:spcBef>
              <a:buFontTx/>
              <a:buChar char="-"/>
              <a:defRPr/>
            </a:pPr>
            <a:r>
              <a:rPr lang="en-CA" altLang="fr-FR" sz="2800" dirty="0"/>
              <a:t>La population de Rome </a:t>
            </a:r>
            <a:r>
              <a:rPr lang="en-CA" altLang="fr-FR" sz="2800" dirty="0" err="1"/>
              <a:t>est</a:t>
            </a:r>
            <a:r>
              <a:rPr lang="en-CA" altLang="fr-FR" sz="2800" dirty="0"/>
              <a:t> </a:t>
            </a:r>
            <a:r>
              <a:rPr lang="en-CA" altLang="fr-FR" sz="2800" dirty="0" err="1"/>
              <a:t>composée</a:t>
            </a:r>
            <a:r>
              <a:rPr lang="en-CA" altLang="fr-FR" sz="2800" dirty="0"/>
              <a:t> de </a:t>
            </a:r>
            <a:r>
              <a:rPr lang="en-CA" altLang="fr-FR" sz="2800" dirty="0" err="1"/>
              <a:t>patriciens</a:t>
            </a:r>
            <a:r>
              <a:rPr lang="en-CA" altLang="fr-FR" sz="2800" dirty="0"/>
              <a:t>, de </a:t>
            </a:r>
            <a:r>
              <a:rPr lang="en-CA" altLang="fr-FR" sz="2800" dirty="0" err="1"/>
              <a:t>plébéiens</a:t>
            </a:r>
            <a:r>
              <a:rPr lang="en-CA" altLang="fr-FR" sz="2800" dirty="0"/>
              <a:t> et </a:t>
            </a:r>
            <a:r>
              <a:rPr lang="en-CA" altLang="fr-FR" sz="2800" dirty="0" err="1"/>
              <a:t>d’esclaves</a:t>
            </a:r>
            <a:r>
              <a:rPr lang="en-CA" altLang="fr-FR" sz="2800" dirty="0"/>
              <a:t>; </a:t>
            </a:r>
            <a:r>
              <a:rPr lang="fr-CA" altLang="fr-FR" dirty="0"/>
              <a:t>voir Michel Morin, </a:t>
            </a:r>
            <a:r>
              <a:rPr lang="fr-CA" altLang="fr-FR" i="1" dirty="0"/>
              <a:t>Introduction historique au droit romain, au droit français et au droit anglais</a:t>
            </a:r>
            <a:r>
              <a:rPr lang="fr-CA" altLang="fr-FR" dirty="0"/>
              <a:t>, Montréal, Éditions Thémis, 2005, (cité ci-après </a:t>
            </a:r>
            <a:r>
              <a:rPr lang="fr-CA" altLang="fr-FR" i="1" dirty="0"/>
              <a:t>Introduction </a:t>
            </a:r>
            <a:r>
              <a:rPr lang="fr-CA" altLang="fr-FR" b="1" dirty="0"/>
              <a:t>suivi du no de paragraphe plutôt que de la page),</a:t>
            </a:r>
            <a:r>
              <a:rPr lang="fr-CA" altLang="fr-FR" dirty="0"/>
              <a:t> nos 4-12 (</a:t>
            </a:r>
            <a:r>
              <a:rPr lang="fr-CA" altLang="fr-FR" b="1" dirty="0"/>
              <a:t>facultatif</a:t>
            </a:r>
            <a:r>
              <a:rPr lang="fr-CA" altLang="fr-FR"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Espace réservé du numéro de diapositive 3">
            <a:extLst>
              <a:ext uri="{FF2B5EF4-FFF2-40B4-BE49-F238E27FC236}">
                <a16:creationId xmlns:a16="http://schemas.microsoft.com/office/drawing/2014/main" id="{6A8063E8-2AA5-CAC9-552F-CED84A0B4B5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779ADBD-6683-9040-B099-95DE3BD59440}" type="slidenum">
              <a:rPr lang="en-US" altLang="fr-FR" smtClean="0"/>
              <a:pPr/>
              <a:t>11</a:t>
            </a:fld>
            <a:endParaRPr lang="en-US" altLang="fr-FR"/>
          </a:p>
        </p:txBody>
      </p:sp>
      <p:sp>
        <p:nvSpPr>
          <p:cNvPr id="45058" name="Rectangle 2">
            <a:extLst>
              <a:ext uri="{FF2B5EF4-FFF2-40B4-BE49-F238E27FC236}">
                <a16:creationId xmlns:a16="http://schemas.microsoft.com/office/drawing/2014/main" id="{F60310D8-33CD-C841-9646-A1D11C5724E1}"/>
              </a:ext>
            </a:extLst>
          </p:cNvPr>
          <p:cNvSpPr>
            <a:spLocks noChangeArrowheads="1"/>
          </p:cNvSpPr>
          <p:nvPr/>
        </p:nvSpPr>
        <p:spPr bwMode="auto">
          <a:xfrm>
            <a:off x="533400" y="457200"/>
            <a:ext cx="79248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60400" indent="-6604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pPr>
            <a:endParaRPr lang="fr-FR" altLang="fr-FR" sz="2800">
              <a:solidFill>
                <a:srgbClr val="009999"/>
              </a:solidFill>
            </a:endParaRPr>
          </a:p>
        </p:txBody>
      </p:sp>
      <p:sp>
        <p:nvSpPr>
          <p:cNvPr id="45059" name="Rectangle 3">
            <a:extLst>
              <a:ext uri="{FF2B5EF4-FFF2-40B4-BE49-F238E27FC236}">
                <a16:creationId xmlns:a16="http://schemas.microsoft.com/office/drawing/2014/main" id="{7693B195-C1F8-5552-ED33-6B43487FC962}"/>
              </a:ext>
            </a:extLst>
          </p:cNvPr>
          <p:cNvSpPr>
            <a:spLocks noChangeArrowheads="1"/>
          </p:cNvSpPr>
          <p:nvPr/>
        </p:nvSpPr>
        <p:spPr bwMode="auto">
          <a:xfrm>
            <a:off x="0" y="0"/>
            <a:ext cx="8964613" cy="6826250"/>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95300" indent="-495300">
              <a:defRPr sz="2400">
                <a:solidFill>
                  <a:schemeClr val="tx1"/>
                </a:solidFill>
                <a:latin typeface="Times New Roman" panose="02020603050405020304" pitchFamily="18" charset="0"/>
                <a:ea typeface="ＭＳ Ｐゴシック" panose="020B0600070205080204" pitchFamily="34" charset="-128"/>
              </a:defRPr>
            </a:lvl1pPr>
            <a:lvl2pPr marL="952500" indent="-495300">
              <a:defRPr sz="2400">
                <a:solidFill>
                  <a:schemeClr val="tx1"/>
                </a:solidFill>
                <a:latin typeface="Times New Roman" panose="02020603050405020304" pitchFamily="18" charset="0"/>
                <a:ea typeface="ＭＳ Ｐゴシック" panose="020B0600070205080204" pitchFamily="34" charset="-128"/>
              </a:defRPr>
            </a:lvl2pPr>
            <a:lvl3pPr marL="1574800" indent="-660400">
              <a:defRPr sz="2400">
                <a:solidFill>
                  <a:schemeClr val="tx1"/>
                </a:solidFill>
                <a:latin typeface="Times New Roman" panose="02020603050405020304" pitchFamily="18" charset="0"/>
                <a:ea typeface="ＭＳ Ｐゴシック" panose="020B0600070205080204" pitchFamily="34" charset="-128"/>
              </a:defRPr>
            </a:lvl3pPr>
            <a:lvl4pPr marL="1949450" indent="-57785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AutoNum type="arabicPeriod"/>
            </a:pPr>
            <a:r>
              <a:rPr lang="en-US" altLang="fr-FR" sz="3200"/>
              <a:t>Les magistrats</a:t>
            </a:r>
            <a:endParaRPr lang="en-US" altLang="fr-FR" sz="2800">
              <a:solidFill>
                <a:srgbClr val="CC3300"/>
              </a:solidFill>
            </a:endParaRPr>
          </a:p>
          <a:p>
            <a:pPr lvl="1">
              <a:spcBef>
                <a:spcPct val="20000"/>
              </a:spcBef>
              <a:buFontTx/>
              <a:buAutoNum type="alphaLcPeriod"/>
            </a:pPr>
            <a:endParaRPr lang="en-US" altLang="fr-FR" sz="2800">
              <a:solidFill>
                <a:srgbClr val="CC3300"/>
              </a:solidFill>
            </a:endParaRPr>
          </a:p>
          <a:p>
            <a:pPr lvl="2">
              <a:buFontTx/>
              <a:buAutoNum type="alphaLcPeriod"/>
            </a:pPr>
            <a:r>
              <a:rPr lang="en-US" altLang="fr-FR" sz="3200">
                <a:solidFill>
                  <a:srgbClr val="CC3300"/>
                </a:solidFill>
              </a:rPr>
              <a:t>Les consuls</a:t>
            </a:r>
            <a:endParaRPr lang="fr-CA" altLang="fr-FR" sz="3600">
              <a:solidFill>
                <a:srgbClr val="660066"/>
              </a:solidFill>
            </a:endParaRPr>
          </a:p>
          <a:p>
            <a:pPr lvl="3"/>
            <a:endParaRPr lang="fr-CA" altLang="fr-FR"/>
          </a:p>
          <a:p>
            <a:pPr lvl="3"/>
            <a:r>
              <a:rPr lang="fr-CA" altLang="fr-FR">
                <a:solidFill>
                  <a:schemeClr val="accent2"/>
                </a:solidFill>
              </a:rPr>
              <a:t>1)	</a:t>
            </a:r>
            <a:r>
              <a:rPr lang="fr-CA" altLang="fr-FR" sz="2800">
                <a:solidFill>
                  <a:schemeClr val="accent2"/>
                </a:solidFill>
              </a:rPr>
              <a:t>Deux</a:t>
            </a:r>
            <a:r>
              <a:rPr lang="fr-FR" altLang="fr-FR" sz="2800">
                <a:solidFill>
                  <a:schemeClr val="accent2"/>
                </a:solidFill>
              </a:rPr>
              <a:t> consuls exercent l’essentiel du pouvoir administratif, militaire et judiciaire.</a:t>
            </a:r>
          </a:p>
          <a:p>
            <a:pPr lvl="3"/>
            <a:r>
              <a:rPr lang="fr-FR" altLang="fr-FR" sz="2800">
                <a:solidFill>
                  <a:schemeClr val="accent2"/>
                </a:solidFill>
              </a:rPr>
              <a:t>2)	Il sont élus (par une assemblée de citoyens – les comices centuriates - et par le Sénat) pour un mandat d’une année (</a:t>
            </a:r>
            <a:r>
              <a:rPr lang="fr-FR" altLang="fr-FR" sz="2800" i="1">
                <a:solidFill>
                  <a:schemeClr val="accent2"/>
                </a:solidFill>
              </a:rPr>
              <a:t>Introduction</a:t>
            </a:r>
            <a:r>
              <a:rPr lang="fr-FR" altLang="fr-FR" sz="2800">
                <a:solidFill>
                  <a:schemeClr val="accent2"/>
                </a:solidFill>
              </a:rPr>
              <a:t>, n</a:t>
            </a:r>
            <a:r>
              <a:rPr lang="fr-FR" altLang="fr-FR" sz="2800" baseline="30000">
                <a:solidFill>
                  <a:schemeClr val="accent2"/>
                </a:solidFill>
              </a:rPr>
              <a:t>os</a:t>
            </a:r>
            <a:r>
              <a:rPr lang="fr-FR" altLang="fr-FR" sz="2800">
                <a:solidFill>
                  <a:schemeClr val="accent2"/>
                </a:solidFill>
              </a:rPr>
              <a:t> 12 à 25, facultatif).</a:t>
            </a:r>
          </a:p>
          <a:p>
            <a:pPr lvl="3"/>
            <a:r>
              <a:rPr lang="fr-FR" altLang="fr-FR" sz="2800">
                <a:solidFill>
                  <a:schemeClr val="accent2"/>
                </a:solidFill>
              </a:rPr>
              <a:t>3)	Chacun présente deux candidats à sa succession lors de l’élection l’année suivante. </a:t>
            </a:r>
          </a:p>
          <a:p>
            <a:pPr lvl="3"/>
            <a:r>
              <a:rPr lang="fr-FR" altLang="fr-FR" sz="2800">
                <a:solidFill>
                  <a:schemeClr val="accent2"/>
                </a:solidFill>
              </a:rPr>
              <a:t>4)	Chacun peut empêcher l’autre d’agir en s’opposant à une décision</a:t>
            </a:r>
            <a:r>
              <a:rPr lang="fr-FR" altLang="fr-FR" sz="2800"/>
              <a:t>.	</a:t>
            </a:r>
          </a:p>
          <a:p>
            <a:pPr lvl="3">
              <a:spcBef>
                <a:spcPct val="50000"/>
              </a:spcBef>
              <a:buFontTx/>
              <a:buAutoNum type="arabicParenR"/>
            </a:pPr>
            <a:endParaRPr lang="en-US" altLang="fr-FR">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Espace réservé du numéro de diapositive 5">
            <a:extLst>
              <a:ext uri="{FF2B5EF4-FFF2-40B4-BE49-F238E27FC236}">
                <a16:creationId xmlns:a16="http://schemas.microsoft.com/office/drawing/2014/main" id="{969D91D1-C7D0-F6D4-37C7-8F8F3A4C55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75F90885-443B-E84D-A8B1-2D81B4DE63F4}" type="slidenum">
              <a:rPr lang="en-US" altLang="fr-FR" smtClean="0"/>
              <a:pPr/>
              <a:t>12</a:t>
            </a:fld>
            <a:endParaRPr lang="en-US" altLang="fr-FR"/>
          </a:p>
        </p:txBody>
      </p:sp>
      <p:sp>
        <p:nvSpPr>
          <p:cNvPr id="47106" name="Rectangle 2">
            <a:extLst>
              <a:ext uri="{FF2B5EF4-FFF2-40B4-BE49-F238E27FC236}">
                <a16:creationId xmlns:a16="http://schemas.microsoft.com/office/drawing/2014/main" id="{9DE2937D-05C0-8084-7BD0-64AADDC1397E}"/>
              </a:ext>
            </a:extLst>
          </p:cNvPr>
          <p:cNvSpPr>
            <a:spLocks noGrp="1" noChangeArrowheads="1"/>
          </p:cNvSpPr>
          <p:nvPr>
            <p:ph type="body" idx="1"/>
          </p:nvPr>
        </p:nvSpPr>
        <p:spPr>
          <a:xfrm>
            <a:off x="0" y="0"/>
            <a:ext cx="8820150" cy="6858000"/>
          </a:xfrm>
        </p:spPr>
        <p:txBody>
          <a:bodyPr/>
          <a:lstStyle/>
          <a:p>
            <a:pPr marL="1905000" lvl="3" indent="-533400">
              <a:buFontTx/>
              <a:buAutoNum type="arabicParenR" startAt="5"/>
            </a:pPr>
            <a:r>
              <a:rPr lang="fr-CA" altLang="fr-FR" dirty="0">
                <a:ea typeface="ＭＳ Ｐゴシック" panose="020B0600070205080204" pitchFamily="34" charset="-128"/>
              </a:rPr>
              <a:t>Un consul peut convoquer les comices, auxquels il soumet des projets de loi qui sont auparavant affichés publiquement. Il peut suspendre le vote ou en rejeter les résultats.</a:t>
            </a:r>
          </a:p>
          <a:p>
            <a:pPr marL="1905000" lvl="3" indent="-533400">
              <a:buFontTx/>
              <a:buAutoNum type="arabicParenR" startAt="5"/>
            </a:pPr>
            <a:r>
              <a:rPr lang="fr-CA" altLang="fr-FR" dirty="0">
                <a:ea typeface="ＭＳ Ｐゴシック" panose="020B0600070205080204" pitchFamily="34" charset="-128"/>
              </a:rPr>
              <a:t>En tant de crise, les consuls peuvent désigner d’un commun accord un dictateur qui détiendra les pleins pouvoirs pour une période de six mois.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Espace réservé du numéro de diapositive 5">
            <a:extLst>
              <a:ext uri="{FF2B5EF4-FFF2-40B4-BE49-F238E27FC236}">
                <a16:creationId xmlns:a16="http://schemas.microsoft.com/office/drawing/2014/main" id="{7DAD1936-F52D-A2C2-0CAF-61574990C5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53FB151-A8BC-F842-BD37-97E0E87959C0}" type="slidenum">
              <a:rPr lang="en-US" altLang="fr-FR" smtClean="0"/>
              <a:pPr/>
              <a:t>13</a:t>
            </a:fld>
            <a:endParaRPr lang="en-US" altLang="fr-FR"/>
          </a:p>
        </p:txBody>
      </p:sp>
      <p:sp>
        <p:nvSpPr>
          <p:cNvPr id="49154" name="Rectangle 3">
            <a:extLst>
              <a:ext uri="{FF2B5EF4-FFF2-40B4-BE49-F238E27FC236}">
                <a16:creationId xmlns:a16="http://schemas.microsoft.com/office/drawing/2014/main" id="{2FEDF9F3-BEC9-1B8C-1306-483F8D60E942}"/>
              </a:ext>
            </a:extLst>
          </p:cNvPr>
          <p:cNvSpPr>
            <a:spLocks noGrp="1" noChangeArrowheads="1"/>
          </p:cNvSpPr>
          <p:nvPr>
            <p:ph type="body" idx="1"/>
          </p:nvPr>
        </p:nvSpPr>
        <p:spPr>
          <a:xfrm>
            <a:off x="0" y="333375"/>
            <a:ext cx="8748713" cy="6524625"/>
          </a:xfrm>
        </p:spPr>
        <p:txBody>
          <a:bodyPr/>
          <a:lstStyle/>
          <a:p>
            <a:pPr lvl="2">
              <a:buFont typeface="Times New Roman" panose="02020603050405020304" pitchFamily="18" charset="0"/>
              <a:buAutoNum type="alphaLcPeriod" startAt="2"/>
            </a:pPr>
            <a:r>
              <a:rPr lang="fr-CA" altLang="fr-FR">
                <a:solidFill>
                  <a:srgbClr val="C00000"/>
                </a:solidFill>
                <a:ea typeface="ＭＳ Ｐゴシック" panose="020B0600070205080204" pitchFamily="34" charset="-128"/>
              </a:rPr>
              <a:t>Le préteur</a:t>
            </a:r>
          </a:p>
          <a:p>
            <a:pPr marL="1949450" lvl="3" indent="-577850"/>
            <a:endParaRPr lang="fr-CA" altLang="fr-FR" sz="2400">
              <a:ea typeface="ＭＳ Ｐゴシック" panose="020B0600070205080204" pitchFamily="34" charset="-128"/>
            </a:endParaRPr>
          </a:p>
          <a:p>
            <a:pPr marL="1949450" lvl="3" indent="-577850"/>
            <a:r>
              <a:rPr lang="fr-CA" altLang="fr-FR">
                <a:ea typeface="ＭＳ Ｐゴシック" panose="020B0600070205080204" pitchFamily="34" charset="-128"/>
              </a:rPr>
              <a:t>La fonction de préteur est créée en 367 av. notre ère pour libérer les consuls de leurs responsabilités judiciaires. Un seul préteur est élu par les comices centuriates, pour une année</a:t>
            </a:r>
            <a:r>
              <a:rPr lang="fr-CA" altLang="fr-FR" sz="2400">
                <a:ea typeface="ＭＳ Ｐゴシック" panose="020B0600070205080204" pitchFamily="34" charset="-128"/>
              </a:rPr>
              <a:t>.</a:t>
            </a:r>
          </a:p>
          <a:p>
            <a:pPr marL="1949450" lvl="3" indent="-577850"/>
            <a:endParaRPr lang="fr-CA" altLang="fr-FR" sz="2400">
              <a:ea typeface="ＭＳ Ｐゴシック" panose="020B0600070205080204" pitchFamily="34" charset="-128"/>
            </a:endParaRPr>
          </a:p>
          <a:p>
            <a:pPr marL="1949450" lvl="3" indent="-577850"/>
            <a:r>
              <a:rPr lang="fr-CA" altLang="fr-FR">
                <a:ea typeface="ＭＳ Ｐゴシック" panose="020B0600070205080204" pitchFamily="34" charset="-128"/>
              </a:rPr>
              <a:t>Il préside la première phase du procès</a:t>
            </a:r>
            <a:r>
              <a:rPr lang="fr-CA" altLang="fr-FR" sz="2400">
                <a:ea typeface="ＭＳ Ｐゴシック" panose="020B0600070205080204" pitchFamily="34" charset="-128"/>
              </a:rPr>
              <a:t>.</a:t>
            </a:r>
          </a:p>
          <a:p>
            <a:pPr marL="1949450" lvl="3" indent="-577850"/>
            <a:endParaRPr lang="fr-CA" altLang="fr-FR" sz="2400">
              <a:ea typeface="ＭＳ Ｐゴシック" panose="020B0600070205080204" pitchFamily="34" charset="-128"/>
            </a:endParaRPr>
          </a:p>
          <a:p>
            <a:pPr marL="1949450" lvl="3" indent="-577850"/>
            <a:r>
              <a:rPr lang="fr-CA" altLang="fr-FR">
                <a:ea typeface="ＭＳ Ｐゴシック" panose="020B0600070205080204" pitchFamily="34" charset="-128"/>
              </a:rPr>
              <a:t>Veuillez à ne pas confondre le </a:t>
            </a:r>
            <a:r>
              <a:rPr lang="fr-CA" altLang="fr-FR">
                <a:solidFill>
                  <a:srgbClr val="00CC00"/>
                </a:solidFill>
                <a:ea typeface="ＭＳ Ｐゴシック" panose="020B0600070205080204" pitchFamily="34" charset="-128"/>
              </a:rPr>
              <a:t>pr</a:t>
            </a:r>
            <a:r>
              <a:rPr lang="fr-CA" altLang="fr-FR" b="1">
                <a:solidFill>
                  <a:srgbClr val="00CC00"/>
                </a:solidFill>
                <a:ea typeface="ＭＳ Ｐゴシック" panose="020B0600070205080204" pitchFamily="34" charset="-128"/>
              </a:rPr>
              <a:t>É</a:t>
            </a:r>
            <a:r>
              <a:rPr lang="fr-CA" altLang="fr-FR">
                <a:solidFill>
                  <a:srgbClr val="00CC00"/>
                </a:solidFill>
                <a:ea typeface="ＭＳ Ｐゴシック" panose="020B0600070205080204" pitchFamily="34" charset="-128"/>
              </a:rPr>
              <a:t>teur</a:t>
            </a:r>
            <a:r>
              <a:rPr lang="fr-CA" altLang="fr-FR">
                <a:ea typeface="ＭＳ Ｐゴシック" panose="020B0600070205080204" pitchFamily="34" charset="-128"/>
              </a:rPr>
              <a:t>, magistrat romain, et le </a:t>
            </a:r>
            <a:r>
              <a:rPr lang="fr-CA" altLang="fr-FR">
                <a:solidFill>
                  <a:srgbClr val="FF3300"/>
                </a:solidFill>
                <a:ea typeface="ＭＳ Ｐゴシック" panose="020B0600070205080204" pitchFamily="34" charset="-128"/>
              </a:rPr>
              <a:t>pr</a:t>
            </a:r>
            <a:r>
              <a:rPr lang="fr-CA" altLang="fr-FR" b="1">
                <a:solidFill>
                  <a:srgbClr val="FF3300"/>
                </a:solidFill>
                <a:ea typeface="ＭＳ Ｐゴシック" panose="020B0600070205080204" pitchFamily="34" charset="-128"/>
              </a:rPr>
              <a:t>ê</a:t>
            </a:r>
            <a:r>
              <a:rPr lang="fr-CA" altLang="fr-FR">
                <a:solidFill>
                  <a:srgbClr val="FF3300"/>
                </a:solidFill>
                <a:ea typeface="ＭＳ Ｐゴシック" panose="020B0600070205080204" pitchFamily="34" charset="-128"/>
              </a:rPr>
              <a:t>teur</a:t>
            </a:r>
            <a:r>
              <a:rPr lang="fr-CA" altLang="fr-FR">
                <a:ea typeface="ＭＳ Ｐゴシック" panose="020B0600070205080204" pitchFamily="34" charset="-128"/>
              </a:rPr>
              <a:t> qui </a:t>
            </a:r>
            <a:r>
              <a:rPr lang="fr-CA" altLang="fr-FR">
                <a:solidFill>
                  <a:srgbClr val="FF3300"/>
                </a:solidFill>
                <a:ea typeface="ＭＳ Ｐゴシック" panose="020B0600070205080204" pitchFamily="34" charset="-128"/>
              </a:rPr>
              <a:t>pr</a:t>
            </a:r>
            <a:r>
              <a:rPr lang="fr-CA" altLang="fr-FR" b="1">
                <a:solidFill>
                  <a:srgbClr val="FF3300"/>
                </a:solidFill>
                <a:ea typeface="ＭＳ Ｐゴシック" panose="020B0600070205080204" pitchFamily="34" charset="-128"/>
              </a:rPr>
              <a:t>ê</a:t>
            </a:r>
            <a:r>
              <a:rPr lang="fr-CA" altLang="fr-FR">
                <a:solidFill>
                  <a:srgbClr val="FF3300"/>
                </a:solidFill>
                <a:ea typeface="ＭＳ Ｐゴシック" panose="020B0600070205080204" pitchFamily="34" charset="-128"/>
              </a:rPr>
              <a:t>te</a:t>
            </a:r>
            <a:r>
              <a:rPr lang="fr-CA" altLang="fr-FR">
                <a:ea typeface="ＭＳ Ｐゴシック" panose="020B0600070205080204" pitchFamily="34" charset="-128"/>
              </a:rPr>
              <a:t> de l’argent.</a:t>
            </a:r>
            <a:endParaRPr lang="fr-FR" altLang="fr-FR">
              <a:ea typeface="ＭＳ Ｐゴシック" panose="020B0600070205080204"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Espace réservé du numéro de diapositive 5">
            <a:extLst>
              <a:ext uri="{FF2B5EF4-FFF2-40B4-BE49-F238E27FC236}">
                <a16:creationId xmlns:a16="http://schemas.microsoft.com/office/drawing/2014/main" id="{B366447B-210D-B3C5-D09E-A52FC9DB4E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CF265AE-C465-F448-8880-BFB256C39358}" type="slidenum">
              <a:rPr lang="en-US" altLang="fr-FR" smtClean="0"/>
              <a:pPr/>
              <a:t>14</a:t>
            </a:fld>
            <a:endParaRPr lang="en-US" altLang="fr-FR"/>
          </a:p>
        </p:txBody>
      </p:sp>
      <p:sp>
        <p:nvSpPr>
          <p:cNvPr id="53250" name="Rectangle 3">
            <a:extLst>
              <a:ext uri="{FF2B5EF4-FFF2-40B4-BE49-F238E27FC236}">
                <a16:creationId xmlns:a16="http://schemas.microsoft.com/office/drawing/2014/main" id="{76B22696-86A2-DA03-FA38-909D3E2A9E0B}"/>
              </a:ext>
            </a:extLst>
          </p:cNvPr>
          <p:cNvSpPr>
            <a:spLocks noGrp="1" noChangeArrowheads="1"/>
          </p:cNvSpPr>
          <p:nvPr>
            <p:ph type="body" idx="1"/>
          </p:nvPr>
        </p:nvSpPr>
        <p:spPr>
          <a:xfrm>
            <a:off x="611188" y="188913"/>
            <a:ext cx="8064500" cy="6480175"/>
          </a:xfrm>
        </p:spPr>
        <p:txBody>
          <a:bodyPr/>
          <a:lstStyle/>
          <a:p>
            <a:pPr>
              <a:buFont typeface="Times New Roman" panose="02020603050405020304" pitchFamily="18" charset="0"/>
              <a:buAutoNum type="arabicPeriod" startAt="2"/>
            </a:pPr>
            <a:r>
              <a:rPr lang="fr-CA" altLang="fr-FR" dirty="0">
                <a:ea typeface="ＭＳ Ｐゴシック" panose="020B0600070205080204" pitchFamily="34" charset="-128"/>
              </a:rPr>
              <a:t>La rédaction des XII tables (450-449 av. notre ère)</a:t>
            </a:r>
            <a:endParaRPr lang="fr-FR" altLang="fr-FR" dirty="0">
              <a:ea typeface="ＭＳ Ｐゴシック" panose="020B0600070205080204" pitchFamily="34" charset="-128"/>
            </a:endParaRPr>
          </a:p>
          <a:p>
            <a:pPr>
              <a:buFontTx/>
              <a:buNone/>
            </a:pPr>
            <a:r>
              <a:rPr lang="fr-CA" altLang="fr-FR" dirty="0">
                <a:ea typeface="ＭＳ Ｐゴシック" panose="020B0600070205080204" pitchFamily="34" charset="-128"/>
              </a:rPr>
              <a:t>	-	Voir </a:t>
            </a:r>
            <a:r>
              <a:rPr lang="fr-CA" altLang="fr-FR" i="1" dirty="0">
                <a:ea typeface="ＭＳ Ｐゴシック" panose="020B0600070205080204" pitchFamily="34" charset="-128"/>
              </a:rPr>
              <a:t>Introduction</a:t>
            </a:r>
            <a:r>
              <a:rPr lang="fr-CA" altLang="fr-FR" dirty="0">
                <a:ea typeface="ＭＳ Ｐゴシック" panose="020B0600070205080204" pitchFamily="34" charset="-128"/>
              </a:rPr>
              <a:t>, n</a:t>
            </a:r>
            <a:r>
              <a:rPr lang="fr-CA" altLang="fr-FR" sz="2800" baseline="30000" dirty="0">
                <a:ea typeface="ＭＳ Ｐゴシック" panose="020B0600070205080204" pitchFamily="34" charset="-128"/>
              </a:rPr>
              <a:t>os</a:t>
            </a:r>
            <a:r>
              <a:rPr lang="fr-CA" altLang="fr-FR" dirty="0">
                <a:ea typeface="ＭＳ Ｐゴシック" panose="020B0600070205080204" pitchFamily="34" charset="-128"/>
              </a:rPr>
              <a:t> 33-34</a:t>
            </a:r>
            <a:endParaRPr lang="fr-CA" altLang="fr-FR" dirty="0">
              <a:solidFill>
                <a:srgbClr val="CC0066"/>
              </a:solidFill>
              <a:ea typeface="ＭＳ Ｐゴシック" panose="020B0600070205080204" pitchFamily="34" charset="-128"/>
            </a:endParaRPr>
          </a:p>
          <a:p>
            <a:pPr>
              <a:buFontTx/>
              <a:buNone/>
            </a:pPr>
            <a:r>
              <a:rPr lang="fr-CA" altLang="fr-FR" dirty="0">
                <a:solidFill>
                  <a:srgbClr val="CC0066"/>
                </a:solidFill>
                <a:ea typeface="ＭＳ Ｐゴシック" panose="020B0600070205080204" pitchFamily="34" charset="-128"/>
              </a:rPr>
              <a:t>	</a:t>
            </a:r>
            <a:r>
              <a:rPr lang="fr-CA" altLang="fr-FR" dirty="0">
                <a:solidFill>
                  <a:srgbClr val="CC3300"/>
                </a:solidFill>
                <a:ea typeface="ＭＳ Ｐゴシック" panose="020B0600070205080204" pitchFamily="34" charset="-128"/>
              </a:rPr>
              <a:t>a.	Le contexte sociopolitique</a:t>
            </a:r>
          </a:p>
          <a:p>
            <a:pPr>
              <a:buFontTx/>
              <a:buNone/>
            </a:pPr>
            <a:endParaRPr lang="fr-CA" altLang="fr-FR" dirty="0">
              <a:solidFill>
                <a:srgbClr val="CC3300"/>
              </a:solidFill>
              <a:ea typeface="ＭＳ Ｐゴシック" panose="020B0600070205080204" pitchFamily="34" charset="-128"/>
            </a:endParaRPr>
          </a:p>
          <a:p>
            <a:pPr>
              <a:buFontTx/>
              <a:buChar char="-"/>
            </a:pPr>
            <a:r>
              <a:rPr lang="fr-CA" altLang="fr-FR" sz="2800" dirty="0">
                <a:solidFill>
                  <a:srgbClr val="CC0066"/>
                </a:solidFill>
                <a:ea typeface="ＭＳ Ｐゴシック" panose="020B0600070205080204" pitchFamily="34" charset="-128"/>
              </a:rPr>
              <a:t>La domination des patriciens aux V</a:t>
            </a:r>
            <a:r>
              <a:rPr lang="fr-CA" altLang="fr-FR" sz="2800" baseline="30000" dirty="0">
                <a:solidFill>
                  <a:srgbClr val="CC0066"/>
                </a:solidFill>
                <a:ea typeface="ＭＳ Ｐゴシック" panose="020B0600070205080204" pitchFamily="34" charset="-128"/>
              </a:rPr>
              <a:t>e </a:t>
            </a:r>
            <a:r>
              <a:rPr lang="fr-CA" altLang="fr-FR" sz="2800" dirty="0">
                <a:solidFill>
                  <a:srgbClr val="CC0066"/>
                </a:solidFill>
                <a:ea typeface="ＭＳ Ｐゴシック" panose="020B0600070205080204" pitchFamily="34" charset="-128"/>
              </a:rPr>
              <a:t>et IV</a:t>
            </a:r>
            <a:r>
              <a:rPr lang="fr-CA" altLang="fr-FR" sz="2800" baseline="30000" dirty="0">
                <a:solidFill>
                  <a:srgbClr val="CC0066"/>
                </a:solidFill>
                <a:ea typeface="ＭＳ Ｐゴシック" panose="020B0600070205080204" pitchFamily="34" charset="-128"/>
              </a:rPr>
              <a:t>e</a:t>
            </a:r>
            <a:r>
              <a:rPr lang="fr-CA" altLang="fr-FR" sz="2800" dirty="0">
                <a:solidFill>
                  <a:srgbClr val="CC0066"/>
                </a:solidFill>
                <a:ea typeface="ＭＳ Ｐゴシック" panose="020B0600070205080204" pitchFamily="34" charset="-128"/>
              </a:rPr>
              <a:t> siècles</a:t>
            </a:r>
          </a:p>
          <a:p>
            <a:pPr>
              <a:buFontTx/>
              <a:buChar char="-"/>
            </a:pPr>
            <a:endParaRPr lang="fr-CA" altLang="fr-FR" dirty="0">
              <a:solidFill>
                <a:srgbClr val="CC0066"/>
              </a:solidFill>
              <a:ea typeface="ＭＳ Ｐゴシック" panose="020B0600070205080204" pitchFamily="34" charset="-128"/>
            </a:endParaRPr>
          </a:p>
          <a:p>
            <a:pPr marL="1949450" lvl="3" indent="-577850"/>
            <a:r>
              <a:rPr lang="fr-CA" altLang="fr-FR" dirty="0">
                <a:ea typeface="ＭＳ Ｐゴシック" panose="020B0600070205080204" pitchFamily="34" charset="-128"/>
              </a:rPr>
              <a:t>Les fonctions publiques et religieuses</a:t>
            </a:r>
          </a:p>
          <a:p>
            <a:pPr marL="1949450" lvl="3" indent="-577850"/>
            <a:endParaRPr lang="fr-CA" altLang="fr-FR" dirty="0">
              <a:ea typeface="ＭＳ Ｐゴシック" panose="020B0600070205080204" pitchFamily="34" charset="-128"/>
            </a:endParaRPr>
          </a:p>
          <a:p>
            <a:pPr marL="1949450" lvl="3" indent="-577850"/>
            <a:r>
              <a:rPr lang="fr-CA" altLang="fr-FR" dirty="0">
                <a:ea typeface="ＭＳ Ｐゴシック" panose="020B0600070205080204" pitchFamily="34" charset="-128"/>
              </a:rPr>
              <a:t>Le Sénat</a:t>
            </a:r>
          </a:p>
          <a:p>
            <a:pPr marL="1574800" lvl="2" indent="-660400"/>
            <a:endParaRPr lang="fr-CA" altLang="fr-FR" sz="2800" dirty="0">
              <a:ea typeface="ＭＳ Ｐゴシック" panose="020B0600070205080204"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Espace réservé du numéro de diapositive 3">
            <a:extLst>
              <a:ext uri="{FF2B5EF4-FFF2-40B4-BE49-F238E27FC236}">
                <a16:creationId xmlns:a16="http://schemas.microsoft.com/office/drawing/2014/main" id="{A1B4B10A-6E80-3B1E-FFD1-86AF5C7FC7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038E75A-6303-A247-AEDB-6BA5B9279CF3}" type="slidenum">
              <a:rPr lang="en-US" altLang="fr-FR" smtClean="0"/>
              <a:pPr/>
              <a:t>15</a:t>
            </a:fld>
            <a:endParaRPr lang="en-US" altLang="fr-FR"/>
          </a:p>
        </p:txBody>
      </p:sp>
      <p:sp>
        <p:nvSpPr>
          <p:cNvPr id="57346" name="Rectangle 2">
            <a:extLst>
              <a:ext uri="{FF2B5EF4-FFF2-40B4-BE49-F238E27FC236}">
                <a16:creationId xmlns:a16="http://schemas.microsoft.com/office/drawing/2014/main" id="{A4420B8D-3CEA-4DDD-D509-2270125DE117}"/>
              </a:ext>
            </a:extLst>
          </p:cNvPr>
          <p:cNvSpPr>
            <a:spLocks noChangeArrowheads="1"/>
          </p:cNvSpPr>
          <p:nvPr/>
        </p:nvSpPr>
        <p:spPr bwMode="auto">
          <a:xfrm>
            <a:off x="0" y="0"/>
            <a:ext cx="8748713" cy="565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952500" indent="-495300">
              <a:defRPr sz="2400">
                <a:solidFill>
                  <a:schemeClr val="tx1"/>
                </a:solidFill>
                <a:latin typeface="Times New Roman" panose="02020603050405020304" pitchFamily="18" charset="0"/>
                <a:ea typeface="ＭＳ Ｐゴシック" panose="020B0600070205080204" pitchFamily="34" charset="-128"/>
              </a:defRPr>
            </a:lvl2pPr>
            <a:lvl3pPr marL="1485900" indent="-571500">
              <a:defRPr sz="2400">
                <a:solidFill>
                  <a:schemeClr val="tx1"/>
                </a:solidFill>
                <a:latin typeface="Times New Roman" panose="02020603050405020304" pitchFamily="18" charset="0"/>
                <a:ea typeface="ＭＳ Ｐゴシック" panose="020B0600070205080204" pitchFamily="34" charset="-128"/>
              </a:defRPr>
            </a:lvl3pPr>
            <a:lvl4pPr marL="1885950" indent="-51435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1">
              <a:lnSpc>
                <a:spcPct val="90000"/>
              </a:lnSpc>
              <a:spcBef>
                <a:spcPct val="50000"/>
              </a:spcBef>
              <a:buClr>
                <a:srgbClr val="990099"/>
              </a:buClr>
            </a:pPr>
            <a:r>
              <a:rPr lang="fr-CA" altLang="fr-FR" sz="2800" dirty="0">
                <a:solidFill>
                  <a:srgbClr val="CC3300"/>
                </a:solidFill>
              </a:rPr>
              <a:t>b.	La décision de rédiger une loi</a:t>
            </a:r>
          </a:p>
          <a:p>
            <a:pPr lvl="2">
              <a:lnSpc>
                <a:spcPct val="90000"/>
              </a:lnSpc>
              <a:spcBef>
                <a:spcPct val="50000"/>
              </a:spcBef>
              <a:buClr>
                <a:srgbClr val="990099"/>
              </a:buClr>
              <a:buFontTx/>
              <a:buAutoNum type="romanLcPeriod"/>
            </a:pPr>
            <a:r>
              <a:rPr lang="fr-CA" altLang="fr-FR" sz="2800" dirty="0">
                <a:solidFill>
                  <a:srgbClr val="990099"/>
                </a:solidFill>
              </a:rPr>
              <a:t>Le processus </a:t>
            </a:r>
          </a:p>
          <a:p>
            <a:pPr lvl="2">
              <a:lnSpc>
                <a:spcPct val="90000"/>
              </a:lnSpc>
              <a:spcBef>
                <a:spcPct val="50000"/>
              </a:spcBef>
              <a:buClr>
                <a:srgbClr val="990099"/>
              </a:buClr>
              <a:buFontTx/>
              <a:buAutoNum type="romanLcPeriod"/>
            </a:pPr>
            <a:endParaRPr lang="fr-CA" altLang="fr-FR" sz="2800" dirty="0">
              <a:solidFill>
                <a:srgbClr val="990099"/>
              </a:solidFill>
            </a:endParaRPr>
          </a:p>
          <a:p>
            <a:pPr lvl="3">
              <a:buFontTx/>
              <a:buAutoNum type="arabicParenR"/>
            </a:pPr>
            <a:r>
              <a:rPr lang="fr-CA" altLang="fr-FR" sz="2800" dirty="0">
                <a:solidFill>
                  <a:srgbClr val="2D2DB9"/>
                </a:solidFill>
              </a:rPr>
              <a:t>Dix rédacteurs patriciens (les </a:t>
            </a:r>
            <a:r>
              <a:rPr lang="fr-CA" altLang="fr-FR" sz="2800" i="1" dirty="0">
                <a:solidFill>
                  <a:srgbClr val="2D2DB9"/>
                </a:solidFill>
              </a:rPr>
              <a:t>décemvirs</a:t>
            </a:r>
            <a:r>
              <a:rPr lang="fr-CA" altLang="fr-FR" sz="2800" dirty="0">
                <a:solidFill>
                  <a:srgbClr val="2D2DB9"/>
                </a:solidFill>
              </a:rPr>
              <a:t>) sont élus en 451 av. notre ère</a:t>
            </a:r>
          </a:p>
          <a:p>
            <a:pPr lvl="3">
              <a:buFontTx/>
              <a:buAutoNum type="arabicParenR"/>
            </a:pPr>
            <a:endParaRPr lang="fr-FR" altLang="fr-FR" sz="2800" dirty="0">
              <a:solidFill>
                <a:srgbClr val="2D2DB9"/>
              </a:solidFill>
            </a:endParaRPr>
          </a:p>
          <a:p>
            <a:pPr lvl="3">
              <a:buFontTx/>
              <a:buAutoNum type="arabicParenR" startAt="2"/>
            </a:pPr>
            <a:r>
              <a:rPr lang="fr-CA" altLang="fr-FR" sz="2800" dirty="0">
                <a:solidFill>
                  <a:srgbClr val="2D2DB9"/>
                </a:solidFill>
              </a:rPr>
              <a:t>Ils remplacent les consuls pendant un an.</a:t>
            </a:r>
          </a:p>
          <a:p>
            <a:pPr lvl="3">
              <a:buFontTx/>
              <a:buAutoNum type="arabicParenR" startAt="2"/>
            </a:pPr>
            <a:endParaRPr lang="fr-FR" altLang="fr-FR" sz="2800" dirty="0">
              <a:solidFill>
                <a:srgbClr val="2D2DB9"/>
              </a:solidFill>
            </a:endParaRPr>
          </a:p>
          <a:p>
            <a:pPr lvl="3"/>
            <a:r>
              <a:rPr lang="fr-CA" altLang="fr-FR" sz="2800" dirty="0">
                <a:solidFill>
                  <a:srgbClr val="2D2DB9"/>
                </a:solidFill>
              </a:rPr>
              <a:t>3)	Dix tables sont rédigées en 450 ; une nouvelle commission est élue en 449, ce qui permet de compléter deux autres tables.</a:t>
            </a:r>
            <a:endParaRPr lang="fr-FR" altLang="fr-FR" sz="2800" dirty="0">
              <a:solidFill>
                <a:srgbClr val="2D2DB9"/>
              </a:solidFill>
            </a:endParaRPr>
          </a:p>
          <a:p>
            <a:pPr lvl="3">
              <a:lnSpc>
                <a:spcPct val="90000"/>
              </a:lnSpc>
              <a:spcBef>
                <a:spcPct val="50000"/>
              </a:spcBef>
              <a:buClr>
                <a:srgbClr val="990099"/>
              </a:buClr>
              <a:buFontTx/>
              <a:buAutoNum type="arabicParenR"/>
            </a:pPr>
            <a:endParaRPr lang="fr-CA" altLang="fr-FR" dirty="0">
              <a:solidFill>
                <a:srgbClr val="2D2DB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Espace réservé du numéro de diapositive 5">
            <a:extLst>
              <a:ext uri="{FF2B5EF4-FFF2-40B4-BE49-F238E27FC236}">
                <a16:creationId xmlns:a16="http://schemas.microsoft.com/office/drawing/2014/main" id="{844CC497-3637-7A70-B1AE-0655E8D4D6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DE5F19E-57DD-9145-8662-9FF8029465BA}" type="slidenum">
              <a:rPr lang="en-US" altLang="fr-FR" smtClean="0"/>
              <a:pPr/>
              <a:t>16</a:t>
            </a:fld>
            <a:endParaRPr lang="en-US" altLang="fr-FR"/>
          </a:p>
        </p:txBody>
      </p:sp>
      <p:sp>
        <p:nvSpPr>
          <p:cNvPr id="61442" name="Rectangle 3">
            <a:extLst>
              <a:ext uri="{FF2B5EF4-FFF2-40B4-BE49-F238E27FC236}">
                <a16:creationId xmlns:a16="http://schemas.microsoft.com/office/drawing/2014/main" id="{21F12945-F952-04AD-D299-62DCD09E32C0}"/>
              </a:ext>
            </a:extLst>
          </p:cNvPr>
          <p:cNvSpPr>
            <a:spLocks noGrp="1" noChangeArrowheads="1"/>
          </p:cNvSpPr>
          <p:nvPr>
            <p:ph type="body" idx="1"/>
          </p:nvPr>
        </p:nvSpPr>
        <p:spPr>
          <a:xfrm>
            <a:off x="467544" y="609600"/>
            <a:ext cx="8143056" cy="5987752"/>
          </a:xfrm>
        </p:spPr>
        <p:txBody>
          <a:bodyPr/>
          <a:lstStyle/>
          <a:p>
            <a:pPr marL="1574800" lvl="2" indent="-660400">
              <a:buFontTx/>
              <a:buNone/>
            </a:pPr>
            <a:r>
              <a:rPr lang="fr-CA" altLang="fr-FR" dirty="0">
                <a:ea typeface="ＭＳ Ｐゴシック" panose="020B0600070205080204" pitchFamily="34" charset="-128"/>
              </a:rPr>
              <a:t>ii.	Le contenu des XII tables</a:t>
            </a:r>
          </a:p>
          <a:p>
            <a:pPr marL="1949450" lvl="3" indent="-577850"/>
            <a:r>
              <a:rPr lang="fr-CA" altLang="fr-FR" sz="2400" dirty="0">
                <a:ea typeface="ＭＳ Ｐゴシック" panose="020B0600070205080204" pitchFamily="34" charset="-128"/>
              </a:rPr>
              <a:t>Le texte intégral est perdu, mais certaines dispositions sont connues par des citations.</a:t>
            </a:r>
          </a:p>
          <a:p>
            <a:pPr marL="1949450" lvl="3" indent="-577850"/>
            <a:r>
              <a:rPr lang="fr-CA" altLang="fr-FR" sz="2400" dirty="0">
                <a:ea typeface="ＭＳ Ｐゴシック" panose="020B0600070205080204" pitchFamily="34" charset="-128"/>
              </a:rPr>
              <a:t>Ses règles concernent la procédure (Tables I-III), les personnes, la famille et les successions (IV-V), l’acquisition de la propriété et les biens (VI-VII), les actes criminels (VIII-IX), les rites funéraires (X), le calendrier (XI) et diverses questions (XII).= CE QU’ON Y TROUVE</a:t>
            </a:r>
          </a:p>
          <a:p>
            <a:pPr marL="1949450" lvl="3" indent="-577850"/>
            <a:r>
              <a:rPr lang="fr-CA" altLang="fr-FR" sz="2400" dirty="0">
                <a:ea typeface="ＭＳ Ｐゴシック" panose="020B0600070205080204" pitchFamily="34" charset="-128"/>
              </a:rPr>
              <a:t>Elles sont les seules reconnues, notamment dans les procès.</a:t>
            </a:r>
          </a:p>
          <a:p>
            <a:pPr marL="1949450" lvl="3" indent="-577850"/>
            <a:endParaRPr lang="fr-FR" altLang="fr-FR" dirty="0">
              <a:ea typeface="ＭＳ Ｐゴシック" panose="020B0600070205080204"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Espace réservé du numéro de diapositive 5">
            <a:extLst>
              <a:ext uri="{FF2B5EF4-FFF2-40B4-BE49-F238E27FC236}">
                <a16:creationId xmlns:a16="http://schemas.microsoft.com/office/drawing/2014/main" id="{05F4EF67-FAB3-4E3B-F224-094F76D1B2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CA9092B-9218-E741-AFDE-3A7C270A9C34}" type="slidenum">
              <a:rPr lang="en-US" altLang="fr-FR" smtClean="0"/>
              <a:pPr/>
              <a:t>17</a:t>
            </a:fld>
            <a:endParaRPr lang="en-US" altLang="fr-FR"/>
          </a:p>
        </p:txBody>
      </p:sp>
      <p:sp>
        <p:nvSpPr>
          <p:cNvPr id="63490" name="Rectangle 3">
            <a:extLst>
              <a:ext uri="{FF2B5EF4-FFF2-40B4-BE49-F238E27FC236}">
                <a16:creationId xmlns:a16="http://schemas.microsoft.com/office/drawing/2014/main" id="{DD9001B0-CB42-8440-AB47-AF46AF1C3E53}"/>
              </a:ext>
            </a:extLst>
          </p:cNvPr>
          <p:cNvSpPr>
            <a:spLocks noGrp="1" noChangeArrowheads="1"/>
          </p:cNvSpPr>
          <p:nvPr>
            <p:ph type="body" idx="1"/>
          </p:nvPr>
        </p:nvSpPr>
        <p:spPr>
          <a:xfrm>
            <a:off x="504825" y="381000"/>
            <a:ext cx="8099623" cy="6360368"/>
          </a:xfrm>
          <a:ln>
            <a:solidFill>
              <a:srgbClr val="FF3300"/>
            </a:solidFill>
            <a:miter lim="800000"/>
            <a:headEnd/>
            <a:tailEnd/>
          </a:ln>
        </p:spPr>
        <p:txBody>
          <a:bodyPr/>
          <a:lstStyle/>
          <a:p>
            <a:pPr marL="0" indent="0">
              <a:buNone/>
            </a:pPr>
            <a:r>
              <a:rPr lang="fr-CA" altLang="fr-FR" sz="2800" dirty="0">
                <a:solidFill>
                  <a:schemeClr val="accent2"/>
                </a:solidFill>
                <a:ea typeface="ＭＳ Ｐゴシック" panose="020B0600070205080204" pitchFamily="34" charset="-128"/>
              </a:rPr>
              <a:t>	4) Ressemblance entre le C.C.Q. les XII Tables en matière successorale</a:t>
            </a:r>
          </a:p>
          <a:p>
            <a:pPr marL="0" indent="0">
              <a:buNone/>
            </a:pPr>
            <a:r>
              <a:rPr lang="fr-CA" altLang="fr-FR" sz="2800" dirty="0">
                <a:solidFill>
                  <a:schemeClr val="accent2"/>
                </a:solidFill>
                <a:ea typeface="ＭＳ Ｐゴシック" panose="020B0600070205080204" pitchFamily="34" charset="-128"/>
              </a:rPr>
              <a:t>C.C.Q.:</a:t>
            </a:r>
          </a:p>
          <a:p>
            <a:pPr marL="1079500" lvl="2" indent="0">
              <a:buNone/>
            </a:pPr>
            <a:endParaRPr lang="fr-CA" altLang="fr-FR" sz="2400" dirty="0">
              <a:ea typeface="ＭＳ Ｐゴシック" panose="020B0600070205080204" pitchFamily="34" charset="-128"/>
            </a:endParaRPr>
          </a:p>
          <a:p>
            <a:pPr marL="1079500" lvl="2" indent="0">
              <a:buNone/>
            </a:pPr>
            <a:r>
              <a:rPr lang="fr-CA" altLang="fr-FR" sz="2400" dirty="0">
                <a:ea typeface="ＭＳ Ｐゴシック" panose="020B0600070205080204" pitchFamily="34" charset="-128"/>
              </a:rPr>
              <a:t>516 Le mariage se dissout par le décès de l’un des conjoints ou par le divorce.</a:t>
            </a:r>
          </a:p>
          <a:p>
            <a:pPr marL="1079500" lvl="2" indent="0">
              <a:buNone/>
            </a:pPr>
            <a:endParaRPr lang="fr-CA" altLang="fr-FR" sz="2400" dirty="0">
              <a:ea typeface="ＭＳ Ｐゴシック" panose="020B0600070205080204" pitchFamily="34" charset="-128"/>
            </a:endParaRPr>
          </a:p>
          <a:p>
            <a:pPr marL="1079500" lvl="2" indent="0">
              <a:buNone/>
            </a:pPr>
            <a:r>
              <a:rPr lang="fr-CA" altLang="fr-FR" sz="2400" dirty="0"/>
              <a:t>525. L'enfant né pendant le mariage […] dans les 300 jours après sa dissolution […] est présumé avoir pour père  le conjoint de sa mère. […]</a:t>
            </a:r>
          </a:p>
          <a:p>
            <a:pPr marL="1079500" lvl="2" indent="0">
              <a:buNone/>
            </a:pPr>
            <a:endParaRPr lang="fr-CA" altLang="fr-FR" sz="2400" dirty="0">
              <a:ea typeface="ＭＳ Ｐゴシック" panose="020B0600070205080204" pitchFamily="34" charset="-128"/>
            </a:endParaRPr>
          </a:p>
          <a:p>
            <a:pPr marL="1079500" lvl="2" indent="0">
              <a:buNone/>
            </a:pPr>
            <a:r>
              <a:rPr lang="fr-CA" altLang="fr-FR" sz="2400" dirty="0"/>
              <a:t>617 Peuvent succéder les personnes physiques qui existent au moment de l'ouverture de la succession [en général, le décès] , y compris […] et l'enfant conçu, mais non encore né, s'il naît vivant et viable.</a:t>
            </a:r>
          </a:p>
          <a:p>
            <a:pPr marL="1079500" lvl="2" indent="0">
              <a:buNone/>
            </a:pPr>
            <a:endParaRPr lang="fr-FR" altLang="fr-FR" sz="2400" dirty="0">
              <a:ea typeface="ＭＳ Ｐゴシック" panose="020B0600070205080204" pitchFamily="34" charset="-128"/>
            </a:endParaRPr>
          </a:p>
          <a:p>
            <a:pPr marL="0" indent="0">
              <a:buNone/>
            </a:pPr>
            <a:endParaRPr lang="fr-CA" altLang="fr-FR" sz="2800" dirty="0">
              <a:solidFill>
                <a:schemeClr val="accent2"/>
              </a:solidFill>
              <a:ea typeface="ＭＳ Ｐゴシック" panose="020B0600070205080204" pitchFamily="34" charset="-128"/>
            </a:endParaRPr>
          </a:p>
          <a:p>
            <a:pPr marL="0" indent="0">
              <a:buNone/>
            </a:pPr>
            <a:endParaRPr lang="fr-CA" altLang="fr-FR" sz="2800" dirty="0">
              <a:solidFill>
                <a:schemeClr val="accent2"/>
              </a:solidFill>
              <a:ea typeface="ＭＳ Ｐゴシック" panose="020B0600070205080204" pitchFamily="34"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Espace réservé du numéro de diapositive 5">
            <a:extLst>
              <a:ext uri="{FF2B5EF4-FFF2-40B4-BE49-F238E27FC236}">
                <a16:creationId xmlns:a16="http://schemas.microsoft.com/office/drawing/2014/main" id="{05F4EF67-FAB3-4E3B-F224-094F76D1B2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CA9092B-9218-E741-AFDE-3A7C270A9C34}" type="slidenum">
              <a:rPr lang="en-US" altLang="fr-FR" smtClean="0"/>
              <a:pPr/>
              <a:t>18</a:t>
            </a:fld>
            <a:endParaRPr lang="en-US" altLang="fr-FR"/>
          </a:p>
        </p:txBody>
      </p:sp>
      <p:sp>
        <p:nvSpPr>
          <p:cNvPr id="2" name="Espace réservé du contenu 1">
            <a:extLst>
              <a:ext uri="{FF2B5EF4-FFF2-40B4-BE49-F238E27FC236}">
                <a16:creationId xmlns:a16="http://schemas.microsoft.com/office/drawing/2014/main" id="{4B15C8AA-2DE3-46BC-A0C5-9DAE3D1B23D3}"/>
              </a:ext>
            </a:extLst>
          </p:cNvPr>
          <p:cNvSpPr>
            <a:spLocks noGrp="1"/>
          </p:cNvSpPr>
          <p:nvPr>
            <p:ph idx="1"/>
          </p:nvPr>
        </p:nvSpPr>
        <p:spPr/>
        <p:txBody>
          <a:bodyPr/>
          <a:lstStyle/>
          <a:p>
            <a:pPr marL="0" indent="0">
              <a:buNone/>
            </a:pPr>
            <a:r>
              <a:rPr lang="fr-FR" dirty="0"/>
              <a:t>Loi des XII tables</a:t>
            </a:r>
          </a:p>
        </p:txBody>
      </p:sp>
      <p:graphicFrame>
        <p:nvGraphicFramePr>
          <p:cNvPr id="3" name="Tableau 2">
            <a:extLst>
              <a:ext uri="{FF2B5EF4-FFF2-40B4-BE49-F238E27FC236}">
                <a16:creationId xmlns:a16="http://schemas.microsoft.com/office/drawing/2014/main" id="{89BFCD62-6319-A02E-80AD-1B6B24C6F7A6}"/>
              </a:ext>
            </a:extLst>
          </p:cNvPr>
          <p:cNvGraphicFramePr>
            <a:graphicFrameLocks noGrp="1"/>
          </p:cNvGraphicFramePr>
          <p:nvPr>
            <p:extLst>
              <p:ext uri="{D42A27DB-BD31-4B8C-83A1-F6EECF244321}">
                <p14:modId xmlns:p14="http://schemas.microsoft.com/office/powerpoint/2010/main" val="299236275"/>
              </p:ext>
            </p:extLst>
          </p:nvPr>
        </p:nvGraphicFramePr>
        <p:xfrm>
          <a:off x="1043608" y="1268760"/>
          <a:ext cx="6743700" cy="4875213"/>
        </p:xfrm>
        <a:graphic>
          <a:graphicData uri="http://schemas.openxmlformats.org/drawingml/2006/table">
            <a:tbl>
              <a:tblPr/>
              <a:tblGrid>
                <a:gridCol w="6743700">
                  <a:extLst>
                    <a:ext uri="{9D8B030D-6E8A-4147-A177-3AD203B41FA5}">
                      <a16:colId xmlns:a16="http://schemas.microsoft.com/office/drawing/2014/main" val="1519280615"/>
                    </a:ext>
                  </a:extLst>
                </a:gridCol>
              </a:tblGrid>
              <a:tr h="649288">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800">
                          <a:solidFill>
                            <a:srgbClr val="FF6600"/>
                          </a:solidFill>
                          <a:latin typeface="Times New Roman" panose="02020603050405020304" pitchFamily="18" charset="0"/>
                          <a:ea typeface="ＭＳ Ｐゴシック" panose="020B0600070205080204" pitchFamily="34" charset="-128"/>
                        </a:defRPr>
                      </a:lvl2pPr>
                      <a:lvl3pPr marL="1143000" indent="-228600">
                        <a:spcBef>
                          <a:spcPct val="20000"/>
                        </a:spcBef>
                        <a:buClr>
                          <a:srgbClr val="990099"/>
                        </a:buClr>
                        <a:defRPr sz="2800">
                          <a:solidFill>
                            <a:srgbClr val="990099"/>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2"/>
                        </a:buClr>
                        <a:defRPr sz="2400">
                          <a:solidFill>
                            <a:schemeClr val="accent2"/>
                          </a:solidFill>
                          <a:latin typeface="Times New Roman" panose="02020603050405020304" pitchFamily="18" charset="0"/>
                          <a:ea typeface="ＭＳ Ｐゴシック" panose="020B0600070205080204" pitchFamily="34" charset="-128"/>
                        </a:defRPr>
                      </a:lvl4pPr>
                      <a:lvl5pPr marL="2057400" indent="-228600">
                        <a:spcBef>
                          <a:spcPct val="20000"/>
                        </a:spcBef>
                        <a:defRPr sz="2400">
                          <a:solidFill>
                            <a:srgbClr val="0066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fr-FR" altLang="fr-FR"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Table IV</a:t>
                      </a:r>
                      <a:br>
                        <a:rPr kumimoji="0" lang="en-GB" altLang="fr-FR" sz="12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br>
                      <a:r>
                        <a:rPr kumimoji="0" lang="en-GB" altLang="fr-FR" sz="12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 </a:t>
                      </a:r>
                      <a:endParaRPr kumimoji="0" lang="fr-FR"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endParaRPr>
                    </a:p>
                  </a:txBody>
                  <a:tcPr marL="9525" marR="9525" marT="9525" marB="95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70185910"/>
                  </a:ext>
                </a:extLst>
              </a:tr>
              <a:tr h="4225925">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800">
                          <a:solidFill>
                            <a:srgbClr val="FF6600"/>
                          </a:solidFill>
                          <a:latin typeface="Times New Roman" panose="02020603050405020304" pitchFamily="18" charset="0"/>
                          <a:ea typeface="ＭＳ Ｐゴシック" panose="020B0600070205080204" pitchFamily="34" charset="-128"/>
                        </a:defRPr>
                      </a:lvl2pPr>
                      <a:lvl3pPr marL="1143000" indent="-228600">
                        <a:spcBef>
                          <a:spcPct val="20000"/>
                        </a:spcBef>
                        <a:buClr>
                          <a:srgbClr val="990099"/>
                        </a:buClr>
                        <a:defRPr sz="2800">
                          <a:solidFill>
                            <a:srgbClr val="990099"/>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2"/>
                        </a:buClr>
                        <a:defRPr sz="2400">
                          <a:solidFill>
                            <a:schemeClr val="accent2"/>
                          </a:solidFill>
                          <a:latin typeface="Times New Roman" panose="02020603050405020304" pitchFamily="18" charset="0"/>
                          <a:ea typeface="ＭＳ Ｐゴシック" panose="020B0600070205080204" pitchFamily="34" charset="-128"/>
                        </a:defRPr>
                      </a:lvl4pPr>
                      <a:lvl5pPr marL="2057400" indent="-228600">
                        <a:spcBef>
                          <a:spcPct val="20000"/>
                        </a:spcBef>
                        <a:defRPr sz="2400">
                          <a:solidFill>
                            <a:srgbClr val="0066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4. </a:t>
                      </a:r>
                      <a:r>
                        <a:rPr kumimoji="0" lang="fr-FR" altLang="fr-FR" sz="2400" b="1" i="1" u="none" strike="noStrike" cap="none" normalizeH="0" baseline="0" dirty="0">
                          <a:ln>
                            <a:noFill/>
                          </a:ln>
                          <a:solidFill>
                            <a:schemeClr val="tx1"/>
                          </a:solidFill>
                          <a:effectLst/>
                          <a:latin typeface="Palatino Linotype" panose="02040502050505030304" pitchFamily="18" charset="0"/>
                          <a:ea typeface="ＭＳ Ｐゴシック" panose="020B0600070205080204" pitchFamily="34" charset="-128"/>
                        </a:rPr>
                        <a:t>a</a:t>
                      </a:r>
                      <a:r>
                        <a:rPr kumimoji="0" lang="fr-FR" altLang="fr-FR"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 – A propos de l'accouchement humain, ... j'ai recueilli le renseignement suivant : une femme de bonne et honorable conduite, d'une chasteté indiscutable, donna le jour à un enfant dans le onzième mois après la mort de son mari, et on lui fit des difficultés comme si la conception avait eu lieu après la mort de celui-ci, puisque les Décemvirs avaient écrit que L'ENFANTEMENT DOIT AVOIR LIEU DANS LES DIX MOIS, non le onzième (</a:t>
                      </a:r>
                      <a:r>
                        <a:rPr kumimoji="0" lang="fr-FR" altLang="fr-FR" sz="2400" b="1" i="0" u="none" strike="noStrike" cap="none" normalizeH="0" baseline="0" dirty="0" err="1">
                          <a:ln>
                            <a:noFill/>
                          </a:ln>
                          <a:solidFill>
                            <a:schemeClr val="tx1"/>
                          </a:solidFill>
                          <a:effectLst/>
                          <a:latin typeface="Times New Roman" panose="02020603050405020304" pitchFamily="18" charset="0"/>
                          <a:ea typeface="ＭＳ Ｐゴシック" panose="020B0600070205080204" pitchFamily="34" charset="-128"/>
                        </a:rPr>
                        <a:t>Gell</a:t>
                      </a:r>
                      <a:r>
                        <a:rPr kumimoji="0" lang="fr-FR" altLang="fr-FR"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a:t>
                      </a:r>
                      <a:r>
                        <a:rPr kumimoji="0" lang="fr-FR" altLang="fr-FR" sz="2400" b="1" i="1"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 </a:t>
                      </a:r>
                      <a:r>
                        <a:rPr kumimoji="0" lang="fr-FR" altLang="fr-FR"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3, 16, 12 ; </a:t>
                      </a:r>
                      <a:r>
                        <a:rPr kumimoji="0" lang="fr-FR" altLang="fr-FR" sz="2400" b="1" i="1"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Cf. </a:t>
                      </a:r>
                      <a:r>
                        <a:rPr kumimoji="0" lang="fr-FR" altLang="fr-FR" sz="2400" b="1" i="0" u="none" strike="noStrike" cap="none" normalizeH="0" baseline="0" dirty="0" err="1">
                          <a:ln>
                            <a:noFill/>
                          </a:ln>
                          <a:solidFill>
                            <a:schemeClr val="tx1"/>
                          </a:solidFill>
                          <a:effectLst/>
                          <a:latin typeface="Times New Roman" panose="02020603050405020304" pitchFamily="18" charset="0"/>
                          <a:ea typeface="ＭＳ Ｐゴシック" panose="020B0600070205080204" pitchFamily="34" charset="-128"/>
                        </a:rPr>
                        <a:t>Tab.</a:t>
                      </a:r>
                      <a:r>
                        <a:rPr kumimoji="0" lang="fr-FR" altLang="fr-FR"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rPr>
                        <a:t> IV, n. 4b).</a:t>
                      </a:r>
                      <a:endParaRPr kumimoji="0" lang="fr-FR" altLang="fr-FR"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endParaRPr>
                    </a:p>
                  </a:txBody>
                  <a:tcPr marL="9525" marR="9525" marT="9525" marB="95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3211883693"/>
                  </a:ext>
                </a:extLst>
              </a:tr>
            </a:tbl>
          </a:graphicData>
        </a:graphic>
      </p:graphicFrame>
    </p:spTree>
    <p:extLst>
      <p:ext uri="{BB962C8B-B14F-4D97-AF65-F5344CB8AC3E}">
        <p14:creationId xmlns:p14="http://schemas.microsoft.com/office/powerpoint/2010/main" val="3122696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Espace réservé du numéro de diapositive 5">
            <a:extLst>
              <a:ext uri="{FF2B5EF4-FFF2-40B4-BE49-F238E27FC236}">
                <a16:creationId xmlns:a16="http://schemas.microsoft.com/office/drawing/2014/main" id="{05F4EF67-FAB3-4E3B-F224-094F76D1B2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CA9092B-9218-E741-AFDE-3A7C270A9C34}" type="slidenum">
              <a:rPr lang="en-US" altLang="fr-FR" smtClean="0"/>
              <a:pPr/>
              <a:t>19</a:t>
            </a:fld>
            <a:endParaRPr lang="en-US" altLang="fr-FR"/>
          </a:p>
        </p:txBody>
      </p:sp>
      <p:sp>
        <p:nvSpPr>
          <p:cNvPr id="2" name="Espace réservé du contenu 1">
            <a:extLst>
              <a:ext uri="{FF2B5EF4-FFF2-40B4-BE49-F238E27FC236}">
                <a16:creationId xmlns:a16="http://schemas.microsoft.com/office/drawing/2014/main" id="{4B15C8AA-2DE3-46BC-A0C5-9DAE3D1B23D3}"/>
              </a:ext>
            </a:extLst>
          </p:cNvPr>
          <p:cNvSpPr>
            <a:spLocks noGrp="1"/>
          </p:cNvSpPr>
          <p:nvPr>
            <p:ph idx="1"/>
          </p:nvPr>
        </p:nvSpPr>
        <p:spPr/>
        <p:txBody>
          <a:bodyPr/>
          <a:lstStyle/>
          <a:p>
            <a:pPr marL="0" indent="0">
              <a:buNone/>
            </a:pPr>
            <a:r>
              <a:rPr lang="fr-FR" dirty="0"/>
              <a:t>Loi des XII tables</a:t>
            </a:r>
          </a:p>
        </p:txBody>
      </p:sp>
      <p:graphicFrame>
        <p:nvGraphicFramePr>
          <p:cNvPr id="4" name="Tableau 3">
            <a:extLst>
              <a:ext uri="{FF2B5EF4-FFF2-40B4-BE49-F238E27FC236}">
                <a16:creationId xmlns:a16="http://schemas.microsoft.com/office/drawing/2014/main" id="{ABDB7726-5ACE-2F4F-CC4F-F32F9EEC0D71}"/>
              </a:ext>
            </a:extLst>
          </p:cNvPr>
          <p:cNvGraphicFramePr>
            <a:graphicFrameLocks noGrp="1"/>
          </p:cNvGraphicFramePr>
          <p:nvPr>
            <p:extLst>
              <p:ext uri="{D42A27DB-BD31-4B8C-83A1-F6EECF244321}">
                <p14:modId xmlns:p14="http://schemas.microsoft.com/office/powerpoint/2010/main" val="1223107766"/>
              </p:ext>
            </p:extLst>
          </p:nvPr>
        </p:nvGraphicFramePr>
        <p:xfrm>
          <a:off x="963615" y="1195917"/>
          <a:ext cx="7494585" cy="4466166"/>
        </p:xfrm>
        <a:graphic>
          <a:graphicData uri="http://schemas.openxmlformats.org/drawingml/2006/table">
            <a:tbl>
              <a:tblPr/>
              <a:tblGrid>
                <a:gridCol w="7494585">
                  <a:extLst>
                    <a:ext uri="{9D8B030D-6E8A-4147-A177-3AD203B41FA5}">
                      <a16:colId xmlns:a16="http://schemas.microsoft.com/office/drawing/2014/main" val="891934877"/>
                    </a:ext>
                  </a:extLst>
                </a:gridCol>
              </a:tblGrid>
              <a:tr h="718876">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800">
                          <a:solidFill>
                            <a:srgbClr val="FF6600"/>
                          </a:solidFill>
                          <a:latin typeface="Times New Roman" panose="02020603050405020304" pitchFamily="18" charset="0"/>
                          <a:ea typeface="ＭＳ Ｐゴシック" panose="020B0600070205080204" pitchFamily="34" charset="-128"/>
                        </a:defRPr>
                      </a:lvl2pPr>
                      <a:lvl3pPr marL="1143000" indent="-228600">
                        <a:spcBef>
                          <a:spcPct val="20000"/>
                        </a:spcBef>
                        <a:buClr>
                          <a:srgbClr val="990099"/>
                        </a:buClr>
                        <a:defRPr sz="2800">
                          <a:solidFill>
                            <a:srgbClr val="990099"/>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2"/>
                        </a:buClr>
                        <a:defRPr sz="2400">
                          <a:solidFill>
                            <a:schemeClr val="accent2"/>
                          </a:solidFill>
                          <a:latin typeface="Times New Roman" panose="02020603050405020304" pitchFamily="18" charset="0"/>
                          <a:ea typeface="ＭＳ Ｐゴシック" panose="020B0600070205080204" pitchFamily="34" charset="-128"/>
                        </a:defRPr>
                      </a:lvl4pPr>
                      <a:lvl5pPr marL="2057400" indent="-228600">
                        <a:spcBef>
                          <a:spcPct val="20000"/>
                        </a:spcBef>
                        <a:defRPr sz="2400">
                          <a:solidFill>
                            <a:srgbClr val="0066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Table IV</a:t>
                      </a:r>
                      <a:br>
                        <a:rPr kumimoji="0" lang="en-GB" altLang="fr-FR" sz="12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br>
                      <a:r>
                        <a:rPr kumimoji="0" lang="en-GB" altLang="fr-FR" sz="12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 </a:t>
                      </a:r>
                      <a:endParaRPr kumimoji="0" lang="fr-FR" altLang="fr-FR" sz="1100" b="1" i="0" u="none" strike="noStrike" cap="none" normalizeH="0" baseline="0">
                        <a:ln>
                          <a:noFill/>
                        </a:ln>
                        <a:solidFill>
                          <a:srgbClr val="000000"/>
                        </a:solidFill>
                        <a:effectLst/>
                        <a:latin typeface="Calibri" panose="020F0502020204030204" pitchFamily="34" charset="0"/>
                        <a:ea typeface="Calibri" panose="020F0502020204030204" pitchFamily="34" charset="0"/>
                      </a:endParaRPr>
                    </a:p>
                  </a:txBody>
                  <a:tcPr marL="9525" marR="9525" marT="9525" marB="95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979165763"/>
                  </a:ext>
                </a:extLst>
              </a:tr>
              <a:tr h="3747290">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800">
                          <a:solidFill>
                            <a:srgbClr val="FF6600"/>
                          </a:solidFill>
                          <a:latin typeface="Times New Roman" panose="02020603050405020304" pitchFamily="18" charset="0"/>
                          <a:ea typeface="ＭＳ Ｐゴシック" panose="020B0600070205080204" pitchFamily="34" charset="-128"/>
                        </a:defRPr>
                      </a:lvl2pPr>
                      <a:lvl3pPr marL="1143000" indent="-228600">
                        <a:spcBef>
                          <a:spcPct val="20000"/>
                        </a:spcBef>
                        <a:buClr>
                          <a:srgbClr val="990099"/>
                        </a:buClr>
                        <a:defRPr sz="2800">
                          <a:solidFill>
                            <a:srgbClr val="990099"/>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2"/>
                        </a:buClr>
                        <a:defRPr sz="2400">
                          <a:solidFill>
                            <a:schemeClr val="accent2"/>
                          </a:solidFill>
                          <a:latin typeface="Times New Roman" panose="02020603050405020304" pitchFamily="18" charset="0"/>
                          <a:ea typeface="ＭＳ Ｐゴシック" panose="020B0600070205080204" pitchFamily="34" charset="-128"/>
                        </a:defRPr>
                      </a:lvl4pPr>
                      <a:lvl5pPr marL="2057400" indent="-228600">
                        <a:spcBef>
                          <a:spcPct val="20000"/>
                        </a:spcBef>
                        <a:defRPr sz="2400">
                          <a:solidFill>
                            <a:srgbClr val="0066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2400" b="1" i="0" u="none" strike="noStrike" cap="none" normalizeH="0" baseline="0" dirty="0">
                          <a:ln>
                            <a:noFill/>
                          </a:ln>
                          <a:solidFill>
                            <a:srgbClr val="FF0000"/>
                          </a:solidFill>
                          <a:effectLst/>
                          <a:latin typeface="Times New Roman" panose="02020603050405020304" pitchFamily="18" charset="0"/>
                          <a:ea typeface="ＭＳ Ｐゴシック" panose="020B0600070205080204" pitchFamily="34" charset="-128"/>
                        </a:rPr>
                        <a:t>4. </a:t>
                      </a:r>
                      <a:r>
                        <a:rPr kumimoji="0" lang="fr-FR" altLang="fr-FR" sz="2400" b="1" i="1" u="none" strike="noStrike" cap="none" normalizeH="0" baseline="0" dirty="0">
                          <a:ln>
                            <a:noFill/>
                          </a:ln>
                          <a:solidFill>
                            <a:srgbClr val="FF0000"/>
                          </a:solidFill>
                          <a:effectLst/>
                          <a:latin typeface="Palatino Linotype" panose="02040502050505030304" pitchFamily="18" charset="0"/>
                          <a:ea typeface="ＭＳ Ｐゴシック" panose="020B0600070205080204" pitchFamily="34" charset="-128"/>
                        </a:rPr>
                        <a:t>b</a:t>
                      </a:r>
                      <a:r>
                        <a:rPr kumimoji="0" lang="fr-FR" altLang="fr-FR" sz="2400" b="1" i="0" u="none" strike="noStrike" cap="none" normalizeH="0" baseline="0" dirty="0">
                          <a:ln>
                            <a:noFill/>
                          </a:ln>
                          <a:solidFill>
                            <a:srgbClr val="FF0000"/>
                          </a:solidFill>
                          <a:effectLst/>
                          <a:latin typeface="Times New Roman" panose="02020603050405020304" pitchFamily="18" charset="0"/>
                          <a:ea typeface="ＭＳ Ｐゴシック" panose="020B0600070205080204" pitchFamily="34" charset="-128"/>
                        </a:rPr>
                        <a:t>. – L'ENFANT QUI EST ENCORE DANS LE SEIN DE SA MÈRE EST ADMIS par la loi des XII Tables À LA SUCCESSION </a:t>
                      </a:r>
                      <a:r>
                        <a:rPr kumimoji="0" lang="fr-FR" altLang="fr-FR" sz="2400" b="1" i="1" u="none" strike="noStrike" cap="none" normalizeH="0" baseline="0" dirty="0">
                          <a:ln>
                            <a:noFill/>
                          </a:ln>
                          <a:solidFill>
                            <a:srgbClr val="FF0000"/>
                          </a:solidFill>
                          <a:effectLst/>
                          <a:latin typeface="Times New Roman" panose="02020603050405020304" pitchFamily="18" charset="0"/>
                          <a:ea typeface="ＭＳ Ｐゴシック" panose="020B0600070205080204" pitchFamily="34" charset="-128"/>
                        </a:rPr>
                        <a:t>AB INTESTAT</a:t>
                      </a:r>
                      <a:r>
                        <a:rPr kumimoji="0" lang="fr-FR" altLang="fr-FR" sz="2400" b="1" i="0" u="none" strike="noStrike" cap="none" normalizeH="0" baseline="0" dirty="0">
                          <a:ln>
                            <a:noFill/>
                          </a:ln>
                          <a:solidFill>
                            <a:srgbClr val="FF0000"/>
                          </a:solidFill>
                          <a:effectLst/>
                          <a:latin typeface="Times New Roman" panose="02020603050405020304" pitchFamily="18" charset="0"/>
                          <a:ea typeface="ＭＳ Ｐゴシック" panose="020B0600070205080204" pitchFamily="34" charset="-128"/>
                        </a:rPr>
                        <a:t> ... </a:t>
                      </a:r>
                      <a:r>
                        <a:rPr kumimoji="0" lang="fr-FR" altLang="fr-FR" sz="2400" b="1"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L'ENFANT NÉ APRÈS LES DIX MOIS DE LA MORT DE SON PÈRE N'EST POINT ADMIS À SA SUCCESSION LÉGITIME (</a:t>
                      </a:r>
                      <a:r>
                        <a:rPr kumimoji="0" lang="fr-FR" altLang="fr-FR" sz="2400" b="1" i="0" u="none" strike="noStrike" cap="none" normalizeH="0" baseline="0" dirty="0" err="1">
                          <a:ln>
                            <a:noFill/>
                          </a:ln>
                          <a:solidFill>
                            <a:srgbClr val="000000"/>
                          </a:solidFill>
                          <a:effectLst/>
                          <a:latin typeface="Times New Roman" panose="02020603050405020304" pitchFamily="18" charset="0"/>
                          <a:ea typeface="ＭＳ Ｐゴシック" panose="020B0600070205080204" pitchFamily="34" charset="-128"/>
                        </a:rPr>
                        <a:t>Ulp</a:t>
                      </a:r>
                      <a:r>
                        <a:rPr kumimoji="0" lang="fr-FR" altLang="fr-FR" sz="2400" b="1"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14 </a:t>
                      </a:r>
                      <a:r>
                        <a:rPr kumimoji="0" lang="fr-FR" altLang="fr-FR" sz="2400" b="1" i="1"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ad </a:t>
                      </a:r>
                      <a:r>
                        <a:rPr kumimoji="0" lang="fr-FR" altLang="fr-FR" sz="2400" b="1" i="1" u="none" strike="noStrike" cap="none" normalizeH="0" baseline="0" dirty="0" err="1">
                          <a:ln>
                            <a:noFill/>
                          </a:ln>
                          <a:solidFill>
                            <a:srgbClr val="000000"/>
                          </a:solidFill>
                          <a:effectLst/>
                          <a:latin typeface="Times New Roman" panose="02020603050405020304" pitchFamily="18" charset="0"/>
                          <a:ea typeface="ＭＳ Ｐゴシック" panose="020B0600070205080204" pitchFamily="34" charset="-128"/>
                        </a:rPr>
                        <a:t>Sabinum</a:t>
                      </a:r>
                      <a:r>
                        <a:rPr kumimoji="0" lang="fr-FR" altLang="fr-FR" sz="2400" b="1"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a:t>
                      </a:r>
                      <a:r>
                        <a:rPr kumimoji="0" lang="fr-FR" altLang="fr-FR" sz="2400" b="1" i="1"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D.</a:t>
                      </a:r>
                      <a:r>
                        <a:rPr kumimoji="0" lang="fr-FR" altLang="fr-FR" sz="2400" b="1"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38, 16, 3, 9 ; </a:t>
                      </a:r>
                      <a:r>
                        <a:rPr kumimoji="0" lang="fr-FR" altLang="fr-FR" sz="2400" b="1" i="1"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D</a:t>
                      </a:r>
                      <a:r>
                        <a:rPr kumimoji="0" lang="fr-FR" altLang="fr-FR" sz="2400" b="1"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38, 16, 3, 11 ; </a:t>
                      </a:r>
                      <a:r>
                        <a:rPr kumimoji="0" lang="fr-FR" altLang="fr-FR" sz="2400" b="1" i="1"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Cf. </a:t>
                      </a:r>
                      <a:r>
                        <a:rPr kumimoji="0" lang="fr-FR" altLang="fr-FR" sz="2400" b="1" i="0" u="none" strike="noStrike" cap="none" normalizeH="0" baseline="0" dirty="0" err="1">
                          <a:ln>
                            <a:noFill/>
                          </a:ln>
                          <a:solidFill>
                            <a:srgbClr val="000000"/>
                          </a:solidFill>
                          <a:effectLst/>
                          <a:latin typeface="Times New Roman" panose="02020603050405020304" pitchFamily="18" charset="0"/>
                          <a:ea typeface="ＭＳ Ｐゴシック" panose="020B0600070205080204" pitchFamily="34" charset="-128"/>
                        </a:rPr>
                        <a:t>Tab.</a:t>
                      </a:r>
                      <a:r>
                        <a:rPr kumimoji="0" lang="fr-FR" altLang="fr-FR" sz="2400" b="1"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rPr>
                        <a:t> IV, n. 4a).</a:t>
                      </a:r>
                      <a:endParaRPr kumimoji="0" lang="fr-FR" altLang="fr-FR" sz="2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endParaRPr>
                    </a:p>
                  </a:txBody>
                  <a:tcPr marL="9525" marR="9525" marT="9525" marB="95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2826566267"/>
                  </a:ext>
                </a:extLst>
              </a:tr>
            </a:tbl>
          </a:graphicData>
        </a:graphic>
      </p:graphicFrame>
      <p:sp>
        <p:nvSpPr>
          <p:cNvPr id="5" name="ZoneTexte 4">
            <a:extLst>
              <a:ext uri="{FF2B5EF4-FFF2-40B4-BE49-F238E27FC236}">
                <a16:creationId xmlns:a16="http://schemas.microsoft.com/office/drawing/2014/main" id="{FF78A0A6-1CA6-CE49-B074-BE1D16A02E81}"/>
              </a:ext>
            </a:extLst>
          </p:cNvPr>
          <p:cNvSpPr txBox="1"/>
          <p:nvPr/>
        </p:nvSpPr>
        <p:spPr>
          <a:xfrm>
            <a:off x="907622" y="5909101"/>
            <a:ext cx="7606570" cy="830997"/>
          </a:xfrm>
          <a:prstGeom prst="rect">
            <a:avLst/>
          </a:prstGeom>
          <a:noFill/>
        </p:spPr>
        <p:txBody>
          <a:bodyPr wrap="none" rtlCol="0">
            <a:spAutoFit/>
          </a:bodyPr>
          <a:lstStyle/>
          <a:p>
            <a:r>
              <a:rPr lang="fr-FR" dirty="0"/>
              <a:t>Note: une succession </a:t>
            </a:r>
            <a:r>
              <a:rPr lang="fr-FR" i="1" dirty="0"/>
              <a:t>ab intestat </a:t>
            </a:r>
            <a:r>
              <a:rPr lang="fr-FR" dirty="0"/>
              <a:t>est une succession dévolue </a:t>
            </a:r>
          </a:p>
          <a:p>
            <a:r>
              <a:rPr lang="fr-FR" dirty="0"/>
              <a:t>en l’absence de testament</a:t>
            </a:r>
          </a:p>
        </p:txBody>
      </p:sp>
    </p:spTree>
    <p:extLst>
      <p:ext uri="{BB962C8B-B14F-4D97-AF65-F5344CB8AC3E}">
        <p14:creationId xmlns:p14="http://schemas.microsoft.com/office/powerpoint/2010/main" val="15367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Espace réservé du numéro de diapositive 5">
            <a:extLst>
              <a:ext uri="{FF2B5EF4-FFF2-40B4-BE49-F238E27FC236}">
                <a16:creationId xmlns:a16="http://schemas.microsoft.com/office/drawing/2014/main" id="{8AE3C0F5-5D9B-24F8-2A3A-C84419E14A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BA66C01-4189-384A-A9D1-AFE1C460F146}" type="slidenum">
              <a:rPr lang="en-US" altLang="fr-FR" smtClean="0"/>
              <a:pPr/>
              <a:t>2</a:t>
            </a:fld>
            <a:endParaRPr lang="en-US" altLang="fr-FR"/>
          </a:p>
        </p:txBody>
      </p:sp>
      <p:sp>
        <p:nvSpPr>
          <p:cNvPr id="17410" name="Rectangle 3">
            <a:extLst>
              <a:ext uri="{FF2B5EF4-FFF2-40B4-BE49-F238E27FC236}">
                <a16:creationId xmlns:a16="http://schemas.microsoft.com/office/drawing/2014/main" id="{D661C6CE-6B84-4B9D-6029-3E820856C040}"/>
              </a:ext>
            </a:extLst>
          </p:cNvPr>
          <p:cNvSpPr>
            <a:spLocks noGrp="1" noChangeArrowheads="1"/>
          </p:cNvSpPr>
          <p:nvPr>
            <p:ph type="body" idx="1"/>
          </p:nvPr>
        </p:nvSpPr>
        <p:spPr>
          <a:xfrm>
            <a:off x="611188" y="457200"/>
            <a:ext cx="7847012" cy="6140450"/>
          </a:xfrm>
        </p:spPr>
        <p:txBody>
          <a:bodyPr/>
          <a:lstStyle/>
          <a:p>
            <a:pPr>
              <a:buFontTx/>
              <a:buNone/>
              <a:defRPr/>
            </a:pPr>
            <a:endParaRPr lang="fr-CA" altLang="fr-FR" dirty="0">
              <a:ea typeface="ＭＳ Ｐゴシック" panose="020B0600070205080204" pitchFamily="34" charset="-128"/>
            </a:endParaRPr>
          </a:p>
          <a:p>
            <a:pPr>
              <a:buFontTx/>
              <a:buNone/>
              <a:defRPr/>
            </a:pPr>
            <a:r>
              <a:rPr lang="fr-CA" altLang="fr-FR" dirty="0">
                <a:ea typeface="ＭＳ Ｐゴシック" panose="020B0600070205080204" pitchFamily="34" charset="-128"/>
              </a:rPr>
              <a:t>INTRODUCTION GÉNÉRALE</a:t>
            </a:r>
          </a:p>
          <a:p>
            <a:pPr>
              <a:buFontTx/>
              <a:buAutoNum type="alphaUcPeriod"/>
              <a:defRPr/>
            </a:pPr>
            <a:r>
              <a:rPr lang="fr-CA" altLang="fr-FR" dirty="0">
                <a:ea typeface="ＭＳ Ｐゴシック" panose="020B0600070205080204" pitchFamily="34" charset="-128"/>
              </a:rPr>
              <a:t>Principe de continuité juridique</a:t>
            </a:r>
            <a:r>
              <a:rPr lang="en-CA" altLang="fr-FR" dirty="0">
                <a:ea typeface="ＭＳ Ｐゴシック" panose="020B0600070205080204" pitchFamily="34" charset="-128"/>
              </a:rPr>
              <a:t> </a:t>
            </a:r>
            <a:r>
              <a:rPr lang="en-CA" altLang="fr-FR" dirty="0" err="1">
                <a:ea typeface="ＭＳ Ｐゴシック" panose="020B0600070205080204" pitchFamily="34" charset="-128"/>
              </a:rPr>
              <a:t>en</a:t>
            </a:r>
            <a:r>
              <a:rPr lang="en-CA" altLang="fr-FR" dirty="0">
                <a:ea typeface="ＭＳ Ｐゴシック" panose="020B0600070205080204" pitchFamily="34" charset="-128"/>
              </a:rPr>
              <a:t> droit </a:t>
            </a:r>
            <a:r>
              <a:rPr lang="en-CA" altLang="fr-FR" dirty="0" err="1">
                <a:ea typeface="ＭＳ Ｐゴシック" panose="020B0600070205080204" pitchFamily="34" charset="-128"/>
              </a:rPr>
              <a:t>canadien</a:t>
            </a:r>
            <a:r>
              <a:rPr lang="en-CA" altLang="fr-FR" dirty="0">
                <a:ea typeface="ＭＳ Ｐゴシック" panose="020B0600070205080204" pitchFamily="34" charset="-128"/>
              </a:rPr>
              <a:t> et </a:t>
            </a:r>
            <a:r>
              <a:rPr lang="en-CA" altLang="fr-FR" dirty="0" err="1">
                <a:ea typeface="ＭＳ Ｐゴシック" panose="020B0600070205080204" pitchFamily="34" charset="-128"/>
              </a:rPr>
              <a:t>québécois</a:t>
            </a:r>
            <a:endParaRPr lang="fr-CA" altLang="fr-FR" dirty="0">
              <a:ea typeface="ＭＳ Ｐゴシック" panose="020B0600070205080204" pitchFamily="34" charset="-128"/>
            </a:endParaRPr>
          </a:p>
          <a:p>
            <a:pPr marL="1066800" lvl="1" indent="-609600">
              <a:buFont typeface="Wingdings" pitchFamily="2" charset="2"/>
              <a:buAutoNum type="arabicPeriod"/>
              <a:defRPr/>
            </a:pPr>
            <a:r>
              <a:rPr lang="fr-CA" altLang="fr-FR" dirty="0">
                <a:solidFill>
                  <a:srgbClr val="00CC00"/>
                </a:solidFill>
                <a:ea typeface="ＭＳ Ｐゴシック" panose="020B0600070205080204" pitchFamily="34" charset="-128"/>
              </a:rPr>
              <a:t>Une règle de droit demeure en vigueur tant et aussi longtemps qu’elle n’a pas été abrogée ou modifiée par une règle plus récente.</a:t>
            </a:r>
          </a:p>
          <a:p>
            <a:pPr marL="1066800" lvl="1" indent="-609600">
              <a:buFont typeface="Wingdings" pitchFamily="2" charset="2"/>
              <a:buAutoNum type="arabicPeriod"/>
              <a:defRPr/>
            </a:pPr>
            <a:r>
              <a:rPr lang="fr-CA" altLang="fr-FR" dirty="0">
                <a:ea typeface="ＭＳ Ｐゴシック" panose="020B0600070205080204" pitchFamily="34" charset="-128"/>
              </a:rPr>
              <a:t>L’ancien droit joue un rôle supplétif.</a:t>
            </a:r>
          </a:p>
          <a:p>
            <a:pPr marL="457200" lvl="1" indent="0">
              <a:buFontTx/>
              <a:buNone/>
              <a:defRPr/>
            </a:pPr>
            <a:r>
              <a:rPr lang="fr-CA" altLang="fr-FR" dirty="0">
                <a:ea typeface="ＭＳ Ｐゴシック" panose="020B0600070205080204" pitchFamily="34" charset="-128"/>
              </a:rPr>
              <a:t>		  </a:t>
            </a:r>
            <a:r>
              <a:rPr lang="fr-CA" altLang="fr-FR" dirty="0">
                <a:solidFill>
                  <a:srgbClr val="7030A0"/>
                </a:solidFill>
                <a:ea typeface="ＭＳ Ｐゴシック" panose="020B0600070205080204" pitchFamily="34" charset="-128"/>
              </a:rPr>
              <a:t>Vote électronique</a:t>
            </a:r>
          </a:p>
          <a:p>
            <a:pPr marL="1066800" lvl="1" indent="-609600">
              <a:buFont typeface="Wingdings" pitchFamily="2" charset="2"/>
              <a:buAutoNum type="arabicPeriod"/>
              <a:defRPr/>
            </a:pPr>
            <a:endParaRPr lang="fr-CA" altLang="fr-FR" dirty="0">
              <a:ea typeface="ＭＳ Ｐゴシック" panose="020B0600070205080204" pitchFamily="34" charset="-128"/>
            </a:endParaRPr>
          </a:p>
          <a:p>
            <a:pPr marL="1066800" lvl="1" indent="-609600">
              <a:buFont typeface="Wingdings" pitchFamily="2" charset="2"/>
              <a:buAutoNum type="arabicPeriod"/>
              <a:defRPr/>
            </a:pPr>
            <a:endParaRPr lang="fr-CA" altLang="fr-FR" dirty="0">
              <a:ea typeface="ＭＳ Ｐゴシック" panose="020B0600070205080204" pitchFamily="34" charset="-128"/>
            </a:endParaRPr>
          </a:p>
          <a:p>
            <a:pPr marL="1066800" lvl="1" indent="-609600">
              <a:buFont typeface="Wingdings" pitchFamily="2" charset="2"/>
              <a:buAutoNum type="arabicPeriod"/>
              <a:defRPr/>
            </a:pPr>
            <a:endParaRPr lang="fr-CA" altLang="fr-FR" dirty="0">
              <a:ea typeface="ＭＳ Ｐゴシック" panose="020B0600070205080204" pitchFamily="34" charset="-128"/>
            </a:endParaRPr>
          </a:p>
          <a:p>
            <a:pPr marL="1066800" lvl="1" indent="-609600">
              <a:buFont typeface="Wingdings" pitchFamily="2" charset="2"/>
              <a:buAutoNum type="arabicPeriod"/>
              <a:defRPr/>
            </a:pPr>
            <a:endParaRPr lang="fr-CA" altLang="fr-FR" dirty="0">
              <a:ea typeface="ＭＳ Ｐゴシック" panose="020B0600070205080204" pitchFamily="34" charset="-128"/>
            </a:endParaRPr>
          </a:p>
        </p:txBody>
      </p:sp>
      <p:sp>
        <p:nvSpPr>
          <p:cNvPr id="17411" name="Flèche vers la droite 2">
            <a:extLst>
              <a:ext uri="{FF2B5EF4-FFF2-40B4-BE49-F238E27FC236}">
                <a16:creationId xmlns:a16="http://schemas.microsoft.com/office/drawing/2014/main" id="{E6D612E6-AE17-FC6D-27CD-0867A01F258E}"/>
              </a:ext>
            </a:extLst>
          </p:cNvPr>
          <p:cNvSpPr>
            <a:spLocks noChangeArrowheads="1"/>
          </p:cNvSpPr>
          <p:nvPr/>
        </p:nvSpPr>
        <p:spPr bwMode="auto">
          <a:xfrm>
            <a:off x="1476375" y="5445125"/>
            <a:ext cx="977900" cy="484188"/>
          </a:xfrm>
          <a:prstGeom prst="rightArrow">
            <a:avLst>
              <a:gd name="adj1" fmla="val 50000"/>
              <a:gd name="adj2" fmla="val 50024"/>
            </a:avLst>
          </a:prstGeom>
          <a:solidFill>
            <a:schemeClr val="accent1"/>
          </a:solidFill>
          <a:ln w="9525" algn="ctr">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fr-FR" altLang="fr-F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Espace réservé du numéro de diapositive 3">
            <a:extLst>
              <a:ext uri="{FF2B5EF4-FFF2-40B4-BE49-F238E27FC236}">
                <a16:creationId xmlns:a16="http://schemas.microsoft.com/office/drawing/2014/main" id="{FE65BD14-19CB-C090-1568-6C5965E642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84E590F-9381-DF4E-A506-3391B9B1F5AD}" type="slidenum">
              <a:rPr lang="en-US" altLang="fr-FR" smtClean="0"/>
              <a:pPr/>
              <a:t>20</a:t>
            </a:fld>
            <a:endParaRPr lang="en-US" altLang="fr-FR"/>
          </a:p>
        </p:txBody>
      </p:sp>
      <p:sp>
        <p:nvSpPr>
          <p:cNvPr id="65538" name="Rectangle 3">
            <a:extLst>
              <a:ext uri="{FF2B5EF4-FFF2-40B4-BE49-F238E27FC236}">
                <a16:creationId xmlns:a16="http://schemas.microsoft.com/office/drawing/2014/main" id="{483D3AE7-87CB-BF36-B247-C40D4D79EC0B}"/>
              </a:ext>
            </a:extLst>
          </p:cNvPr>
          <p:cNvSpPr>
            <a:spLocks noGrp="1" noChangeArrowheads="1"/>
          </p:cNvSpPr>
          <p:nvPr>
            <p:ph idx="1"/>
          </p:nvPr>
        </p:nvSpPr>
        <p:spPr>
          <a:ln>
            <a:solidFill>
              <a:srgbClr val="FF3300"/>
            </a:solidFill>
            <a:miter lim="800000"/>
            <a:headEnd/>
            <a:tailEnd/>
          </a:ln>
        </p:spPr>
        <p:txBody>
          <a:bodyPr/>
          <a:lstStyle/>
          <a:p>
            <a:pPr marL="1066800" lvl="1" indent="-609600">
              <a:buFont typeface="Times New Roman" panose="02020603050405020304" pitchFamily="18" charset="0"/>
              <a:buAutoNum type="arabicPeriod" startAt="3"/>
            </a:pPr>
            <a:r>
              <a:rPr lang="fr-CA" altLang="fr-FR" dirty="0">
                <a:ea typeface="ＭＳ Ｐゴシック" panose="020B0600070205080204" pitchFamily="34" charset="-128"/>
              </a:rPr>
              <a:t>Le déroulement du procès: les « actions » de la Loi (des XII Tables)</a:t>
            </a:r>
            <a:r>
              <a:rPr lang="en-CA" altLang="fr-FR" dirty="0">
                <a:ea typeface="ＭＳ Ｐゴシック" panose="020B0600070205080204" pitchFamily="34" charset="-128"/>
              </a:rPr>
              <a:t> </a:t>
            </a:r>
          </a:p>
          <a:p>
            <a:pPr marL="1066800" lvl="1" indent="-609600">
              <a:buFontTx/>
              <a:buNone/>
            </a:pPr>
            <a:r>
              <a:rPr lang="en-CA" altLang="fr-FR" i="1" dirty="0">
                <a:solidFill>
                  <a:srgbClr val="CC3300"/>
                </a:solidFill>
                <a:ea typeface="ＭＳ Ｐゴシック" panose="020B0600070205080204" pitchFamily="34" charset="-128"/>
              </a:rPr>
              <a:t>		- </a:t>
            </a:r>
            <a:r>
              <a:rPr lang="en-CA" altLang="fr-FR" dirty="0" err="1">
                <a:solidFill>
                  <a:srgbClr val="CC3300"/>
                </a:solidFill>
                <a:ea typeface="ＭＳ Ｐゴシック" panose="020B0600070205080204" pitchFamily="34" charset="-128"/>
              </a:rPr>
              <a:t>voir</a:t>
            </a:r>
            <a:r>
              <a:rPr lang="en-CA" altLang="fr-FR" i="1" dirty="0">
                <a:solidFill>
                  <a:srgbClr val="CC3300"/>
                </a:solidFill>
                <a:ea typeface="ＭＳ Ｐゴシック" panose="020B0600070205080204" pitchFamily="34" charset="-128"/>
              </a:rPr>
              <a:t> </a:t>
            </a:r>
            <a:r>
              <a:rPr lang="en-US" altLang="fr-FR" i="1" dirty="0">
                <a:solidFill>
                  <a:srgbClr val="CC3300"/>
                </a:solidFill>
                <a:ea typeface="ＭＳ Ｐゴシック" panose="020B0600070205080204" pitchFamily="34" charset="-128"/>
              </a:rPr>
              <a:t>Introduction</a:t>
            </a:r>
            <a:r>
              <a:rPr lang="en-US" altLang="fr-FR" dirty="0">
                <a:solidFill>
                  <a:srgbClr val="CC3300"/>
                </a:solidFill>
                <a:ea typeface="ＭＳ Ｐゴシック" panose="020B0600070205080204" pitchFamily="34" charset="-128"/>
              </a:rPr>
              <a:t>, </a:t>
            </a:r>
            <a:r>
              <a:rPr lang="en-US" altLang="fr-FR" dirty="0" err="1">
                <a:solidFill>
                  <a:srgbClr val="CC3300"/>
                </a:solidFill>
                <a:ea typeface="ＭＳ Ｐゴシック" panose="020B0600070205080204" pitchFamily="34" charset="-128"/>
              </a:rPr>
              <a:t>nos</a:t>
            </a:r>
            <a:r>
              <a:rPr lang="en-US" altLang="fr-FR" dirty="0">
                <a:solidFill>
                  <a:srgbClr val="CC3300"/>
                </a:solidFill>
                <a:ea typeface="ＭＳ Ｐゴシック" panose="020B0600070205080204" pitchFamily="34" charset="-128"/>
              </a:rPr>
              <a:t> 35-45</a:t>
            </a:r>
            <a:endParaRPr lang="fr-CA" altLang="fr-FR" dirty="0">
              <a:solidFill>
                <a:srgbClr val="FF3300"/>
              </a:solidFill>
              <a:ea typeface="ＭＳ Ｐゴシック" panose="020B0600070205080204" pitchFamily="34" charset="-128"/>
            </a:endParaRPr>
          </a:p>
          <a:p>
            <a:pPr marL="1524000" lvl="2" indent="-609600">
              <a:buFontTx/>
              <a:buAutoNum type="alphaLcPeriod"/>
            </a:pPr>
            <a:r>
              <a:rPr lang="fr-CA" altLang="fr-FR" i="1" dirty="0">
                <a:ea typeface="ＭＳ Ｐゴシック" panose="020B0600070205080204" pitchFamily="34" charset="-128"/>
              </a:rPr>
              <a:t>In </a:t>
            </a:r>
            <a:r>
              <a:rPr lang="fr-CA" altLang="fr-FR" i="1" dirty="0" err="1">
                <a:ea typeface="ＭＳ Ｐゴシック" panose="020B0600070205080204" pitchFamily="34" charset="-128"/>
              </a:rPr>
              <a:t>iure</a:t>
            </a:r>
            <a:r>
              <a:rPr lang="fr-CA" altLang="fr-FR" i="1" dirty="0">
                <a:ea typeface="ＭＳ Ｐゴシック" panose="020B0600070205080204" pitchFamily="34" charset="-128"/>
              </a:rPr>
              <a:t> =</a:t>
            </a:r>
            <a:r>
              <a:rPr lang="fr-CA" altLang="fr-FR" dirty="0">
                <a:ea typeface="ＭＳ Ｐゴシック" panose="020B0600070205080204" pitchFamily="34" charset="-128"/>
              </a:rPr>
              <a:t> en droit, devant le magistrat (consul ou, après 367, préteur)</a:t>
            </a:r>
          </a:p>
          <a:p>
            <a:pPr marL="1898650" lvl="3" indent="-609600">
              <a:buFontTx/>
              <a:buNone/>
            </a:pPr>
            <a:r>
              <a:rPr lang="fr-CA" altLang="fr-FR" dirty="0">
                <a:ea typeface="ＭＳ Ｐゴシック" panose="020B0600070205080204" pitchFamily="34" charset="-128"/>
              </a:rPr>
              <a:t>	- </a:t>
            </a:r>
            <a:r>
              <a:rPr lang="fr-CA" altLang="fr-FR" dirty="0">
                <a:solidFill>
                  <a:srgbClr val="FF0000"/>
                </a:solidFill>
                <a:ea typeface="ＭＳ Ｐゴシック" panose="020B0600070205080204" pitchFamily="34" charset="-128"/>
              </a:rPr>
              <a:t>Voir la Table I, 1 à 3 et I, 6 à 9</a:t>
            </a:r>
            <a:endParaRPr lang="fr-FR" altLang="fr-FR" dirty="0">
              <a:solidFill>
                <a:srgbClr val="FF0000"/>
              </a:solidFill>
              <a:ea typeface="ＭＳ Ｐゴシック" panose="020B0600070205080204"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Espace réservé du numéro de diapositive 1">
            <a:extLst>
              <a:ext uri="{FF2B5EF4-FFF2-40B4-BE49-F238E27FC236}">
                <a16:creationId xmlns:a16="http://schemas.microsoft.com/office/drawing/2014/main" id="{52A9C529-6986-6A39-EB14-F07BC033EB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F1BD029-736D-584F-B34E-9FC0BE2775C2}" type="slidenum">
              <a:rPr lang="en-US" altLang="fr-FR" smtClean="0"/>
              <a:pPr/>
              <a:t>21</a:t>
            </a:fld>
            <a:endParaRPr lang="en-US" altLang="fr-FR"/>
          </a:p>
        </p:txBody>
      </p:sp>
      <p:graphicFrame>
        <p:nvGraphicFramePr>
          <p:cNvPr id="6" name="Tableau 5">
            <a:extLst>
              <a:ext uri="{FF2B5EF4-FFF2-40B4-BE49-F238E27FC236}">
                <a16:creationId xmlns:a16="http://schemas.microsoft.com/office/drawing/2014/main" id="{C6527898-1106-210C-89D6-1045AB079AE2}"/>
              </a:ext>
            </a:extLst>
          </p:cNvPr>
          <p:cNvGraphicFramePr>
            <a:graphicFrameLocks noGrp="1"/>
          </p:cNvGraphicFramePr>
          <p:nvPr/>
        </p:nvGraphicFramePr>
        <p:xfrm>
          <a:off x="1116013" y="190500"/>
          <a:ext cx="6743700" cy="6049964"/>
        </p:xfrm>
        <a:graphic>
          <a:graphicData uri="http://schemas.openxmlformats.org/drawingml/2006/table">
            <a:tbl>
              <a:tblPr/>
              <a:tblGrid>
                <a:gridCol w="6743700">
                  <a:extLst>
                    <a:ext uri="{9D8B030D-6E8A-4147-A177-3AD203B41FA5}">
                      <a16:colId xmlns:a16="http://schemas.microsoft.com/office/drawing/2014/main" val="20000"/>
                    </a:ext>
                  </a:extLst>
                </a:gridCol>
              </a:tblGrid>
              <a:tr h="649288">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800">
                          <a:solidFill>
                            <a:srgbClr val="FF6600"/>
                          </a:solidFill>
                          <a:latin typeface="Times New Roman" panose="02020603050405020304" pitchFamily="18" charset="0"/>
                          <a:ea typeface="ＭＳ Ｐゴシック" panose="020B0600070205080204" pitchFamily="34" charset="-128"/>
                        </a:defRPr>
                      </a:lvl2pPr>
                      <a:lvl3pPr marL="1143000" indent="-228600">
                        <a:spcBef>
                          <a:spcPct val="20000"/>
                        </a:spcBef>
                        <a:buClr>
                          <a:srgbClr val="990099"/>
                        </a:buClr>
                        <a:defRPr sz="2800">
                          <a:solidFill>
                            <a:srgbClr val="990099"/>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2"/>
                        </a:buClr>
                        <a:defRPr sz="2400">
                          <a:solidFill>
                            <a:schemeClr val="accent2"/>
                          </a:solidFill>
                          <a:latin typeface="Times New Roman" panose="02020603050405020304" pitchFamily="18" charset="0"/>
                          <a:ea typeface="ＭＳ Ｐゴシック" panose="020B0600070205080204" pitchFamily="34" charset="-128"/>
                        </a:defRPr>
                      </a:lvl4pPr>
                      <a:lvl5pPr marL="2057400" indent="-228600">
                        <a:spcBef>
                          <a:spcPct val="20000"/>
                        </a:spcBef>
                        <a:defRPr sz="2400">
                          <a:solidFill>
                            <a:srgbClr val="0066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Table I</a:t>
                      </a:r>
                      <a:br>
                        <a:rPr kumimoji="0" lang="en-GB" altLang="fr-FR" sz="12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br>
                      <a:r>
                        <a:rPr kumimoji="0" lang="en-GB" altLang="fr-FR" sz="12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 </a:t>
                      </a:r>
                      <a:endParaRPr kumimoji="0" lang="fr-FR" altLang="fr-FR" sz="1100" b="1" i="0" u="none" strike="noStrike" cap="none" normalizeH="0" baseline="0">
                        <a:ln>
                          <a:noFill/>
                        </a:ln>
                        <a:solidFill>
                          <a:srgbClr val="000000"/>
                        </a:solidFill>
                        <a:effectLst/>
                        <a:latin typeface="Calibri" panose="020F0502020204030204" pitchFamily="34" charset="0"/>
                        <a:ea typeface="Calibri" panose="020F0502020204030204" pitchFamily="34" charset="0"/>
                      </a:endParaRPr>
                    </a:p>
                  </a:txBody>
                  <a:tcPr marL="9525" marR="9525" marT="9525" marB="95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95275">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800">
                          <a:solidFill>
                            <a:srgbClr val="FF6600"/>
                          </a:solidFill>
                          <a:latin typeface="Times New Roman" panose="02020603050405020304" pitchFamily="18" charset="0"/>
                          <a:ea typeface="ＭＳ Ｐゴシック" panose="020B0600070205080204" pitchFamily="34" charset="-128"/>
                        </a:defRPr>
                      </a:lvl2pPr>
                      <a:lvl3pPr marL="1143000" indent="-228600">
                        <a:spcBef>
                          <a:spcPct val="20000"/>
                        </a:spcBef>
                        <a:buClr>
                          <a:srgbClr val="990099"/>
                        </a:buClr>
                        <a:defRPr sz="2800">
                          <a:solidFill>
                            <a:srgbClr val="990099"/>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2"/>
                        </a:buClr>
                        <a:defRPr sz="2400">
                          <a:solidFill>
                            <a:schemeClr val="accent2"/>
                          </a:solidFill>
                          <a:latin typeface="Times New Roman" panose="02020603050405020304" pitchFamily="18" charset="0"/>
                          <a:ea typeface="ＭＳ Ｐゴシック" panose="020B0600070205080204" pitchFamily="34" charset="-128"/>
                        </a:defRPr>
                      </a:lvl4pPr>
                      <a:lvl5pPr marL="2057400" indent="-228600">
                        <a:spcBef>
                          <a:spcPct val="20000"/>
                        </a:spcBef>
                        <a:defRPr sz="2400">
                          <a:solidFill>
                            <a:srgbClr val="0066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12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 </a:t>
                      </a:r>
                      <a:endParaRPr kumimoji="0" lang="fr-FR" altLang="fr-FR" sz="1100" b="1" i="0" u="none" strike="noStrike" cap="none" normalizeH="0" baseline="0">
                        <a:ln>
                          <a:noFill/>
                        </a:ln>
                        <a:solidFill>
                          <a:srgbClr val="000000"/>
                        </a:solidFill>
                        <a:effectLst/>
                        <a:latin typeface="Calibri" panose="020F0502020204030204" pitchFamily="34" charset="0"/>
                        <a:ea typeface="Calibri" panose="020F0502020204030204" pitchFamily="34" charset="0"/>
                      </a:endParaRPr>
                    </a:p>
                  </a:txBody>
                  <a:tcPr marL="9525" marR="9525" marT="9525" marB="95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963863">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800">
                          <a:solidFill>
                            <a:srgbClr val="FF6600"/>
                          </a:solidFill>
                          <a:latin typeface="Times New Roman" panose="02020603050405020304" pitchFamily="18" charset="0"/>
                          <a:ea typeface="ＭＳ Ｐゴシック" panose="020B0600070205080204" pitchFamily="34" charset="-128"/>
                        </a:defRPr>
                      </a:lvl2pPr>
                      <a:lvl3pPr marL="1143000" indent="-228600">
                        <a:spcBef>
                          <a:spcPct val="20000"/>
                        </a:spcBef>
                        <a:buClr>
                          <a:srgbClr val="990099"/>
                        </a:buClr>
                        <a:defRPr sz="2800">
                          <a:solidFill>
                            <a:srgbClr val="990099"/>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2"/>
                        </a:buClr>
                        <a:defRPr sz="2400">
                          <a:solidFill>
                            <a:schemeClr val="accent2"/>
                          </a:solidFill>
                          <a:latin typeface="Times New Roman" panose="02020603050405020304" pitchFamily="18" charset="0"/>
                          <a:ea typeface="ＭＳ Ｐゴシック" panose="020B0600070205080204" pitchFamily="34" charset="-128"/>
                        </a:defRPr>
                      </a:lvl4pPr>
                      <a:lvl5pPr marL="2057400" indent="-228600">
                        <a:spcBef>
                          <a:spcPct val="20000"/>
                        </a:spcBef>
                        <a:defRPr sz="2400">
                          <a:solidFill>
                            <a:srgbClr val="0066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1. – SI QUELQU’UN EST CITÉ EN JUSTICE, QU’IL Y AILLE. S’IL N’Y VA PAS, QUE L’ON APPELLE DES TÉMOINS. ENSUITE QU’ON S’EN SAISISSE (Porph., ad Hor. Sat., 1, 9, 76 ; Cf. Cic., de leg., 2, 4, 9 ; Gell., 20, 1, 25 ; Auct., Her., 2, 13, 19 ; Plin., N.H., 11, 45 ; Verg., ecl., 6, 3 ; Gai., 1 ad XII tab., D., 2, 4, 18 ; D., 2, 4, 20 ; 2, 4, 22 pr).</a:t>
                      </a:r>
                      <a:endParaRPr kumimoji="0" lang="fr-FR" altLang="fr-FR" sz="2400" b="1" i="0" u="none" strike="noStrike" cap="none" normalizeH="0" baseline="0">
                        <a:ln>
                          <a:noFill/>
                        </a:ln>
                        <a:solidFill>
                          <a:srgbClr val="000000"/>
                        </a:solidFill>
                        <a:effectLst/>
                        <a:latin typeface="Calibri" panose="020F0502020204030204" pitchFamily="34" charset="0"/>
                        <a:ea typeface="Calibri" panose="020F0502020204030204" pitchFamily="34" charset="0"/>
                      </a:endParaRPr>
                    </a:p>
                  </a:txBody>
                  <a:tcPr marL="9525" marR="9525" marT="9525" marB="95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39738">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800">
                          <a:solidFill>
                            <a:srgbClr val="FF6600"/>
                          </a:solidFill>
                          <a:latin typeface="Times New Roman" panose="02020603050405020304" pitchFamily="18" charset="0"/>
                          <a:ea typeface="ＭＳ Ｐゴシック" panose="020B0600070205080204" pitchFamily="34" charset="-128"/>
                        </a:defRPr>
                      </a:lvl2pPr>
                      <a:lvl3pPr marL="1143000" indent="-228600">
                        <a:spcBef>
                          <a:spcPct val="20000"/>
                        </a:spcBef>
                        <a:buClr>
                          <a:srgbClr val="990099"/>
                        </a:buClr>
                        <a:defRPr sz="2800">
                          <a:solidFill>
                            <a:srgbClr val="990099"/>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2"/>
                        </a:buClr>
                        <a:defRPr sz="2400">
                          <a:solidFill>
                            <a:schemeClr val="accent2"/>
                          </a:solidFill>
                          <a:latin typeface="Times New Roman" panose="02020603050405020304" pitchFamily="18" charset="0"/>
                          <a:ea typeface="ＭＳ Ｐゴシック" panose="020B0600070205080204" pitchFamily="34" charset="-128"/>
                        </a:defRPr>
                      </a:lvl4pPr>
                      <a:lvl5pPr marL="2057400" indent="-228600">
                        <a:spcBef>
                          <a:spcPct val="20000"/>
                        </a:spcBef>
                        <a:defRPr sz="2400">
                          <a:solidFill>
                            <a:srgbClr val="0066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fr-FR" altLang="fr-FR" sz="2400" b="1"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endParaRPr>
                    </a:p>
                  </a:txBody>
                  <a:tcPr marL="9525" marR="9525" marT="9525" marB="95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701800">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800">
                          <a:solidFill>
                            <a:srgbClr val="FF6600"/>
                          </a:solidFill>
                          <a:latin typeface="Times New Roman" panose="02020603050405020304" pitchFamily="18" charset="0"/>
                          <a:ea typeface="ＭＳ Ｐゴシック" panose="020B0600070205080204" pitchFamily="34" charset="-128"/>
                        </a:defRPr>
                      </a:lvl2pPr>
                      <a:lvl3pPr marL="1143000" indent="-228600">
                        <a:spcBef>
                          <a:spcPct val="20000"/>
                        </a:spcBef>
                        <a:buClr>
                          <a:srgbClr val="990099"/>
                        </a:buClr>
                        <a:defRPr sz="2800">
                          <a:solidFill>
                            <a:srgbClr val="990099"/>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2"/>
                        </a:buClr>
                        <a:defRPr sz="2400">
                          <a:solidFill>
                            <a:schemeClr val="accent2"/>
                          </a:solidFill>
                          <a:latin typeface="Times New Roman" panose="02020603050405020304" pitchFamily="18" charset="0"/>
                          <a:ea typeface="ＭＳ Ｐゴシック" panose="020B0600070205080204" pitchFamily="34" charset="-128"/>
                        </a:defRPr>
                      </a:lvl4pPr>
                      <a:lvl5pPr marL="2057400" indent="-228600">
                        <a:spcBef>
                          <a:spcPct val="20000"/>
                        </a:spcBef>
                        <a:defRPr sz="2400">
                          <a:solidFill>
                            <a:srgbClr val="0066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2. – SI LE DÉFENDEUR TENTE DE RUSER OU DE FUIR, METS LA MAIN SUR LUI (Fest., Struere, Pedem struit ; Cf. Gaius, 4, 21 ; lex coloniae genitivae, c. 61).</a:t>
                      </a:r>
                      <a:endParaRPr kumimoji="0" lang="fr-FR" altLang="fr-FR" sz="2400" b="1" i="0" u="none" strike="noStrike" cap="none" normalizeH="0" baseline="0">
                        <a:ln>
                          <a:noFill/>
                        </a:ln>
                        <a:solidFill>
                          <a:srgbClr val="000000"/>
                        </a:solidFill>
                        <a:effectLst/>
                        <a:latin typeface="Calibri" panose="020F0502020204030204" pitchFamily="34" charset="0"/>
                        <a:ea typeface="Calibri" panose="020F0502020204030204" pitchFamily="34" charset="0"/>
                      </a:endParaRPr>
                    </a:p>
                  </a:txBody>
                  <a:tcPr marL="9525" marR="9525" marT="9525" marB="95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Espace réservé du numéro de diapositive 1">
            <a:extLst>
              <a:ext uri="{FF2B5EF4-FFF2-40B4-BE49-F238E27FC236}">
                <a16:creationId xmlns:a16="http://schemas.microsoft.com/office/drawing/2014/main" id="{A812CF01-7A97-979E-B6D5-96FE777137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D28EC19-DA82-8244-812E-1D20246A4AC0}" type="slidenum">
              <a:rPr lang="en-US" altLang="fr-FR" smtClean="0"/>
              <a:pPr/>
              <a:t>22</a:t>
            </a:fld>
            <a:endParaRPr lang="en-US" altLang="fr-FR"/>
          </a:p>
        </p:txBody>
      </p:sp>
      <p:graphicFrame>
        <p:nvGraphicFramePr>
          <p:cNvPr id="6" name="Tableau 5">
            <a:extLst>
              <a:ext uri="{FF2B5EF4-FFF2-40B4-BE49-F238E27FC236}">
                <a16:creationId xmlns:a16="http://schemas.microsoft.com/office/drawing/2014/main" id="{9B8CEC5E-1367-76F6-DA44-47477E6EB051}"/>
              </a:ext>
            </a:extLst>
          </p:cNvPr>
          <p:cNvGraphicFramePr>
            <a:graphicFrameLocks noGrp="1"/>
          </p:cNvGraphicFramePr>
          <p:nvPr/>
        </p:nvGraphicFramePr>
        <p:xfrm>
          <a:off x="1116013" y="190500"/>
          <a:ext cx="6743700" cy="6156325"/>
        </p:xfrm>
        <a:graphic>
          <a:graphicData uri="http://schemas.openxmlformats.org/drawingml/2006/table">
            <a:tbl>
              <a:tblPr/>
              <a:tblGrid>
                <a:gridCol w="6743700">
                  <a:extLst>
                    <a:ext uri="{9D8B030D-6E8A-4147-A177-3AD203B41FA5}">
                      <a16:colId xmlns:a16="http://schemas.microsoft.com/office/drawing/2014/main" val="20000"/>
                    </a:ext>
                  </a:extLst>
                </a:gridCol>
              </a:tblGrid>
              <a:tr h="649288">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800">
                          <a:solidFill>
                            <a:srgbClr val="FF6600"/>
                          </a:solidFill>
                          <a:latin typeface="Times New Roman" panose="02020603050405020304" pitchFamily="18" charset="0"/>
                          <a:ea typeface="ＭＳ Ｐゴシック" panose="020B0600070205080204" pitchFamily="34" charset="-128"/>
                        </a:defRPr>
                      </a:lvl2pPr>
                      <a:lvl3pPr marL="1143000" indent="-228600">
                        <a:spcBef>
                          <a:spcPct val="20000"/>
                        </a:spcBef>
                        <a:buClr>
                          <a:srgbClr val="990099"/>
                        </a:buClr>
                        <a:defRPr sz="2800">
                          <a:solidFill>
                            <a:srgbClr val="990099"/>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2"/>
                        </a:buClr>
                        <a:defRPr sz="2400">
                          <a:solidFill>
                            <a:schemeClr val="accent2"/>
                          </a:solidFill>
                          <a:latin typeface="Times New Roman" panose="02020603050405020304" pitchFamily="18" charset="0"/>
                          <a:ea typeface="ＭＳ Ｐゴシック" panose="020B0600070205080204" pitchFamily="34" charset="-128"/>
                        </a:defRPr>
                      </a:lvl4pPr>
                      <a:lvl5pPr marL="2057400" indent="-228600">
                        <a:spcBef>
                          <a:spcPct val="20000"/>
                        </a:spcBef>
                        <a:defRPr sz="2400">
                          <a:solidFill>
                            <a:srgbClr val="0066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Table I</a:t>
                      </a:r>
                      <a:br>
                        <a:rPr kumimoji="0" lang="en-GB" altLang="fr-FR" sz="12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br>
                      <a:r>
                        <a:rPr kumimoji="0" lang="en-GB" altLang="fr-FR" sz="12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 </a:t>
                      </a:r>
                      <a:endParaRPr kumimoji="0" lang="fr-FR" altLang="fr-FR" sz="1100" b="1" i="0" u="none" strike="noStrike" cap="none" normalizeH="0" baseline="0">
                        <a:ln>
                          <a:noFill/>
                        </a:ln>
                        <a:solidFill>
                          <a:srgbClr val="000000"/>
                        </a:solidFill>
                        <a:effectLst/>
                        <a:latin typeface="Calibri" panose="020F0502020204030204" pitchFamily="34" charset="0"/>
                        <a:ea typeface="Calibri" panose="020F0502020204030204" pitchFamily="34" charset="0"/>
                      </a:endParaRPr>
                    </a:p>
                  </a:txBody>
                  <a:tcPr marL="9525" marR="9525" marT="9525" marB="95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39738">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800">
                          <a:solidFill>
                            <a:srgbClr val="FF6600"/>
                          </a:solidFill>
                          <a:latin typeface="Times New Roman" panose="02020603050405020304" pitchFamily="18" charset="0"/>
                          <a:ea typeface="ＭＳ Ｐゴシック" panose="020B0600070205080204" pitchFamily="34" charset="-128"/>
                        </a:defRPr>
                      </a:lvl2pPr>
                      <a:lvl3pPr marL="1143000" indent="-228600">
                        <a:spcBef>
                          <a:spcPct val="20000"/>
                        </a:spcBef>
                        <a:buClr>
                          <a:srgbClr val="990099"/>
                        </a:buClr>
                        <a:defRPr sz="2800">
                          <a:solidFill>
                            <a:srgbClr val="990099"/>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2"/>
                        </a:buClr>
                        <a:defRPr sz="2400">
                          <a:solidFill>
                            <a:schemeClr val="accent2"/>
                          </a:solidFill>
                          <a:latin typeface="Times New Roman" panose="02020603050405020304" pitchFamily="18" charset="0"/>
                          <a:ea typeface="ＭＳ Ｐゴシック" panose="020B0600070205080204" pitchFamily="34" charset="-128"/>
                        </a:defRPr>
                      </a:lvl4pPr>
                      <a:lvl5pPr marL="2057400" indent="-228600">
                        <a:spcBef>
                          <a:spcPct val="20000"/>
                        </a:spcBef>
                        <a:defRPr sz="2400">
                          <a:solidFill>
                            <a:srgbClr val="0066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fr-FR" altLang="fr-FR" sz="2400" b="1"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endParaRPr>
                    </a:p>
                  </a:txBody>
                  <a:tcPr marL="9525" marR="9525" marT="9525" marB="95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5067299">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800">
                          <a:solidFill>
                            <a:srgbClr val="FF6600"/>
                          </a:solidFill>
                          <a:latin typeface="Times New Roman" panose="02020603050405020304" pitchFamily="18" charset="0"/>
                          <a:ea typeface="ＭＳ Ｐゴシック" panose="020B0600070205080204" pitchFamily="34" charset="-128"/>
                        </a:defRPr>
                      </a:lvl2pPr>
                      <a:lvl3pPr marL="1143000" indent="-228600">
                        <a:spcBef>
                          <a:spcPct val="20000"/>
                        </a:spcBef>
                        <a:buClr>
                          <a:srgbClr val="990099"/>
                        </a:buClr>
                        <a:defRPr sz="2800">
                          <a:solidFill>
                            <a:srgbClr val="990099"/>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2"/>
                        </a:buClr>
                        <a:defRPr sz="2400">
                          <a:solidFill>
                            <a:schemeClr val="accent2"/>
                          </a:solidFill>
                          <a:latin typeface="Times New Roman" panose="02020603050405020304" pitchFamily="18" charset="0"/>
                          <a:ea typeface="ＭＳ Ｐゴシック" panose="020B0600070205080204" pitchFamily="34" charset="-128"/>
                        </a:defRPr>
                      </a:lvl4pPr>
                      <a:lvl5pPr marL="2057400" indent="-228600">
                        <a:spcBef>
                          <a:spcPct val="20000"/>
                        </a:spcBef>
                        <a:defRPr sz="2400">
                          <a:solidFill>
                            <a:srgbClr val="0066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3. – S’IL Y A MALADIE, ÂGE OU DÉFAUT CORPOREL, FOURNIS-LUI UNE BÊTE DE SOMME. S’IL N’EN VEUT PAS, NE LUI OFFRE PAS UN VÉHICULE COUVERT (Gell., 20, 1, 24. 25 ; 20, 1, 11 ; 20, 1, 30).</a:t>
                      </a:r>
                    </a:p>
                    <a:p>
                      <a:pPr marL="0" marR="0" lvl="0" indent="0" algn="l" defTabSz="914400" rtl="0" eaLnBrk="1" fontAlgn="base" latinLnBrk="0" hangingPunct="1">
                        <a:lnSpc>
                          <a:spcPct val="115000"/>
                        </a:lnSpc>
                        <a:spcBef>
                          <a:spcPct val="0"/>
                        </a:spcBef>
                        <a:spcAft>
                          <a:spcPct val="0"/>
                        </a:spcAft>
                        <a:buClrTx/>
                        <a:buSzTx/>
                        <a:buFontTx/>
                        <a:buNone/>
                        <a:tabLst/>
                      </a:pPr>
                      <a:endPar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2400" b="1"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[4. et 5. Omis]</a:t>
                      </a:r>
                    </a:p>
                    <a:p>
                      <a:pPr marL="0" marR="0" lvl="0" indent="0" algn="l" defTabSz="914400" rtl="0" eaLnBrk="1" fontAlgn="base" latinLnBrk="0" hangingPunct="1">
                        <a:lnSpc>
                          <a:spcPct val="115000"/>
                        </a:lnSpc>
                        <a:spcBef>
                          <a:spcPct val="0"/>
                        </a:spcBef>
                        <a:spcAft>
                          <a:spcPct val="0"/>
                        </a:spcAft>
                        <a:buClrTx/>
                        <a:buSzTx/>
                        <a:buFontTx/>
                        <a:buNone/>
                        <a:tabLst/>
                      </a:pPr>
                      <a:endPar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6. – ... S’ILS S’ACCORDENT, PROCLAME-LE (Auct.</a:t>
                      </a:r>
                      <a:r>
                        <a:rPr kumimoji="0" lang="fr-FR" altLang="fr-FR" sz="2400" b="1" i="1"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 Her.</a:t>
                      </a:r>
                      <a:r>
                        <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 2, 13, 20 ; </a:t>
                      </a:r>
                      <a:r>
                        <a:rPr kumimoji="0" lang="fr-FR" altLang="fr-FR" sz="2400" b="1" i="1"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Cf</a:t>
                      </a:r>
                      <a:r>
                        <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 Scaur., </a:t>
                      </a:r>
                      <a:r>
                        <a:rPr kumimoji="0" lang="fr-FR" altLang="fr-FR" sz="2400" b="1" i="1"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Orthogr.</a:t>
                      </a:r>
                      <a:r>
                        <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 p. 2253 ; Prisc., </a:t>
                      </a:r>
                      <a:r>
                        <a:rPr kumimoji="0" lang="fr-FR" altLang="fr-FR" sz="2400" b="1" i="1"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Inst. Gramm.</a:t>
                      </a:r>
                      <a:r>
                        <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 10, 5, 32). </a:t>
                      </a:r>
                      <a:endParaRPr kumimoji="0" lang="fr-FR" altLang="fr-FR" sz="2400" b="1" i="0" u="none" strike="noStrike" cap="none" normalizeH="0" baseline="0">
                        <a:ln>
                          <a:noFill/>
                        </a:ln>
                        <a:solidFill>
                          <a:srgbClr val="000000"/>
                        </a:solidFill>
                        <a:effectLst/>
                        <a:latin typeface="Calibri" panose="020F0502020204030204" pitchFamily="34" charset="0"/>
                        <a:ea typeface="Calibri" panose="020F0502020204030204"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pPr>
                      <a:endParaRPr kumimoji="0" lang="fr-FR" altLang="fr-FR" sz="2400" b="1" i="0" u="none" strike="noStrike" cap="none" normalizeH="0" baseline="0">
                        <a:ln>
                          <a:noFill/>
                        </a:ln>
                        <a:solidFill>
                          <a:srgbClr val="000000"/>
                        </a:solidFill>
                        <a:effectLst/>
                        <a:latin typeface="Calibri" panose="020F0502020204030204" pitchFamily="34" charset="0"/>
                        <a:ea typeface="Calibri" panose="020F0502020204030204" pitchFamily="34" charset="0"/>
                      </a:endParaRPr>
                    </a:p>
                  </a:txBody>
                  <a:tcPr marL="9525" marR="9525" marT="9525" marB="95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Espace réservé du numéro de diapositive 1">
            <a:extLst>
              <a:ext uri="{FF2B5EF4-FFF2-40B4-BE49-F238E27FC236}">
                <a16:creationId xmlns:a16="http://schemas.microsoft.com/office/drawing/2014/main" id="{75DA3A6D-2449-945C-74D0-E32C7B2BD4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C57F3E1-3740-674D-9619-A3815E4C1EF4}" type="slidenum">
              <a:rPr lang="en-US" altLang="fr-FR" smtClean="0"/>
              <a:pPr/>
              <a:t>23</a:t>
            </a:fld>
            <a:endParaRPr lang="en-US" altLang="fr-FR"/>
          </a:p>
        </p:txBody>
      </p:sp>
      <p:graphicFrame>
        <p:nvGraphicFramePr>
          <p:cNvPr id="6" name="Tableau 5">
            <a:extLst>
              <a:ext uri="{FF2B5EF4-FFF2-40B4-BE49-F238E27FC236}">
                <a16:creationId xmlns:a16="http://schemas.microsoft.com/office/drawing/2014/main" id="{596A8F14-5792-AD60-43D6-6F18C12155CD}"/>
              </a:ext>
            </a:extLst>
          </p:cNvPr>
          <p:cNvGraphicFramePr>
            <a:graphicFrameLocks noGrp="1"/>
          </p:cNvGraphicFramePr>
          <p:nvPr/>
        </p:nvGraphicFramePr>
        <p:xfrm>
          <a:off x="1116013" y="190500"/>
          <a:ext cx="6743700" cy="6194425"/>
        </p:xfrm>
        <a:graphic>
          <a:graphicData uri="http://schemas.openxmlformats.org/drawingml/2006/table">
            <a:tbl>
              <a:tblPr/>
              <a:tblGrid>
                <a:gridCol w="6743700">
                  <a:extLst>
                    <a:ext uri="{9D8B030D-6E8A-4147-A177-3AD203B41FA5}">
                      <a16:colId xmlns:a16="http://schemas.microsoft.com/office/drawing/2014/main" val="20000"/>
                    </a:ext>
                  </a:extLst>
                </a:gridCol>
              </a:tblGrid>
              <a:tr h="649288">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800">
                          <a:solidFill>
                            <a:srgbClr val="FF6600"/>
                          </a:solidFill>
                          <a:latin typeface="Times New Roman" panose="02020603050405020304" pitchFamily="18" charset="0"/>
                          <a:ea typeface="ＭＳ Ｐゴシック" panose="020B0600070205080204" pitchFamily="34" charset="-128"/>
                        </a:defRPr>
                      </a:lvl2pPr>
                      <a:lvl3pPr marL="1143000" indent="-228600">
                        <a:spcBef>
                          <a:spcPct val="20000"/>
                        </a:spcBef>
                        <a:buClr>
                          <a:srgbClr val="990099"/>
                        </a:buClr>
                        <a:defRPr sz="2800">
                          <a:solidFill>
                            <a:srgbClr val="990099"/>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2"/>
                        </a:buClr>
                        <a:defRPr sz="2400">
                          <a:solidFill>
                            <a:schemeClr val="accent2"/>
                          </a:solidFill>
                          <a:latin typeface="Times New Roman" panose="02020603050405020304" pitchFamily="18" charset="0"/>
                          <a:ea typeface="ＭＳ Ｐゴシック" panose="020B0600070205080204" pitchFamily="34" charset="-128"/>
                        </a:defRPr>
                      </a:lvl4pPr>
                      <a:lvl5pPr marL="2057400" indent="-228600">
                        <a:spcBef>
                          <a:spcPct val="20000"/>
                        </a:spcBef>
                        <a:defRPr sz="2400">
                          <a:solidFill>
                            <a:srgbClr val="0066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Table I</a:t>
                      </a:r>
                      <a:br>
                        <a:rPr kumimoji="0" lang="en-GB" altLang="fr-FR" sz="12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br>
                      <a:r>
                        <a:rPr kumimoji="0" lang="en-GB" altLang="fr-FR" sz="12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 </a:t>
                      </a:r>
                      <a:endParaRPr kumimoji="0" lang="fr-FR" altLang="fr-FR" sz="1100" b="1" i="0" u="none" strike="noStrike" cap="none" normalizeH="0" baseline="0">
                        <a:ln>
                          <a:noFill/>
                        </a:ln>
                        <a:solidFill>
                          <a:srgbClr val="000000"/>
                        </a:solidFill>
                        <a:effectLst/>
                        <a:latin typeface="Calibri" panose="020F0502020204030204" pitchFamily="34" charset="0"/>
                        <a:ea typeface="Calibri" panose="020F0502020204030204" pitchFamily="34" charset="0"/>
                      </a:endParaRPr>
                    </a:p>
                  </a:txBody>
                  <a:tcPr marL="9525" marR="9525" marT="9525" marB="95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39738">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800">
                          <a:solidFill>
                            <a:srgbClr val="FF6600"/>
                          </a:solidFill>
                          <a:latin typeface="Times New Roman" panose="02020603050405020304" pitchFamily="18" charset="0"/>
                          <a:ea typeface="ＭＳ Ｐゴシック" panose="020B0600070205080204" pitchFamily="34" charset="-128"/>
                        </a:defRPr>
                      </a:lvl2pPr>
                      <a:lvl3pPr marL="1143000" indent="-228600">
                        <a:spcBef>
                          <a:spcPct val="20000"/>
                        </a:spcBef>
                        <a:buClr>
                          <a:srgbClr val="990099"/>
                        </a:buClr>
                        <a:defRPr sz="2800">
                          <a:solidFill>
                            <a:srgbClr val="990099"/>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2"/>
                        </a:buClr>
                        <a:defRPr sz="2400">
                          <a:solidFill>
                            <a:schemeClr val="accent2"/>
                          </a:solidFill>
                          <a:latin typeface="Times New Roman" panose="02020603050405020304" pitchFamily="18" charset="0"/>
                          <a:ea typeface="ＭＳ Ｐゴシック" panose="020B0600070205080204" pitchFamily="34" charset="-128"/>
                        </a:defRPr>
                      </a:lvl4pPr>
                      <a:lvl5pPr marL="2057400" indent="-228600">
                        <a:spcBef>
                          <a:spcPct val="20000"/>
                        </a:spcBef>
                        <a:defRPr sz="2400">
                          <a:solidFill>
                            <a:srgbClr val="0066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fr-FR" altLang="fr-FR" sz="2400" b="1"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endParaRPr>
                    </a:p>
                  </a:txBody>
                  <a:tcPr marL="9525" marR="9525" marT="9525" marB="95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122487">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800">
                          <a:solidFill>
                            <a:srgbClr val="FF6600"/>
                          </a:solidFill>
                          <a:latin typeface="Times New Roman" panose="02020603050405020304" pitchFamily="18" charset="0"/>
                          <a:ea typeface="ＭＳ Ｐゴシック" panose="020B0600070205080204" pitchFamily="34" charset="-128"/>
                        </a:defRPr>
                      </a:lvl2pPr>
                      <a:lvl3pPr marL="1143000" indent="-228600">
                        <a:spcBef>
                          <a:spcPct val="20000"/>
                        </a:spcBef>
                        <a:buClr>
                          <a:srgbClr val="990099"/>
                        </a:buClr>
                        <a:defRPr sz="2800">
                          <a:solidFill>
                            <a:srgbClr val="990099"/>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2"/>
                        </a:buClr>
                        <a:defRPr sz="2400">
                          <a:solidFill>
                            <a:schemeClr val="accent2"/>
                          </a:solidFill>
                          <a:latin typeface="Times New Roman" panose="02020603050405020304" pitchFamily="18" charset="0"/>
                          <a:ea typeface="ＭＳ Ｐゴシック" panose="020B0600070205080204" pitchFamily="34" charset="-128"/>
                        </a:defRPr>
                      </a:lvl4pPr>
                      <a:lvl5pPr marL="2057400" indent="-228600">
                        <a:spcBef>
                          <a:spcPct val="20000"/>
                        </a:spcBef>
                        <a:defRPr sz="2400">
                          <a:solidFill>
                            <a:srgbClr val="0066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7. – S’ILS NE S’ACCORDENT PAS, QU’ILS EXPOSENT LEUR CAUSE AU COMICE OU AU FORUM AVANT MIDI. PENDANT L’EXPOSÉ QUE TOUS DEUX SOIENT PRÉSENTS (Auct</a:t>
                      </a:r>
                      <a:r>
                        <a:rPr kumimoji="0" lang="fr-FR" altLang="fr-FR" sz="2400" b="1" i="1"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 Her.,</a:t>
                      </a:r>
                      <a:r>
                        <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 2, 13, 20 ; </a:t>
                      </a:r>
                      <a:r>
                        <a:rPr kumimoji="0" lang="fr-FR" altLang="fr-FR" sz="2400" b="1" i="1"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Cf</a:t>
                      </a:r>
                      <a:r>
                        <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 Gell., 17, 2, 10).</a:t>
                      </a:r>
                      <a:endParaRPr kumimoji="0" lang="fr-FR" altLang="fr-FR" sz="2400" b="1" i="0" u="none" strike="noStrike" cap="none" normalizeH="0" baseline="0">
                        <a:ln>
                          <a:noFill/>
                        </a:ln>
                        <a:solidFill>
                          <a:srgbClr val="000000"/>
                        </a:solidFill>
                        <a:effectLst/>
                        <a:latin typeface="Calibri" panose="020F0502020204030204" pitchFamily="34" charset="0"/>
                        <a:ea typeface="Calibri" panose="020F0502020204030204" pitchFamily="34" charset="0"/>
                      </a:endParaRPr>
                    </a:p>
                  </a:txBody>
                  <a:tcPr marL="9525" marR="9525" marT="9525" marB="95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281113">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800">
                          <a:solidFill>
                            <a:srgbClr val="FF6600"/>
                          </a:solidFill>
                          <a:latin typeface="Times New Roman" panose="02020603050405020304" pitchFamily="18" charset="0"/>
                          <a:ea typeface="ＭＳ Ｐゴシック" panose="020B0600070205080204" pitchFamily="34" charset="-128"/>
                        </a:defRPr>
                      </a:lvl2pPr>
                      <a:lvl3pPr marL="1143000" indent="-228600">
                        <a:spcBef>
                          <a:spcPct val="20000"/>
                        </a:spcBef>
                        <a:buClr>
                          <a:srgbClr val="990099"/>
                        </a:buClr>
                        <a:defRPr sz="2800">
                          <a:solidFill>
                            <a:srgbClr val="990099"/>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2"/>
                        </a:buClr>
                        <a:defRPr sz="2400">
                          <a:solidFill>
                            <a:schemeClr val="accent2"/>
                          </a:solidFill>
                          <a:latin typeface="Times New Roman" panose="02020603050405020304" pitchFamily="18" charset="0"/>
                          <a:ea typeface="ＭＳ Ｐゴシック" panose="020B0600070205080204" pitchFamily="34" charset="-128"/>
                        </a:defRPr>
                      </a:lvl4pPr>
                      <a:lvl5pPr marL="2057400" indent="-228600">
                        <a:spcBef>
                          <a:spcPct val="20000"/>
                        </a:spcBef>
                        <a:defRPr sz="2400">
                          <a:solidFill>
                            <a:srgbClr val="0066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8. – APRES MIDI, ADJUGE L’OBJET DU LITIGE À CELUI QUI EST PRÉSENT (Gell., 17, 2, 10).</a:t>
                      </a:r>
                      <a:endParaRPr kumimoji="0" lang="fr-FR" altLang="fr-FR" sz="2400" b="1" i="0" u="none" strike="noStrike" cap="none" normalizeH="0" baseline="0">
                        <a:ln>
                          <a:noFill/>
                        </a:ln>
                        <a:solidFill>
                          <a:srgbClr val="000000"/>
                        </a:solidFill>
                        <a:effectLst/>
                        <a:latin typeface="Calibri" panose="020F0502020204030204" pitchFamily="34" charset="0"/>
                        <a:ea typeface="Calibri" panose="020F0502020204030204" pitchFamily="34" charset="0"/>
                      </a:endParaRPr>
                    </a:p>
                  </a:txBody>
                  <a:tcPr marL="9525" marR="9525" marT="9525" marB="95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701799">
                <a:tc>
                  <a:txBody>
                    <a:bodyPr/>
                    <a:lstStyle>
                      <a:lvl1pPr>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defRPr sz="2800">
                          <a:solidFill>
                            <a:srgbClr val="FF6600"/>
                          </a:solidFill>
                          <a:latin typeface="Times New Roman" panose="02020603050405020304" pitchFamily="18" charset="0"/>
                          <a:ea typeface="ＭＳ Ｐゴシック" panose="020B0600070205080204" pitchFamily="34" charset="-128"/>
                        </a:defRPr>
                      </a:lvl2pPr>
                      <a:lvl3pPr marL="1143000" indent="-228600">
                        <a:spcBef>
                          <a:spcPct val="20000"/>
                        </a:spcBef>
                        <a:buClr>
                          <a:srgbClr val="990099"/>
                        </a:buClr>
                        <a:defRPr sz="2800">
                          <a:solidFill>
                            <a:srgbClr val="990099"/>
                          </a:solidFill>
                          <a:latin typeface="Times New Roman" panose="02020603050405020304" pitchFamily="18" charset="0"/>
                          <a:ea typeface="ＭＳ Ｐゴシック" panose="020B0600070205080204" pitchFamily="34" charset="-128"/>
                        </a:defRPr>
                      </a:lvl3pPr>
                      <a:lvl4pPr marL="1600200" indent="-228600">
                        <a:spcBef>
                          <a:spcPct val="20000"/>
                        </a:spcBef>
                        <a:buClr>
                          <a:schemeClr val="accent2"/>
                        </a:buClr>
                        <a:defRPr sz="2400">
                          <a:solidFill>
                            <a:schemeClr val="accent2"/>
                          </a:solidFill>
                          <a:latin typeface="Times New Roman" panose="02020603050405020304" pitchFamily="18" charset="0"/>
                          <a:ea typeface="ＭＳ Ｐゴシック" panose="020B0600070205080204" pitchFamily="34" charset="-128"/>
                        </a:defRPr>
                      </a:lvl4pPr>
                      <a:lvl5pPr marL="2057400" indent="-228600">
                        <a:spcBef>
                          <a:spcPct val="20000"/>
                        </a:spcBef>
                        <a:defRPr sz="2400">
                          <a:solidFill>
                            <a:srgbClr val="006666"/>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defRPr sz="2400">
                          <a:solidFill>
                            <a:srgbClr val="006666"/>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9. – SI TOUS DEUX SONT LÀ, QUE LE COUCHER DU SOLEIL METTE FIN À LA CONTESTATION (Gell., 17, 2,10 ; </a:t>
                      </a:r>
                      <a:r>
                        <a:rPr kumimoji="0" lang="fr-FR" altLang="fr-FR" sz="2400" b="1" i="1"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Cf</a:t>
                      </a:r>
                      <a:r>
                        <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 Varr., </a:t>
                      </a:r>
                      <a:r>
                        <a:rPr kumimoji="0" lang="fr-FR" altLang="fr-FR" sz="2400" b="1" i="1"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l. L.</a:t>
                      </a:r>
                      <a:r>
                        <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 7, 51 ; Macr., </a:t>
                      </a:r>
                      <a:r>
                        <a:rPr kumimoji="0" lang="fr-FR" altLang="fr-FR" sz="2400" b="1" i="1"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Sat.</a:t>
                      </a:r>
                      <a:r>
                        <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 1, 3, 14 ; Fest., </a:t>
                      </a:r>
                      <a:r>
                        <a:rPr kumimoji="0" lang="fr-FR" altLang="fr-FR" sz="2400" b="1" i="1"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suppremum</a:t>
                      </a:r>
                      <a:r>
                        <a:rPr kumimoji="0" lang="fr-FR" altLang="fr-FR" sz="2400" b="1" i="0" u="none" strike="noStrike" cap="none" normalizeH="0" baseline="0">
                          <a:ln>
                            <a:noFill/>
                          </a:ln>
                          <a:solidFill>
                            <a:srgbClr val="000000"/>
                          </a:solidFill>
                          <a:effectLst/>
                          <a:latin typeface="Times New Roman" panose="02020603050405020304" pitchFamily="18" charset="0"/>
                          <a:ea typeface="ＭＳ Ｐゴシック" panose="020B0600070205080204" pitchFamily="34" charset="-128"/>
                        </a:rPr>
                        <a:t>).</a:t>
                      </a:r>
                      <a:endParaRPr kumimoji="0" lang="fr-FR" altLang="fr-FR" sz="2400" b="1" i="0" u="none" strike="noStrike" cap="none" normalizeH="0" baseline="0">
                        <a:ln>
                          <a:noFill/>
                        </a:ln>
                        <a:solidFill>
                          <a:srgbClr val="000000"/>
                        </a:solidFill>
                        <a:effectLst/>
                        <a:latin typeface="Calibri" panose="020F0502020204030204" pitchFamily="34" charset="0"/>
                        <a:ea typeface="Calibri" panose="020F0502020204030204" pitchFamily="34" charset="0"/>
                      </a:endParaRPr>
                    </a:p>
                  </a:txBody>
                  <a:tcPr marL="9525" marR="9525" marT="9525" marB="952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Espace réservé du numéro de diapositive 5">
            <a:extLst>
              <a:ext uri="{FF2B5EF4-FFF2-40B4-BE49-F238E27FC236}">
                <a16:creationId xmlns:a16="http://schemas.microsoft.com/office/drawing/2014/main" id="{D3342C7A-3861-67B1-2D0F-699AD054B6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3138F9F1-1152-9843-BB80-3B9C229EC3E4}" type="slidenum">
              <a:rPr lang="en-US" altLang="fr-FR" smtClean="0"/>
              <a:pPr/>
              <a:t>24</a:t>
            </a:fld>
            <a:endParaRPr lang="en-US" altLang="fr-FR"/>
          </a:p>
        </p:txBody>
      </p:sp>
      <p:sp>
        <p:nvSpPr>
          <p:cNvPr id="70658" name="Rectangle 3">
            <a:extLst>
              <a:ext uri="{FF2B5EF4-FFF2-40B4-BE49-F238E27FC236}">
                <a16:creationId xmlns:a16="http://schemas.microsoft.com/office/drawing/2014/main" id="{56ED30CB-453B-65DB-E6EF-CF08ECB7B355}"/>
              </a:ext>
            </a:extLst>
          </p:cNvPr>
          <p:cNvSpPr>
            <a:spLocks noGrp="1" noChangeArrowheads="1"/>
          </p:cNvSpPr>
          <p:nvPr>
            <p:ph type="body" idx="1"/>
          </p:nvPr>
        </p:nvSpPr>
        <p:spPr>
          <a:xfrm>
            <a:off x="179388" y="476250"/>
            <a:ext cx="8748712" cy="6121400"/>
          </a:xfrm>
        </p:spPr>
        <p:txBody>
          <a:bodyPr/>
          <a:lstStyle/>
          <a:p>
            <a:pPr marL="1949450" lvl="3" indent="-577850">
              <a:buFontTx/>
              <a:buAutoNum type="romanLcPeriod"/>
            </a:pPr>
            <a:r>
              <a:rPr lang="fr-CA" altLang="fr-FR" dirty="0">
                <a:ea typeface="ＭＳ Ｐゴシック" panose="020B0600070205080204" pitchFamily="34" charset="-128"/>
              </a:rPr>
              <a:t>L’aspect religieux: le prononcé des paroles rituelles</a:t>
            </a:r>
          </a:p>
          <a:p>
            <a:pPr marL="1371600" lvl="3" indent="0">
              <a:buNone/>
            </a:pPr>
            <a:r>
              <a:rPr lang="fr-CA" altLang="fr-FR" dirty="0">
                <a:ea typeface="ＭＳ Ｐゴシック" panose="020B0600070205080204" pitchFamily="34" charset="-128"/>
              </a:rPr>
              <a:t>	- le rôle des pontifes</a:t>
            </a:r>
          </a:p>
          <a:p>
            <a:pPr marL="1949450" lvl="3" indent="-577850">
              <a:buFontTx/>
              <a:buAutoNum type="romanLcPeriod"/>
            </a:pPr>
            <a:endParaRPr lang="fr-CA" altLang="fr-FR" dirty="0">
              <a:ea typeface="ＭＳ Ｐゴシック" panose="020B0600070205080204" pitchFamily="34" charset="-128"/>
            </a:endParaRPr>
          </a:p>
          <a:p>
            <a:pPr lvl="3">
              <a:buFont typeface="+mj-lt"/>
              <a:buAutoNum type="romanLcPeriod" startAt="2"/>
            </a:pPr>
            <a:r>
              <a:rPr lang="fr-CA" altLang="fr-FR" dirty="0">
                <a:ea typeface="ＭＳ Ｐゴシック" panose="020B0600070205080204" pitchFamily="34" charset="-128"/>
              </a:rPr>
              <a:t>L’accomplissement de gestes et de formalités</a:t>
            </a:r>
          </a:p>
          <a:p>
            <a:pPr marL="1949450" lvl="3" indent="-577850">
              <a:buFontTx/>
              <a:buAutoNum type="romanLcPeriod" startAt="2"/>
            </a:pPr>
            <a:endParaRPr lang="fr-CA" altLang="fr-FR" dirty="0">
              <a:ea typeface="ＭＳ Ｐゴシック" panose="020B0600070205080204" pitchFamily="34" charset="-128"/>
            </a:endParaRPr>
          </a:p>
          <a:p>
            <a:pPr marL="1949450" lvl="3" indent="-577850">
              <a:buFontTx/>
              <a:buAutoNum type="romanLcPeriod" startAt="2"/>
            </a:pPr>
            <a:r>
              <a:rPr lang="fr-CA" altLang="fr-FR" dirty="0">
                <a:ea typeface="ＭＳ Ｐゴシック" panose="020B0600070205080204" pitchFamily="34" charset="-128"/>
              </a:rPr>
              <a:t>La nomination d’un juge si toutes les conditions requises sont remplies</a:t>
            </a:r>
          </a:p>
          <a:p>
            <a:pPr marL="1949450" lvl="3" indent="-577850">
              <a:buFontTx/>
              <a:buAutoNum type="romanLcPeriod" startAt="2"/>
            </a:pPr>
            <a:endParaRPr lang="fr-CA" altLang="fr-FR" dirty="0">
              <a:ea typeface="ＭＳ Ｐゴシック" panose="020B0600070205080204" pitchFamily="34" charset="-128"/>
            </a:endParaRPr>
          </a:p>
          <a:p>
            <a:pPr marL="1949450" lvl="3" indent="-577850">
              <a:buFontTx/>
              <a:buAutoNum type="romanLcPeriod" startAt="2"/>
            </a:pPr>
            <a:endParaRPr lang="fr-CA" altLang="fr-FR" dirty="0">
              <a:ea typeface="ＭＳ Ｐゴシック" panose="020B0600070205080204" pitchFamily="34" charset="-128"/>
            </a:endParaRPr>
          </a:p>
          <a:p>
            <a:pPr marL="2406650" lvl="4" indent="-577850"/>
            <a:endParaRPr lang="fr-FR" altLang="fr-FR" dirty="0">
              <a:ea typeface="ＭＳ Ｐゴシック" panose="020B0600070205080204"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Espace réservé du numéro de diapositive 3">
            <a:extLst>
              <a:ext uri="{FF2B5EF4-FFF2-40B4-BE49-F238E27FC236}">
                <a16:creationId xmlns:a16="http://schemas.microsoft.com/office/drawing/2014/main" id="{490BDC43-7B85-B2DC-3B4A-73965719A6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5C95B96-5529-3F4C-9432-D4F84A9242A8}" type="slidenum">
              <a:rPr lang="en-US" altLang="fr-FR" smtClean="0"/>
              <a:pPr/>
              <a:t>25</a:t>
            </a:fld>
            <a:endParaRPr lang="en-US" altLang="fr-FR"/>
          </a:p>
        </p:txBody>
      </p:sp>
      <p:sp>
        <p:nvSpPr>
          <p:cNvPr id="72706" name="Rectangle 3">
            <a:extLst>
              <a:ext uri="{FF2B5EF4-FFF2-40B4-BE49-F238E27FC236}">
                <a16:creationId xmlns:a16="http://schemas.microsoft.com/office/drawing/2014/main" id="{19EA15BF-B10B-DCD6-B686-61430EF14650}"/>
              </a:ext>
            </a:extLst>
          </p:cNvPr>
          <p:cNvSpPr txBox="1">
            <a:spLocks noChangeArrowheads="1"/>
          </p:cNvSpPr>
          <p:nvPr/>
        </p:nvSpPr>
        <p:spPr bwMode="auto">
          <a:xfrm>
            <a:off x="179388" y="476250"/>
            <a:ext cx="8748712" cy="5689600"/>
          </a:xfrm>
          <a:prstGeom prst="rect">
            <a:avLst/>
          </a:prstGeom>
          <a:noFill/>
          <a:ln>
            <a:noFill/>
          </a:ln>
        </p:spPr>
        <p:txBody>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949450" indent="-577850">
              <a:defRPr sz="2400">
                <a:solidFill>
                  <a:schemeClr val="tx1"/>
                </a:solidFill>
                <a:latin typeface="Times New Roman" panose="02020603050405020304" pitchFamily="18" charset="0"/>
                <a:ea typeface="ＭＳ Ｐゴシック" panose="020B0600070205080204" pitchFamily="34" charset="-128"/>
              </a:defRPr>
            </a:lvl4pPr>
            <a:lvl5pPr marL="2406650" indent="-577850">
              <a:defRPr sz="2400">
                <a:solidFill>
                  <a:schemeClr val="tx1"/>
                </a:solidFill>
                <a:latin typeface="Times New Roman" panose="02020603050405020304" pitchFamily="18" charset="0"/>
                <a:ea typeface="ＭＳ Ｐゴシック" panose="020B0600070205080204" pitchFamily="34" charset="-128"/>
              </a:defRPr>
            </a:lvl5pPr>
            <a:lvl6pPr marL="28638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33210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7782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4235450" indent="-57785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4">
              <a:spcBef>
                <a:spcPct val="20000"/>
              </a:spcBef>
              <a:buFontTx/>
              <a:buChar char="-"/>
              <a:defRPr/>
            </a:pPr>
            <a:r>
              <a:rPr lang="fr-CA" altLang="fr-FR" sz="2800" dirty="0">
                <a:solidFill>
                  <a:srgbClr val="006666"/>
                </a:solidFill>
              </a:rPr>
              <a:t>L’action du</a:t>
            </a:r>
            <a:r>
              <a:rPr lang="fr-CA" altLang="fr-FR" sz="2800" i="1" dirty="0">
                <a:solidFill>
                  <a:srgbClr val="006666"/>
                </a:solidFill>
              </a:rPr>
              <a:t> </a:t>
            </a:r>
            <a:r>
              <a:rPr lang="fr-CA" altLang="fr-FR" sz="2800" i="1" dirty="0" err="1">
                <a:solidFill>
                  <a:srgbClr val="006666"/>
                </a:solidFill>
              </a:rPr>
              <a:t>sacramentum</a:t>
            </a:r>
            <a:r>
              <a:rPr lang="fr-CA" altLang="fr-FR" sz="2800" i="1" dirty="0">
                <a:solidFill>
                  <a:srgbClr val="006666"/>
                </a:solidFill>
              </a:rPr>
              <a:t> </a:t>
            </a:r>
            <a:r>
              <a:rPr lang="fr-CA" altLang="fr-FR" sz="2800" dirty="0">
                <a:solidFill>
                  <a:schemeClr val="accent1">
                    <a:lumMod val="50000"/>
                  </a:schemeClr>
                </a:solidFill>
              </a:rPr>
              <a:t>(</a:t>
            </a:r>
            <a:r>
              <a:rPr lang="fr-CA" dirty="0">
                <a:solidFill>
                  <a:schemeClr val="accent1">
                    <a:lumMod val="50000"/>
                  </a:schemeClr>
                </a:solidFill>
              </a:rPr>
              <a:t>GAIUS, </a:t>
            </a:r>
            <a:r>
              <a:rPr lang="fr-CA" i="1" dirty="0">
                <a:solidFill>
                  <a:schemeClr val="accent1">
                    <a:lumMod val="50000"/>
                  </a:schemeClr>
                </a:solidFill>
              </a:rPr>
              <a:t>Institutes de Gaius traduites et commentées par C.-A. </a:t>
            </a:r>
            <a:r>
              <a:rPr lang="fr-CA" i="1" dirty="0" err="1">
                <a:solidFill>
                  <a:schemeClr val="accent1">
                    <a:lumMod val="50000"/>
                  </a:schemeClr>
                </a:solidFill>
              </a:rPr>
              <a:t>Pellat</a:t>
            </a:r>
            <a:r>
              <a:rPr lang="fr-CA" i="1" dirty="0">
                <a:solidFill>
                  <a:schemeClr val="accent1">
                    <a:lumMod val="50000"/>
                  </a:schemeClr>
                </a:solidFill>
              </a:rPr>
              <a:t>, </a:t>
            </a:r>
            <a:r>
              <a:rPr lang="fr-CA" dirty="0" err="1">
                <a:solidFill>
                  <a:schemeClr val="accent1">
                    <a:lumMod val="50000"/>
                  </a:schemeClr>
                </a:solidFill>
              </a:rPr>
              <a:t>t</a:t>
            </a:r>
            <a:r>
              <a:rPr lang="fr-CA" dirty="0">
                <a:solidFill>
                  <a:schemeClr val="accent1">
                    <a:lumMod val="50000"/>
                  </a:schemeClr>
                </a:solidFill>
              </a:rPr>
              <a:t>. 1, Paris, </a:t>
            </a:r>
            <a:r>
              <a:rPr lang="fr-CA" dirty="0" err="1">
                <a:solidFill>
                  <a:schemeClr val="accent1">
                    <a:lumMod val="50000"/>
                  </a:schemeClr>
                </a:solidFill>
              </a:rPr>
              <a:t>Thorel</a:t>
            </a:r>
            <a:r>
              <a:rPr lang="fr-CA" dirty="0">
                <a:solidFill>
                  <a:schemeClr val="accent1">
                    <a:lumMod val="50000"/>
                  </a:schemeClr>
                </a:solidFill>
              </a:rPr>
              <a:t>, 1844, </a:t>
            </a:r>
            <a:r>
              <a:rPr lang="fr-CA" altLang="fr-FR" sz="2800" dirty="0">
                <a:solidFill>
                  <a:schemeClr val="accent1">
                    <a:lumMod val="50000"/>
                  </a:schemeClr>
                </a:solidFill>
              </a:rPr>
              <a:t>nos 11-16); </a:t>
            </a:r>
            <a:r>
              <a:rPr lang="fr-CA" altLang="fr-FR" sz="2800" dirty="0">
                <a:solidFill>
                  <a:srgbClr val="006666"/>
                </a:solidFill>
              </a:rPr>
              <a:t>Gaius a vécu </a:t>
            </a:r>
            <a:r>
              <a:rPr lang="fr-CA" altLang="fr-FR" sz="2800" dirty="0">
                <a:solidFill>
                  <a:srgbClr val="00664D"/>
                </a:solidFill>
              </a:rPr>
              <a:t>au IIe </a:t>
            </a:r>
            <a:r>
              <a:rPr lang="fr-CA" altLang="fr-FR" sz="2800" dirty="0">
                <a:solidFill>
                  <a:srgbClr val="006666"/>
                </a:solidFill>
              </a:rPr>
              <a:t>siècle de notre ère.</a:t>
            </a:r>
          </a:p>
          <a:p>
            <a:pPr lvl="4">
              <a:spcBef>
                <a:spcPct val="20000"/>
              </a:spcBef>
              <a:buFontTx/>
              <a:buChar char="-"/>
              <a:defRPr/>
            </a:pPr>
            <a:endParaRPr lang="fr-CA" altLang="fr-FR" sz="2800" dirty="0">
              <a:solidFill>
                <a:srgbClr val="006666"/>
              </a:solidFill>
            </a:endParaRPr>
          </a:p>
          <a:p>
            <a:pPr lvl="4">
              <a:spcBef>
                <a:spcPct val="20000"/>
              </a:spcBef>
              <a:buFontTx/>
              <a:buChar char="-"/>
              <a:defRPr/>
            </a:pPr>
            <a:r>
              <a:rPr lang="fr-CA" altLang="fr-FR" sz="2800" dirty="0"/>
              <a:t>		  </a:t>
            </a:r>
            <a:r>
              <a:rPr lang="fr-CA" altLang="fr-FR" sz="2800" dirty="0">
                <a:solidFill>
                  <a:srgbClr val="7030A0"/>
                </a:solidFill>
              </a:rPr>
              <a:t>Vote électronique</a:t>
            </a:r>
          </a:p>
          <a:p>
            <a:pPr marL="1828800" lvl="4" indent="0">
              <a:spcBef>
                <a:spcPct val="20000"/>
              </a:spcBef>
              <a:defRPr/>
            </a:pPr>
            <a:r>
              <a:rPr lang="fr-CA" altLang="fr-FR" sz="2800" dirty="0">
                <a:solidFill>
                  <a:srgbClr val="006666"/>
                </a:solidFill>
              </a:rPr>
              <a:t> </a:t>
            </a:r>
          </a:p>
        </p:txBody>
      </p:sp>
      <p:sp>
        <p:nvSpPr>
          <p:cNvPr id="72707" name="Flèche vers la droite 3">
            <a:extLst>
              <a:ext uri="{FF2B5EF4-FFF2-40B4-BE49-F238E27FC236}">
                <a16:creationId xmlns:a16="http://schemas.microsoft.com/office/drawing/2014/main" id="{D9947DAB-730E-3ADF-F005-ADC176444C61}"/>
              </a:ext>
            </a:extLst>
          </p:cNvPr>
          <p:cNvSpPr>
            <a:spLocks noChangeArrowheads="1"/>
          </p:cNvSpPr>
          <p:nvPr/>
        </p:nvSpPr>
        <p:spPr bwMode="auto">
          <a:xfrm>
            <a:off x="2699792" y="2708920"/>
            <a:ext cx="977900" cy="484188"/>
          </a:xfrm>
          <a:prstGeom prst="rightArrow">
            <a:avLst>
              <a:gd name="adj1" fmla="val 50000"/>
              <a:gd name="adj2" fmla="val 50024"/>
            </a:avLst>
          </a:prstGeom>
          <a:solidFill>
            <a:schemeClr val="accent1"/>
          </a:solidFill>
          <a:ln w="9525" algn="ctr">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fr-FR" altLang="fr-F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Espace réservé du numéro de diapositive 5">
            <a:extLst>
              <a:ext uri="{FF2B5EF4-FFF2-40B4-BE49-F238E27FC236}">
                <a16:creationId xmlns:a16="http://schemas.microsoft.com/office/drawing/2014/main" id="{AA5956DB-8B80-F5CA-7B79-AF94A005F0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0E98B29-C849-B34F-85FE-494778EE4B4E}" type="slidenum">
              <a:rPr lang="en-US" altLang="fr-FR" smtClean="0"/>
              <a:pPr/>
              <a:t>26</a:t>
            </a:fld>
            <a:endParaRPr lang="en-US" altLang="fr-FR"/>
          </a:p>
        </p:txBody>
      </p:sp>
      <p:sp>
        <p:nvSpPr>
          <p:cNvPr id="74754" name="Rectangle 3">
            <a:extLst>
              <a:ext uri="{FF2B5EF4-FFF2-40B4-BE49-F238E27FC236}">
                <a16:creationId xmlns:a16="http://schemas.microsoft.com/office/drawing/2014/main" id="{437B7845-385F-64CC-EA83-0C8784698C58}"/>
              </a:ext>
            </a:extLst>
          </p:cNvPr>
          <p:cNvSpPr>
            <a:spLocks noGrp="1" noChangeArrowheads="1"/>
          </p:cNvSpPr>
          <p:nvPr>
            <p:ph type="body" idx="1"/>
          </p:nvPr>
        </p:nvSpPr>
        <p:spPr>
          <a:xfrm>
            <a:off x="250825" y="0"/>
            <a:ext cx="8496300" cy="6858000"/>
          </a:xfrm>
        </p:spPr>
        <p:txBody>
          <a:bodyPr/>
          <a:lstStyle/>
          <a:p>
            <a:pPr marL="1574800" lvl="2" indent="-660400">
              <a:buFontTx/>
              <a:buAutoNum type="alphaLcPeriod" startAt="2"/>
            </a:pPr>
            <a:r>
              <a:rPr lang="fr-CA" altLang="fr-FR" sz="3600" i="1">
                <a:ea typeface="ＭＳ Ｐゴシック" panose="020B0600070205080204" pitchFamily="34" charset="-128"/>
              </a:rPr>
              <a:t>Apud iudicem =</a:t>
            </a:r>
            <a:r>
              <a:rPr lang="fr-CA" altLang="fr-FR" sz="3600">
                <a:ea typeface="ＭＳ Ｐゴシック" panose="020B0600070205080204" pitchFamily="34" charset="-128"/>
              </a:rPr>
              <a:t> devant le juge</a:t>
            </a:r>
          </a:p>
          <a:p>
            <a:pPr marL="1949450" lvl="3" indent="-577850">
              <a:buFontTx/>
              <a:buAutoNum type="romanLcPeriod"/>
            </a:pPr>
            <a:endParaRPr lang="fr-CA" altLang="fr-FR" sz="3200" i="1">
              <a:ea typeface="ＭＳ Ｐゴシック" panose="020B0600070205080204" pitchFamily="34" charset="-128"/>
            </a:endParaRPr>
          </a:p>
          <a:p>
            <a:pPr marL="1949450" lvl="3" indent="-577850">
              <a:buFontTx/>
              <a:buAutoNum type="romanLcPeriod"/>
            </a:pPr>
            <a:r>
              <a:rPr lang="fr-CA" altLang="fr-FR" sz="3200">
                <a:ea typeface="ＭＳ Ｐゴシック" panose="020B0600070205080204" pitchFamily="34" charset="-128"/>
              </a:rPr>
              <a:t>Le juge</a:t>
            </a:r>
          </a:p>
          <a:p>
            <a:pPr marL="1949450" lvl="3" indent="-577850">
              <a:buFontTx/>
              <a:buAutoNum type="romanLcPeriod"/>
            </a:pPr>
            <a:endParaRPr lang="fr-CA" altLang="fr-FR" sz="3200">
              <a:ea typeface="ＭＳ Ｐゴシック" panose="020B0600070205080204" pitchFamily="34" charset="-128"/>
            </a:endParaRPr>
          </a:p>
          <a:p>
            <a:pPr marL="1949450" lvl="3" indent="-577850">
              <a:buFontTx/>
              <a:buAutoNum type="romanLcPeriod"/>
            </a:pPr>
            <a:r>
              <a:rPr lang="fr-CA" altLang="fr-FR" sz="3200">
                <a:ea typeface="ＭＳ Ｐゴシック" panose="020B0600070205080204" pitchFamily="34" charset="-128"/>
              </a:rPr>
              <a:t>Son rôle</a:t>
            </a:r>
            <a:endParaRPr lang="en-CA" altLang="fr-FR" sz="3200">
              <a:ea typeface="ＭＳ Ｐゴシック" panose="020B0600070205080204" pitchFamily="34" charset="-128"/>
            </a:endParaRPr>
          </a:p>
          <a:p>
            <a:pPr marL="1949450" lvl="3" indent="-577850">
              <a:buFontTx/>
              <a:buNone/>
            </a:pPr>
            <a:endParaRPr lang="en-CA" altLang="fr-FR" sz="3200">
              <a:ea typeface="ＭＳ Ｐゴシック" panose="020B0600070205080204" pitchFamily="34" charset="-128"/>
            </a:endParaRPr>
          </a:p>
          <a:p>
            <a:pPr marL="1574800" lvl="2" indent="-660400">
              <a:buFontTx/>
              <a:buAutoNum type="alphaLcPeriod" startAt="3"/>
            </a:pPr>
            <a:r>
              <a:rPr lang="fr-CA" altLang="fr-FR">
                <a:ea typeface="ＭＳ Ｐゴシック" panose="020B0600070205080204" pitchFamily="34" charset="-128"/>
              </a:rPr>
              <a:t>L’exécution du jugement: la </a:t>
            </a:r>
            <a:r>
              <a:rPr lang="fr-CA" altLang="fr-FR" i="1">
                <a:ea typeface="ＭＳ Ｐゴシック" panose="020B0600070205080204" pitchFamily="34" charset="-128"/>
              </a:rPr>
              <a:t>manus iniectio</a:t>
            </a:r>
            <a:r>
              <a:rPr lang="fr-CA" altLang="fr-FR">
                <a:ea typeface="ＭＳ Ｐゴシック" panose="020B0600070205080204" pitchFamily="34" charset="-128"/>
              </a:rPr>
              <a:t> </a:t>
            </a:r>
          </a:p>
          <a:p>
            <a:pPr marL="1949450" lvl="3" indent="-577850">
              <a:buFontTx/>
              <a:buNone/>
            </a:pPr>
            <a:r>
              <a:rPr lang="fr-CA" altLang="fr-FR">
                <a:ea typeface="ＭＳ Ｐゴシック" panose="020B0600070205080204" pitchFamily="34" charset="-128"/>
              </a:rPr>
              <a:t>	-	Table III</a:t>
            </a:r>
            <a:endParaRPr lang="fr-CA" altLang="fr-FR">
              <a:solidFill>
                <a:srgbClr val="660066"/>
              </a:solidFill>
              <a:ea typeface="ＭＳ Ｐゴシック" panose="020B0600070205080204" pitchFamily="34"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Espace réservé du numéro de diapositive 1">
            <a:extLst>
              <a:ext uri="{FF2B5EF4-FFF2-40B4-BE49-F238E27FC236}">
                <a16:creationId xmlns:a16="http://schemas.microsoft.com/office/drawing/2014/main" id="{253BA985-9133-E8B6-03F3-EDF621D47B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EF4593D-927A-6347-A01E-108EC2B24A90}" type="slidenum">
              <a:rPr lang="en-US" altLang="fr-FR" smtClean="0"/>
              <a:pPr/>
              <a:t>27</a:t>
            </a:fld>
            <a:endParaRPr lang="en-US" altLang="fr-FR"/>
          </a:p>
        </p:txBody>
      </p:sp>
      <p:graphicFrame>
        <p:nvGraphicFramePr>
          <p:cNvPr id="2" name="Tableau 1">
            <a:extLst>
              <a:ext uri="{FF2B5EF4-FFF2-40B4-BE49-F238E27FC236}">
                <a16:creationId xmlns:a16="http://schemas.microsoft.com/office/drawing/2014/main" id="{AB48EE38-F176-F831-1614-E175E67AFD4B}"/>
              </a:ext>
            </a:extLst>
          </p:cNvPr>
          <p:cNvGraphicFramePr>
            <a:graphicFrameLocks noGrp="1"/>
          </p:cNvGraphicFramePr>
          <p:nvPr/>
        </p:nvGraphicFramePr>
        <p:xfrm>
          <a:off x="971550" y="381000"/>
          <a:ext cx="6743700" cy="6267774"/>
        </p:xfrm>
        <a:graphic>
          <a:graphicData uri="http://schemas.openxmlformats.org/drawingml/2006/table">
            <a:tbl>
              <a:tblPr firstRow="1" firstCol="1" bandRow="1">
                <a:tableStyleId>{5C22544A-7EE6-4342-B048-85BDC9FD1C3A}</a:tableStyleId>
              </a:tblPr>
              <a:tblGrid>
                <a:gridCol w="6743700">
                  <a:extLst>
                    <a:ext uri="{9D8B030D-6E8A-4147-A177-3AD203B41FA5}">
                      <a16:colId xmlns:a16="http://schemas.microsoft.com/office/drawing/2014/main" val="20000"/>
                    </a:ext>
                  </a:extLst>
                </a:gridCol>
              </a:tblGrid>
              <a:tr h="1254241">
                <a:tc>
                  <a:txBody>
                    <a:bodyPr/>
                    <a:lstStyle/>
                    <a:p>
                      <a:pPr algn="ctr">
                        <a:lnSpc>
                          <a:spcPct val="115000"/>
                        </a:lnSpc>
                        <a:spcAft>
                          <a:spcPts val="0"/>
                        </a:spcAft>
                      </a:pPr>
                      <a:endParaRPr lang="fr-CA" sz="2400" dirty="0">
                        <a:solidFill>
                          <a:schemeClr val="tx1"/>
                        </a:solidFill>
                        <a:effectLst/>
                      </a:endParaRPr>
                    </a:p>
                    <a:p>
                      <a:pPr algn="ctr">
                        <a:lnSpc>
                          <a:spcPct val="115000"/>
                        </a:lnSpc>
                        <a:spcAft>
                          <a:spcPts val="0"/>
                        </a:spcAft>
                      </a:pPr>
                      <a:r>
                        <a:rPr lang="fr-FR" sz="2400" dirty="0">
                          <a:solidFill>
                            <a:schemeClr val="tx1"/>
                          </a:solidFill>
                          <a:effectLst/>
                        </a:rPr>
                        <a:t>Table I</a:t>
                      </a:r>
                      <a:r>
                        <a:rPr lang="en-GB" sz="2400" dirty="0">
                          <a:solidFill>
                            <a:schemeClr val="tx1"/>
                          </a:solidFill>
                          <a:effectLst/>
                        </a:rPr>
                        <a:t>II</a:t>
                      </a:r>
                      <a:br>
                        <a:rPr lang="en-GB" sz="2400" dirty="0">
                          <a:solidFill>
                            <a:schemeClr val="tx1"/>
                          </a:solidFill>
                          <a:effectLst/>
                        </a:rPr>
                      </a:br>
                      <a:r>
                        <a:rPr lang="en-GB" sz="2400" dirty="0">
                          <a:solidFill>
                            <a:schemeClr val="tx1"/>
                          </a:solidFill>
                          <a:effectLst/>
                        </a:rPr>
                        <a:t> </a:t>
                      </a:r>
                      <a:endParaRPr lang="fr-CA"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0" marB="9520" anchor="ctr"/>
                </a:tc>
                <a:extLst>
                  <a:ext uri="{0D108BD9-81ED-4DB2-BD59-A6C34878D82A}">
                    <a16:rowId xmlns:a16="http://schemas.microsoft.com/office/drawing/2014/main" val="10000"/>
                  </a:ext>
                </a:extLst>
              </a:tr>
              <a:tr h="413037">
                <a:tc>
                  <a:txBody>
                    <a:bodyPr/>
                    <a:lstStyle/>
                    <a:p>
                      <a:pPr>
                        <a:lnSpc>
                          <a:spcPct val="115000"/>
                        </a:lnSpc>
                        <a:spcAft>
                          <a:spcPts val="0"/>
                        </a:spcAft>
                      </a:pPr>
                      <a:r>
                        <a:rPr lang="fr-FR" sz="2400" dirty="0">
                          <a:solidFill>
                            <a:schemeClr val="tx1"/>
                          </a:solidFill>
                          <a:effectLst/>
                        </a:rPr>
                        <a:t> </a:t>
                      </a:r>
                      <a:endParaRPr lang="fr-CA"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0" marB="9520" anchor="ctr"/>
                </a:tc>
                <a:extLst>
                  <a:ext uri="{0D108BD9-81ED-4DB2-BD59-A6C34878D82A}">
                    <a16:rowId xmlns:a16="http://schemas.microsoft.com/office/drawing/2014/main" val="10001"/>
                  </a:ext>
                </a:extLst>
              </a:tr>
              <a:tr h="2095446">
                <a:tc>
                  <a:txBody>
                    <a:bodyPr/>
                    <a:lstStyle/>
                    <a:p>
                      <a:pPr>
                        <a:lnSpc>
                          <a:spcPct val="115000"/>
                        </a:lnSpc>
                        <a:spcAft>
                          <a:spcPts val="0"/>
                        </a:spcAft>
                      </a:pPr>
                      <a:r>
                        <a:rPr lang="fr-FR" sz="2400" dirty="0">
                          <a:solidFill>
                            <a:schemeClr val="tx1"/>
                          </a:solidFill>
                          <a:effectLst/>
                        </a:rPr>
                        <a:t>1. – UNE FOIS LA DETTE RECONNUE ET L'AFFAIRE JUGÉE EN PROCÈS LÉGITIME, QU'IL Y AIT TRENTE JOURS DE DÉLAI LÉGAL (</a:t>
                      </a:r>
                      <a:r>
                        <a:rPr lang="fr-FR" sz="2400" dirty="0" err="1">
                          <a:solidFill>
                            <a:schemeClr val="tx1"/>
                          </a:solidFill>
                          <a:effectLst/>
                        </a:rPr>
                        <a:t>Gell</a:t>
                      </a:r>
                      <a:r>
                        <a:rPr lang="fr-FR" sz="2400" dirty="0">
                          <a:solidFill>
                            <a:schemeClr val="tx1"/>
                          </a:solidFill>
                          <a:effectLst/>
                        </a:rPr>
                        <a:t>., 20, 1, 42-45 ; Cf. </a:t>
                      </a:r>
                      <a:r>
                        <a:rPr lang="fr-FR" sz="2400" dirty="0" err="1">
                          <a:solidFill>
                            <a:schemeClr val="tx1"/>
                          </a:solidFill>
                          <a:effectLst/>
                        </a:rPr>
                        <a:t>lex</a:t>
                      </a:r>
                      <a:r>
                        <a:rPr lang="fr-FR" sz="2400" dirty="0">
                          <a:solidFill>
                            <a:schemeClr val="tx1"/>
                          </a:solidFill>
                          <a:effectLst/>
                        </a:rPr>
                        <a:t> </a:t>
                      </a:r>
                      <a:r>
                        <a:rPr lang="fr-FR" sz="2400" dirty="0" err="1">
                          <a:solidFill>
                            <a:schemeClr val="tx1"/>
                          </a:solidFill>
                          <a:effectLst/>
                        </a:rPr>
                        <a:t>coloniae</a:t>
                      </a:r>
                      <a:r>
                        <a:rPr lang="fr-FR" sz="2400" dirty="0">
                          <a:solidFill>
                            <a:schemeClr val="tx1"/>
                          </a:solidFill>
                          <a:effectLst/>
                        </a:rPr>
                        <a:t> </a:t>
                      </a:r>
                      <a:r>
                        <a:rPr lang="fr-FR" sz="2400" dirty="0" err="1">
                          <a:solidFill>
                            <a:schemeClr val="tx1"/>
                          </a:solidFill>
                          <a:effectLst/>
                        </a:rPr>
                        <a:t>genitivae</a:t>
                      </a:r>
                      <a:r>
                        <a:rPr lang="fr-FR" sz="2400" dirty="0">
                          <a:solidFill>
                            <a:schemeClr val="tx1"/>
                          </a:solidFill>
                          <a:effectLst/>
                        </a:rPr>
                        <a:t>, c. 61).</a:t>
                      </a:r>
                      <a:endParaRPr lang="fr-CA"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0" marB="9520" anchor="ctr"/>
                </a:tc>
                <a:extLst>
                  <a:ext uri="{0D108BD9-81ED-4DB2-BD59-A6C34878D82A}">
                    <a16:rowId xmlns:a16="http://schemas.microsoft.com/office/drawing/2014/main" val="10002"/>
                  </a:ext>
                </a:extLst>
              </a:tr>
              <a:tr h="414942">
                <a:tc>
                  <a:txBody>
                    <a:bodyPr/>
                    <a:lstStyle/>
                    <a:p>
                      <a:pPr>
                        <a:lnSpc>
                          <a:spcPct val="115000"/>
                        </a:lnSpc>
                      </a:pPr>
                      <a:endParaRPr lang="fr-CA" sz="2400" dirty="0">
                        <a:solidFill>
                          <a:schemeClr val="tx1"/>
                        </a:solidFill>
                        <a:effectLst/>
                        <a:latin typeface="Calibri" panose="020F0502020204030204" pitchFamily="34" charset="0"/>
                        <a:cs typeface="Times New Roman" panose="02020603050405020304" pitchFamily="18" charset="0"/>
                      </a:endParaRPr>
                    </a:p>
                  </a:txBody>
                  <a:tcPr marL="9525" marR="9525" marT="9520" marB="9520" anchor="ctr"/>
                </a:tc>
                <a:extLst>
                  <a:ext uri="{0D108BD9-81ED-4DB2-BD59-A6C34878D82A}">
                    <a16:rowId xmlns:a16="http://schemas.microsoft.com/office/drawing/2014/main" val="10003"/>
                  </a:ext>
                </a:extLst>
              </a:tr>
              <a:tr h="1674843">
                <a:tc>
                  <a:txBody>
                    <a:bodyPr/>
                    <a:lstStyle/>
                    <a:p>
                      <a:pPr>
                        <a:lnSpc>
                          <a:spcPct val="115000"/>
                        </a:lnSpc>
                        <a:spcAft>
                          <a:spcPts val="0"/>
                        </a:spcAft>
                      </a:pPr>
                      <a:r>
                        <a:rPr lang="fr-FR" sz="2400" dirty="0">
                          <a:solidFill>
                            <a:schemeClr val="tx1"/>
                          </a:solidFill>
                          <a:effectLst/>
                        </a:rPr>
                        <a:t>2. – ENSUITE QU'IL Y AIT FINALEMENT MAIN MISE (</a:t>
                      </a:r>
                      <a:r>
                        <a:rPr lang="fr-FR" sz="2400" dirty="0" err="1">
                          <a:solidFill>
                            <a:schemeClr val="tx1"/>
                          </a:solidFill>
                          <a:effectLst/>
                        </a:rPr>
                        <a:t>manus</a:t>
                      </a:r>
                      <a:r>
                        <a:rPr lang="fr-FR" sz="2400" dirty="0">
                          <a:solidFill>
                            <a:schemeClr val="tx1"/>
                          </a:solidFill>
                          <a:effectLst/>
                        </a:rPr>
                        <a:t> </a:t>
                      </a:r>
                      <a:r>
                        <a:rPr lang="fr-FR" sz="2400" dirty="0" err="1">
                          <a:solidFill>
                            <a:schemeClr val="tx1"/>
                          </a:solidFill>
                          <a:effectLst/>
                        </a:rPr>
                        <a:t>iniectio</a:t>
                      </a:r>
                      <a:r>
                        <a:rPr lang="fr-FR" sz="2400" dirty="0">
                          <a:solidFill>
                            <a:schemeClr val="tx1"/>
                          </a:solidFill>
                          <a:effectLst/>
                        </a:rPr>
                        <a:t>) SUR LUI, QU'ON LE CONDUISE DEVANT LE PRÉTEUR (</a:t>
                      </a:r>
                      <a:r>
                        <a:rPr lang="fr-FR" sz="2400" dirty="0" err="1">
                          <a:solidFill>
                            <a:schemeClr val="tx1"/>
                          </a:solidFill>
                          <a:effectLst/>
                        </a:rPr>
                        <a:t>Gell</a:t>
                      </a:r>
                      <a:r>
                        <a:rPr lang="fr-FR" sz="2400" dirty="0">
                          <a:solidFill>
                            <a:schemeClr val="tx1"/>
                          </a:solidFill>
                          <a:effectLst/>
                        </a:rPr>
                        <a:t>., 20, 1, 45 ; Cf. Gaius, 4, 21).</a:t>
                      </a:r>
                      <a:endParaRPr lang="fr-CA"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0" marB="9520" anchor="ctr"/>
                </a:tc>
                <a:extLst>
                  <a:ext uri="{0D108BD9-81ED-4DB2-BD59-A6C34878D82A}">
                    <a16:rowId xmlns:a16="http://schemas.microsoft.com/office/drawing/2014/main" val="10004"/>
                  </a:ext>
                </a:extLst>
              </a:tr>
              <a:tr h="414942">
                <a:tc>
                  <a:txBody>
                    <a:bodyPr/>
                    <a:lstStyle/>
                    <a:p>
                      <a:pPr>
                        <a:lnSpc>
                          <a:spcPct val="115000"/>
                        </a:lnSpc>
                        <a:spcAft>
                          <a:spcPts val="0"/>
                        </a:spcAft>
                      </a:pPr>
                      <a:endParaRPr lang="fr-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0" marB="952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Espace réservé du numéro de diapositive 1">
            <a:extLst>
              <a:ext uri="{FF2B5EF4-FFF2-40B4-BE49-F238E27FC236}">
                <a16:creationId xmlns:a16="http://schemas.microsoft.com/office/drawing/2014/main" id="{19D77F68-5E30-CEFF-BADE-5B58EA04C0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FF5226B-98D8-974A-987D-467785610C70}" type="slidenum">
              <a:rPr lang="en-US" altLang="fr-FR" smtClean="0"/>
              <a:pPr/>
              <a:t>28</a:t>
            </a:fld>
            <a:endParaRPr lang="en-US" altLang="fr-FR"/>
          </a:p>
        </p:txBody>
      </p:sp>
      <p:graphicFrame>
        <p:nvGraphicFramePr>
          <p:cNvPr id="2" name="Tableau 1">
            <a:extLst>
              <a:ext uri="{FF2B5EF4-FFF2-40B4-BE49-F238E27FC236}">
                <a16:creationId xmlns:a16="http://schemas.microsoft.com/office/drawing/2014/main" id="{DD0434BB-82EA-E636-E304-7653403F7071}"/>
              </a:ext>
            </a:extLst>
          </p:cNvPr>
          <p:cNvGraphicFramePr>
            <a:graphicFrameLocks noGrp="1"/>
          </p:cNvGraphicFramePr>
          <p:nvPr/>
        </p:nvGraphicFramePr>
        <p:xfrm>
          <a:off x="971550" y="381000"/>
          <a:ext cx="6743700" cy="5019675"/>
        </p:xfrm>
        <a:graphic>
          <a:graphicData uri="http://schemas.openxmlformats.org/drawingml/2006/table">
            <a:tbl>
              <a:tblPr firstRow="1" firstCol="1" bandRow="1">
                <a:tableStyleId>{5C22544A-7EE6-4342-B048-85BDC9FD1C3A}</a:tableStyleId>
              </a:tblPr>
              <a:tblGrid>
                <a:gridCol w="6743700">
                  <a:extLst>
                    <a:ext uri="{9D8B030D-6E8A-4147-A177-3AD203B41FA5}">
                      <a16:colId xmlns:a16="http://schemas.microsoft.com/office/drawing/2014/main" val="20000"/>
                    </a:ext>
                  </a:extLst>
                </a:gridCol>
              </a:tblGrid>
              <a:tr h="413137">
                <a:tc>
                  <a:txBody>
                    <a:bodyPr/>
                    <a:lstStyle/>
                    <a:p>
                      <a:pPr algn="ctr">
                        <a:lnSpc>
                          <a:spcPct val="115000"/>
                        </a:lnSpc>
                        <a:spcAft>
                          <a:spcPts val="0"/>
                        </a:spcAft>
                      </a:pPr>
                      <a:r>
                        <a:rPr lang="fr-FR" sz="2400" dirty="0">
                          <a:solidFill>
                            <a:schemeClr val="tx1"/>
                          </a:solidFill>
                          <a:effectLst/>
                        </a:rPr>
                        <a:t>Table I</a:t>
                      </a:r>
                      <a:r>
                        <a:rPr lang="en-GB" sz="2400" dirty="0">
                          <a:solidFill>
                            <a:schemeClr val="tx1"/>
                          </a:solidFill>
                          <a:effectLst/>
                        </a:rPr>
                        <a:t>II </a:t>
                      </a:r>
                      <a:endParaRPr lang="fr-CA"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7" marB="9527" anchor="ctr"/>
                </a:tc>
                <a:extLst>
                  <a:ext uri="{0D108BD9-81ED-4DB2-BD59-A6C34878D82A}">
                    <a16:rowId xmlns:a16="http://schemas.microsoft.com/office/drawing/2014/main" val="10000"/>
                  </a:ext>
                </a:extLst>
              </a:tr>
              <a:tr h="413137">
                <a:tc>
                  <a:txBody>
                    <a:bodyPr/>
                    <a:lstStyle/>
                    <a:p>
                      <a:pPr>
                        <a:lnSpc>
                          <a:spcPct val="115000"/>
                        </a:lnSpc>
                        <a:spcAft>
                          <a:spcPts val="0"/>
                        </a:spcAft>
                      </a:pPr>
                      <a:r>
                        <a:rPr lang="fr-FR" sz="2400" dirty="0">
                          <a:solidFill>
                            <a:schemeClr val="tx1"/>
                          </a:solidFill>
                          <a:effectLst/>
                        </a:rPr>
                        <a:t> </a:t>
                      </a:r>
                      <a:endParaRPr lang="fr-CA"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7" marB="9527" anchor="ctr"/>
                </a:tc>
                <a:extLst>
                  <a:ext uri="{0D108BD9-81ED-4DB2-BD59-A6C34878D82A}">
                    <a16:rowId xmlns:a16="http://schemas.microsoft.com/office/drawing/2014/main" val="10001"/>
                  </a:ext>
                </a:extLst>
              </a:tr>
              <a:tr h="3778358">
                <a:tc>
                  <a:txBody>
                    <a:bodyPr/>
                    <a:lstStyle/>
                    <a:p>
                      <a:pPr>
                        <a:lnSpc>
                          <a:spcPct val="115000"/>
                        </a:lnSpc>
                        <a:spcAft>
                          <a:spcPts val="0"/>
                        </a:spcAft>
                      </a:pPr>
                      <a:r>
                        <a:rPr lang="fr-FR" sz="2400" b="1" kern="1200" dirty="0">
                          <a:solidFill>
                            <a:schemeClr val="tx1"/>
                          </a:solidFill>
                          <a:effectLst/>
                          <a:latin typeface="+mn-lt"/>
                          <a:ea typeface="+mn-ea"/>
                          <a:cs typeface="+mn-cs"/>
                        </a:rPr>
                        <a:t>3. – </a:t>
                      </a:r>
                      <a:r>
                        <a:rPr lang="fr-CA" sz="2400" dirty="0">
                          <a:solidFill>
                            <a:schemeClr val="tx1"/>
                          </a:solidFill>
                          <a:effectLst/>
                        </a:rPr>
                        <a:t> </a:t>
                      </a:r>
                      <a:r>
                        <a:rPr lang="fr-FR" sz="2400" b="1" kern="1200" dirty="0">
                          <a:solidFill>
                            <a:schemeClr val="tx1"/>
                          </a:solidFill>
                          <a:effectLst/>
                          <a:latin typeface="+mn-lt"/>
                          <a:ea typeface="+mn-ea"/>
                          <a:cs typeface="+mn-cs"/>
                        </a:rPr>
                        <a:t>S'IL N'EXÉCUTE PAS LE JUGEMENT OU SI PERSONNE NE SE PORTE GARANT POUR LUI EN JUSTICE, QUE LE CRÉANCIER L'EMMÈNE AVEC LUI, L'ATTACHE AVEC UNE CORDE OU AVEC DES CHAÎNES D'UN POIDS MINIMUM DE QUINZE LIVRES OU, S'IL LE VEUT, DAVANTAGE (</a:t>
                      </a:r>
                      <a:r>
                        <a:rPr lang="fr-FR" sz="2400" b="1" kern="1200" dirty="0" err="1">
                          <a:solidFill>
                            <a:schemeClr val="tx1"/>
                          </a:solidFill>
                          <a:effectLst/>
                          <a:latin typeface="+mn-lt"/>
                          <a:ea typeface="+mn-ea"/>
                          <a:cs typeface="+mn-cs"/>
                        </a:rPr>
                        <a:t>Gell</a:t>
                      </a:r>
                      <a:r>
                        <a:rPr lang="fr-FR" sz="2400" b="1" kern="1200" dirty="0">
                          <a:solidFill>
                            <a:schemeClr val="tx1"/>
                          </a:solidFill>
                          <a:effectLst/>
                          <a:latin typeface="+mn-lt"/>
                          <a:ea typeface="+mn-ea"/>
                          <a:cs typeface="+mn-cs"/>
                        </a:rPr>
                        <a:t>., 20, 1, 45 ; </a:t>
                      </a:r>
                      <a:r>
                        <a:rPr lang="fr-FR" sz="2400" b="1" i="1" kern="1200" dirty="0">
                          <a:solidFill>
                            <a:schemeClr val="tx1"/>
                          </a:solidFill>
                          <a:effectLst/>
                          <a:latin typeface="+mn-lt"/>
                          <a:ea typeface="+mn-ea"/>
                          <a:cs typeface="+mn-cs"/>
                        </a:rPr>
                        <a:t>Cf</a:t>
                      </a:r>
                      <a:r>
                        <a:rPr lang="fr-FR" sz="2400" b="1" kern="1200" dirty="0">
                          <a:solidFill>
                            <a:schemeClr val="tx1"/>
                          </a:solidFill>
                          <a:effectLst/>
                          <a:latin typeface="+mn-lt"/>
                          <a:ea typeface="+mn-ea"/>
                          <a:cs typeface="+mn-cs"/>
                        </a:rPr>
                        <a:t>. Gai., 2 </a:t>
                      </a:r>
                      <a:r>
                        <a:rPr lang="fr-FR" sz="2400" b="1" i="1" kern="1200" dirty="0">
                          <a:solidFill>
                            <a:schemeClr val="tx1"/>
                          </a:solidFill>
                          <a:effectLst/>
                          <a:latin typeface="+mn-lt"/>
                          <a:ea typeface="+mn-ea"/>
                          <a:cs typeface="+mn-cs"/>
                        </a:rPr>
                        <a:t>ad XII </a:t>
                      </a:r>
                      <a:r>
                        <a:rPr lang="fr-FR" sz="2400" b="1" i="1" kern="1200" dirty="0" err="1">
                          <a:solidFill>
                            <a:schemeClr val="tx1"/>
                          </a:solidFill>
                          <a:effectLst/>
                          <a:latin typeface="+mn-lt"/>
                          <a:ea typeface="+mn-ea"/>
                          <a:cs typeface="+mn-cs"/>
                        </a:rPr>
                        <a:t>tab.</a:t>
                      </a:r>
                      <a:r>
                        <a:rPr lang="fr-FR" sz="2400" b="1" kern="1200" dirty="0">
                          <a:solidFill>
                            <a:schemeClr val="tx1"/>
                          </a:solidFill>
                          <a:effectLst/>
                          <a:latin typeface="+mn-lt"/>
                          <a:ea typeface="+mn-ea"/>
                          <a:cs typeface="+mn-cs"/>
                        </a:rPr>
                        <a:t>, </a:t>
                      </a:r>
                      <a:r>
                        <a:rPr lang="fr-FR" sz="2400" b="1" i="1" kern="1200" dirty="0">
                          <a:solidFill>
                            <a:schemeClr val="tx1"/>
                          </a:solidFill>
                          <a:effectLst/>
                          <a:latin typeface="+mn-lt"/>
                          <a:ea typeface="+mn-ea"/>
                          <a:cs typeface="+mn-cs"/>
                        </a:rPr>
                        <a:t>D.</a:t>
                      </a:r>
                      <a:r>
                        <a:rPr lang="fr-FR" sz="2400" b="1" kern="1200" dirty="0">
                          <a:solidFill>
                            <a:schemeClr val="tx1"/>
                          </a:solidFill>
                          <a:effectLst/>
                          <a:latin typeface="+mn-lt"/>
                          <a:ea typeface="+mn-ea"/>
                          <a:cs typeface="+mn-cs"/>
                        </a:rPr>
                        <a:t>, 50, 16, 234, 1 ; Liv., 8, 28 ; </a:t>
                      </a:r>
                      <a:r>
                        <a:rPr lang="fr-FR" sz="2400" b="1" kern="1200" dirty="0" err="1">
                          <a:solidFill>
                            <a:schemeClr val="tx1"/>
                          </a:solidFill>
                          <a:effectLst/>
                          <a:latin typeface="+mn-lt"/>
                          <a:ea typeface="+mn-ea"/>
                          <a:cs typeface="+mn-cs"/>
                        </a:rPr>
                        <a:t>Fest</a:t>
                      </a:r>
                      <a:r>
                        <a:rPr lang="fr-FR" sz="2400" b="1" kern="1200" dirty="0">
                          <a:solidFill>
                            <a:schemeClr val="tx1"/>
                          </a:solidFill>
                          <a:effectLst/>
                          <a:latin typeface="+mn-lt"/>
                          <a:ea typeface="+mn-ea"/>
                          <a:cs typeface="+mn-cs"/>
                        </a:rPr>
                        <a:t>., </a:t>
                      </a:r>
                      <a:r>
                        <a:rPr lang="fr-FR" sz="2400" b="1" i="1" kern="1200" dirty="0" err="1">
                          <a:solidFill>
                            <a:schemeClr val="tx1"/>
                          </a:solidFill>
                          <a:effectLst/>
                          <a:latin typeface="+mn-lt"/>
                          <a:ea typeface="+mn-ea"/>
                          <a:cs typeface="+mn-cs"/>
                        </a:rPr>
                        <a:t>Nervum</a:t>
                      </a:r>
                      <a:r>
                        <a:rPr lang="fr-FR" sz="2400" b="1" kern="1200" dirty="0">
                          <a:solidFill>
                            <a:schemeClr val="tx1"/>
                          </a:solidFill>
                          <a:effectLst/>
                          <a:latin typeface="+mn-lt"/>
                          <a:ea typeface="+mn-ea"/>
                          <a:cs typeface="+mn-cs"/>
                        </a:rPr>
                        <a:t>).</a:t>
                      </a:r>
                      <a:r>
                        <a:rPr lang="fr-CA" sz="2400" dirty="0">
                          <a:solidFill>
                            <a:schemeClr val="tx1"/>
                          </a:solidFill>
                          <a:effectLst/>
                        </a:rPr>
                        <a:t> </a:t>
                      </a:r>
                      <a:endParaRPr lang="fr-CA"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7" marB="9527" anchor="ctr"/>
                </a:tc>
                <a:extLst>
                  <a:ext uri="{0D108BD9-81ED-4DB2-BD59-A6C34878D82A}">
                    <a16:rowId xmlns:a16="http://schemas.microsoft.com/office/drawing/2014/main" val="10002"/>
                  </a:ext>
                </a:extLst>
              </a:tr>
              <a:tr h="415043">
                <a:tc>
                  <a:txBody>
                    <a:bodyPr/>
                    <a:lstStyle/>
                    <a:p>
                      <a:pPr>
                        <a:lnSpc>
                          <a:spcPct val="115000"/>
                        </a:lnSpc>
                      </a:pPr>
                      <a:endParaRPr lang="fr-CA" sz="2400" dirty="0">
                        <a:solidFill>
                          <a:schemeClr val="tx1"/>
                        </a:solidFill>
                        <a:effectLst/>
                        <a:latin typeface="Calibri" panose="020F0502020204030204" pitchFamily="34" charset="0"/>
                        <a:cs typeface="Times New Roman" panose="02020603050405020304" pitchFamily="18" charset="0"/>
                      </a:endParaRPr>
                    </a:p>
                  </a:txBody>
                  <a:tcPr marL="9525" marR="9525" marT="9527" marB="9527"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Espace réservé du numéro de diapositive 1">
            <a:extLst>
              <a:ext uri="{FF2B5EF4-FFF2-40B4-BE49-F238E27FC236}">
                <a16:creationId xmlns:a16="http://schemas.microsoft.com/office/drawing/2014/main" id="{991FB9EE-2B5D-7AE0-CDFA-582A5007EA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92F05B86-10AC-5341-847F-72ECB6399290}" type="slidenum">
              <a:rPr lang="en-US" altLang="fr-FR" smtClean="0"/>
              <a:pPr/>
              <a:t>29</a:t>
            </a:fld>
            <a:endParaRPr lang="en-US" altLang="fr-FR"/>
          </a:p>
        </p:txBody>
      </p:sp>
      <p:graphicFrame>
        <p:nvGraphicFramePr>
          <p:cNvPr id="2" name="Tableau 1">
            <a:extLst>
              <a:ext uri="{FF2B5EF4-FFF2-40B4-BE49-F238E27FC236}">
                <a16:creationId xmlns:a16="http://schemas.microsoft.com/office/drawing/2014/main" id="{50711CDC-A647-E778-CFE8-8971452009D6}"/>
              </a:ext>
            </a:extLst>
          </p:cNvPr>
          <p:cNvGraphicFramePr>
            <a:graphicFrameLocks noGrp="1"/>
          </p:cNvGraphicFramePr>
          <p:nvPr/>
        </p:nvGraphicFramePr>
        <p:xfrm>
          <a:off x="971550" y="381000"/>
          <a:ext cx="6743700" cy="4178300"/>
        </p:xfrm>
        <a:graphic>
          <a:graphicData uri="http://schemas.openxmlformats.org/drawingml/2006/table">
            <a:tbl>
              <a:tblPr firstRow="1" firstCol="1" bandRow="1">
                <a:tableStyleId>{5C22544A-7EE6-4342-B048-85BDC9FD1C3A}</a:tableStyleId>
              </a:tblPr>
              <a:tblGrid>
                <a:gridCol w="6743700">
                  <a:extLst>
                    <a:ext uri="{9D8B030D-6E8A-4147-A177-3AD203B41FA5}">
                      <a16:colId xmlns:a16="http://schemas.microsoft.com/office/drawing/2014/main" val="20000"/>
                    </a:ext>
                  </a:extLst>
                </a:gridCol>
              </a:tblGrid>
              <a:tr h="413105">
                <a:tc>
                  <a:txBody>
                    <a:bodyPr/>
                    <a:lstStyle/>
                    <a:p>
                      <a:pPr algn="ctr">
                        <a:lnSpc>
                          <a:spcPct val="115000"/>
                        </a:lnSpc>
                        <a:spcAft>
                          <a:spcPts val="0"/>
                        </a:spcAft>
                      </a:pPr>
                      <a:r>
                        <a:rPr lang="fr-FR" sz="2400" dirty="0">
                          <a:solidFill>
                            <a:schemeClr val="tx1"/>
                          </a:solidFill>
                          <a:effectLst/>
                        </a:rPr>
                        <a:t>Table I</a:t>
                      </a:r>
                      <a:r>
                        <a:rPr lang="en-GB" sz="2400" dirty="0">
                          <a:solidFill>
                            <a:schemeClr val="tx1"/>
                          </a:solidFill>
                          <a:effectLst/>
                        </a:rPr>
                        <a:t>II </a:t>
                      </a:r>
                      <a:endParaRPr lang="fr-CA"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6" marB="9526" anchor="ctr"/>
                </a:tc>
                <a:extLst>
                  <a:ext uri="{0D108BD9-81ED-4DB2-BD59-A6C34878D82A}">
                    <a16:rowId xmlns:a16="http://schemas.microsoft.com/office/drawing/2014/main" val="10000"/>
                  </a:ext>
                </a:extLst>
              </a:tr>
              <a:tr h="413105">
                <a:tc>
                  <a:txBody>
                    <a:bodyPr/>
                    <a:lstStyle/>
                    <a:p>
                      <a:pPr>
                        <a:lnSpc>
                          <a:spcPct val="115000"/>
                        </a:lnSpc>
                        <a:spcAft>
                          <a:spcPts val="0"/>
                        </a:spcAft>
                      </a:pPr>
                      <a:r>
                        <a:rPr lang="fr-FR" sz="2400" dirty="0">
                          <a:solidFill>
                            <a:schemeClr val="tx1"/>
                          </a:solidFill>
                          <a:effectLst/>
                        </a:rPr>
                        <a:t> </a:t>
                      </a:r>
                      <a:endParaRPr lang="fr-CA"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6" marB="9526" anchor="ctr"/>
                </a:tc>
                <a:extLst>
                  <a:ext uri="{0D108BD9-81ED-4DB2-BD59-A6C34878D82A}">
                    <a16:rowId xmlns:a16="http://schemas.microsoft.com/office/drawing/2014/main" val="10001"/>
                  </a:ext>
                </a:extLst>
              </a:tr>
              <a:tr h="2937079">
                <a:tc>
                  <a:txBody>
                    <a:bodyPr/>
                    <a:lstStyle/>
                    <a:p>
                      <a:pPr>
                        <a:lnSpc>
                          <a:spcPct val="115000"/>
                        </a:lnSpc>
                        <a:spcAft>
                          <a:spcPts val="0"/>
                        </a:spcAft>
                      </a:pPr>
                      <a:r>
                        <a:rPr lang="fr-FR" sz="2400" b="1" kern="1200" dirty="0">
                          <a:solidFill>
                            <a:schemeClr val="tx1"/>
                          </a:solidFill>
                          <a:effectLst/>
                          <a:latin typeface="+mn-lt"/>
                          <a:ea typeface="+mn-ea"/>
                          <a:cs typeface="+mn-cs"/>
                        </a:rPr>
                        <a:t>4. – S'IL LE VEUT, QU'IL VIVE À SES PROPRES FRAIS. S'IL NE VIT PAS À SES FRAIS, QUE CELUI QUI LE TIENDRA DANS LES CHAÎNES LUI DONNE UNE LIVRE DE FARINE PAR JOUR. S'IL LE VEUT, QU'IL DONNE PLUS (</a:t>
                      </a:r>
                      <a:r>
                        <a:rPr lang="fr-FR" sz="2400" b="1" kern="1200" dirty="0" err="1">
                          <a:solidFill>
                            <a:schemeClr val="tx1"/>
                          </a:solidFill>
                          <a:effectLst/>
                          <a:latin typeface="+mn-lt"/>
                          <a:ea typeface="+mn-ea"/>
                          <a:cs typeface="+mn-cs"/>
                        </a:rPr>
                        <a:t>Gell</a:t>
                      </a:r>
                      <a:r>
                        <a:rPr lang="fr-FR" sz="2400" b="1" kern="1200" dirty="0">
                          <a:solidFill>
                            <a:schemeClr val="tx1"/>
                          </a:solidFill>
                          <a:effectLst/>
                          <a:latin typeface="+mn-lt"/>
                          <a:ea typeface="+mn-ea"/>
                          <a:cs typeface="+mn-cs"/>
                        </a:rPr>
                        <a:t>., 20, 1, 45 ; </a:t>
                      </a:r>
                      <a:r>
                        <a:rPr lang="fr-FR" sz="2400" b="1" i="1" kern="1200" dirty="0">
                          <a:solidFill>
                            <a:schemeClr val="tx1"/>
                          </a:solidFill>
                          <a:effectLst/>
                          <a:latin typeface="+mn-lt"/>
                          <a:ea typeface="+mn-ea"/>
                          <a:cs typeface="+mn-cs"/>
                        </a:rPr>
                        <a:t>Cf</a:t>
                      </a:r>
                      <a:r>
                        <a:rPr lang="fr-FR" sz="2400" b="1" kern="1200" dirty="0">
                          <a:solidFill>
                            <a:schemeClr val="tx1"/>
                          </a:solidFill>
                          <a:effectLst/>
                          <a:latin typeface="+mn-lt"/>
                          <a:ea typeface="+mn-ea"/>
                          <a:cs typeface="+mn-cs"/>
                        </a:rPr>
                        <a:t>. Gai., 2 </a:t>
                      </a:r>
                      <a:r>
                        <a:rPr lang="fr-FR" sz="2400" b="1" i="1" kern="1200" dirty="0">
                          <a:solidFill>
                            <a:schemeClr val="tx1"/>
                          </a:solidFill>
                          <a:effectLst/>
                          <a:latin typeface="+mn-lt"/>
                          <a:ea typeface="+mn-ea"/>
                          <a:cs typeface="+mn-cs"/>
                        </a:rPr>
                        <a:t>ad XII </a:t>
                      </a:r>
                      <a:r>
                        <a:rPr lang="fr-FR" sz="2400" b="1" i="1" kern="1200" dirty="0" err="1">
                          <a:solidFill>
                            <a:schemeClr val="tx1"/>
                          </a:solidFill>
                          <a:effectLst/>
                          <a:latin typeface="+mn-lt"/>
                          <a:ea typeface="+mn-ea"/>
                          <a:cs typeface="+mn-cs"/>
                        </a:rPr>
                        <a:t>tab.</a:t>
                      </a:r>
                      <a:r>
                        <a:rPr lang="fr-FR" sz="2400" b="1" kern="1200" dirty="0">
                          <a:solidFill>
                            <a:schemeClr val="tx1"/>
                          </a:solidFill>
                          <a:effectLst/>
                          <a:latin typeface="+mn-lt"/>
                          <a:ea typeface="+mn-ea"/>
                          <a:cs typeface="+mn-cs"/>
                        </a:rPr>
                        <a:t>, </a:t>
                      </a:r>
                      <a:r>
                        <a:rPr lang="fr-FR" sz="2400" b="1" i="1" kern="1200" dirty="0">
                          <a:solidFill>
                            <a:schemeClr val="tx1"/>
                          </a:solidFill>
                          <a:effectLst/>
                          <a:latin typeface="+mn-lt"/>
                          <a:ea typeface="+mn-ea"/>
                          <a:cs typeface="+mn-cs"/>
                        </a:rPr>
                        <a:t>D.</a:t>
                      </a:r>
                      <a:r>
                        <a:rPr lang="fr-FR" sz="2400" b="1" kern="1200" dirty="0">
                          <a:solidFill>
                            <a:schemeClr val="tx1"/>
                          </a:solidFill>
                          <a:effectLst/>
                          <a:latin typeface="+mn-lt"/>
                          <a:ea typeface="+mn-ea"/>
                          <a:cs typeface="+mn-cs"/>
                        </a:rPr>
                        <a:t>, 50, 16, 234, 2).</a:t>
                      </a:r>
                      <a:r>
                        <a:rPr lang="fr-CA" sz="2400" dirty="0">
                          <a:solidFill>
                            <a:schemeClr val="tx1"/>
                          </a:solidFill>
                          <a:effectLst/>
                        </a:rPr>
                        <a:t> </a:t>
                      </a:r>
                      <a:endParaRPr lang="fr-CA"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6" marB="9526" anchor="ctr"/>
                </a:tc>
                <a:extLst>
                  <a:ext uri="{0D108BD9-81ED-4DB2-BD59-A6C34878D82A}">
                    <a16:rowId xmlns:a16="http://schemas.microsoft.com/office/drawing/2014/main" val="10002"/>
                  </a:ext>
                </a:extLst>
              </a:tr>
              <a:tr h="415011">
                <a:tc>
                  <a:txBody>
                    <a:bodyPr/>
                    <a:lstStyle/>
                    <a:p>
                      <a:pPr>
                        <a:lnSpc>
                          <a:spcPct val="115000"/>
                        </a:lnSpc>
                      </a:pPr>
                      <a:endParaRPr lang="fr-CA" sz="2400" dirty="0">
                        <a:solidFill>
                          <a:schemeClr val="tx1"/>
                        </a:solidFill>
                        <a:effectLst/>
                        <a:latin typeface="Calibri" panose="020F0502020204030204" pitchFamily="34" charset="0"/>
                        <a:cs typeface="Times New Roman" panose="02020603050405020304" pitchFamily="18" charset="0"/>
                      </a:endParaRPr>
                    </a:p>
                  </a:txBody>
                  <a:tcPr marL="9525" marR="9525" marT="9526" marB="9526"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Espace réservé du numéro de diapositive 3">
            <a:extLst>
              <a:ext uri="{FF2B5EF4-FFF2-40B4-BE49-F238E27FC236}">
                <a16:creationId xmlns:a16="http://schemas.microsoft.com/office/drawing/2014/main" id="{C6152A4A-71E1-34F3-97C0-01C4C14CC5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A855C73-B778-A24D-8917-1FD820DBDE63}" type="slidenum">
              <a:rPr lang="en-US" altLang="fr-FR" smtClean="0"/>
              <a:pPr/>
              <a:t>3</a:t>
            </a:fld>
            <a:endParaRPr lang="en-US" altLang="fr-FR"/>
          </a:p>
        </p:txBody>
      </p:sp>
      <p:sp>
        <p:nvSpPr>
          <p:cNvPr id="19458" name="Rectangle 4">
            <a:extLst>
              <a:ext uri="{FF2B5EF4-FFF2-40B4-BE49-F238E27FC236}">
                <a16:creationId xmlns:a16="http://schemas.microsoft.com/office/drawing/2014/main" id="{E74C4FBF-6B00-F219-0B2E-38F089F48D1E}"/>
              </a:ext>
            </a:extLst>
          </p:cNvPr>
          <p:cNvSpPr>
            <a:spLocks noChangeArrowheads="1"/>
          </p:cNvSpPr>
          <p:nvPr/>
        </p:nvSpPr>
        <p:spPr bwMode="auto">
          <a:xfrm>
            <a:off x="250825" y="260350"/>
            <a:ext cx="8642350"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60400" indent="-6604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pPr>
            <a:r>
              <a:rPr lang="fr-CA" altLang="fr-FR" sz="3200"/>
              <a:t>	B.	La dualité des sources applicables au Québec</a:t>
            </a:r>
          </a:p>
          <a:p>
            <a:pPr>
              <a:spcBef>
                <a:spcPct val="20000"/>
              </a:spcBef>
            </a:pPr>
            <a:r>
              <a:rPr lang="fr-CA" altLang="fr-FR" sz="3200">
                <a:solidFill>
                  <a:srgbClr val="FF9900"/>
                </a:solidFill>
              </a:rPr>
              <a:t>	-	</a:t>
            </a:r>
            <a:r>
              <a:rPr lang="fr-CA" altLang="fr-FR" sz="3200">
                <a:solidFill>
                  <a:srgbClr val="660066"/>
                </a:solidFill>
              </a:rPr>
              <a:t>En raison de l’adoption de l’</a:t>
            </a:r>
            <a:r>
              <a:rPr lang="fr-CA" altLang="ja-JP" sz="3200" i="1">
                <a:solidFill>
                  <a:srgbClr val="660066"/>
                </a:solidFill>
              </a:rPr>
              <a:t>Acte de Québec</a:t>
            </a:r>
            <a:r>
              <a:rPr lang="fr-CA" altLang="ja-JP" sz="3200">
                <a:solidFill>
                  <a:srgbClr val="660066"/>
                </a:solidFill>
              </a:rPr>
              <a:t> de 1774 et des codifications de 1865 et de 1991, le droit civil québécois est d</a:t>
            </a:r>
            <a:r>
              <a:rPr lang="fr-CA" altLang="fr-FR" sz="3200">
                <a:solidFill>
                  <a:srgbClr val="660066"/>
                </a:solidFill>
              </a:rPr>
              <a:t>’</a:t>
            </a:r>
            <a:r>
              <a:rPr lang="fr-CA" altLang="ja-JP" sz="3200">
                <a:solidFill>
                  <a:srgbClr val="660066"/>
                </a:solidFill>
              </a:rPr>
              <a:t>origine française.</a:t>
            </a:r>
          </a:p>
          <a:p>
            <a:pPr>
              <a:spcBef>
                <a:spcPct val="20000"/>
              </a:spcBef>
            </a:pPr>
            <a:r>
              <a:rPr lang="fr-CA" altLang="fr-FR" sz="3200">
                <a:solidFill>
                  <a:srgbClr val="660066"/>
                </a:solidFill>
              </a:rPr>
              <a:t>	-	En droit public, depuis cette même loi, les règles du droit public canadien et québécois sont d’origine anglaise.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Espace réservé du numéro de diapositive 1">
            <a:extLst>
              <a:ext uri="{FF2B5EF4-FFF2-40B4-BE49-F238E27FC236}">
                <a16:creationId xmlns:a16="http://schemas.microsoft.com/office/drawing/2014/main" id="{2CE932AD-2E0A-EC38-75C7-642853832F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13E0141-B03A-C24F-B83F-1B0798BF3038}" type="slidenum">
              <a:rPr lang="en-US" altLang="fr-FR" smtClean="0"/>
              <a:pPr/>
              <a:t>30</a:t>
            </a:fld>
            <a:endParaRPr lang="en-US" altLang="fr-FR"/>
          </a:p>
        </p:txBody>
      </p:sp>
      <p:graphicFrame>
        <p:nvGraphicFramePr>
          <p:cNvPr id="2" name="Tableau 1">
            <a:extLst>
              <a:ext uri="{FF2B5EF4-FFF2-40B4-BE49-F238E27FC236}">
                <a16:creationId xmlns:a16="http://schemas.microsoft.com/office/drawing/2014/main" id="{59B2E0CF-3DD1-5319-D3C4-C6BB485365A6}"/>
              </a:ext>
            </a:extLst>
          </p:cNvPr>
          <p:cNvGraphicFramePr>
            <a:graphicFrameLocks noGrp="1"/>
          </p:cNvGraphicFramePr>
          <p:nvPr/>
        </p:nvGraphicFramePr>
        <p:xfrm>
          <a:off x="971550" y="381000"/>
          <a:ext cx="6743700" cy="6286692"/>
        </p:xfrm>
        <a:graphic>
          <a:graphicData uri="http://schemas.openxmlformats.org/drawingml/2006/table">
            <a:tbl>
              <a:tblPr firstRow="1" firstCol="1" bandRow="1">
                <a:tableStyleId>{5C22544A-7EE6-4342-B048-85BDC9FD1C3A}</a:tableStyleId>
              </a:tblPr>
              <a:tblGrid>
                <a:gridCol w="6743700">
                  <a:extLst>
                    <a:ext uri="{9D8B030D-6E8A-4147-A177-3AD203B41FA5}">
                      <a16:colId xmlns:a16="http://schemas.microsoft.com/office/drawing/2014/main" val="20000"/>
                    </a:ext>
                  </a:extLst>
                </a:gridCol>
              </a:tblGrid>
              <a:tr h="413055">
                <a:tc>
                  <a:txBody>
                    <a:bodyPr/>
                    <a:lstStyle/>
                    <a:p>
                      <a:pPr algn="ctr">
                        <a:lnSpc>
                          <a:spcPct val="115000"/>
                        </a:lnSpc>
                        <a:spcAft>
                          <a:spcPts val="0"/>
                        </a:spcAft>
                      </a:pPr>
                      <a:r>
                        <a:rPr lang="fr-FR" sz="2400" dirty="0">
                          <a:solidFill>
                            <a:schemeClr val="tx1"/>
                          </a:solidFill>
                          <a:effectLst/>
                        </a:rPr>
                        <a:t>Table I</a:t>
                      </a:r>
                      <a:r>
                        <a:rPr lang="en-GB" sz="2400" dirty="0">
                          <a:solidFill>
                            <a:schemeClr val="tx1"/>
                          </a:solidFill>
                          <a:effectLst/>
                        </a:rPr>
                        <a:t>II </a:t>
                      </a:r>
                      <a:endParaRPr lang="fr-CA"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413055">
                <a:tc>
                  <a:txBody>
                    <a:bodyPr/>
                    <a:lstStyle/>
                    <a:p>
                      <a:pPr>
                        <a:lnSpc>
                          <a:spcPct val="115000"/>
                        </a:lnSpc>
                        <a:spcAft>
                          <a:spcPts val="0"/>
                        </a:spcAft>
                      </a:pPr>
                      <a:r>
                        <a:rPr lang="fr-FR" sz="2400" dirty="0">
                          <a:solidFill>
                            <a:schemeClr val="tx1"/>
                          </a:solidFill>
                          <a:effectLst/>
                        </a:rPr>
                        <a:t> </a:t>
                      </a:r>
                      <a:endParaRPr lang="fr-CA"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5460389">
                <a:tc>
                  <a:txBody>
                    <a:bodyPr/>
                    <a:lstStyle/>
                    <a:p>
                      <a:pPr>
                        <a:lnSpc>
                          <a:spcPct val="115000"/>
                        </a:lnSpc>
                        <a:spcAft>
                          <a:spcPts val="0"/>
                        </a:spcAft>
                      </a:pPr>
                      <a:r>
                        <a:rPr lang="fr-FR"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 – Cependant existait encore le droit de s'arranger à l'amiable ; À DÉFAUT D'ARRANGEMENT, LE DÉBITEUR ÉTAIT RETENU DANS LES CHAÎNES SOIXANTE JOURS. PENDANT CET INTERVALLE, À TROIS MARCHÉS CONSÉCUTIFS, ON LE CONDUISAIT AU COMICE devant le préteur ET L'ON RAPPELAIT CHAQUE FOIS À HAUTE VOIX LE MONTANT DE SA CONDAMNATION. AU TROISIÈME MARCHÉ, IL ÉTAIENT PUNIS DE LA PEINE CAPITALE OU ILS ALLAIENT AU DELÀ DU TIBRE POUR ÊTRE VENDUS À L'ÉTRANGER (</a:t>
                      </a:r>
                      <a:r>
                        <a:rPr lang="fr-FR" sz="24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Gell</a:t>
                      </a:r>
                      <a:r>
                        <a:rPr lang="fr-FR"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20, 1, 46. 47).</a:t>
                      </a:r>
                      <a:endParaRPr lang="fr-CA"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Espace réservé du numéro de diapositive 1">
            <a:extLst>
              <a:ext uri="{FF2B5EF4-FFF2-40B4-BE49-F238E27FC236}">
                <a16:creationId xmlns:a16="http://schemas.microsoft.com/office/drawing/2014/main" id="{8733D209-21C5-7114-9158-E1478C2421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3264550-7276-C04E-AB5D-0C6BDF24B4F0}" type="slidenum">
              <a:rPr lang="en-US" altLang="fr-FR" smtClean="0"/>
              <a:pPr/>
              <a:t>31</a:t>
            </a:fld>
            <a:endParaRPr lang="en-US" altLang="fr-FR"/>
          </a:p>
        </p:txBody>
      </p:sp>
      <p:graphicFrame>
        <p:nvGraphicFramePr>
          <p:cNvPr id="2" name="Tableau 1">
            <a:extLst>
              <a:ext uri="{FF2B5EF4-FFF2-40B4-BE49-F238E27FC236}">
                <a16:creationId xmlns:a16="http://schemas.microsoft.com/office/drawing/2014/main" id="{27D2DC36-AAAA-9767-5C27-D78F13119557}"/>
              </a:ext>
            </a:extLst>
          </p:cNvPr>
          <p:cNvGraphicFramePr>
            <a:graphicFrameLocks noGrp="1"/>
          </p:cNvGraphicFramePr>
          <p:nvPr/>
        </p:nvGraphicFramePr>
        <p:xfrm>
          <a:off x="971550" y="381000"/>
          <a:ext cx="6743700" cy="6286692"/>
        </p:xfrm>
        <a:graphic>
          <a:graphicData uri="http://schemas.openxmlformats.org/drawingml/2006/table">
            <a:tbl>
              <a:tblPr firstRow="1" firstCol="1" bandRow="1">
                <a:tableStyleId>{5C22544A-7EE6-4342-B048-85BDC9FD1C3A}</a:tableStyleId>
              </a:tblPr>
              <a:tblGrid>
                <a:gridCol w="6743700">
                  <a:extLst>
                    <a:ext uri="{9D8B030D-6E8A-4147-A177-3AD203B41FA5}">
                      <a16:colId xmlns:a16="http://schemas.microsoft.com/office/drawing/2014/main" val="20000"/>
                    </a:ext>
                  </a:extLst>
                </a:gridCol>
              </a:tblGrid>
              <a:tr h="413055">
                <a:tc>
                  <a:txBody>
                    <a:bodyPr/>
                    <a:lstStyle/>
                    <a:p>
                      <a:pPr algn="ctr">
                        <a:lnSpc>
                          <a:spcPct val="115000"/>
                        </a:lnSpc>
                        <a:spcAft>
                          <a:spcPts val="0"/>
                        </a:spcAft>
                      </a:pPr>
                      <a:r>
                        <a:rPr lang="fr-FR" sz="2400" dirty="0">
                          <a:solidFill>
                            <a:schemeClr val="tx1"/>
                          </a:solidFill>
                          <a:effectLst/>
                        </a:rPr>
                        <a:t>Table I</a:t>
                      </a:r>
                      <a:r>
                        <a:rPr lang="en-GB" sz="2400" dirty="0">
                          <a:solidFill>
                            <a:schemeClr val="tx1"/>
                          </a:solidFill>
                          <a:effectLst/>
                        </a:rPr>
                        <a:t>II </a:t>
                      </a:r>
                      <a:endParaRPr lang="fr-CA"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413055">
                <a:tc>
                  <a:txBody>
                    <a:bodyPr/>
                    <a:lstStyle/>
                    <a:p>
                      <a:pPr>
                        <a:lnSpc>
                          <a:spcPct val="115000"/>
                        </a:lnSpc>
                        <a:spcAft>
                          <a:spcPts val="0"/>
                        </a:spcAft>
                      </a:pPr>
                      <a:r>
                        <a:rPr lang="fr-FR" sz="2400" dirty="0">
                          <a:solidFill>
                            <a:schemeClr val="tx1"/>
                          </a:solidFill>
                          <a:effectLst/>
                        </a:rPr>
                        <a:t> </a:t>
                      </a:r>
                      <a:endParaRPr lang="fr-CA"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5460389">
                <a:tc>
                  <a:txBody>
                    <a:bodyPr/>
                    <a:lstStyle/>
                    <a:p>
                      <a:pPr>
                        <a:lnSpc>
                          <a:spcPct val="115000"/>
                        </a:lnSpc>
                        <a:spcAft>
                          <a:spcPts val="0"/>
                        </a:spcAft>
                      </a:pPr>
                      <a:r>
                        <a:rPr lang="fr-FR" sz="2400" b="1" kern="1200" dirty="0">
                          <a:solidFill>
                            <a:schemeClr val="tx1"/>
                          </a:solidFill>
                          <a:effectLst/>
                          <a:latin typeface="+mn-lt"/>
                          <a:ea typeface="+mn-ea"/>
                          <a:cs typeface="+mn-cs"/>
                        </a:rPr>
                        <a:t>6. – Mais cette peine capitale, faite pour sanctionner la bonne foi, ils (les anciens romains) la rendirent affreuse par la montre d'atrocités et redoutable par des terreurs inouïes. Ainsi, s'il y avait plusieurs plaignants auxquels l'accusé avait été adjugé, ils permirent de couper, s'ils le voulaient, et de partager ensuite le corps de l'homme qui leur avait été attribué ... : AU TROISIÈME MARCHÉ, QUE LES PARTS SOIENT COUPÉES. S'ILS EN COUPENT TROP OU PAS ASSEZ, QUE CELA NE PORTE PAS À PRÉJUDICE (</a:t>
                      </a:r>
                      <a:r>
                        <a:rPr lang="fr-FR" sz="2400" b="1" kern="1200" dirty="0" err="1">
                          <a:solidFill>
                            <a:schemeClr val="tx1"/>
                          </a:solidFill>
                          <a:effectLst/>
                          <a:latin typeface="+mn-lt"/>
                          <a:ea typeface="+mn-ea"/>
                          <a:cs typeface="+mn-cs"/>
                        </a:rPr>
                        <a:t>Gell</a:t>
                      </a:r>
                      <a:r>
                        <a:rPr lang="fr-FR" sz="2400" b="1" kern="1200" dirty="0">
                          <a:solidFill>
                            <a:schemeClr val="tx1"/>
                          </a:solidFill>
                          <a:effectLst/>
                          <a:latin typeface="+mn-lt"/>
                          <a:ea typeface="+mn-ea"/>
                          <a:cs typeface="+mn-cs"/>
                        </a:rPr>
                        <a:t>., 20, 1, 48-52 ; </a:t>
                      </a:r>
                      <a:r>
                        <a:rPr lang="fr-FR" sz="2400" b="1" i="1" kern="1200" dirty="0">
                          <a:solidFill>
                            <a:schemeClr val="tx1"/>
                          </a:solidFill>
                          <a:effectLst/>
                          <a:latin typeface="+mn-lt"/>
                          <a:ea typeface="+mn-ea"/>
                          <a:cs typeface="+mn-cs"/>
                        </a:rPr>
                        <a:t>Cf</a:t>
                      </a:r>
                      <a:r>
                        <a:rPr lang="fr-FR" sz="2400" b="1" kern="1200" dirty="0">
                          <a:solidFill>
                            <a:schemeClr val="tx1"/>
                          </a:solidFill>
                          <a:effectLst/>
                          <a:latin typeface="+mn-lt"/>
                          <a:ea typeface="+mn-ea"/>
                          <a:cs typeface="+mn-cs"/>
                        </a:rPr>
                        <a:t>. Quint., 3, 6, 84 ; </a:t>
                      </a:r>
                      <a:r>
                        <a:rPr lang="fr-FR" sz="2400" b="1" kern="1200" dirty="0" err="1">
                          <a:solidFill>
                            <a:schemeClr val="tx1"/>
                          </a:solidFill>
                          <a:effectLst/>
                          <a:latin typeface="+mn-lt"/>
                          <a:ea typeface="+mn-ea"/>
                          <a:cs typeface="+mn-cs"/>
                        </a:rPr>
                        <a:t>Tertul</a:t>
                      </a:r>
                      <a:r>
                        <a:rPr lang="fr-FR" sz="2400" b="1" kern="1200" dirty="0">
                          <a:solidFill>
                            <a:schemeClr val="tx1"/>
                          </a:solidFill>
                          <a:effectLst/>
                          <a:latin typeface="+mn-lt"/>
                          <a:ea typeface="+mn-ea"/>
                          <a:cs typeface="+mn-cs"/>
                        </a:rPr>
                        <a:t>., </a:t>
                      </a:r>
                      <a:r>
                        <a:rPr lang="fr-FR" sz="2400" b="1" i="1" kern="1200" dirty="0" err="1">
                          <a:solidFill>
                            <a:schemeClr val="tx1"/>
                          </a:solidFill>
                          <a:effectLst/>
                          <a:latin typeface="+mn-lt"/>
                          <a:ea typeface="+mn-ea"/>
                          <a:cs typeface="+mn-cs"/>
                        </a:rPr>
                        <a:t>Apol</a:t>
                      </a:r>
                      <a:r>
                        <a:rPr lang="fr-FR" sz="2400" b="1" i="1" kern="1200" dirty="0">
                          <a:solidFill>
                            <a:schemeClr val="tx1"/>
                          </a:solidFill>
                          <a:effectLst/>
                          <a:latin typeface="+mn-lt"/>
                          <a:ea typeface="+mn-ea"/>
                          <a:cs typeface="+mn-cs"/>
                        </a:rPr>
                        <a:t>.</a:t>
                      </a:r>
                      <a:r>
                        <a:rPr lang="fr-FR" sz="2400" b="1" kern="1200" dirty="0">
                          <a:solidFill>
                            <a:schemeClr val="tx1"/>
                          </a:solidFill>
                          <a:effectLst/>
                          <a:latin typeface="+mn-lt"/>
                          <a:ea typeface="+mn-ea"/>
                          <a:cs typeface="+mn-cs"/>
                        </a:rPr>
                        <a:t>, 4 ; Dion </a:t>
                      </a:r>
                      <a:r>
                        <a:rPr lang="fr-FR" sz="2400" b="1" kern="1200" dirty="0" err="1">
                          <a:solidFill>
                            <a:schemeClr val="tx1"/>
                          </a:solidFill>
                          <a:effectLst/>
                          <a:latin typeface="+mn-lt"/>
                          <a:ea typeface="+mn-ea"/>
                          <a:cs typeface="+mn-cs"/>
                        </a:rPr>
                        <a:t>Cass</a:t>
                      </a:r>
                      <a:r>
                        <a:rPr lang="fr-FR" sz="2400" b="1" kern="1200" dirty="0">
                          <a:solidFill>
                            <a:schemeClr val="tx1"/>
                          </a:solidFill>
                          <a:effectLst/>
                          <a:latin typeface="+mn-lt"/>
                          <a:ea typeface="+mn-ea"/>
                          <a:cs typeface="+mn-cs"/>
                        </a:rPr>
                        <a:t>., 12).</a:t>
                      </a:r>
                      <a:r>
                        <a:rPr lang="fr-CA" sz="2400" dirty="0">
                          <a:solidFill>
                            <a:schemeClr val="tx1"/>
                          </a:solidFill>
                          <a:effectLst/>
                        </a:rPr>
                        <a:t> </a:t>
                      </a:r>
                      <a:endParaRPr lang="fr-CA"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Espace réservé du numéro de diapositive 5">
            <a:extLst>
              <a:ext uri="{FF2B5EF4-FFF2-40B4-BE49-F238E27FC236}">
                <a16:creationId xmlns:a16="http://schemas.microsoft.com/office/drawing/2014/main" id="{A0D080C6-2062-21A6-4154-819A769A91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B02D2A5-D21F-6948-8766-140C8743BFE2}" type="slidenum">
              <a:rPr lang="en-US" altLang="fr-FR" smtClean="0"/>
              <a:pPr/>
              <a:t>32</a:t>
            </a:fld>
            <a:endParaRPr lang="en-US" altLang="fr-FR"/>
          </a:p>
        </p:txBody>
      </p:sp>
      <p:sp>
        <p:nvSpPr>
          <p:cNvPr id="74754" name="Rectangle 3">
            <a:extLst>
              <a:ext uri="{FF2B5EF4-FFF2-40B4-BE49-F238E27FC236}">
                <a16:creationId xmlns:a16="http://schemas.microsoft.com/office/drawing/2014/main" id="{431F8CA1-2775-54E0-3B46-44F1E5FAECBD}"/>
              </a:ext>
            </a:extLst>
          </p:cNvPr>
          <p:cNvSpPr>
            <a:spLocks noGrp="1" noChangeArrowheads="1"/>
          </p:cNvSpPr>
          <p:nvPr>
            <p:ph type="body" idx="1"/>
          </p:nvPr>
        </p:nvSpPr>
        <p:spPr>
          <a:xfrm>
            <a:off x="250825" y="0"/>
            <a:ext cx="8496300" cy="6858000"/>
          </a:xfrm>
        </p:spPr>
        <p:txBody>
          <a:bodyPr/>
          <a:lstStyle/>
          <a:p>
            <a:pPr marL="914400" lvl="2" indent="0">
              <a:buFontTx/>
              <a:buNone/>
              <a:defRPr/>
            </a:pPr>
            <a:endParaRPr lang="fr-CA" altLang="fr-FR" dirty="0">
              <a:ea typeface="ＭＳ Ｐゴシック" panose="020B0600070205080204" pitchFamily="34" charset="-128"/>
            </a:endParaRPr>
          </a:p>
          <a:p>
            <a:pPr lvl="2">
              <a:buFont typeface="+mj-lt"/>
              <a:buAutoNum type="alphaLcPeriod" startAt="4"/>
              <a:defRPr/>
            </a:pPr>
            <a:r>
              <a:rPr lang="fr-CA" altLang="fr-FR" dirty="0">
                <a:ea typeface="ＭＳ Ｐゴシック" panose="020B0600070205080204" pitchFamily="34" charset="-128"/>
              </a:rPr>
              <a:t>Le nombre limité de recours et l’absence d’évolution du droit.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Espace réservé du numéro de diapositive 5">
            <a:extLst>
              <a:ext uri="{FF2B5EF4-FFF2-40B4-BE49-F238E27FC236}">
                <a16:creationId xmlns:a16="http://schemas.microsoft.com/office/drawing/2014/main" id="{07EFD397-9DB0-09B6-E3D1-ED2D9E4C7D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4B85D29-D4EE-C945-8A20-0C92A9557485}" type="slidenum">
              <a:rPr lang="en-US" altLang="fr-FR" smtClean="0"/>
              <a:pPr/>
              <a:t>33</a:t>
            </a:fld>
            <a:endParaRPr lang="en-US" altLang="fr-FR"/>
          </a:p>
        </p:txBody>
      </p:sp>
      <p:sp>
        <p:nvSpPr>
          <p:cNvPr id="74754" name="Rectangle 3">
            <a:extLst>
              <a:ext uri="{FF2B5EF4-FFF2-40B4-BE49-F238E27FC236}">
                <a16:creationId xmlns:a16="http://schemas.microsoft.com/office/drawing/2014/main" id="{92C8F1AE-225A-FD17-FB2A-13043FB3D831}"/>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ea typeface="ＭＳ Ｐゴシック" panose="020B0600070205080204" pitchFamily="34" charset="-128"/>
              </a:rPr>
              <a:t>QUE RETENIR:</a:t>
            </a:r>
          </a:p>
          <a:p>
            <a:pPr marL="1371600" lvl="2" indent="-457200">
              <a:buFontTx/>
              <a:buChar char="-"/>
              <a:defRPr/>
            </a:pPr>
            <a:r>
              <a:rPr lang="fr-CA" altLang="fr-FR" dirty="0">
                <a:ea typeface="ＭＳ Ｐゴシック" panose="020B0600070205080204" pitchFamily="34" charset="-128"/>
              </a:rPr>
              <a:t>Les magistrats sont d’abord les consuls, qui exercent conjointement tous les pouvoirs.</a:t>
            </a:r>
          </a:p>
          <a:p>
            <a:pPr marL="1371600" lvl="2" indent="-457200">
              <a:buFontTx/>
              <a:buChar char="-"/>
              <a:defRPr/>
            </a:pPr>
            <a:r>
              <a:rPr lang="fr-CA" altLang="fr-FR" dirty="0">
                <a:ea typeface="ＭＳ Ｐゴシック" panose="020B0600070205080204" pitchFamily="34" charset="-128"/>
              </a:rPr>
              <a:t>À partir de 367 av. </a:t>
            </a:r>
            <a:r>
              <a:rPr lang="fr-CA" altLang="fr-FR" dirty="0" err="1">
                <a:ea typeface="ＭＳ Ｐゴシック" panose="020B0600070205080204" pitchFamily="34" charset="-128"/>
              </a:rPr>
              <a:t>n.è</a:t>
            </a:r>
            <a:r>
              <a:rPr lang="fr-CA" altLang="fr-FR" dirty="0">
                <a:ea typeface="ＭＳ Ｐゴシック" panose="020B0600070205080204" pitchFamily="34" charset="-128"/>
              </a:rPr>
              <a:t>., le préteur les remplace pour la première phase des procès, qu’il préside.</a:t>
            </a:r>
          </a:p>
          <a:p>
            <a:pPr marL="1371600" lvl="2" indent="-457200">
              <a:buFontTx/>
              <a:buChar char="-"/>
              <a:defRPr/>
            </a:pPr>
            <a:r>
              <a:rPr lang="fr-CA" altLang="fr-FR" dirty="0">
                <a:ea typeface="ＭＳ Ｐゴシック" panose="020B0600070205080204" pitchFamily="34" charset="-128"/>
              </a:rPr>
              <a:t>Suite aux plaintes des plébéiens, la Loi des XII tables (450-449 av. </a:t>
            </a:r>
            <a:r>
              <a:rPr lang="fr-CA" altLang="fr-FR" dirty="0" err="1">
                <a:ea typeface="ＭＳ Ｐゴシック" panose="020B0600070205080204" pitchFamily="34" charset="-128"/>
              </a:rPr>
              <a:t>n.è</a:t>
            </a:r>
            <a:r>
              <a:rPr lang="fr-CA" altLang="fr-FR" dirty="0">
                <a:ea typeface="ＭＳ Ｐゴシック" panose="020B0600070205080204" pitchFamily="34" charset="-128"/>
              </a:rPr>
              <a:t>.) met par écrit certaines règles importantes du droit, mais pas toutes les règles des actions de la loi.</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Espace réservé du numéro de diapositive 5">
            <a:extLst>
              <a:ext uri="{FF2B5EF4-FFF2-40B4-BE49-F238E27FC236}">
                <a16:creationId xmlns:a16="http://schemas.microsoft.com/office/drawing/2014/main" id="{BAAFE202-0FD5-06CE-6DED-26789EECDE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37EB2D6C-410F-BA42-AAC0-3E1B0178DAD4}" type="slidenum">
              <a:rPr lang="en-US" altLang="fr-FR" smtClean="0"/>
              <a:pPr/>
              <a:t>34</a:t>
            </a:fld>
            <a:endParaRPr lang="en-US" altLang="fr-FR"/>
          </a:p>
        </p:txBody>
      </p:sp>
      <p:sp>
        <p:nvSpPr>
          <p:cNvPr id="74754" name="Rectangle 3">
            <a:extLst>
              <a:ext uri="{FF2B5EF4-FFF2-40B4-BE49-F238E27FC236}">
                <a16:creationId xmlns:a16="http://schemas.microsoft.com/office/drawing/2014/main" id="{AAA2F106-2A06-48FB-FAA0-6E27F1038C4F}"/>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ea typeface="ＭＳ Ｐゴシック" panose="020B0600070205080204" pitchFamily="34" charset="-128"/>
              </a:rPr>
              <a:t>QUE RETENIR:</a:t>
            </a:r>
          </a:p>
          <a:p>
            <a:pPr marL="1371600" lvl="2" indent="-457200">
              <a:buFontTx/>
              <a:buChar char="-"/>
              <a:defRPr/>
            </a:pPr>
            <a:r>
              <a:rPr lang="fr-CA" altLang="fr-FR" dirty="0">
                <a:ea typeface="ＭＳ Ｐゴシック" panose="020B0600070205080204" pitchFamily="34" charset="-128"/>
              </a:rPr>
              <a:t>Les actions de la Loi sont les seules permises par la Loi des XII tables.</a:t>
            </a:r>
          </a:p>
          <a:p>
            <a:pPr marL="1371600" lvl="2" indent="-457200">
              <a:buFontTx/>
              <a:buChar char="-"/>
              <a:defRPr/>
            </a:pPr>
            <a:r>
              <a:rPr lang="fr-CA" altLang="fr-FR" dirty="0">
                <a:ea typeface="ＭＳ Ｐゴシック" panose="020B0600070205080204" pitchFamily="34" charset="-128"/>
              </a:rPr>
              <a:t>Elles se déroulent en deux phases (devant le magistrat, puis devant le juge).</a:t>
            </a:r>
          </a:p>
          <a:p>
            <a:pPr marL="1371600" lvl="2" indent="-457200">
              <a:buFontTx/>
              <a:buChar char="-"/>
              <a:defRPr/>
            </a:pPr>
            <a:r>
              <a:rPr lang="fr-CA" altLang="fr-FR" dirty="0">
                <a:ea typeface="ＭＳ Ｐゴシック" panose="020B0600070205080204" pitchFamily="34" charset="-128"/>
              </a:rPr>
              <a:t>La première phase se compose d’un rituel très strict, qui doit être respecté à la lettre.</a:t>
            </a:r>
          </a:p>
          <a:p>
            <a:pPr marL="1371600" lvl="2" indent="-457200">
              <a:buFontTx/>
              <a:buChar char="-"/>
              <a:defRPr/>
            </a:pPr>
            <a:r>
              <a:rPr lang="fr-CA" altLang="fr-FR" dirty="0">
                <a:ea typeface="ＭＳ Ｐゴシック" panose="020B0600070205080204" pitchFamily="34" charset="-128"/>
              </a:rPr>
              <a:t>Nous avons étudié le rituel de l’action du </a:t>
            </a:r>
            <a:r>
              <a:rPr lang="fr-CA" altLang="fr-FR" i="1" dirty="0" err="1">
                <a:ea typeface="ＭＳ Ｐゴシック" panose="020B0600070205080204" pitchFamily="34" charset="-128"/>
              </a:rPr>
              <a:t>sacramentum</a:t>
            </a:r>
            <a:r>
              <a:rPr lang="fr-CA" altLang="fr-FR" i="1" dirty="0">
                <a:ea typeface="ＭＳ Ｐゴシック" panose="020B0600070205080204" pitchFamily="34" charset="-128"/>
              </a:rPr>
              <a:t> </a:t>
            </a:r>
            <a:r>
              <a:rPr lang="fr-CA" altLang="fr-FR" dirty="0">
                <a:ea typeface="ＭＳ Ｐゴシック" panose="020B0600070205080204" pitchFamily="34" charset="-128"/>
              </a:rPr>
              <a:t>(paroles et gestes).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Espace réservé du numéro de diapositive 5">
            <a:extLst>
              <a:ext uri="{FF2B5EF4-FFF2-40B4-BE49-F238E27FC236}">
                <a16:creationId xmlns:a16="http://schemas.microsoft.com/office/drawing/2014/main" id="{2B1F1A86-C143-07DD-ADD4-0C2FBAC4F8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F35EDF9-4FC3-2347-A4C3-66971C620E51}" type="slidenum">
              <a:rPr lang="en-US" altLang="fr-FR" smtClean="0"/>
              <a:pPr/>
              <a:t>35</a:t>
            </a:fld>
            <a:endParaRPr lang="en-US" altLang="fr-FR"/>
          </a:p>
        </p:txBody>
      </p:sp>
      <p:sp>
        <p:nvSpPr>
          <p:cNvPr id="74754" name="Rectangle 3">
            <a:extLst>
              <a:ext uri="{FF2B5EF4-FFF2-40B4-BE49-F238E27FC236}">
                <a16:creationId xmlns:a16="http://schemas.microsoft.com/office/drawing/2014/main" id="{567A9D14-F106-4206-5247-9E70B148871A}"/>
              </a:ext>
            </a:extLst>
          </p:cNvPr>
          <p:cNvSpPr>
            <a:spLocks noGrp="1" noChangeArrowheads="1"/>
          </p:cNvSpPr>
          <p:nvPr>
            <p:ph type="body" idx="1"/>
          </p:nvPr>
        </p:nvSpPr>
        <p:spPr>
          <a:xfrm>
            <a:off x="250825" y="0"/>
            <a:ext cx="8496300" cy="6858000"/>
          </a:xfrm>
        </p:spPr>
        <p:txBody>
          <a:bodyPr/>
          <a:lstStyle/>
          <a:p>
            <a:pPr marL="914400" lvl="2" indent="0">
              <a:buFontTx/>
              <a:buNone/>
              <a:defRPr/>
            </a:pPr>
            <a:r>
              <a:rPr lang="fr-CA" altLang="fr-FR" dirty="0">
                <a:ea typeface="ＭＳ Ｐゴシック" panose="020B0600070205080204" pitchFamily="34" charset="-128"/>
              </a:rPr>
              <a:t>QUE RETENIR:</a:t>
            </a:r>
          </a:p>
          <a:p>
            <a:pPr marL="1371600" lvl="2" indent="-457200">
              <a:buFontTx/>
              <a:buChar char="-"/>
              <a:defRPr/>
            </a:pPr>
            <a:r>
              <a:rPr lang="fr-CA" altLang="fr-FR" dirty="0">
                <a:ea typeface="ＭＳ Ｐゴシック" panose="020B0600070205080204" pitchFamily="34" charset="-128"/>
              </a:rPr>
              <a:t>L’exécution du jugement se fait par une autre action de la Loi, la </a:t>
            </a:r>
            <a:r>
              <a:rPr lang="fr-CA" altLang="fr-FR" i="1" dirty="0" err="1">
                <a:ea typeface="ＭＳ Ｐゴシック" panose="020B0600070205080204" pitchFamily="34" charset="-128"/>
              </a:rPr>
              <a:t>manus</a:t>
            </a:r>
            <a:r>
              <a:rPr lang="fr-CA" altLang="fr-FR" i="1" dirty="0">
                <a:ea typeface="ＭＳ Ｐゴシック" panose="020B0600070205080204" pitchFamily="34" charset="-128"/>
              </a:rPr>
              <a:t> </a:t>
            </a:r>
            <a:r>
              <a:rPr lang="fr-CA" altLang="fr-FR" i="1" dirty="0" err="1">
                <a:ea typeface="ＭＳ Ｐゴシック" panose="020B0600070205080204" pitchFamily="34" charset="-128"/>
              </a:rPr>
              <a:t>iniectio</a:t>
            </a:r>
            <a:endParaRPr lang="fr-CA" altLang="fr-FR" i="1" dirty="0">
              <a:ea typeface="ＭＳ Ｐゴシック" panose="020B0600070205080204" pitchFamily="34" charset="-128"/>
            </a:endParaRPr>
          </a:p>
          <a:p>
            <a:pPr marL="1371600" lvl="2" indent="-457200">
              <a:buFontTx/>
              <a:buChar char="-"/>
              <a:defRPr/>
            </a:pPr>
            <a:r>
              <a:rPr lang="fr-CA" altLang="fr-FR" dirty="0">
                <a:ea typeface="ＭＳ Ｐゴシック" panose="020B0600070205080204" pitchFamily="34" charset="-128"/>
              </a:rPr>
              <a:t>Après plusieurs formalités, le débiteur peut être mis à mort ou vendu comme esclave.</a:t>
            </a:r>
          </a:p>
          <a:p>
            <a:pPr marL="1371600" lvl="2" indent="-457200">
              <a:buFontTx/>
              <a:buChar char="-"/>
              <a:defRPr/>
            </a:pPr>
            <a:r>
              <a:rPr lang="fr-CA" altLang="fr-FR" dirty="0">
                <a:ea typeface="ＭＳ Ｐゴシック" panose="020B0600070205080204" pitchFamily="34" charset="-128"/>
              </a:rPr>
              <a:t>En pratique, il devient le prisonnier du créancier.</a:t>
            </a:r>
          </a:p>
          <a:p>
            <a:pPr marL="1371600" lvl="2" indent="-457200">
              <a:buFontTx/>
              <a:buChar char="-"/>
              <a:defRPr/>
            </a:pPr>
            <a:endParaRPr lang="fr-CA" altLang="fr-FR" dirty="0">
              <a:ea typeface="ＭＳ Ｐゴシック" panose="020B0600070205080204" pitchFamily="34" charset="-128"/>
            </a:endParaRPr>
          </a:p>
          <a:p>
            <a:pPr marL="2203450" lvl="4" indent="-457200">
              <a:buFontTx/>
              <a:buChar char="-"/>
              <a:defRPr/>
            </a:pPr>
            <a:r>
              <a:rPr lang="fr-CA" altLang="fr-FR" dirty="0">
                <a:ea typeface="ＭＳ Ｐゴシック" panose="020B0600070205080204" pitchFamily="34" charset="-128"/>
              </a:rPr>
              <a:t> </a:t>
            </a:r>
            <a:r>
              <a:rPr lang="fr-CA" altLang="fr-FR">
                <a:ea typeface="ＭＳ Ｐゴシック" panose="020B0600070205080204" pitchFamily="34" charset="-128"/>
              </a:rPr>
              <a:t>Vote électronique</a:t>
            </a:r>
            <a:endParaRPr lang="fr-CA" altLang="fr-FR" dirty="0">
              <a:ea typeface="ＭＳ Ｐゴシック" panose="020B0600070205080204" pitchFamily="34" charset="-128"/>
            </a:endParaRPr>
          </a:p>
        </p:txBody>
      </p:sp>
      <p:sp>
        <p:nvSpPr>
          <p:cNvPr id="88067" name="Flèche vers la droite 3">
            <a:extLst>
              <a:ext uri="{FF2B5EF4-FFF2-40B4-BE49-F238E27FC236}">
                <a16:creationId xmlns:a16="http://schemas.microsoft.com/office/drawing/2014/main" id="{EC8E9171-A7C2-3F41-1F3D-442A3344068D}"/>
              </a:ext>
            </a:extLst>
          </p:cNvPr>
          <p:cNvSpPr>
            <a:spLocks noChangeArrowheads="1"/>
          </p:cNvSpPr>
          <p:nvPr/>
        </p:nvSpPr>
        <p:spPr bwMode="auto">
          <a:xfrm>
            <a:off x="1547813" y="4941888"/>
            <a:ext cx="977900" cy="484187"/>
          </a:xfrm>
          <a:prstGeom prst="rightArrow">
            <a:avLst>
              <a:gd name="adj1" fmla="val 50000"/>
              <a:gd name="adj2" fmla="val 50024"/>
            </a:avLst>
          </a:prstGeom>
          <a:solidFill>
            <a:schemeClr val="accent1"/>
          </a:solidFill>
          <a:ln w="9525" algn="ctr">
            <a:solidFill>
              <a:schemeClr val="tx1"/>
            </a:solidFill>
            <a:round/>
            <a:headEnd/>
            <a:tailEnd/>
          </a:ln>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fr-FR" alt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Espace réservé du numéro de diapositive 5">
            <a:extLst>
              <a:ext uri="{FF2B5EF4-FFF2-40B4-BE49-F238E27FC236}">
                <a16:creationId xmlns:a16="http://schemas.microsoft.com/office/drawing/2014/main" id="{840E9D36-26D4-14A4-2719-FE118B5019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B070657-C3A3-C948-8AB7-68CAE4C1E0F9}" type="slidenum">
              <a:rPr lang="en-US" altLang="fr-FR" smtClean="0"/>
              <a:pPr/>
              <a:t>4</a:t>
            </a:fld>
            <a:endParaRPr lang="en-US" altLang="fr-FR"/>
          </a:p>
        </p:txBody>
      </p:sp>
      <p:sp>
        <p:nvSpPr>
          <p:cNvPr id="21506" name="Rectangle 4">
            <a:extLst>
              <a:ext uri="{FF2B5EF4-FFF2-40B4-BE49-F238E27FC236}">
                <a16:creationId xmlns:a16="http://schemas.microsoft.com/office/drawing/2014/main" id="{F70D8A40-3FC7-B965-B53C-5CF43BAC843D}"/>
              </a:ext>
            </a:extLst>
          </p:cNvPr>
          <p:cNvSpPr>
            <a:spLocks noGrp="1" noChangeArrowheads="1"/>
          </p:cNvSpPr>
          <p:nvPr>
            <p:ph type="body" idx="1"/>
          </p:nvPr>
        </p:nvSpPr>
        <p:spPr>
          <a:xfrm>
            <a:off x="539750" y="260350"/>
            <a:ext cx="8208963" cy="6381750"/>
          </a:xfrm>
          <a:noFill/>
        </p:spPr>
        <p:txBody>
          <a:bodyPr/>
          <a:lstStyle/>
          <a:p>
            <a:pPr>
              <a:buFontTx/>
              <a:buNone/>
            </a:pPr>
            <a:r>
              <a:rPr lang="fr-CA" altLang="fr-FR" dirty="0">
                <a:ea typeface="ＭＳ Ｐゴシック" panose="020B0600070205080204" pitchFamily="34" charset="-128"/>
              </a:rPr>
              <a:t>	</a:t>
            </a:r>
            <a:r>
              <a:rPr lang="fr-CA" altLang="fr-FR" dirty="0">
                <a:solidFill>
                  <a:srgbClr val="7030A0"/>
                </a:solidFill>
                <a:ea typeface="ＭＳ Ｐゴシック" panose="020B0600070205080204" pitchFamily="34" charset="-128"/>
              </a:rPr>
              <a:t>-	</a:t>
            </a:r>
            <a:r>
              <a:rPr lang="fr-CA" altLang="fr-FR" sz="2800" dirty="0">
                <a:solidFill>
                  <a:srgbClr val="7030A0"/>
                </a:solidFill>
                <a:ea typeface="ＭＳ Ｐゴシック" panose="020B0600070205080204" pitchFamily="34" charset="-128"/>
              </a:rPr>
              <a:t>Plusieurs règles d'origine européenne ont subi des transformations importantes depuis leur réception au Canada ou au Québec.</a:t>
            </a:r>
          </a:p>
          <a:p>
            <a:pPr>
              <a:buFontTx/>
              <a:buNone/>
            </a:pPr>
            <a:r>
              <a:rPr lang="fr-CA" altLang="fr-FR" sz="2800" dirty="0">
                <a:solidFill>
                  <a:srgbClr val="7030A0"/>
                </a:solidFill>
                <a:ea typeface="ＭＳ Ｐゴシック" panose="020B0600070205080204" pitchFamily="34" charset="-128"/>
              </a:rPr>
              <a:t>	- Néanmoins, la plupart des concepts fondamentaux du droit civil ou de la </a:t>
            </a:r>
            <a:r>
              <a:rPr lang="fr-CA" altLang="fr-FR" sz="2800" dirty="0" err="1">
                <a:solidFill>
                  <a:srgbClr val="7030A0"/>
                </a:solidFill>
                <a:ea typeface="ＭＳ Ｐゴシック" panose="020B0600070205080204" pitchFamily="34" charset="-128"/>
              </a:rPr>
              <a:t>common</a:t>
            </a:r>
            <a:r>
              <a:rPr lang="fr-CA" altLang="fr-FR" sz="2800" dirty="0">
                <a:solidFill>
                  <a:srgbClr val="7030A0"/>
                </a:solidFill>
                <a:ea typeface="ＭＳ Ｐゴシック" panose="020B0600070205080204" pitchFamily="34" charset="-128"/>
              </a:rPr>
              <a:t> </a:t>
            </a:r>
            <a:r>
              <a:rPr lang="fr-CA" altLang="fr-FR" sz="2800" dirty="0" err="1">
                <a:solidFill>
                  <a:srgbClr val="7030A0"/>
                </a:solidFill>
                <a:ea typeface="ＭＳ Ｐゴシック" panose="020B0600070205080204" pitchFamily="34" charset="-128"/>
              </a:rPr>
              <a:t>law</a:t>
            </a:r>
            <a:r>
              <a:rPr lang="fr-CA" altLang="fr-FR" sz="2800" dirty="0">
                <a:solidFill>
                  <a:srgbClr val="7030A0"/>
                </a:solidFill>
                <a:ea typeface="ＭＳ Ｐゴシック" panose="020B0600070205080204" pitchFamily="34" charset="-128"/>
              </a:rPr>
              <a:t> sont demeurés semblables à ce qu’ils étaient dans leur pays d’origine ou à ce qu’ils y sont devenus.</a:t>
            </a:r>
          </a:p>
          <a:p>
            <a:pPr>
              <a:buFontTx/>
              <a:buNone/>
            </a:pPr>
            <a:r>
              <a:rPr lang="fr-CA" altLang="fr-FR" sz="2800" dirty="0">
                <a:solidFill>
                  <a:srgbClr val="7030A0"/>
                </a:solidFill>
                <a:ea typeface="ＭＳ Ｐゴシック" panose="020B0600070205080204" pitchFamily="34" charset="-128"/>
              </a:rPr>
              <a:t>	-  Assez souvent, ils doivent être interprétés en examinant l’évolution qu’ils ont subie au fil des ans.</a:t>
            </a:r>
          </a:p>
          <a:p>
            <a:pPr>
              <a:buFontTx/>
              <a:buNone/>
            </a:pPr>
            <a:r>
              <a:rPr lang="fr-CA" altLang="fr-FR" b="1" dirty="0">
                <a:solidFill>
                  <a:srgbClr val="009999"/>
                </a:solidFill>
                <a:ea typeface="ＭＳ Ｐゴシック" panose="020B0600070205080204" pitchFamily="34" charset="-128"/>
              </a:rPr>
              <a:t>C.	Contenu du cours :</a:t>
            </a:r>
          </a:p>
          <a:p>
            <a:pPr>
              <a:buFontTx/>
              <a:buNone/>
            </a:pPr>
            <a:r>
              <a:rPr lang="fr-CA" altLang="fr-FR" b="1" dirty="0">
                <a:solidFill>
                  <a:srgbClr val="009999"/>
                </a:solidFill>
                <a:ea typeface="ＭＳ Ｐゴシック" panose="020B0600070205080204" pitchFamily="34" charset="-128"/>
              </a:rPr>
              <a:t>	-	</a:t>
            </a:r>
            <a:r>
              <a:rPr lang="fr-CA" altLang="fr-FR" dirty="0">
                <a:solidFill>
                  <a:srgbClr val="009999"/>
                </a:solidFill>
                <a:ea typeface="ＭＳ Ｐゴシック" panose="020B0600070205080204" pitchFamily="34" charset="-128"/>
              </a:rPr>
              <a:t>Voir le Tableau récapitulatif des modules sur Studium.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Espace réservé du numéro de diapositive 1">
            <a:extLst>
              <a:ext uri="{FF2B5EF4-FFF2-40B4-BE49-F238E27FC236}">
                <a16:creationId xmlns:a16="http://schemas.microsoft.com/office/drawing/2014/main" id="{784A9E6A-9336-98FB-A7AE-88CD963AF6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790E0BD-0AD3-064F-BDD7-163D17CF8F5C}" type="slidenum">
              <a:rPr lang="en-US" altLang="fr-FR" smtClean="0"/>
              <a:pPr/>
              <a:t>5</a:t>
            </a:fld>
            <a:endParaRPr lang="en-US" altLang="fr-FR"/>
          </a:p>
        </p:txBody>
      </p:sp>
      <p:sp>
        <p:nvSpPr>
          <p:cNvPr id="23554" name="Rectangle 1">
            <a:extLst>
              <a:ext uri="{FF2B5EF4-FFF2-40B4-BE49-F238E27FC236}">
                <a16:creationId xmlns:a16="http://schemas.microsoft.com/office/drawing/2014/main" id="{E8079102-8E78-09B0-AA30-C6121E250371}"/>
              </a:ext>
            </a:extLst>
          </p:cNvPr>
          <p:cNvSpPr>
            <a:spLocks noChangeArrowheads="1"/>
          </p:cNvSpPr>
          <p:nvPr/>
        </p:nvSpPr>
        <p:spPr bwMode="auto">
          <a:xfrm>
            <a:off x="10880" y="89624"/>
            <a:ext cx="8856984" cy="667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514350" indent="-51435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just">
              <a:buFontTx/>
              <a:buAutoNum type="alphaUcPeriod" startAt="4"/>
            </a:pPr>
            <a:r>
              <a:rPr lang="fr-CA" altLang="fr-FR" sz="2800" b="1" dirty="0"/>
              <a:t>Notions préliminaires</a:t>
            </a:r>
          </a:p>
          <a:p>
            <a:pPr algn="just">
              <a:buFontTx/>
              <a:buAutoNum type="alphaUcPeriod" startAt="4"/>
            </a:pPr>
            <a:endParaRPr lang="fr-FR" altLang="fr-FR" sz="2800" dirty="0"/>
          </a:p>
          <a:p>
            <a:pPr algn="just"/>
            <a:r>
              <a:rPr lang="fr-CA" altLang="fr-FR" sz="2800" dirty="0"/>
              <a:t>		</a:t>
            </a:r>
            <a:r>
              <a:rPr lang="fr-CA" altLang="fr-FR" sz="2800" b="1" dirty="0"/>
              <a:t>1.	Les sources des règles obligatoires dans la communauté (le droit)</a:t>
            </a:r>
            <a:endParaRPr lang="fr-FR" altLang="fr-FR" sz="2800" dirty="0"/>
          </a:p>
          <a:p>
            <a:pPr algn="just"/>
            <a:r>
              <a:rPr lang="fr-CA" altLang="fr-FR" sz="2800" b="1" dirty="0"/>
              <a:t>	</a:t>
            </a:r>
            <a:r>
              <a:rPr lang="fr-CA" altLang="fr-FR" sz="2800" dirty="0"/>
              <a:t>-	</a:t>
            </a:r>
            <a:r>
              <a:rPr lang="fr-CA" altLang="fr-FR" dirty="0"/>
              <a:t>Le droit religieux : la volonté des Dieux, d’un Dieu unique ou des esprits.</a:t>
            </a:r>
          </a:p>
          <a:p>
            <a:pPr algn="just"/>
            <a:endParaRPr lang="fr-FR" altLang="fr-FR" dirty="0"/>
          </a:p>
          <a:p>
            <a:pPr algn="just"/>
            <a:r>
              <a:rPr lang="fr-FR" altLang="fr-FR" dirty="0"/>
              <a:t>	-	</a:t>
            </a:r>
            <a:r>
              <a:rPr lang="fr-CA" altLang="fr-FR" dirty="0"/>
              <a:t>La coutume : la tradition et le consensus de la communauté sur les règles à caractère obligatoire.</a:t>
            </a:r>
          </a:p>
          <a:p>
            <a:pPr algn="just"/>
            <a:endParaRPr lang="fr-CA" altLang="fr-FR" dirty="0"/>
          </a:p>
          <a:p>
            <a:pPr lvl="1" algn="just">
              <a:buFontTx/>
              <a:buChar char="-"/>
            </a:pPr>
            <a:r>
              <a:rPr lang="fr-CA" altLang="fr-FR" dirty="0"/>
              <a:t>Le droit décrété ou imposé (décret, ordonnance, édit, règlement): la volonté du souverain (roi, empereur, conseil suprême) ou de son représentant (gouverneur).</a:t>
            </a:r>
          </a:p>
          <a:p>
            <a:pPr algn="just"/>
            <a:endParaRPr lang="fr-FR" altLang="fr-FR" dirty="0"/>
          </a:p>
          <a:p>
            <a:r>
              <a:rPr lang="fr-CA" altLang="fr-FR" dirty="0"/>
              <a:t>	-	La loi: elle contient des règles issues de délibérations publiques où s’exprime la volonté collective des citoyens ou de leurs représentants, souvent avec l’accord d’autres acteurs.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Espace réservé du numéro de diapositive 1">
            <a:extLst>
              <a:ext uri="{FF2B5EF4-FFF2-40B4-BE49-F238E27FC236}">
                <a16:creationId xmlns:a16="http://schemas.microsoft.com/office/drawing/2014/main" id="{673EA6F4-F5C7-1CE6-A4EC-9987B80103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B8DE190-200E-D14D-8E9E-A6AF72D79E9C}" type="slidenum">
              <a:rPr lang="en-US" altLang="fr-FR" smtClean="0"/>
              <a:pPr/>
              <a:t>6</a:t>
            </a:fld>
            <a:endParaRPr lang="en-US" altLang="fr-FR"/>
          </a:p>
        </p:txBody>
      </p:sp>
      <p:sp>
        <p:nvSpPr>
          <p:cNvPr id="25602" name="Rectangle 1">
            <a:extLst>
              <a:ext uri="{FF2B5EF4-FFF2-40B4-BE49-F238E27FC236}">
                <a16:creationId xmlns:a16="http://schemas.microsoft.com/office/drawing/2014/main" id="{023815E6-6A7E-40BC-E003-EB373A2BCEE0}"/>
              </a:ext>
            </a:extLst>
          </p:cNvPr>
          <p:cNvSpPr>
            <a:spLocks noChangeArrowheads="1"/>
          </p:cNvSpPr>
          <p:nvPr/>
        </p:nvSpPr>
        <p:spPr bwMode="auto">
          <a:xfrm>
            <a:off x="0" y="735955"/>
            <a:ext cx="9156700" cy="5386090"/>
          </a:xfrm>
          <a:prstGeom prst="rect">
            <a:avLst/>
          </a:prstGeom>
          <a:noFill/>
          <a:ln>
            <a:noFill/>
          </a:ln>
        </p:spPr>
        <p:txBody>
          <a:bodyPr anchor="ctr">
            <a:spAutoFit/>
          </a:bodyPr>
          <a:lstStyle>
            <a:lvl1pPr indent="427038">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buFontTx/>
              <a:buAutoNum type="arabicPeriod" startAt="2"/>
              <a:defRPr/>
            </a:pPr>
            <a:r>
              <a:rPr lang="fr-CA" altLang="fr-FR" sz="2800" b="1" dirty="0"/>
              <a:t>L’application des règles obligatoires</a:t>
            </a:r>
          </a:p>
          <a:p>
            <a:pPr>
              <a:defRPr/>
            </a:pPr>
            <a:endParaRPr lang="fr-FR" altLang="fr-FR" sz="2800" dirty="0"/>
          </a:p>
          <a:p>
            <a:pPr marL="457200" indent="-457200">
              <a:buFontTx/>
              <a:buChar char="-"/>
              <a:defRPr/>
            </a:pPr>
            <a:r>
              <a:rPr lang="fr-CA" altLang="fr-FR" dirty="0"/>
              <a:t>Certains prêtres agissent d’abord comme arbitres ou conseillers puis comme juges religieux (vicaire judiciaire ou official catholique, cadi ou mufti musulman, juge rabbinique).</a:t>
            </a:r>
          </a:p>
          <a:p>
            <a:pPr marL="457200" indent="-457200">
              <a:buFontTx/>
              <a:buChar char="-"/>
              <a:defRPr/>
            </a:pPr>
            <a:r>
              <a:rPr lang="fr-CA" altLang="fr-FR" dirty="0"/>
              <a:t>La communauté peut faire respecter une coutume, souvent en s’adressant aux anciens; de même, si des juges sont chargés d’appliquer celle-ci, ils doivent souvent consulter des individus qui la connaissent bien.</a:t>
            </a:r>
          </a:p>
          <a:p>
            <a:pPr marL="457200" indent="-457200">
              <a:buFontTx/>
              <a:buChar char="-"/>
              <a:defRPr/>
            </a:pPr>
            <a:r>
              <a:rPr lang="fr-CA" altLang="fr-FR" dirty="0"/>
              <a:t>Le souverain délègue normalement l’application du droit qu’il impose à un juge, souvent avec un droit d’appel devant un conseil qu’il préside.</a:t>
            </a:r>
          </a:p>
          <a:p>
            <a:pPr marL="457200" indent="-457200">
              <a:buFontTx/>
              <a:buChar char="-"/>
              <a:defRPr/>
            </a:pPr>
            <a:r>
              <a:rPr lang="fr-CA" altLang="fr-FR" dirty="0"/>
              <a:t>Le législateur finit par encadrer lui aussi le statut et le pouvoir des juges.</a:t>
            </a:r>
            <a:endParaRPr lang="fr-FR" alt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Espace réservé du numéro de diapositive 1">
            <a:extLst>
              <a:ext uri="{FF2B5EF4-FFF2-40B4-BE49-F238E27FC236}">
                <a16:creationId xmlns:a16="http://schemas.microsoft.com/office/drawing/2014/main" id="{885376FF-B7CD-ABD5-C6DA-6BC0E3B72E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B5655D49-C420-F844-91FE-25F1B721A404}" type="slidenum">
              <a:rPr lang="en-US" altLang="fr-FR" smtClean="0"/>
              <a:pPr/>
              <a:t>7</a:t>
            </a:fld>
            <a:endParaRPr lang="en-US" altLang="fr-FR"/>
          </a:p>
        </p:txBody>
      </p:sp>
      <p:sp>
        <p:nvSpPr>
          <p:cNvPr id="27650" name="Rectangle 1">
            <a:extLst>
              <a:ext uri="{FF2B5EF4-FFF2-40B4-BE49-F238E27FC236}">
                <a16:creationId xmlns:a16="http://schemas.microsoft.com/office/drawing/2014/main" id="{CC737569-6474-667C-F2DE-F87C91C6B472}"/>
              </a:ext>
            </a:extLst>
          </p:cNvPr>
          <p:cNvSpPr>
            <a:spLocks noChangeArrowheads="1"/>
          </p:cNvSpPr>
          <p:nvPr/>
        </p:nvSpPr>
        <p:spPr bwMode="auto">
          <a:xfrm>
            <a:off x="0" y="46038"/>
            <a:ext cx="9144000" cy="3540125"/>
          </a:xfrm>
          <a:prstGeom prst="rect">
            <a:avLst/>
          </a:prstGeom>
          <a:noFill/>
          <a:ln>
            <a:noFill/>
          </a:ln>
        </p:spPr>
        <p:txBody>
          <a:bodyPr anchor="ctr">
            <a:spAutoFit/>
          </a:bodyPr>
          <a:lstStyle>
            <a:lvl1pPr indent="315913">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just">
              <a:defRPr/>
            </a:pPr>
            <a:r>
              <a:rPr lang="fr-CA" altLang="fr-FR" sz="2800" b="1" dirty="0"/>
              <a:t>3.	L’interprétation des règles obligatoires</a:t>
            </a:r>
          </a:p>
          <a:p>
            <a:pPr algn="just">
              <a:defRPr/>
            </a:pPr>
            <a:endParaRPr lang="fr-FR" altLang="fr-FR" sz="2800" dirty="0"/>
          </a:p>
          <a:p>
            <a:pPr marL="457200" indent="-457200" algn="just">
              <a:buFontTx/>
              <a:buChar char="-"/>
              <a:defRPr/>
            </a:pPr>
            <a:r>
              <a:rPr lang="fr-CA" altLang="fr-FR" sz="2800" dirty="0"/>
              <a:t>En général, le juge a le pouvoir d’interpréter les règles qu’il doit appliquer.</a:t>
            </a:r>
          </a:p>
          <a:p>
            <a:pPr marL="457200" indent="-457200" algn="just">
              <a:buFontTx/>
              <a:buChar char="-"/>
              <a:defRPr/>
            </a:pPr>
            <a:endParaRPr lang="fr-FR" altLang="fr-FR" sz="2800" dirty="0"/>
          </a:p>
          <a:p>
            <a:pPr algn="just">
              <a:defRPr/>
            </a:pPr>
            <a:r>
              <a:rPr lang="fr-CA" altLang="fr-FR" sz="2800" dirty="0"/>
              <a:t>-	Exceptionnellement, il arrive que les juges doivent soumettre la difficulté à laquelle ils sont confrontés à une autre institution.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Espace réservé du numéro de diapositive 5">
            <a:extLst>
              <a:ext uri="{FF2B5EF4-FFF2-40B4-BE49-F238E27FC236}">
                <a16:creationId xmlns:a16="http://schemas.microsoft.com/office/drawing/2014/main" id="{E262328D-0ECA-CD2B-E4CD-2BDDDBCF57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7606A763-9947-234D-8AEE-D53AA8918ECF}" type="slidenum">
              <a:rPr lang="en-US" altLang="fr-FR" smtClean="0"/>
              <a:pPr/>
              <a:t>8</a:t>
            </a:fld>
            <a:endParaRPr lang="en-US" altLang="fr-FR"/>
          </a:p>
        </p:txBody>
      </p:sp>
      <p:sp>
        <p:nvSpPr>
          <p:cNvPr id="15362" name="Rectangle 3">
            <a:extLst>
              <a:ext uri="{FF2B5EF4-FFF2-40B4-BE49-F238E27FC236}">
                <a16:creationId xmlns:a16="http://schemas.microsoft.com/office/drawing/2014/main" id="{BC255160-FEF2-0E32-17ED-38E6371B627E}"/>
              </a:ext>
            </a:extLst>
          </p:cNvPr>
          <p:cNvSpPr>
            <a:spLocks noGrp="1" noChangeArrowheads="1"/>
          </p:cNvSpPr>
          <p:nvPr>
            <p:ph type="subTitle" idx="1"/>
          </p:nvPr>
        </p:nvSpPr>
        <p:spPr>
          <a:xfrm>
            <a:off x="250825" y="476250"/>
            <a:ext cx="8642350" cy="5976938"/>
          </a:xfrm>
        </p:spPr>
        <p:txBody>
          <a:bodyPr/>
          <a:lstStyle/>
          <a:p>
            <a:pPr algn="l">
              <a:defRPr/>
            </a:pPr>
            <a:r>
              <a:rPr lang="fr-CA" altLang="fr-FR" sz="2000" dirty="0">
                <a:ea typeface="ＭＳ Ｐゴシック" panose="020B0600070205080204" pitchFamily="34" charset="-128"/>
              </a:rPr>
              <a:t>Faculté de droit					</a:t>
            </a:r>
            <a:r>
              <a:rPr lang="en-CA" altLang="fr-FR" sz="2400" dirty="0">
                <a:ea typeface="ＭＳ Ｐゴシック" panose="020B0600070205080204" pitchFamily="34" charset="-128"/>
              </a:rPr>
              <a:t>Sections B et D</a:t>
            </a:r>
            <a:endParaRPr lang="fr-CA" altLang="fr-FR" sz="2400" dirty="0">
              <a:ea typeface="ＭＳ Ｐゴシック" panose="020B0600070205080204" pitchFamily="34" charset="-128"/>
            </a:endParaRPr>
          </a:p>
          <a:p>
            <a:pPr algn="l">
              <a:defRPr/>
            </a:pPr>
            <a:r>
              <a:rPr lang="fr-CA" altLang="fr-FR" sz="2000" dirty="0">
                <a:ea typeface="ＭＳ Ｐゴシック" panose="020B0600070205080204" pitchFamily="34" charset="-128"/>
              </a:rPr>
              <a:t>Université de Montréal				Automne 2022</a:t>
            </a:r>
          </a:p>
          <a:p>
            <a:pPr algn="l">
              <a:defRPr/>
            </a:pPr>
            <a:r>
              <a:rPr lang="fr-CA" altLang="fr-FR" sz="2000" dirty="0">
                <a:ea typeface="ＭＳ Ｐゴシック" panose="020B0600070205080204" pitchFamily="34" charset="-128"/>
              </a:rPr>
              <a:t>Prof. Michel Morin </a:t>
            </a:r>
          </a:p>
          <a:p>
            <a:pPr algn="l">
              <a:defRPr/>
            </a:pPr>
            <a:endParaRPr lang="fr-CA" altLang="fr-FR" sz="3600" dirty="0">
              <a:ea typeface="ＭＳ Ｐゴシック" panose="020B0600070205080204" pitchFamily="34" charset="-128"/>
            </a:endParaRPr>
          </a:p>
          <a:p>
            <a:pPr>
              <a:defRPr/>
            </a:pPr>
            <a:r>
              <a:rPr lang="fr-CA" altLang="fr-FR" sz="3600" dirty="0">
                <a:ea typeface="ＭＳ Ｐゴシック" panose="020B0600070205080204" pitchFamily="34" charset="-128"/>
              </a:rPr>
              <a:t>DRT 1010 – FONDEMENTS DU DROIT I</a:t>
            </a:r>
          </a:p>
          <a:p>
            <a:pPr algn="l">
              <a:defRPr/>
            </a:pPr>
            <a:endParaRPr lang="fr-CA" altLang="fr-FR" sz="2800" dirty="0">
              <a:ea typeface="ＭＳ Ｐゴシック" panose="020B0600070205080204" pitchFamily="34" charset="-128"/>
            </a:endParaRPr>
          </a:p>
          <a:p>
            <a:pPr algn="l">
              <a:defRPr/>
            </a:pPr>
            <a:r>
              <a:rPr lang="fr-CA" altLang="fr-FR" sz="2800" dirty="0">
                <a:ea typeface="ＭＳ Ｐゴシック" panose="020B0600070205080204" pitchFamily="34" charset="-128"/>
              </a:rPr>
              <a:t>Module 1 – </a:t>
            </a:r>
            <a:r>
              <a:rPr lang="fr-CA" altLang="fr-FR" dirty="0">
                <a:ea typeface="ＭＳ Ｐゴシック" panose="020B0600070205080204" pitchFamily="34" charset="-128"/>
              </a:rPr>
              <a:t>Droit romain </a:t>
            </a:r>
          </a:p>
          <a:p>
            <a:pPr marL="571500" indent="-571500">
              <a:buFontTx/>
              <a:buAutoNum type="romanUcPeriod"/>
              <a:defRPr/>
            </a:pPr>
            <a:endParaRPr lang="fr-CA" altLang="fr-FR" dirty="0">
              <a:ea typeface="ＭＳ Ｐゴシック" panose="020B0600070205080204" pitchFamily="34" charset="-128"/>
            </a:endParaRPr>
          </a:p>
          <a:p>
            <a:pPr algn="l">
              <a:defRPr/>
            </a:pPr>
            <a:endParaRPr lang="fr-CA" altLang="fr-FR" sz="2800" dirty="0">
              <a:ea typeface="ＭＳ Ｐゴシック" panose="020B0600070205080204" pitchFamily="34" charset="-128"/>
            </a:endParaRPr>
          </a:p>
          <a:p>
            <a:pPr>
              <a:defRPr/>
            </a:pPr>
            <a:endParaRPr lang="fr-CA" altLang="fr-FR" sz="2800" dirty="0">
              <a:ea typeface="ＭＳ Ｐゴシック" panose="020B0600070205080204" pitchFamily="34" charset="-128"/>
            </a:endParaRPr>
          </a:p>
          <a:p>
            <a:pPr>
              <a:defRPr/>
            </a:pPr>
            <a:endParaRPr lang="fr-FR" altLang="fr-FR" sz="2400" dirty="0">
              <a:solidFill>
                <a:srgbClr val="3333CC"/>
              </a:solidFill>
              <a:ea typeface="ＭＳ Ｐゴシック" panose="020B0600070205080204" pitchFamily="34" charset="-128"/>
            </a:endParaRPr>
          </a:p>
        </p:txBody>
      </p:sp>
      <p:pic>
        <p:nvPicPr>
          <p:cNvPr id="33795" name="Picture 10" descr="Louve-1">
            <a:extLst>
              <a:ext uri="{FF2B5EF4-FFF2-40B4-BE49-F238E27FC236}">
                <a16:creationId xmlns:a16="http://schemas.microsoft.com/office/drawing/2014/main" id="{FA0B3E77-1700-B2B2-E05A-348D5E2F0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997200"/>
            <a:ext cx="2592388"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Espace réservé du numéro de diapositive 3">
            <a:extLst>
              <a:ext uri="{FF2B5EF4-FFF2-40B4-BE49-F238E27FC236}">
                <a16:creationId xmlns:a16="http://schemas.microsoft.com/office/drawing/2014/main" id="{D6A0FB64-805E-19FD-38E2-27D17CBDF6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7C73B940-60A3-1D48-9717-7B52404FBC8E}" type="slidenum">
              <a:rPr lang="en-US" altLang="fr-FR" smtClean="0"/>
              <a:pPr/>
              <a:t>9</a:t>
            </a:fld>
            <a:endParaRPr lang="en-US" altLang="fr-FR"/>
          </a:p>
        </p:txBody>
      </p:sp>
      <p:sp>
        <p:nvSpPr>
          <p:cNvPr id="36866" name="Rectangle 3">
            <a:extLst>
              <a:ext uri="{FF2B5EF4-FFF2-40B4-BE49-F238E27FC236}">
                <a16:creationId xmlns:a16="http://schemas.microsoft.com/office/drawing/2014/main" id="{8E74EAB6-3A91-D610-8099-6517CDED47B8}"/>
              </a:ext>
            </a:extLst>
          </p:cNvPr>
          <p:cNvSpPr>
            <a:spLocks noChangeArrowheads="1"/>
          </p:cNvSpPr>
          <p:nvPr/>
        </p:nvSpPr>
        <p:spPr bwMode="auto">
          <a:xfrm>
            <a:off x="454025" y="485775"/>
            <a:ext cx="8142288"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1066800" indent="-60960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pPr>
            <a:r>
              <a:rPr lang="fr-CA" altLang="fr-FR" sz="2600" b="1" dirty="0"/>
              <a:t>Capsule I. A La loi et les procès aux premiers siècle de la République (Ve-IVe siècle av. notre ère (= </a:t>
            </a:r>
            <a:r>
              <a:rPr lang="fr-CA" altLang="fr-FR" sz="2600" b="1" dirty="0" err="1"/>
              <a:t>n.è</a:t>
            </a:r>
            <a:r>
              <a:rPr lang="fr-CA" altLang="fr-FR" sz="2600" b="1" dirty="0"/>
              <a:t>.)).</a:t>
            </a:r>
          </a:p>
        </p:txBody>
      </p:sp>
      <p:sp>
        <p:nvSpPr>
          <p:cNvPr id="2" name="Rectangle 1">
            <a:extLst>
              <a:ext uri="{FF2B5EF4-FFF2-40B4-BE49-F238E27FC236}">
                <a16:creationId xmlns:a16="http://schemas.microsoft.com/office/drawing/2014/main" id="{2B3511EE-FBFC-E445-47F6-1F2A53F77698}"/>
              </a:ext>
            </a:extLst>
          </p:cNvPr>
          <p:cNvSpPr>
            <a:spLocks noChangeArrowheads="1"/>
          </p:cNvSpPr>
          <p:nvPr/>
        </p:nvSpPr>
        <p:spPr bwMode="auto">
          <a:xfrm>
            <a:off x="561975" y="1700213"/>
            <a:ext cx="7924800" cy="4524375"/>
          </a:xfrm>
          <a:prstGeom prst="rect">
            <a:avLst/>
          </a:prstGeom>
          <a:noFill/>
          <a:ln>
            <a:noFill/>
          </a:ln>
          <a:effectLst/>
        </p:spPr>
        <p:txBody>
          <a:bodyPr anchor="ctr">
            <a:spAutoFit/>
          </a:bodyPr>
          <a:lstStyle>
            <a:lvl1pPr>
              <a:tabLst>
                <a:tab pos="269875" algn="l"/>
              </a:tabLst>
              <a:defRPr sz="2400">
                <a:solidFill>
                  <a:schemeClr val="tx1"/>
                </a:solidFill>
                <a:latin typeface="Times New Roman" panose="02020603050405020304" pitchFamily="18" charset="0"/>
                <a:ea typeface="ＭＳ Ｐゴシック" panose="020B0600070205080204" pitchFamily="34" charset="-128"/>
              </a:defRPr>
            </a:lvl1pPr>
            <a:lvl2pPr>
              <a:tabLst>
                <a:tab pos="269875" algn="l"/>
              </a:tabLst>
              <a:defRPr sz="2400">
                <a:solidFill>
                  <a:schemeClr val="tx1"/>
                </a:solidFill>
                <a:latin typeface="Times New Roman" panose="02020603050405020304" pitchFamily="18" charset="0"/>
                <a:ea typeface="ＭＳ Ｐゴシック" panose="020B0600070205080204" pitchFamily="34" charset="-128"/>
              </a:defRPr>
            </a:lvl2pPr>
            <a:lvl3pPr>
              <a:tabLst>
                <a:tab pos="269875" algn="l"/>
              </a:tabLst>
              <a:defRPr sz="2400">
                <a:solidFill>
                  <a:schemeClr val="tx1"/>
                </a:solidFill>
                <a:latin typeface="Times New Roman" panose="02020603050405020304" pitchFamily="18" charset="0"/>
                <a:ea typeface="ＭＳ Ｐゴシック" panose="020B0600070205080204" pitchFamily="34" charset="-128"/>
              </a:defRPr>
            </a:lvl3pPr>
            <a:lvl4pPr>
              <a:tabLst>
                <a:tab pos="269875" algn="l"/>
              </a:tabLst>
              <a:defRPr sz="2400">
                <a:solidFill>
                  <a:schemeClr val="tx1"/>
                </a:solidFill>
                <a:latin typeface="Times New Roman" panose="02020603050405020304" pitchFamily="18" charset="0"/>
                <a:ea typeface="ＭＳ Ｐゴシック" panose="020B0600070205080204" pitchFamily="34" charset="-128"/>
              </a:defRPr>
            </a:lvl4pPr>
            <a:lvl5pPr>
              <a:tabLst>
                <a:tab pos="269875" algn="l"/>
              </a:tabLst>
              <a:defRPr sz="2400">
                <a:solidFill>
                  <a:schemeClr val="tx1"/>
                </a:solidFill>
                <a:latin typeface="Times New Roman" panose="02020603050405020304" pitchFamily="18" charset="0"/>
                <a:ea typeface="ＭＳ Ｐゴシック" panose="020B0600070205080204" pitchFamily="34" charset="-128"/>
              </a:defRPr>
            </a:lvl5pPr>
            <a:lvl6pPr eaLnBrk="0" fontAlgn="base" hangingPunct="0">
              <a:spcBef>
                <a:spcPct val="0"/>
              </a:spcBef>
              <a:spcAft>
                <a:spcPct val="0"/>
              </a:spcAft>
              <a:tabLst>
                <a:tab pos="269875" algn="l"/>
              </a:tabLst>
              <a:defRPr sz="2400">
                <a:solidFill>
                  <a:schemeClr val="tx1"/>
                </a:solidFill>
                <a:latin typeface="Times New Roman" panose="02020603050405020304" pitchFamily="18" charset="0"/>
                <a:ea typeface="ＭＳ Ｐゴシック" panose="020B0600070205080204" pitchFamily="34" charset="-128"/>
              </a:defRPr>
            </a:lvl6pPr>
            <a:lvl7pPr eaLnBrk="0" fontAlgn="base" hangingPunct="0">
              <a:spcBef>
                <a:spcPct val="0"/>
              </a:spcBef>
              <a:spcAft>
                <a:spcPct val="0"/>
              </a:spcAft>
              <a:tabLst>
                <a:tab pos="269875" algn="l"/>
              </a:tabLst>
              <a:defRPr sz="2400">
                <a:solidFill>
                  <a:schemeClr val="tx1"/>
                </a:solidFill>
                <a:latin typeface="Times New Roman" panose="02020603050405020304" pitchFamily="18" charset="0"/>
                <a:ea typeface="ＭＳ Ｐゴシック" panose="020B0600070205080204" pitchFamily="34" charset="-128"/>
              </a:defRPr>
            </a:lvl7pPr>
            <a:lvl8pPr eaLnBrk="0" fontAlgn="base" hangingPunct="0">
              <a:spcBef>
                <a:spcPct val="0"/>
              </a:spcBef>
              <a:spcAft>
                <a:spcPct val="0"/>
              </a:spcAft>
              <a:tabLst>
                <a:tab pos="269875" algn="l"/>
              </a:tabLst>
              <a:defRPr sz="2400">
                <a:solidFill>
                  <a:schemeClr val="tx1"/>
                </a:solidFill>
                <a:latin typeface="Times New Roman" panose="02020603050405020304" pitchFamily="18" charset="0"/>
                <a:ea typeface="ＭＳ Ｐゴシック" panose="020B0600070205080204" pitchFamily="34" charset="-128"/>
              </a:defRPr>
            </a:lvl8pPr>
            <a:lvl9pPr eaLnBrk="0" fontAlgn="base" hangingPunct="0">
              <a:spcBef>
                <a:spcPct val="0"/>
              </a:spcBef>
              <a:spcAft>
                <a:spcPct val="0"/>
              </a:spcAft>
              <a:tabLst>
                <a:tab pos="269875" algn="l"/>
              </a:tabLst>
              <a:defRPr sz="2400">
                <a:solidFill>
                  <a:schemeClr val="tx1"/>
                </a:solidFill>
                <a:latin typeface="Times New Roman" panose="02020603050405020304" pitchFamily="18" charset="0"/>
                <a:ea typeface="ＭＳ Ｐゴシック" panose="020B0600070205080204" pitchFamily="34" charset="-128"/>
              </a:defRPr>
            </a:lvl9pPr>
          </a:lstStyle>
          <a:p>
            <a:pPr marL="457200" indent="-457200" algn="just">
              <a:buFontTx/>
              <a:buAutoNum type="arabicPeriod"/>
              <a:defRPr/>
            </a:pPr>
            <a:r>
              <a:rPr lang="en-US" altLang="fr-FR" u="sng" dirty="0">
                <a:solidFill>
                  <a:srgbClr val="7030A0"/>
                </a:solidFill>
                <a:hlinkClick r:id="rId3">
                  <a:extLst>
                    <a:ext uri="{A12FA001-AC4F-418D-AE19-62706E023703}">
                      <ahyp:hlinkClr xmlns:ahyp="http://schemas.microsoft.com/office/drawing/2018/hyperlinkcolor" val="tx"/>
                    </a:ext>
                  </a:extLst>
                </a:hlinkClick>
              </a:rPr>
              <a:t>Les magistrats</a:t>
            </a:r>
            <a:endParaRPr lang="en-US" altLang="fr-FR" u="sng" dirty="0">
              <a:solidFill>
                <a:srgbClr val="7030A0"/>
              </a:solidFill>
            </a:endParaRPr>
          </a:p>
          <a:p>
            <a:pPr algn="just">
              <a:defRPr/>
            </a:pPr>
            <a:endParaRPr lang="en-US" altLang="fr-FR" u="sng" dirty="0">
              <a:solidFill>
                <a:srgbClr val="7030A0"/>
              </a:solidFill>
            </a:endParaRPr>
          </a:p>
          <a:p>
            <a:pPr marL="457200" indent="-457200" algn="just">
              <a:buFontTx/>
              <a:buAutoNum type="arabicPeriod" startAt="2"/>
              <a:defRPr/>
            </a:pPr>
            <a:r>
              <a:rPr lang="en-US" altLang="fr-FR" u="sng" dirty="0">
                <a:solidFill>
                  <a:srgbClr val="7030A0"/>
                </a:solidFill>
                <a:hlinkClick r:id="rId4">
                  <a:extLst>
                    <a:ext uri="{A12FA001-AC4F-418D-AE19-62706E023703}">
                      <ahyp:hlinkClr xmlns:ahyp="http://schemas.microsoft.com/office/drawing/2018/hyperlinkcolor" val="tx"/>
                    </a:ext>
                  </a:extLst>
                </a:hlinkClick>
              </a:rPr>
              <a:t>La rédaction des XII tables (450-449 av. n.è)</a:t>
            </a:r>
            <a:endParaRPr lang="en-US" altLang="fr-FR" u="sng" dirty="0">
              <a:solidFill>
                <a:srgbClr val="7030A0"/>
              </a:solidFill>
            </a:endParaRPr>
          </a:p>
          <a:p>
            <a:pPr algn="just">
              <a:defRPr/>
            </a:pPr>
            <a:endParaRPr lang="en-US" altLang="fr-FR" u="sng" dirty="0">
              <a:solidFill>
                <a:srgbClr val="7030A0"/>
              </a:solidFill>
            </a:endParaRPr>
          </a:p>
          <a:p>
            <a:pPr marL="457200" indent="-457200" algn="just">
              <a:buFontTx/>
              <a:buAutoNum type="arabicPeriod" startAt="3"/>
              <a:defRPr/>
            </a:pPr>
            <a:r>
              <a:rPr lang="en-US" altLang="fr-FR" u="sng" dirty="0">
                <a:solidFill>
                  <a:srgbClr val="7030A0"/>
                </a:solidFill>
                <a:hlinkClick r:id="rId5">
                  <a:extLst>
                    <a:ext uri="{A12FA001-AC4F-418D-AE19-62706E023703}">
                      <ahyp:hlinkClr xmlns:ahyp="http://schemas.microsoft.com/office/drawing/2018/hyperlinkcolor" val="tx"/>
                    </a:ext>
                  </a:extLst>
                </a:hlinkClick>
              </a:rPr>
              <a:t>Le déroulement du procès: les « actions » de la Loi (des XII Tables)</a:t>
            </a:r>
            <a:endParaRPr lang="en-US" altLang="fr-FR" u="sng" dirty="0">
              <a:solidFill>
                <a:srgbClr val="7030A0"/>
              </a:solidFill>
            </a:endParaRPr>
          </a:p>
          <a:p>
            <a:pPr algn="just">
              <a:defRPr/>
            </a:pPr>
            <a:endParaRPr lang="en-US" altLang="fr-FR" dirty="0">
              <a:solidFill>
                <a:srgbClr val="7030A0"/>
              </a:solidFill>
            </a:endParaRPr>
          </a:p>
          <a:p>
            <a:pPr algn="just">
              <a:defRPr/>
            </a:pPr>
            <a:r>
              <a:rPr lang="en-US" altLang="fr-FR" dirty="0">
                <a:solidFill>
                  <a:srgbClr val="0070C0"/>
                </a:solidFill>
                <a:hlinkClick r:id="rId6">
                  <a:extLst>
                    <a:ext uri="{A12FA001-AC4F-418D-AE19-62706E023703}">
                      <ahyp:hlinkClr xmlns:ahyp="http://schemas.microsoft.com/office/drawing/2018/hyperlinkcolor" val="tx"/>
                    </a:ext>
                  </a:extLst>
                </a:hlinkClick>
              </a:rPr>
              <a:t>I. B</a:t>
            </a:r>
            <a:r>
              <a:rPr lang="en-US" altLang="fr-FR" dirty="0">
                <a:solidFill>
                  <a:srgbClr val="0070C0"/>
                </a:solidFill>
                <a:latin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	</a:t>
            </a:r>
            <a:r>
              <a:rPr lang="en-US" altLang="fr-FR" dirty="0">
                <a:solidFill>
                  <a:srgbClr val="0070C0"/>
                </a:solidFill>
                <a:hlinkClick r:id="rId6">
                  <a:extLst>
                    <a:ext uri="{A12FA001-AC4F-418D-AE19-62706E023703}">
                      <ahyp:hlinkClr xmlns:ahyp="http://schemas.microsoft.com/office/drawing/2018/hyperlinkcolor" val="tx"/>
                    </a:ext>
                  </a:extLst>
                </a:hlinkClick>
              </a:rPr>
              <a:t>La transformation du procès civil et l’apparition d’une science juridique, IIIe-Ier siècle av. </a:t>
            </a:r>
            <a:r>
              <a:rPr lang="en-US" altLang="fr-FR" dirty="0" err="1">
                <a:solidFill>
                  <a:srgbClr val="0070C0"/>
                </a:solidFill>
              </a:rPr>
              <a:t>n.è</a:t>
            </a:r>
            <a:r>
              <a:rPr lang="en-US" altLang="fr-FR" dirty="0">
                <a:solidFill>
                  <a:srgbClr val="0070C0"/>
                </a:solidFill>
              </a:rPr>
              <a:t>.</a:t>
            </a:r>
          </a:p>
          <a:p>
            <a:pPr algn="just">
              <a:defRPr/>
            </a:pPr>
            <a:endParaRPr lang="en-US" altLang="fr-FR" dirty="0">
              <a:solidFill>
                <a:srgbClr val="7030A0"/>
              </a:solidFill>
            </a:endParaRPr>
          </a:p>
          <a:p>
            <a:pPr algn="just">
              <a:defRPr/>
            </a:pPr>
            <a:r>
              <a:rPr lang="en-US" altLang="fr-FR" dirty="0">
                <a:solidFill>
                  <a:srgbClr val="0070C0"/>
                </a:solidFill>
                <a:hlinkClick r:id="rId7">
                  <a:extLst>
                    <a:ext uri="{A12FA001-AC4F-418D-AE19-62706E023703}">
                      <ahyp:hlinkClr xmlns:ahyp="http://schemas.microsoft.com/office/drawing/2018/hyperlinkcolor" val="tx"/>
                    </a:ext>
                  </a:extLst>
                </a:hlinkClick>
              </a:rPr>
              <a:t>I. C</a:t>
            </a:r>
            <a:r>
              <a:rPr lang="en-US" altLang="fr-FR" dirty="0">
                <a:solidFill>
                  <a:srgbClr val="0070C0"/>
                </a:solidFill>
                <a:latin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	</a:t>
            </a:r>
            <a:r>
              <a:rPr lang="en-US" altLang="fr-FR" dirty="0">
                <a:solidFill>
                  <a:srgbClr val="0070C0"/>
                </a:solidFill>
                <a:hlinkClick r:id="rId7">
                  <a:extLst>
                    <a:ext uri="{A12FA001-AC4F-418D-AE19-62706E023703}">
                      <ahyp:hlinkClr xmlns:ahyp="http://schemas.microsoft.com/office/drawing/2018/hyperlinkcolor" val="tx"/>
                    </a:ext>
                  </a:extLst>
                </a:hlinkClick>
              </a:rPr>
              <a:t>Le contrôle de l’évolution du droit par les empereurs (I</a:t>
            </a:r>
            <a:r>
              <a:rPr lang="en-US" altLang="fr-FR" baseline="30000" dirty="0">
                <a:solidFill>
                  <a:srgbClr val="0070C0"/>
                </a:solidFill>
                <a:hlinkClick r:id="rId7">
                  <a:extLst>
                    <a:ext uri="{A12FA001-AC4F-418D-AE19-62706E023703}">
                      <ahyp:hlinkClr xmlns:ahyp="http://schemas.microsoft.com/office/drawing/2018/hyperlinkcolor" val="tx"/>
                    </a:ext>
                  </a:extLst>
                </a:hlinkClick>
              </a:rPr>
              <a:t>er</a:t>
            </a:r>
            <a:r>
              <a:rPr lang="en-US" altLang="fr-FR" dirty="0">
                <a:solidFill>
                  <a:srgbClr val="0070C0"/>
                </a:solidFill>
                <a:hlinkClick r:id="rId7">
                  <a:extLst>
                    <a:ext uri="{A12FA001-AC4F-418D-AE19-62706E023703}">
                      <ahyp:hlinkClr xmlns:ahyp="http://schemas.microsoft.com/office/drawing/2018/hyperlinkcolor" val="tx"/>
                    </a:ext>
                  </a:extLst>
                </a:hlinkClick>
              </a:rPr>
              <a:t>-VI</a:t>
            </a:r>
            <a:r>
              <a:rPr lang="en-US" altLang="fr-FR" baseline="30000" dirty="0">
                <a:solidFill>
                  <a:srgbClr val="0070C0"/>
                </a:solidFill>
                <a:hlinkClick r:id="rId7">
                  <a:extLst>
                    <a:ext uri="{A12FA001-AC4F-418D-AE19-62706E023703}">
                      <ahyp:hlinkClr xmlns:ahyp="http://schemas.microsoft.com/office/drawing/2018/hyperlinkcolor" val="tx"/>
                    </a:ext>
                  </a:extLst>
                </a:hlinkClick>
              </a:rPr>
              <a:t>e</a:t>
            </a:r>
            <a:r>
              <a:rPr lang="en-US" altLang="fr-FR" dirty="0">
                <a:solidFill>
                  <a:srgbClr val="0070C0"/>
                </a:solidFill>
                <a:hlinkClick r:id="rId7">
                  <a:extLst>
                    <a:ext uri="{A12FA001-AC4F-418D-AE19-62706E023703}">
                      <ahyp:hlinkClr xmlns:ahyp="http://schemas.microsoft.com/office/drawing/2018/hyperlinkcolor" val="tx"/>
                    </a:ext>
                  </a:extLst>
                </a:hlinkClick>
              </a:rPr>
              <a:t> siècles de notre ère)</a:t>
            </a:r>
            <a:endParaRPr lang="en-US" altLang="fr-FR" dirty="0">
              <a:solidFill>
                <a:srgbClr val="0070C0"/>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5.0.25"/>
  <p:tag name="PPTVERSION" val="16"/>
  <p:tag name="TPOS" val="6"/>
</p:tagLst>
</file>

<file path=ppt/theme/theme1.xml><?xml version="1.0" encoding="utf-8"?>
<a:theme xmlns:a="http://schemas.openxmlformats.org/drawingml/2006/main" name="Plan">
  <a:themeElements>
    <a:clrScheme name="Pla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l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la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la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la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la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la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la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la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C:\1502\Plan.pot</Template>
  <TotalTime>13445</TotalTime>
  <Words>4176</Words>
  <Application>Microsoft Macintosh PowerPoint</Application>
  <PresentationFormat>Affichage à l'écran (4:3)</PresentationFormat>
  <Paragraphs>340</Paragraphs>
  <Slides>35</Slides>
  <Notes>34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35</vt:i4>
      </vt:variant>
    </vt:vector>
  </HeadingPairs>
  <TitlesOfParts>
    <vt:vector size="42" baseType="lpstr">
      <vt:lpstr>Arial</vt:lpstr>
      <vt:lpstr>Calibri</vt:lpstr>
      <vt:lpstr>Palatino Linotype</vt:lpstr>
      <vt:lpstr>Tahoma</vt:lpstr>
      <vt:lpstr>Times New Roman</vt:lpstr>
      <vt:lpstr>Wingdings</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DRC 1502 –ORIGINE ET ÉVOLUTION DU DROIT QUÉBÉCOIS ET CANADIEN</dc:title>
  <dc:creator>Université d' Ottawa</dc:creator>
  <cp:lastModifiedBy>Dagher Alice</cp:lastModifiedBy>
  <cp:revision>531</cp:revision>
  <cp:lastPrinted>2015-09-15T15:57:33Z</cp:lastPrinted>
  <dcterms:created xsi:type="dcterms:W3CDTF">2002-01-08T19:49:38Z</dcterms:created>
  <dcterms:modified xsi:type="dcterms:W3CDTF">2022-09-29T22:08:59Z</dcterms:modified>
</cp:coreProperties>
</file>