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4"/>
  </p:notesMasterIdLst>
  <p:handoutMasterIdLst>
    <p:handoutMasterId r:id="rId15"/>
  </p:handoutMasterIdLst>
  <p:sldIdLst>
    <p:sldId id="503" r:id="rId2"/>
    <p:sldId id="504" r:id="rId3"/>
    <p:sldId id="289" r:id="rId4"/>
    <p:sldId id="383" r:id="rId5"/>
    <p:sldId id="398" r:id="rId6"/>
    <p:sldId id="316" r:id="rId7"/>
    <p:sldId id="346" r:id="rId8"/>
    <p:sldId id="279" r:id="rId9"/>
    <p:sldId id="434" r:id="rId10"/>
    <p:sldId id="499" r:id="rId11"/>
    <p:sldId id="505" r:id="rId12"/>
    <p:sldId id="506" r:id="rId13"/>
  </p:sldIdLst>
  <p:sldSz cx="9144000" cy="6858000" type="screen4x3"/>
  <p:notesSz cx="6985000" cy="9271000"/>
  <p:custDataLst>
    <p:tags r:id="rId16"/>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434"/>
    <p:restoredTop sz="67010"/>
  </p:normalViewPr>
  <p:slideViewPr>
    <p:cSldViewPr>
      <p:cViewPr varScale="1">
        <p:scale>
          <a:sx n="45" d="100"/>
          <a:sy n="45" d="100"/>
        </p:scale>
        <p:origin x="184" y="9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4328" y="208"/>
      </p:cViewPr>
      <p:guideLst>
        <p:guide orient="horz" pos="2920"/>
        <p:guide pos="22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00F2C604-4F62-2EAD-51F4-38722A2F1903}"/>
              </a:ext>
            </a:extLst>
          </p:cNvPr>
          <p:cNvSpPr>
            <a:spLocks noGrp="1" noChangeArrowheads="1"/>
          </p:cNvSpPr>
          <p:nvPr>
            <p:ph type="hdr" sz="quarter"/>
          </p:nvPr>
        </p:nvSpPr>
        <p:spPr bwMode="auto">
          <a:xfrm>
            <a:off x="0" y="0"/>
            <a:ext cx="3025775" cy="463550"/>
          </a:xfrm>
          <a:prstGeom prst="rect">
            <a:avLst/>
          </a:prstGeom>
          <a:noFill/>
          <a:ln w="9525">
            <a:noFill/>
            <a:miter lim="800000"/>
            <a:headEnd/>
            <a:tailEnd/>
          </a:ln>
          <a:effectLst/>
        </p:spPr>
        <p:txBody>
          <a:bodyPr vert="horz" wrap="square" lIns="91266" tIns="45634" rIns="91266" bIns="45634" numCol="1" anchor="t" anchorCtr="0" compatLnSpc="1">
            <a:prstTxWarp prst="textNoShape">
              <a:avLst/>
            </a:prstTxWarp>
          </a:bodyPr>
          <a:lstStyle>
            <a:lvl1pP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77155" name="Rectangle 3">
            <a:extLst>
              <a:ext uri="{FF2B5EF4-FFF2-40B4-BE49-F238E27FC236}">
                <a16:creationId xmlns:a16="http://schemas.microsoft.com/office/drawing/2014/main" id="{5CB1EE86-2A40-F9AA-435E-A25DC6EB0A90}"/>
              </a:ext>
            </a:extLst>
          </p:cNvPr>
          <p:cNvSpPr>
            <a:spLocks noGrp="1" noChangeArrowheads="1"/>
          </p:cNvSpPr>
          <p:nvPr>
            <p:ph type="dt" sz="quarter" idx="1"/>
          </p:nvPr>
        </p:nvSpPr>
        <p:spPr bwMode="auto">
          <a:xfrm>
            <a:off x="3959225" y="0"/>
            <a:ext cx="3025775" cy="463550"/>
          </a:xfrm>
          <a:prstGeom prst="rect">
            <a:avLst/>
          </a:prstGeom>
          <a:noFill/>
          <a:ln w="9525">
            <a:noFill/>
            <a:miter lim="800000"/>
            <a:headEnd/>
            <a:tailEnd/>
          </a:ln>
          <a:effectLst/>
        </p:spPr>
        <p:txBody>
          <a:bodyPr vert="horz" wrap="square" lIns="91266" tIns="45634" rIns="91266" bIns="45634" numCol="1" anchor="t" anchorCtr="0" compatLnSpc="1">
            <a:prstTxWarp prst="textNoShape">
              <a:avLst/>
            </a:prstTxWarp>
          </a:bodyPr>
          <a:lstStyle>
            <a:lvl1pPr algn="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77156" name="Rectangle 4">
            <a:extLst>
              <a:ext uri="{FF2B5EF4-FFF2-40B4-BE49-F238E27FC236}">
                <a16:creationId xmlns:a16="http://schemas.microsoft.com/office/drawing/2014/main" id="{E3F0A588-590B-83E5-E6C3-6F770D87D9FE}"/>
              </a:ext>
            </a:extLst>
          </p:cNvPr>
          <p:cNvSpPr>
            <a:spLocks noGrp="1" noChangeArrowheads="1"/>
          </p:cNvSpPr>
          <p:nvPr>
            <p:ph type="ftr" sz="quarter" idx="2"/>
          </p:nvPr>
        </p:nvSpPr>
        <p:spPr bwMode="auto">
          <a:xfrm>
            <a:off x="0" y="8807450"/>
            <a:ext cx="3025775" cy="463550"/>
          </a:xfrm>
          <a:prstGeom prst="rect">
            <a:avLst/>
          </a:prstGeom>
          <a:noFill/>
          <a:ln w="9525">
            <a:noFill/>
            <a:miter lim="800000"/>
            <a:headEnd/>
            <a:tailEnd/>
          </a:ln>
          <a:effectLst/>
        </p:spPr>
        <p:txBody>
          <a:bodyPr vert="horz" wrap="square" lIns="91266" tIns="45634" rIns="91266" bIns="45634" numCol="1" anchor="b" anchorCtr="0" compatLnSpc="1">
            <a:prstTxWarp prst="textNoShape">
              <a:avLst/>
            </a:prstTxWarp>
          </a:bodyPr>
          <a:lstStyle>
            <a:lvl1pP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77157" name="Rectangle 5">
            <a:extLst>
              <a:ext uri="{FF2B5EF4-FFF2-40B4-BE49-F238E27FC236}">
                <a16:creationId xmlns:a16="http://schemas.microsoft.com/office/drawing/2014/main" id="{BB4EC964-976D-4AA7-8B14-94104225DE93}"/>
              </a:ext>
            </a:extLst>
          </p:cNvPr>
          <p:cNvSpPr>
            <a:spLocks noGrp="1" noChangeArrowheads="1"/>
          </p:cNvSpPr>
          <p:nvPr>
            <p:ph type="sldNum" sz="quarter" idx="3"/>
          </p:nvPr>
        </p:nvSpPr>
        <p:spPr bwMode="auto">
          <a:xfrm>
            <a:off x="3959225" y="8807450"/>
            <a:ext cx="3025775" cy="463550"/>
          </a:xfrm>
          <a:prstGeom prst="rect">
            <a:avLst/>
          </a:prstGeom>
          <a:noFill/>
          <a:ln w="9525">
            <a:noFill/>
            <a:miter lim="800000"/>
            <a:headEnd/>
            <a:tailEnd/>
          </a:ln>
          <a:effectLst/>
        </p:spPr>
        <p:txBody>
          <a:bodyPr vert="horz" wrap="square" lIns="91266" tIns="45634" rIns="91266" bIns="45634" numCol="1" anchor="b" anchorCtr="0" compatLnSpc="1">
            <a:prstTxWarp prst="textNoShape">
              <a:avLst/>
            </a:prstTxWarp>
          </a:bodyPr>
          <a:lstStyle>
            <a:lvl1pPr algn="r" defTabSz="912813" eaLnBrk="1" hangingPunct="1">
              <a:defRPr sz="1200">
                <a:latin typeface="Tahoma" panose="020B0604030504040204" pitchFamily="34" charset="0"/>
              </a:defRPr>
            </a:lvl1pPr>
          </a:lstStyle>
          <a:p>
            <a:pPr>
              <a:defRPr/>
            </a:pPr>
            <a:fld id="{D493B397-3DCF-C946-8946-F569886D0019}" type="slidenum">
              <a:rPr lang="fr-FR" altLang="fr-FR"/>
              <a:pPr>
                <a:defRP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EDBE15B9-A9E8-65B7-DAF7-231DE89C398F}"/>
              </a:ext>
            </a:extLst>
          </p:cNvPr>
          <p:cNvSpPr>
            <a:spLocks noGrp="1" noChangeArrowheads="1"/>
          </p:cNvSpPr>
          <p:nvPr>
            <p:ph type="hdr" sz="quarter"/>
          </p:nvPr>
        </p:nvSpPr>
        <p:spPr bwMode="auto">
          <a:xfrm>
            <a:off x="0" y="0"/>
            <a:ext cx="3025775" cy="463550"/>
          </a:xfrm>
          <a:prstGeom prst="rect">
            <a:avLst/>
          </a:prstGeom>
          <a:noFill/>
          <a:ln w="9525">
            <a:noFill/>
            <a:miter lim="800000"/>
            <a:headEnd/>
            <a:tailEnd/>
          </a:ln>
          <a:effectLst/>
        </p:spPr>
        <p:txBody>
          <a:bodyPr vert="horz" wrap="square" lIns="91266" tIns="45634" rIns="91266" bIns="45634" numCol="1" anchor="t" anchorCtr="0" compatLnSpc="1">
            <a:prstTxWarp prst="textNoShape">
              <a:avLst/>
            </a:prstTxWarp>
          </a:bodyPr>
          <a:lstStyle>
            <a:lvl1pP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12643" name="Rectangle 3">
            <a:extLst>
              <a:ext uri="{FF2B5EF4-FFF2-40B4-BE49-F238E27FC236}">
                <a16:creationId xmlns:a16="http://schemas.microsoft.com/office/drawing/2014/main" id="{2BEE5E24-8FFC-E816-DAC5-7B80C7CCADBB}"/>
              </a:ext>
            </a:extLst>
          </p:cNvPr>
          <p:cNvSpPr>
            <a:spLocks noGrp="1" noChangeArrowheads="1"/>
          </p:cNvSpPr>
          <p:nvPr>
            <p:ph type="dt" idx="1"/>
          </p:nvPr>
        </p:nvSpPr>
        <p:spPr bwMode="auto">
          <a:xfrm>
            <a:off x="3959225" y="0"/>
            <a:ext cx="3025775" cy="463550"/>
          </a:xfrm>
          <a:prstGeom prst="rect">
            <a:avLst/>
          </a:prstGeom>
          <a:noFill/>
          <a:ln w="9525">
            <a:noFill/>
            <a:miter lim="800000"/>
            <a:headEnd/>
            <a:tailEnd/>
          </a:ln>
          <a:effectLst/>
        </p:spPr>
        <p:txBody>
          <a:bodyPr vert="horz" wrap="square" lIns="91266" tIns="45634" rIns="91266" bIns="45634" numCol="1" anchor="t" anchorCtr="0" compatLnSpc="1">
            <a:prstTxWarp prst="textNoShape">
              <a:avLst/>
            </a:prstTxWarp>
          </a:bodyPr>
          <a:lstStyle>
            <a:lvl1pPr algn="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3316" name="Rectangle 4">
            <a:extLst>
              <a:ext uri="{FF2B5EF4-FFF2-40B4-BE49-F238E27FC236}">
                <a16:creationId xmlns:a16="http://schemas.microsoft.com/office/drawing/2014/main" id="{11B6CCB0-C84F-F5CD-F7A1-F7734A630634}"/>
              </a:ext>
            </a:extLst>
          </p:cNvPr>
          <p:cNvSpPr>
            <a:spLocks noGrp="1" noRot="1" noChangeAspect="1" noChangeArrowheads="1" noTextEdit="1"/>
          </p:cNvSpPr>
          <p:nvPr>
            <p:ph type="sldImg" idx="2"/>
          </p:nvPr>
        </p:nvSpPr>
        <p:spPr bwMode="auto">
          <a:xfrm>
            <a:off x="1174750" y="696913"/>
            <a:ext cx="4635500" cy="3476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a:extLst>
              <a:ext uri="{FF2B5EF4-FFF2-40B4-BE49-F238E27FC236}">
                <a16:creationId xmlns:a16="http://schemas.microsoft.com/office/drawing/2014/main" id="{1749064E-67FB-4787-6A0A-70C1E64FA68E}"/>
              </a:ext>
            </a:extLst>
          </p:cNvPr>
          <p:cNvSpPr>
            <a:spLocks noGrp="1" noChangeArrowheads="1"/>
          </p:cNvSpPr>
          <p:nvPr>
            <p:ph type="body" sz="quarter" idx="3"/>
          </p:nvPr>
        </p:nvSpPr>
        <p:spPr bwMode="auto">
          <a:xfrm>
            <a:off x="931863" y="4403725"/>
            <a:ext cx="5121275" cy="4170363"/>
          </a:xfrm>
          <a:prstGeom prst="rect">
            <a:avLst/>
          </a:prstGeom>
          <a:noFill/>
          <a:ln w="9525">
            <a:noFill/>
            <a:miter lim="800000"/>
            <a:headEnd/>
            <a:tailEnd/>
          </a:ln>
          <a:effectLst/>
        </p:spPr>
        <p:txBody>
          <a:bodyPr vert="horz" wrap="square" lIns="91266" tIns="45634" rIns="91266" bIns="45634" numCol="1" anchor="t" anchorCtr="0" compatLnSpc="1">
            <a:prstTxWarp prst="textNoShape">
              <a:avLst/>
            </a:prstTxWarp>
          </a:bodyPr>
          <a:lstStyle/>
          <a:p>
            <a:pPr lvl="0"/>
            <a:r>
              <a:rPr lang="fr-FR" altLang="fr-FR" noProof="0" dirty="0"/>
              <a:t>Cliquez pour modifier les styles du texte du masque</a:t>
            </a:r>
          </a:p>
          <a:p>
            <a:pPr lvl="1"/>
            <a:r>
              <a:rPr lang="fr-FR" altLang="fr-FR" noProof="0" dirty="0"/>
              <a:t>Deuxième niveau</a:t>
            </a:r>
          </a:p>
          <a:p>
            <a:pPr lvl="2"/>
            <a:r>
              <a:rPr lang="fr-FR" altLang="fr-FR" noProof="0" dirty="0"/>
              <a:t>Troisième niveau</a:t>
            </a:r>
          </a:p>
          <a:p>
            <a:pPr lvl="3"/>
            <a:r>
              <a:rPr lang="fr-FR" altLang="fr-FR" noProof="0" dirty="0"/>
              <a:t>Quatrième niveau</a:t>
            </a:r>
          </a:p>
          <a:p>
            <a:pPr lvl="4"/>
            <a:r>
              <a:rPr lang="fr-FR" altLang="fr-FR" noProof="0" dirty="0"/>
              <a:t>Cinquième niveau</a:t>
            </a:r>
          </a:p>
        </p:txBody>
      </p:sp>
      <p:sp>
        <p:nvSpPr>
          <p:cNvPr id="112646" name="Rectangle 6">
            <a:extLst>
              <a:ext uri="{FF2B5EF4-FFF2-40B4-BE49-F238E27FC236}">
                <a16:creationId xmlns:a16="http://schemas.microsoft.com/office/drawing/2014/main" id="{E390F400-A483-127B-7674-D93212B54A90}"/>
              </a:ext>
            </a:extLst>
          </p:cNvPr>
          <p:cNvSpPr>
            <a:spLocks noGrp="1" noChangeArrowheads="1"/>
          </p:cNvSpPr>
          <p:nvPr>
            <p:ph type="ftr" sz="quarter" idx="4"/>
          </p:nvPr>
        </p:nvSpPr>
        <p:spPr bwMode="auto">
          <a:xfrm>
            <a:off x="0" y="8807450"/>
            <a:ext cx="3025775" cy="463550"/>
          </a:xfrm>
          <a:prstGeom prst="rect">
            <a:avLst/>
          </a:prstGeom>
          <a:noFill/>
          <a:ln w="9525">
            <a:noFill/>
            <a:miter lim="800000"/>
            <a:headEnd/>
            <a:tailEnd/>
          </a:ln>
          <a:effectLst/>
        </p:spPr>
        <p:txBody>
          <a:bodyPr vert="horz" wrap="square" lIns="91266" tIns="45634" rIns="91266" bIns="45634" numCol="1" anchor="b" anchorCtr="0" compatLnSpc="1">
            <a:prstTxWarp prst="textNoShape">
              <a:avLst/>
            </a:prstTxWarp>
          </a:bodyPr>
          <a:lstStyle>
            <a:lvl1pP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12647" name="Rectangle 7">
            <a:extLst>
              <a:ext uri="{FF2B5EF4-FFF2-40B4-BE49-F238E27FC236}">
                <a16:creationId xmlns:a16="http://schemas.microsoft.com/office/drawing/2014/main" id="{0B413F45-2F77-B332-C7B9-E3FD9E49DD8E}"/>
              </a:ext>
            </a:extLst>
          </p:cNvPr>
          <p:cNvSpPr>
            <a:spLocks noGrp="1" noChangeArrowheads="1"/>
          </p:cNvSpPr>
          <p:nvPr>
            <p:ph type="sldNum" sz="quarter" idx="5"/>
          </p:nvPr>
        </p:nvSpPr>
        <p:spPr bwMode="auto">
          <a:xfrm>
            <a:off x="3959225" y="8807450"/>
            <a:ext cx="3025775" cy="463550"/>
          </a:xfrm>
          <a:prstGeom prst="rect">
            <a:avLst/>
          </a:prstGeom>
          <a:noFill/>
          <a:ln w="9525">
            <a:noFill/>
            <a:miter lim="800000"/>
            <a:headEnd/>
            <a:tailEnd/>
          </a:ln>
          <a:effectLst/>
        </p:spPr>
        <p:txBody>
          <a:bodyPr vert="horz" wrap="square" lIns="91266" tIns="45634" rIns="91266" bIns="45634" numCol="1" anchor="b" anchorCtr="0" compatLnSpc="1">
            <a:prstTxWarp prst="textNoShape">
              <a:avLst/>
            </a:prstTxWarp>
          </a:bodyPr>
          <a:lstStyle>
            <a:lvl1pPr algn="r" defTabSz="912813" eaLnBrk="1" hangingPunct="1">
              <a:defRPr sz="1200">
                <a:latin typeface="Tahoma" panose="020B0604030504040204" pitchFamily="34" charset="0"/>
              </a:defRPr>
            </a:lvl1pPr>
          </a:lstStyle>
          <a:p>
            <a:pPr>
              <a:defRPr/>
            </a:pPr>
            <a:fld id="{0367F0E3-0254-4E4F-8A2A-02489DB75FAC}"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F40E7056-3655-1777-6245-18D52318D1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E7F79C0-B8B6-2C4F-84D2-8C5C7F4F5A7F}" type="slidenum">
              <a:rPr lang="fr-FR" altLang="fr-FR" sz="1200" smtClean="0">
                <a:latin typeface="Tahoma" panose="020B0604030504040204" pitchFamily="34" charset="0"/>
              </a:rPr>
              <a:pPr/>
              <a:t>1</a:t>
            </a:fld>
            <a:endParaRPr lang="fr-FR" altLang="fr-FR" sz="1200">
              <a:latin typeface="Tahoma" panose="020B0604030504040204" pitchFamily="34" charset="0"/>
            </a:endParaRPr>
          </a:p>
        </p:txBody>
      </p:sp>
      <p:sp>
        <p:nvSpPr>
          <p:cNvPr id="16386" name="Rectangle 2">
            <a:extLst>
              <a:ext uri="{FF2B5EF4-FFF2-40B4-BE49-F238E27FC236}">
                <a16:creationId xmlns:a16="http://schemas.microsoft.com/office/drawing/2014/main" id="{DE4E73EC-BF1D-0913-282B-25B9D3F348FA}"/>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5BC6DD5D-3D0C-C77C-F644-DF83FA08CE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C563BB5D-7C46-3888-F6B8-22E0A1233B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4A008F8-58C6-9042-92A1-2FE89161E97F}" type="slidenum">
              <a:rPr lang="fr-FR" altLang="fr-FR" sz="1200" smtClean="0">
                <a:latin typeface="Tahoma" panose="020B0604030504040204" pitchFamily="34" charset="0"/>
              </a:rPr>
              <a:pPr/>
              <a:t>10</a:t>
            </a:fld>
            <a:endParaRPr lang="fr-FR" altLang="fr-FR" sz="1200">
              <a:latin typeface="Tahoma" panose="020B0604030504040204" pitchFamily="34" charset="0"/>
            </a:endParaRPr>
          </a:p>
        </p:txBody>
      </p:sp>
      <p:sp>
        <p:nvSpPr>
          <p:cNvPr id="45058" name="Rectangle 2">
            <a:extLst>
              <a:ext uri="{FF2B5EF4-FFF2-40B4-BE49-F238E27FC236}">
                <a16:creationId xmlns:a16="http://schemas.microsoft.com/office/drawing/2014/main" id="{97660944-3751-9FBD-944E-6843049B4584}"/>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1161D087-E307-3088-DDC9-28371D001D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1- (avant conservé secret par les </a:t>
            </a:r>
            <a:r>
              <a:rPr lang="fr-FR" altLang="fr-FR" dirty="0" err="1">
                <a:latin typeface="Arial" panose="020B0604020202020204" pitchFamily="34" charset="0"/>
                <a:ea typeface="ＭＳ Ｐゴシック" panose="020B0600070205080204" pitchFamily="34" charset="-128"/>
              </a:rPr>
              <a:t>pontiffes</a:t>
            </a:r>
            <a:r>
              <a:rPr lang="fr-FR" altLang="fr-FR" dirty="0">
                <a:latin typeface="Arial" panose="020B0604020202020204" pitchFamily="34" charset="0"/>
                <a:ea typeface="ＭＳ Ｐゴシック" panose="020B0600070205080204" pitchFamily="34" charset="-128"/>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A39D0929-0D48-FBB5-90E8-883DE50C72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AD96C85-E9EB-574A-8EB5-D6510D91919A}" type="slidenum">
              <a:rPr lang="fr-FR" altLang="fr-FR" sz="1200" smtClean="0">
                <a:latin typeface="Tahoma" panose="020B0604030504040204" pitchFamily="34" charset="0"/>
              </a:rPr>
              <a:pPr/>
              <a:t>11</a:t>
            </a:fld>
            <a:endParaRPr lang="fr-FR" altLang="fr-FR" sz="1200">
              <a:latin typeface="Tahoma" panose="020B0604030504040204" pitchFamily="34" charset="0"/>
            </a:endParaRPr>
          </a:p>
        </p:txBody>
      </p:sp>
      <p:sp>
        <p:nvSpPr>
          <p:cNvPr id="47106" name="Rectangle 2">
            <a:extLst>
              <a:ext uri="{FF2B5EF4-FFF2-40B4-BE49-F238E27FC236}">
                <a16:creationId xmlns:a16="http://schemas.microsoft.com/office/drawing/2014/main" id="{7CB5EFAD-43E1-FE69-13A2-870F410E8F2B}"/>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E533EBAD-3CD6-F293-CFD8-04E06A9111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A5C9054D-80BB-3B38-3820-654E58CA5B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4F5F785-F2C7-7C41-8154-ED9671DA462D}" type="slidenum">
              <a:rPr lang="fr-FR" altLang="fr-FR" sz="1200" smtClean="0">
                <a:latin typeface="Tahoma" panose="020B0604030504040204" pitchFamily="34" charset="0"/>
              </a:rPr>
              <a:pPr/>
              <a:t>12</a:t>
            </a:fld>
            <a:endParaRPr lang="fr-FR" altLang="fr-FR" sz="1200">
              <a:latin typeface="Tahoma" panose="020B0604030504040204" pitchFamily="34" charset="0"/>
            </a:endParaRPr>
          </a:p>
        </p:txBody>
      </p:sp>
      <p:sp>
        <p:nvSpPr>
          <p:cNvPr id="49154" name="Rectangle 2">
            <a:extLst>
              <a:ext uri="{FF2B5EF4-FFF2-40B4-BE49-F238E27FC236}">
                <a16:creationId xmlns:a16="http://schemas.microsoft.com/office/drawing/2014/main" id="{129D3DED-3AB6-356D-D430-7AD1BFBFF435}"/>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6CE55B19-9E62-E66E-2D7F-6E271463DE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7475EDC9-A8BA-C4A9-4515-25729B0633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D096E22-4805-B648-AE7B-2463D9417101}" type="slidenum">
              <a:rPr lang="fr-FR" altLang="fr-FR" sz="1200" smtClean="0">
                <a:latin typeface="Tahoma" panose="020B0604030504040204" pitchFamily="34" charset="0"/>
              </a:rPr>
              <a:pPr/>
              <a:t>2</a:t>
            </a:fld>
            <a:endParaRPr lang="fr-FR" altLang="fr-FR" sz="1200">
              <a:latin typeface="Tahoma" panose="020B0604030504040204" pitchFamily="34" charset="0"/>
            </a:endParaRPr>
          </a:p>
        </p:txBody>
      </p:sp>
      <p:sp>
        <p:nvSpPr>
          <p:cNvPr id="18434" name="Rectangle 2">
            <a:extLst>
              <a:ext uri="{FF2B5EF4-FFF2-40B4-BE49-F238E27FC236}">
                <a16:creationId xmlns:a16="http://schemas.microsoft.com/office/drawing/2014/main" id="{52484ABB-DD15-4AC9-6C34-E0082B63240B}"/>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BC87020F-4C30-4F95-12DB-92484E0816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fr-CA" altLang="fr-FR"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F47A32E4-79FC-CA50-FCF7-A5BA8B9987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2A53553-A6E3-E549-8B6D-D2869AE00917}" type="slidenum">
              <a:rPr lang="fr-FR" altLang="fr-FR" sz="1200" smtClean="0">
                <a:latin typeface="Tahoma" panose="020B0604030504040204" pitchFamily="34" charset="0"/>
              </a:rPr>
              <a:pPr/>
              <a:t>3</a:t>
            </a:fld>
            <a:endParaRPr lang="fr-FR" altLang="fr-FR" sz="1200">
              <a:latin typeface="Tahoma" panose="020B0604030504040204" pitchFamily="34" charset="0"/>
            </a:endParaRPr>
          </a:p>
        </p:txBody>
      </p:sp>
      <p:sp>
        <p:nvSpPr>
          <p:cNvPr id="26626" name="Rectangle 2">
            <a:extLst>
              <a:ext uri="{FF2B5EF4-FFF2-40B4-BE49-F238E27FC236}">
                <a16:creationId xmlns:a16="http://schemas.microsoft.com/office/drawing/2014/main" id="{71974054-CB09-4A9F-5139-AF5255D77404}"/>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8F67C04E-67EB-DA52-6F4E-15239DBB37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Nouvelle république de Rome </a:t>
            </a:r>
            <a:r>
              <a:rPr lang="fr-FR" altLang="fr-FR" dirty="0" err="1">
                <a:latin typeface="Arial" panose="020B0604020202020204" pitchFamily="34" charset="0"/>
                <a:ea typeface="ＭＳ Ｐゴシック" panose="020B0600070205080204" pitchFamily="34" charset="-128"/>
              </a:rPr>
              <a:t>bcp</a:t>
            </a:r>
            <a:r>
              <a:rPr lang="fr-FR" altLang="fr-FR" dirty="0">
                <a:latin typeface="Arial" panose="020B0604020202020204" pitchFamily="34" charset="0"/>
                <a:ea typeface="ＭＳ Ｐゴシック" panose="020B0600070205080204" pitchFamily="34" charset="-128"/>
              </a:rPr>
              <a:t> plus puissante. Avec cette nouvelle réalité, le droit des 12 tables avec son caractère rigide apparait de plus en plus inadapté.</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Changement: distinction entre patricien et </a:t>
            </a:r>
            <a:r>
              <a:rPr lang="fr-FR" altLang="fr-FR" dirty="0" err="1">
                <a:latin typeface="Arial" panose="020B0604020202020204" pitchFamily="34" charset="0"/>
                <a:ea typeface="ＭＳ Ｐゴシック" panose="020B0600070205080204" pitchFamily="34" charset="-128"/>
              </a:rPr>
              <a:t>plebeien</a:t>
            </a:r>
            <a:r>
              <a:rPr lang="fr-FR" altLang="fr-FR" dirty="0">
                <a:latin typeface="Arial" panose="020B0604020202020204" pitchFamily="34" charset="0"/>
                <a:ea typeface="ＭＳ Ｐゴシック" panose="020B0600070205080204" pitchFamily="34" charset="-128"/>
              </a:rPr>
              <a:t> qui était très importante devient très peu significatives car on a fait des réformes, on a voté des lois qui permettent aux </a:t>
            </a:r>
            <a:r>
              <a:rPr lang="fr-FR" altLang="fr-FR" dirty="0" err="1">
                <a:latin typeface="Arial" panose="020B0604020202020204" pitchFamily="34" charset="0"/>
                <a:ea typeface="ＭＳ Ｐゴシック" panose="020B0600070205080204" pitchFamily="34" charset="-128"/>
              </a:rPr>
              <a:t>plébeiens</a:t>
            </a:r>
            <a:r>
              <a:rPr lang="fr-FR" altLang="fr-FR" dirty="0">
                <a:latin typeface="Arial" panose="020B0604020202020204" pitchFamily="34" charset="0"/>
                <a:ea typeface="ＭＳ Ｐゴシック" panose="020B0600070205080204" pitchFamily="34" charset="-128"/>
              </a:rPr>
              <a:t> d’occuper les fonctions autrefois réservés aux patriciens. </a:t>
            </a:r>
          </a:p>
          <a:p>
            <a:pPr eaLnBrk="1" hangingPunct="1"/>
            <a:r>
              <a:rPr lang="fr-FR" altLang="fr-FR" dirty="0">
                <a:latin typeface="Arial" panose="020B0604020202020204" pitchFamily="34" charset="0"/>
                <a:ea typeface="ＭＳ Ｐゴシック" panose="020B0600070205080204" pitchFamily="34" charset="-128"/>
              </a:rPr>
              <a:t>Même si socialement encore le prestige d’être dans une famille patricienne, dans le domaine juridique et politique ca ne change plus grand-chose. </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Laïcisation: </a:t>
            </a:r>
            <a:r>
              <a:rPr lang="fr-FR" altLang="fr-FR" dirty="0" err="1">
                <a:latin typeface="Arial" panose="020B0604020202020204" pitchFamily="34" charset="0"/>
                <a:ea typeface="ＭＳ Ｐゴシック" panose="020B0600070205080204" pitchFamily="34" charset="-128"/>
              </a:rPr>
              <a:t>Pontiffes</a:t>
            </a:r>
            <a:r>
              <a:rPr lang="fr-FR" altLang="fr-FR" dirty="0">
                <a:latin typeface="Arial" panose="020B0604020202020204" pitchFamily="34" charset="0"/>
                <a:ea typeface="ＭＳ Ｐゴシック" panose="020B0600070205080204" pitchFamily="34" charset="-128"/>
              </a:rPr>
              <a:t> qui gardaient pour eux renseignements très importants de la justice (monopole)</a:t>
            </a:r>
          </a:p>
          <a:p>
            <a:pPr eaLnBrk="1" hangingPunct="1"/>
            <a:r>
              <a:rPr lang="fr-FR" altLang="fr-FR" dirty="0">
                <a:latin typeface="Arial" panose="020B0604020202020204" pitchFamily="34" charset="0"/>
                <a:ea typeface="ＭＳ Ｐゴシック" panose="020B0600070205080204" pitchFamily="34" charset="-128"/>
              </a:rPr>
              <a:t>Dès 304, un adjoint des </a:t>
            </a:r>
            <a:r>
              <a:rPr lang="fr-FR" altLang="fr-FR" dirty="0" err="1">
                <a:latin typeface="Arial" panose="020B0604020202020204" pitchFamily="34" charset="0"/>
                <a:ea typeface="ＭＳ Ｐゴシック" panose="020B0600070205080204" pitchFamily="34" charset="-128"/>
              </a:rPr>
              <a:t>pontiffes</a:t>
            </a:r>
            <a:r>
              <a:rPr lang="fr-FR" altLang="fr-FR" dirty="0">
                <a:latin typeface="Arial" panose="020B0604020202020204" pitchFamily="34" charset="0"/>
                <a:ea typeface="ＭＳ Ｐゴシック" panose="020B0600070205080204" pitchFamily="34" charset="-128"/>
              </a:rPr>
              <a:t> rend tout cela public (règles sur calendrier, paroles à prononcer…)</a:t>
            </a:r>
          </a:p>
          <a:p>
            <a:pPr eaLnBrk="1" hangingPunct="1"/>
            <a:r>
              <a:rPr lang="fr-FR" altLang="fr-FR" dirty="0">
                <a:latin typeface="Arial" panose="020B0604020202020204" pitchFamily="34" charset="0"/>
                <a:ea typeface="ＭＳ Ｐゴシック" panose="020B0600070205080204" pitchFamily="34" charset="-128"/>
              </a:rPr>
              <a:t>-&gt; on veut s’assurer que tout le monde a accès à l’information</a:t>
            </a:r>
          </a:p>
          <a:p>
            <a:pPr eaLnBrk="1" hangingPunct="1"/>
            <a:r>
              <a:rPr lang="fr-FR" altLang="fr-FR" dirty="0">
                <a:latin typeface="Arial" panose="020B0604020202020204" pitchFamily="34" charset="0"/>
                <a:ea typeface="ＭＳ Ｐゴシック" panose="020B0600070205080204" pitchFamily="34" charset="-128"/>
              </a:rPr>
              <a:t>Coupe le lien entre religion et loi.</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Discussion </a:t>
            </a:r>
            <a:r>
              <a:rPr lang="fr-FR" altLang="fr-FR" dirty="0" err="1">
                <a:latin typeface="Arial" panose="020B0604020202020204" pitchFamily="34" charset="0"/>
                <a:ea typeface="ＭＳ Ｐゴシック" panose="020B0600070205080204" pitchFamily="34" charset="-128"/>
              </a:rPr>
              <a:t>puvlique</a:t>
            </a:r>
            <a:r>
              <a:rPr lang="fr-FR" altLang="fr-FR" dirty="0">
                <a:latin typeface="Arial" panose="020B0604020202020204" pitchFamily="34" charset="0"/>
                <a:ea typeface="ＭＳ Ｐゴシック" panose="020B0600070205080204" pitchFamily="34" charset="-128"/>
              </a:rPr>
              <a:t> du droit: </a:t>
            </a:r>
          </a:p>
          <a:p>
            <a:pPr eaLnBrk="1" hangingPunct="1"/>
            <a:r>
              <a:rPr lang="fr-FR" altLang="fr-FR" dirty="0">
                <a:latin typeface="Arial" panose="020B0604020202020204" pitchFamily="34" charset="0"/>
                <a:ea typeface="ＭＳ Ｐゴシック" panose="020B0600070205080204" pitchFamily="34" charset="-128"/>
              </a:rPr>
              <a:t>50 ans plus tard: </a:t>
            </a:r>
          </a:p>
          <a:p>
            <a:pPr eaLnBrk="1" hangingPunct="1"/>
            <a:r>
              <a:rPr lang="fr-FR" altLang="fr-FR" dirty="0">
                <a:latin typeface="Arial" panose="020B0604020202020204" pitchFamily="34" charset="0"/>
                <a:ea typeface="ＭＳ Ｐゴシック" panose="020B0600070205080204" pitchFamily="34" charset="-128"/>
              </a:rPr>
              <a:t>Un </a:t>
            </a:r>
            <a:r>
              <a:rPr lang="fr-FR" altLang="fr-FR" dirty="0" err="1">
                <a:latin typeface="Arial" panose="020B0604020202020204" pitchFamily="34" charset="0"/>
                <a:ea typeface="ＭＳ Ｐゴシック" panose="020B0600070205080204" pitchFamily="34" charset="-128"/>
              </a:rPr>
              <a:t>pontiffe</a:t>
            </a:r>
            <a:r>
              <a:rPr lang="fr-FR" altLang="fr-FR" dirty="0">
                <a:latin typeface="Arial" panose="020B0604020202020204" pitchFamily="34" charset="0"/>
                <a:ea typeface="ＭＳ Ｐゴシック" panose="020B0600070205080204" pitchFamily="34" charset="-128"/>
              </a:rPr>
              <a:t> plébéien donne consultations publiques et accepte de donner conseils juridiques à tout (publiquement) </a:t>
            </a:r>
          </a:p>
          <a:p>
            <a:pPr eaLnBrk="1" hangingPunct="1"/>
            <a:r>
              <a:rPr lang="fr-FR" altLang="fr-FR" dirty="0">
                <a:latin typeface="Arial" panose="020B0604020202020204" pitchFamily="34" charset="0"/>
                <a:ea typeface="ＭＳ Ｐゴシック" panose="020B0600070205080204" pitchFamily="34" charset="-128"/>
              </a:rPr>
              <a:t>Rôle des </a:t>
            </a:r>
            <a:r>
              <a:rPr lang="fr-FR" altLang="fr-FR" dirty="0" err="1">
                <a:latin typeface="Arial" panose="020B0604020202020204" pitchFamily="34" charset="0"/>
                <a:ea typeface="ＭＳ Ｐゴシック" panose="020B0600070205080204" pitchFamily="34" charset="-128"/>
              </a:rPr>
              <a:t>pontiffes</a:t>
            </a:r>
            <a:r>
              <a:rPr lang="fr-FR" altLang="fr-FR" dirty="0">
                <a:latin typeface="Arial" panose="020B0604020202020204" pitchFamily="34" charset="0"/>
                <a:ea typeface="ＭＳ Ｐゴシック" panose="020B0600070205080204" pitchFamily="34" charset="-128"/>
              </a:rPr>
              <a:t> devient donc presque insignifiant.</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Il va se </a:t>
            </a:r>
            <a:r>
              <a:rPr lang="fr-FR" altLang="fr-FR" dirty="0" err="1">
                <a:latin typeface="Arial" panose="020B0604020202020204" pitchFamily="34" charset="0"/>
                <a:ea typeface="ＭＳ Ｐゴシック" panose="020B0600070205080204" pitchFamily="34" charset="-128"/>
              </a:rPr>
              <a:t>constituter</a:t>
            </a:r>
            <a:r>
              <a:rPr lang="fr-FR" altLang="fr-FR" dirty="0">
                <a:latin typeface="Arial" panose="020B0604020202020204" pitchFamily="34" charset="0"/>
                <a:ea typeface="ＭＳ Ｐゴシック" panose="020B0600070205080204" pitchFamily="34" charset="-128"/>
              </a:rPr>
              <a:t> une classe de juristes, gens riches qui vont suivre des cours, se spécialiser peu à peu. </a:t>
            </a:r>
          </a:p>
          <a:p>
            <a:pPr eaLnBrk="1" hangingPunct="1"/>
            <a:r>
              <a:rPr lang="fr-FR" altLang="fr-FR" dirty="0">
                <a:latin typeface="Arial" panose="020B0604020202020204" pitchFamily="34" charset="0"/>
                <a:ea typeface="ＭＳ Ｐゴシック" panose="020B0600070205080204" pitchFamily="34" charset="-128"/>
              </a:rPr>
              <a:t>Une doctrine apparaît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BC0890AA-37C7-A3F5-3FFC-C6B8A45562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6A754D6-4A6E-094D-B553-C8E6FCC3298B}" type="slidenum">
              <a:rPr lang="fr-FR" altLang="fr-FR" sz="1200" smtClean="0">
                <a:latin typeface="Tahoma" panose="020B0604030504040204" pitchFamily="34" charset="0"/>
              </a:rPr>
              <a:pPr/>
              <a:t>4</a:t>
            </a:fld>
            <a:endParaRPr lang="fr-FR" altLang="fr-FR" sz="1200">
              <a:latin typeface="Tahoma" panose="020B0604030504040204" pitchFamily="34" charset="0"/>
            </a:endParaRPr>
          </a:p>
        </p:txBody>
      </p:sp>
      <p:sp>
        <p:nvSpPr>
          <p:cNvPr id="30722" name="Rectangle 2050">
            <a:extLst>
              <a:ext uri="{FF2B5EF4-FFF2-40B4-BE49-F238E27FC236}">
                <a16:creationId xmlns:a16="http://schemas.microsoft.com/office/drawing/2014/main" id="{603BF349-2A78-EBB1-510A-BA9AE8920291}"/>
              </a:ext>
            </a:extLst>
          </p:cNvPr>
          <p:cNvSpPr>
            <a:spLocks noGrp="1" noRot="1" noChangeAspect="1" noChangeArrowheads="1" noTextEdit="1"/>
          </p:cNvSpPr>
          <p:nvPr>
            <p:ph type="sldImg"/>
          </p:nvPr>
        </p:nvSpPr>
        <p:spPr>
          <a:ln/>
        </p:spPr>
      </p:sp>
      <p:sp>
        <p:nvSpPr>
          <p:cNvPr id="30723" name="Rectangle 2051">
            <a:extLst>
              <a:ext uri="{FF2B5EF4-FFF2-40B4-BE49-F238E27FC236}">
                <a16:creationId xmlns:a16="http://schemas.microsoft.com/office/drawing/2014/main" id="{E748A39A-8796-B112-B9E3-C924CCB056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Déblocage dans le système du droit romain</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Poste de prêteur créé à cette époque pour les pérégrins</a:t>
            </a:r>
          </a:p>
          <a:p>
            <a:pPr eaLnBrk="1" hangingPunct="1"/>
            <a:r>
              <a:rPr lang="fr-CA" altLang="fr-FR" dirty="0">
                <a:latin typeface="Arial" panose="020B0604020202020204" pitchFamily="34" charset="0"/>
                <a:ea typeface="ＭＳ Ｐゴシック" panose="020B0600070205080204" pitchFamily="34" charset="-128"/>
              </a:rPr>
              <a:t>-&gt; personne libre qui vient d’une région qui a été conquise par Rome. N’a pas la citoyenneté romaine, mais vit dans un territoire romain ou allié des romains. Libre de venir à Rome pour travailler, gagner leur vie. </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Problème: en tant que non-citoyens, n’ont pas accès à la justice. Pour ne pas les laisser sans protection, et résoudre ce problème, les Romains </a:t>
            </a:r>
            <a:r>
              <a:rPr lang="fr-CA" altLang="fr-FR" dirty="0" err="1">
                <a:latin typeface="Arial" panose="020B0604020202020204" pitchFamily="34" charset="0"/>
                <a:ea typeface="ＭＳ Ｐゴシック" panose="020B0600070205080204" pitchFamily="34" charset="-128"/>
              </a:rPr>
              <a:t>créeent</a:t>
            </a:r>
            <a:r>
              <a:rPr lang="fr-CA" altLang="fr-FR" dirty="0">
                <a:latin typeface="Arial" panose="020B0604020202020204" pitchFamily="34" charset="0"/>
                <a:ea typeface="ＭＳ Ｐゴシック" panose="020B0600070205080204" pitchFamily="34" charset="-128"/>
              </a:rPr>
              <a:t> un autre poste de prêteur ou lui-même est un citoyen romain, mais son rôle sera de s’</a:t>
            </a:r>
            <a:r>
              <a:rPr lang="fr-CA" altLang="fr-FR" dirty="0" err="1">
                <a:latin typeface="Arial" panose="020B0604020202020204" pitchFamily="34" charset="0"/>
                <a:ea typeface="ＭＳ Ｐゴシック" panose="020B0600070205080204" pitchFamily="34" charset="-128"/>
              </a:rPr>
              <a:t>ocupper</a:t>
            </a:r>
            <a:r>
              <a:rPr lang="fr-CA" altLang="fr-FR" dirty="0">
                <a:latin typeface="Arial" panose="020B0604020202020204" pitchFamily="34" charset="0"/>
                <a:ea typeface="ＭＳ Ｐゴシック" panose="020B0600070205080204" pitchFamily="34" charset="-128"/>
              </a:rPr>
              <a:t> de procès entre pérégrins. </a:t>
            </a:r>
          </a:p>
          <a:p>
            <a:pPr eaLnBrk="1" hangingPunct="1"/>
            <a:r>
              <a:rPr lang="fr-CA" altLang="fr-FR" dirty="0">
                <a:latin typeface="Arial" panose="020B0604020202020204" pitchFamily="34" charset="0"/>
                <a:ea typeface="ＭＳ Ｐゴシック" panose="020B0600070205080204" pitchFamily="34" charset="-128"/>
              </a:rPr>
              <a:t>Si 1 citoyen et 1 pérégrin, c’est aussi le préteur des pérégrins qui s’en occupe.</a:t>
            </a:r>
          </a:p>
          <a:p>
            <a:pPr eaLnBrk="1" hangingPunct="1"/>
            <a:r>
              <a:rPr lang="fr-CA" altLang="fr-FR" dirty="0">
                <a:latin typeface="Arial" panose="020B0604020202020204" pitchFamily="34" charset="0"/>
                <a:ea typeface="ＭＳ Ｐゴシック" panose="020B0600070205080204" pitchFamily="34" charset="-128"/>
              </a:rPr>
              <a:t>DONC IL EXISTE 2 PRÊTEURS À ROME, 1 POUR PÉRÉGRINS ET 1 POUR CITOYENS.</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Loi des 12 tables ne s’applique qu’aux citoyens, donc prêteur pérégrin ne peut pas appliquer la loi romaine, ne peut pas se baser sur les actions de la loi.</a:t>
            </a:r>
          </a:p>
          <a:p>
            <a:pPr eaLnBrk="1" hangingPunct="1"/>
            <a:r>
              <a:rPr lang="fr-CA" altLang="fr-FR" dirty="0">
                <a:latin typeface="Arial" panose="020B0604020202020204" pitchFamily="34" charset="0"/>
                <a:ea typeface="ＭＳ Ｐゴシック" panose="020B0600070205080204" pitchFamily="34" charset="-128"/>
              </a:rPr>
              <a:t>Va essayer de trouver des principes généraux qui peuvent s’appliquer, et a la discrétion d’appliquer ces principes, cherche consensus.. Cherche a dégager principes communs dans nations conquises par Rome.</a:t>
            </a:r>
          </a:p>
          <a:p>
            <a:pPr eaLnBrk="1" hangingPunct="1"/>
            <a:r>
              <a:rPr lang="fr-CA" altLang="fr-FR" dirty="0">
                <a:latin typeface="Arial" panose="020B0604020202020204" pitchFamily="34" charset="0"/>
                <a:ea typeface="ＭＳ Ｐゴシック" panose="020B0600070205080204" pitchFamily="34" charset="-128"/>
              </a:rPr>
              <a:t>Innovation: nommer le juge par écrit et lui indiquer la nature des litiges et le genre de décision qu’il doit rendre. Donc, de plus en plus de contrats et de droits acceptés dans les nations </a:t>
            </a:r>
            <a:r>
              <a:rPr lang="fr-CA" altLang="fr-FR" dirty="0" err="1">
                <a:latin typeface="Arial" panose="020B0604020202020204" pitchFamily="34" charset="0"/>
                <a:ea typeface="ＭＳ Ｐゴシック" panose="020B0600070205080204" pitchFamily="34" charset="-128"/>
              </a:rPr>
              <a:t>peregrines</a:t>
            </a:r>
            <a:r>
              <a:rPr lang="fr-CA" altLang="fr-FR" dirty="0">
                <a:latin typeface="Arial" panose="020B0604020202020204" pitchFamily="34" charset="0"/>
                <a:ea typeface="ＭＳ Ｐゴシック" panose="020B0600070205080204" pitchFamily="34" charset="-128"/>
              </a:rPr>
              <a:t> vont commencer à être reconnues, et même les Romains peuvent en bénéficier. </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Ex: Contrat de vente dans lequel il y a un délai pour payer le prix. Dans loi des 12 tables, ne fonctionne pas, n’existe pas (pas de délai possible). Pour les pérégrins, ce n’était pas un </a:t>
            </a:r>
            <a:r>
              <a:rPr lang="fr-CA" altLang="fr-FR" dirty="0" err="1">
                <a:latin typeface="Arial" panose="020B0604020202020204" pitchFamily="34" charset="0"/>
                <a:ea typeface="ＭＳ Ｐゴシック" panose="020B0600070205080204" pitchFamily="34" charset="-128"/>
              </a:rPr>
              <a:t>probleme</a:t>
            </a:r>
            <a:r>
              <a:rPr lang="fr-CA" altLang="fr-FR" dirty="0">
                <a:latin typeface="Arial" panose="020B0604020202020204" pitchFamily="34" charset="0"/>
                <a:ea typeface="ＭＳ Ｐゴシック" panose="020B0600070205080204" pitchFamily="34" charset="-128"/>
              </a:rPr>
              <a:t> et très vite le prêteur a accepté ce système. Romain donc pénalisés face à leur propre système, car en pérégrins possible, mais pas entre romains. Un prêteur romain décide d’appliquer ça aussi (a nommé un juge qui pouvait reconnaitre droits des romains en dehors de la loi des 12 tables) même s’il n’avait pas </a:t>
            </a:r>
            <a:r>
              <a:rPr lang="fr-CA" altLang="fr-FR" dirty="0" err="1">
                <a:latin typeface="Arial" panose="020B0604020202020204" pitchFamily="34" charset="0"/>
                <a:ea typeface="ＭＳ Ｐゴシック" panose="020B0600070205080204" pitchFamily="34" charset="-128"/>
              </a:rPr>
              <a:t>vrm</a:t>
            </a:r>
            <a:r>
              <a:rPr lang="fr-CA" altLang="fr-FR" dirty="0">
                <a:latin typeface="Arial" panose="020B0604020202020204" pitchFamily="34" charset="0"/>
                <a:ea typeface="ＭＳ Ｐゴシック" panose="020B0600070205080204" pitchFamily="34" charset="-128"/>
              </a:rPr>
              <a:t> le droit selon la loi des 12 tables.</a:t>
            </a:r>
          </a:p>
          <a:p>
            <a:pPr eaLnBrk="1" hangingPunct="1"/>
            <a:r>
              <a:rPr lang="fr-CA" altLang="fr-FR" dirty="0">
                <a:latin typeface="Arial" panose="020B0604020202020204" pitchFamily="34" charset="0"/>
                <a:ea typeface="ＭＳ Ｐゴシック" panose="020B0600070205080204" pitchFamily="34" charset="-128"/>
              </a:rPr>
              <a:t>Comme il ne voulait pas avantager les pérégrins face aux romains, il a décider d’adopter leur système. </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Le </a:t>
            </a:r>
            <a:r>
              <a:rPr lang="fr-CA" altLang="fr-FR" dirty="0" err="1">
                <a:latin typeface="Arial" panose="020B0604020202020204" pitchFamily="34" charset="0"/>
                <a:ea typeface="ＭＳ Ｐゴシック" panose="020B0600070205080204" pitchFamily="34" charset="-128"/>
              </a:rPr>
              <a:t>preteur</a:t>
            </a:r>
            <a:r>
              <a:rPr lang="fr-CA" altLang="fr-FR" dirty="0">
                <a:latin typeface="Arial" panose="020B0604020202020204" pitchFamily="34" charset="0"/>
                <a:ea typeface="ＭＳ Ｐゴシック" panose="020B0600070205080204" pitchFamily="34" charset="-128"/>
              </a:rPr>
              <a:t> vs donc </a:t>
            </a:r>
            <a:r>
              <a:rPr lang="fr-CA" altLang="fr-FR" dirty="0" err="1">
                <a:latin typeface="Arial" panose="020B0604020202020204" pitchFamily="34" charset="0"/>
                <a:ea typeface="ＭＳ Ｐゴシック" panose="020B0600070205080204" pitchFamily="34" charset="-128"/>
              </a:rPr>
              <a:t>rediger</a:t>
            </a:r>
            <a:r>
              <a:rPr lang="fr-CA" altLang="fr-FR" dirty="0">
                <a:latin typeface="Arial" panose="020B0604020202020204" pitchFamily="34" charset="0"/>
                <a:ea typeface="ＭＳ Ｐゴシック" panose="020B0600070205080204" pitchFamily="34" charset="-128"/>
              </a:rPr>
              <a:t> un document (la formule) dans laquelle il nomme un juge et énonce des questions </a:t>
            </a:r>
            <a:r>
              <a:rPr lang="fr-CA" altLang="fr-FR" dirty="0" err="1">
                <a:latin typeface="Arial" panose="020B0604020202020204" pitchFamily="34" charset="0"/>
                <a:ea typeface="ＭＳ Ｐゴシック" panose="020B0600070205080204" pitchFamily="34" charset="-128"/>
              </a:rPr>
              <a:t>auquelles</a:t>
            </a:r>
            <a:r>
              <a:rPr lang="fr-CA" altLang="fr-FR" dirty="0">
                <a:latin typeface="Arial" panose="020B0604020202020204" pitchFamily="34" charset="0"/>
                <a:ea typeface="ＭＳ Ｐゴシック" panose="020B0600070205080204" pitchFamily="34" charset="-128"/>
              </a:rPr>
              <a:t> le juge doit répondre, et donne des jugements à rendre au juge. (donne des directives précises au juge). Le juge vérifie ce qu’il s’est vraiment passé (les faits).</a:t>
            </a:r>
          </a:p>
          <a:p>
            <a:pPr eaLnBrk="1" hangingPunct="1"/>
            <a:r>
              <a:rPr lang="fr-CA" altLang="fr-FR" dirty="0">
                <a:latin typeface="Arial" panose="020B0604020202020204" pitchFamily="34" charset="0"/>
                <a:ea typeface="ＭＳ Ｐゴシック" panose="020B0600070205080204" pitchFamily="34" charset="-128"/>
              </a:rPr>
              <a:t>Devient de plus en plus courant d’utiliser une formule (copient les pérégrins)</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endParaRPr lang="fr-CA" altLang="fr-FR"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C1D7C1EF-A9A0-5035-0103-2950D990F6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D2DB34F-0AB2-4746-8103-E2920A22441E}" type="slidenum">
              <a:rPr lang="fr-FR" altLang="fr-FR" sz="1200" smtClean="0">
                <a:latin typeface="Tahoma" panose="020B0604030504040204" pitchFamily="34" charset="0"/>
              </a:rPr>
              <a:pPr/>
              <a:t>5</a:t>
            </a:fld>
            <a:endParaRPr lang="fr-FR" altLang="fr-FR" sz="1200">
              <a:latin typeface="Tahoma" panose="020B0604030504040204" pitchFamily="34" charset="0"/>
            </a:endParaRPr>
          </a:p>
        </p:txBody>
      </p:sp>
      <p:sp>
        <p:nvSpPr>
          <p:cNvPr id="32770" name="Rectangle 2">
            <a:extLst>
              <a:ext uri="{FF2B5EF4-FFF2-40B4-BE49-F238E27FC236}">
                <a16:creationId xmlns:a16="http://schemas.microsoft.com/office/drawing/2014/main" id="{863FEDFC-EDF4-E97F-D675-ED968E05E845}"/>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AC909AA4-D6D1-F478-658E-A00A4D2813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Au 1 er siècle, dernier recours:  uniquement si il n’y a rien dans les actions de la loi (12 tables), on peut avoir recours à la formule.</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Après la loi </a:t>
            </a:r>
            <a:r>
              <a:rPr lang="fr-FR" altLang="fr-FR" dirty="0" err="1">
                <a:latin typeface="Arial" panose="020B0604020202020204" pitchFamily="34" charset="0"/>
                <a:ea typeface="ＭＳ Ｐゴシック" panose="020B0600070205080204" pitchFamily="34" charset="-128"/>
              </a:rPr>
              <a:t>Aebutia</a:t>
            </a:r>
            <a:r>
              <a:rPr lang="fr-FR" altLang="fr-FR" dirty="0">
                <a:latin typeface="Arial" panose="020B0604020202020204" pitchFamily="34" charset="0"/>
                <a:ea typeface="ＭＳ Ｐゴシック" panose="020B0600070205080204" pitchFamily="34" charset="-128"/>
              </a:rPr>
              <a:t>, le citoyen </a:t>
            </a:r>
            <a:r>
              <a:rPr lang="fr-FR" altLang="fr-FR" dirty="0" err="1">
                <a:latin typeface="Arial" panose="020B0604020202020204" pitchFamily="34" charset="0"/>
                <a:ea typeface="ＭＳ Ｐゴシック" panose="020B0600070205080204" pitchFamily="34" charset="-128"/>
              </a:rPr>
              <a:t>oeut</a:t>
            </a:r>
            <a:r>
              <a:rPr lang="fr-FR" altLang="fr-FR" dirty="0">
                <a:latin typeface="Arial" panose="020B0604020202020204" pitchFamily="34" charset="0"/>
                <a:ea typeface="ＭＳ Ｐゴシック" panose="020B0600070205080204" pitchFamily="34" charset="-128"/>
              </a:rPr>
              <a:t> demander une formule ou utiliser une action de la loi, c’est comme il préfère (on peut utiliser la formule dans tous les cas)</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C’est le demandeur et non le défendeur qui possède cette décision.</a:t>
            </a:r>
          </a:p>
          <a:p>
            <a:pPr eaLnBrk="1" hangingPunct="1"/>
            <a:endParaRPr lang="fr-FR" altLang="fr-FR" dirty="0">
              <a:latin typeface="Arial" panose="020B0604020202020204" pitchFamily="34" charset="0"/>
              <a:ea typeface="ＭＳ Ｐゴシック" panose="020B0600070205080204" pitchFamily="34" charset="-128"/>
            </a:endParaRPr>
          </a:p>
          <a:p>
            <a:pPr eaLnBrk="1" hangingPunct="1"/>
            <a:r>
              <a:rPr lang="fr-FR" altLang="fr-FR" dirty="0">
                <a:latin typeface="Arial" panose="020B0604020202020204" pitchFamily="34" charset="0"/>
                <a:ea typeface="ＭＳ Ｐゴシック" panose="020B0600070205080204" pitchFamily="34" charset="-128"/>
              </a:rPr>
              <a:t>Quel est l’intérêt d’utiliser le </a:t>
            </a:r>
            <a:r>
              <a:rPr lang="fr-FR" altLang="fr-FR" dirty="0" err="1">
                <a:latin typeface="Arial" panose="020B0604020202020204" pitchFamily="34" charset="0"/>
                <a:ea typeface="ＭＳ Ｐゴシック" panose="020B0600070205080204" pitchFamily="34" charset="-128"/>
              </a:rPr>
              <a:t>sys</a:t>
            </a:r>
            <a:r>
              <a:rPr lang="fr-FR" altLang="fr-FR" dirty="0">
                <a:latin typeface="Arial" panose="020B0604020202020204" pitchFamily="34" charset="0"/>
                <a:ea typeface="ＭＳ Ｐゴシック" panose="020B0600070205080204" pitchFamily="34" charset="-128"/>
              </a:rPr>
              <a:t> traditionnel? Assez rare que les gens insistent pour utiliser les actions de la loi.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98C205C9-E7B0-EDE4-D8D6-7655D1B0B5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6634C4B-117E-7944-A2C8-B97A030C4E96}" type="slidenum">
              <a:rPr lang="fr-FR" altLang="fr-FR" sz="1200" smtClean="0">
                <a:latin typeface="Tahoma" panose="020B0604030504040204" pitchFamily="34" charset="0"/>
              </a:rPr>
              <a:pPr/>
              <a:t>6</a:t>
            </a:fld>
            <a:endParaRPr lang="fr-FR" altLang="fr-FR" sz="1200">
              <a:latin typeface="Tahoma" panose="020B0604030504040204" pitchFamily="34" charset="0"/>
            </a:endParaRPr>
          </a:p>
        </p:txBody>
      </p:sp>
      <p:sp>
        <p:nvSpPr>
          <p:cNvPr id="34818" name="Rectangle 2">
            <a:extLst>
              <a:ext uri="{FF2B5EF4-FFF2-40B4-BE49-F238E27FC236}">
                <a16:creationId xmlns:a16="http://schemas.microsoft.com/office/drawing/2014/main" id="{B794B738-DE19-2FE0-6F36-2A4298E2C03F}"/>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E37271E4-7429-B9A2-C06E-FFA0A3866C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1 er élément de la formule: qui est le juge?</a:t>
            </a:r>
          </a:p>
          <a:p>
            <a:pPr eaLnBrk="1" hangingPunct="1"/>
            <a:r>
              <a:rPr lang="fr-CA" altLang="fr-FR" dirty="0">
                <a:latin typeface="Arial" panose="020B0604020202020204" pitchFamily="34" charset="0"/>
                <a:ea typeface="ＭＳ Ｐゴシック" panose="020B0600070205080204" pitchFamily="34" charset="-128"/>
              </a:rPr>
              <a:t>2-On indique les questions posées au juge</a:t>
            </a:r>
          </a:p>
          <a:p>
            <a:pPr eaLnBrk="1" hangingPunct="1"/>
            <a:r>
              <a:rPr lang="fr-CA" altLang="fr-FR" dirty="0">
                <a:latin typeface="Arial" panose="020B0604020202020204" pitchFamily="34" charset="0"/>
                <a:ea typeface="ＭＳ Ｐゴシック" panose="020B0600070205080204" pitchFamily="34" charset="-128"/>
              </a:rPr>
              <a:t>3-On indique le choix que le juge doit faire</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Décomposer l’analyse des questions que le juge doit se poser. Amélioration -&gt; on lui donne des directives précises en lui posant des questions</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Le défendeur va dire « oui tout ca est vrai » mais… va se défendre. </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S’il n’y a pas eu « dol » dans cette affaire</a:t>
            </a:r>
          </a:p>
          <a:p>
            <a:pPr eaLnBrk="1" hangingPunct="1"/>
            <a:r>
              <a:rPr lang="fr-CA" altLang="fr-FR" dirty="0">
                <a:latin typeface="Arial" panose="020B0604020202020204" pitchFamily="34" charset="0"/>
                <a:ea typeface="ＭＳ Ｐゴシック" panose="020B0600070205080204" pitchFamily="34" charset="-128"/>
              </a:rPr>
              <a:t>Dol=tromperie, malhonnêteté</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***Voir </a:t>
            </a:r>
            <a:r>
              <a:rPr lang="fr-CA" altLang="fr-FR" dirty="0" err="1">
                <a:latin typeface="Arial" panose="020B0604020202020204" pitchFamily="34" charset="0"/>
                <a:ea typeface="ＭＳ Ｐゴシック" panose="020B0600070205080204" pitchFamily="34" charset="-128"/>
              </a:rPr>
              <a:t>studium</a:t>
            </a:r>
            <a:r>
              <a:rPr lang="fr-CA" altLang="fr-FR" dirty="0">
                <a:latin typeface="Arial" panose="020B0604020202020204" pitchFamily="34" charset="0"/>
                <a:ea typeface="ＭＳ Ｐゴシック" panose="020B0600070205080204" pitchFamily="34" charset="-128"/>
              </a:rPr>
              <a:t> ex complet.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6732E0B-81D7-0276-2812-8A5C90B632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06C52E7-DAE3-7842-B1EE-54FA3EC4AB0C}" type="slidenum">
              <a:rPr lang="fr-FR" altLang="fr-FR" sz="1200" smtClean="0">
                <a:latin typeface="Tahoma" panose="020B0604030504040204" pitchFamily="34" charset="0"/>
              </a:rPr>
              <a:pPr/>
              <a:t>7</a:t>
            </a:fld>
            <a:endParaRPr lang="fr-FR" altLang="fr-FR" sz="1200">
              <a:latin typeface="Tahoma" panose="020B0604030504040204" pitchFamily="34" charset="0"/>
            </a:endParaRPr>
          </a:p>
        </p:txBody>
      </p:sp>
      <p:sp>
        <p:nvSpPr>
          <p:cNvPr id="36866" name="Rectangle 2">
            <a:extLst>
              <a:ext uri="{FF2B5EF4-FFF2-40B4-BE49-F238E27FC236}">
                <a16:creationId xmlns:a16="http://schemas.microsoft.com/office/drawing/2014/main" id="{680F573B-1EFE-7B0A-13C3-6A4021F72A36}"/>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32B90EBB-CB0F-A999-8190-13364770BF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7013" indent="-227013" eaLnBrk="1" hangingPunct="1"/>
            <a:r>
              <a:rPr lang="fr-FR" altLang="fr-FR" sz="1000" dirty="0">
                <a:latin typeface="Arial" panose="020B0604020202020204" pitchFamily="34" charset="0"/>
                <a:ea typeface="ＭＳ Ｐゴシック" panose="020B0600070205080204" pitchFamily="34" charset="-128"/>
              </a:rPr>
              <a:t>Quand même 2 phases avec formule (1ere devant prêteur et 2</a:t>
            </a:r>
            <a:r>
              <a:rPr lang="fr-FR" altLang="fr-FR" sz="1000" baseline="30000" dirty="0">
                <a:latin typeface="Arial" panose="020B0604020202020204" pitchFamily="34" charset="0"/>
                <a:ea typeface="ＭＳ Ｐゴシック" panose="020B0600070205080204" pitchFamily="34" charset="-128"/>
              </a:rPr>
              <a:t>e</a:t>
            </a:r>
            <a:r>
              <a:rPr lang="fr-FR" altLang="fr-FR" sz="1000" dirty="0">
                <a:latin typeface="Arial" panose="020B0604020202020204" pitchFamily="34" charset="0"/>
                <a:ea typeface="ＭＳ Ｐゴシック" panose="020B0600070205080204" pitchFamily="34" charset="-128"/>
              </a:rPr>
              <a:t> devant le juge)</a:t>
            </a:r>
          </a:p>
          <a:p>
            <a:pPr marL="227013" indent="-227013" eaLnBrk="1" hangingPunct="1"/>
            <a:endParaRPr lang="fr-FR" altLang="fr-FR" sz="1000" dirty="0">
              <a:latin typeface="Arial" panose="020B0604020202020204" pitchFamily="34" charset="0"/>
              <a:ea typeface="ＭＳ Ｐゴシック" panose="020B0600070205080204" pitchFamily="34" charset="-128"/>
            </a:endParaRPr>
          </a:p>
          <a:p>
            <a:pPr marL="227013" indent="-227013" eaLnBrk="1" hangingPunct="1"/>
            <a:r>
              <a:rPr lang="fr-FR" altLang="fr-FR" sz="1000" dirty="0">
                <a:latin typeface="Arial" panose="020B0604020202020204" pitchFamily="34" charset="0"/>
                <a:ea typeface="ＭＳ Ｐゴシック" panose="020B0600070205080204" pitchFamily="34" charset="-128"/>
              </a:rPr>
              <a:t>1</a:t>
            </a:r>
            <a:r>
              <a:rPr lang="fr-FR" altLang="fr-FR" sz="1000" baseline="30000" dirty="0">
                <a:latin typeface="Arial" panose="020B0604020202020204" pitchFamily="34" charset="0"/>
                <a:ea typeface="ＭＳ Ｐゴシック" panose="020B0600070205080204" pitchFamily="34" charset="-128"/>
              </a:rPr>
              <a:t>e</a:t>
            </a:r>
            <a:r>
              <a:rPr lang="fr-FR" altLang="fr-FR" sz="1000" dirty="0">
                <a:latin typeface="Arial" panose="020B0604020202020204" pitchFamily="34" charset="0"/>
                <a:ea typeface="ＭＳ Ｐゴシック" panose="020B0600070205080204" pitchFamily="34" charset="-128"/>
              </a:rPr>
              <a:t> phase</a:t>
            </a:r>
          </a:p>
          <a:p>
            <a:pPr marL="227013" indent="-227013" eaLnBrk="1" hangingPunct="1"/>
            <a:r>
              <a:rPr lang="fr-FR" altLang="fr-FR" sz="1000" dirty="0">
                <a:latin typeface="Arial" panose="020B0604020202020204" pitchFamily="34" charset="0"/>
                <a:ea typeface="ＭＳ Ｐゴシック" panose="020B0600070205080204" pitchFamily="34" charset="-128"/>
              </a:rPr>
              <a:t>1ere différence: : quand on demande une formule au prêteur, il n’y a pas de paroles, gestes, rituels spécifiques. Fonctionnement très souple (=différent de la loi d’avant)</a:t>
            </a:r>
          </a:p>
          <a:p>
            <a:pPr marL="227013" indent="-227013" eaLnBrk="1" hangingPunct="1"/>
            <a:r>
              <a:rPr lang="fr-FR" altLang="fr-FR" sz="1000" dirty="0">
                <a:latin typeface="Arial" panose="020B0604020202020204" pitchFamily="34" charset="0"/>
                <a:ea typeface="ＭＳ Ｐゴシック" panose="020B0600070205080204" pitchFamily="34" charset="-128"/>
              </a:rPr>
              <a:t>2</a:t>
            </a:r>
            <a:r>
              <a:rPr lang="fr-FR" altLang="fr-FR" sz="1000" baseline="30000" dirty="0">
                <a:latin typeface="Arial" panose="020B0604020202020204" pitchFamily="34" charset="0"/>
                <a:ea typeface="ＭＳ Ｐゴシック" panose="020B0600070205080204" pitchFamily="34" charset="-128"/>
              </a:rPr>
              <a:t>e</a:t>
            </a:r>
            <a:r>
              <a:rPr lang="fr-FR" altLang="fr-FR" sz="1000" dirty="0">
                <a:latin typeface="Arial" panose="020B0604020202020204" pitchFamily="34" charset="0"/>
                <a:ea typeface="ＭＳ Ｐゴシック" panose="020B0600070205080204" pitchFamily="34" charset="-128"/>
              </a:rPr>
              <a:t> différence: document écrit qui nomme le juge et la formule</a:t>
            </a:r>
          </a:p>
          <a:p>
            <a:pPr marL="227013" indent="-227013" eaLnBrk="1" hangingPunct="1"/>
            <a:r>
              <a:rPr lang="fr-FR" altLang="fr-FR" sz="1000" dirty="0">
                <a:latin typeface="Arial" panose="020B0604020202020204" pitchFamily="34" charset="0"/>
                <a:ea typeface="ＭＳ Ｐゴシック" panose="020B0600070205080204" pitchFamily="34" charset="-128"/>
              </a:rPr>
              <a:t>3</a:t>
            </a:r>
            <a:r>
              <a:rPr lang="fr-FR" altLang="fr-FR" sz="1000" baseline="30000" dirty="0">
                <a:latin typeface="Arial" panose="020B0604020202020204" pitchFamily="34" charset="0"/>
                <a:ea typeface="ＭＳ Ｐゴシック" panose="020B0600070205080204" pitchFamily="34" charset="-128"/>
              </a:rPr>
              <a:t>e</a:t>
            </a:r>
            <a:r>
              <a:rPr lang="fr-FR" altLang="fr-FR" sz="1000" dirty="0">
                <a:latin typeface="Arial" panose="020B0604020202020204" pitchFamily="34" charset="0"/>
                <a:ea typeface="ＭＳ Ｐゴシック" panose="020B0600070205080204" pitchFamily="34" charset="-128"/>
              </a:rPr>
              <a:t> différence: prêteur n’a pas à tenir compte des droits qui sont reconnus dans les actions de la loi des 12 tables.</a:t>
            </a:r>
          </a:p>
          <a:p>
            <a:pPr marL="227013" indent="-227013" eaLnBrk="1" hangingPunct="1"/>
            <a:endParaRPr lang="fr-FR" altLang="fr-FR" sz="1000" dirty="0">
              <a:latin typeface="Arial" panose="020B0604020202020204" pitchFamily="34" charset="0"/>
              <a:ea typeface="ＭＳ Ｐゴシック" panose="020B0600070205080204" pitchFamily="34" charset="-128"/>
            </a:endParaRPr>
          </a:p>
          <a:p>
            <a:pPr marL="227013" indent="-227013" eaLnBrk="1" hangingPunct="1"/>
            <a:r>
              <a:rPr lang="fr-FR" altLang="fr-FR" sz="1000" dirty="0">
                <a:latin typeface="Arial" panose="020B0604020202020204" pitchFamily="34" charset="0"/>
                <a:ea typeface="ＭＳ Ｐゴシック" panose="020B0600070205080204" pitchFamily="34" charset="-128"/>
              </a:rPr>
              <a:t>2</a:t>
            </a:r>
            <a:r>
              <a:rPr lang="fr-FR" altLang="fr-FR" sz="1000" baseline="30000" dirty="0">
                <a:latin typeface="Arial" panose="020B0604020202020204" pitchFamily="34" charset="0"/>
                <a:ea typeface="ＭＳ Ｐゴシック" panose="020B0600070205080204" pitchFamily="34" charset="-128"/>
              </a:rPr>
              <a:t>e</a:t>
            </a:r>
            <a:r>
              <a:rPr lang="fr-FR" altLang="fr-FR" sz="1000" dirty="0">
                <a:latin typeface="Arial" panose="020B0604020202020204" pitchFamily="34" charset="0"/>
                <a:ea typeface="ＭＳ Ｐゴシック" panose="020B0600070205080204" pitchFamily="34" charset="-128"/>
              </a:rPr>
              <a:t> phase: </a:t>
            </a:r>
          </a:p>
          <a:p>
            <a:pPr marL="227013" indent="-227013" eaLnBrk="1" hangingPunct="1"/>
            <a:r>
              <a:rPr lang="fr-FR" altLang="fr-FR" sz="1000" dirty="0">
                <a:latin typeface="Arial" panose="020B0604020202020204" pitchFamily="34" charset="0"/>
                <a:ea typeface="ＭＳ Ｐゴシック" panose="020B0600070205080204" pitchFamily="34" charset="-128"/>
              </a:rPr>
              <a:t>Déjà simple et souple dans la phase d’avant. Donc pas de différence majeure avec le système traditionnel, sauf que le juge doit respecter ce qui est écrit dans la formule (rôle plus encadré)</a:t>
            </a:r>
          </a:p>
          <a:p>
            <a:pPr marL="227013" indent="-227013" eaLnBrk="1" hangingPunct="1"/>
            <a:endParaRPr lang="fr-FR" altLang="fr-FR" sz="1000" dirty="0">
              <a:latin typeface="Arial" panose="020B0604020202020204" pitchFamily="34" charset="0"/>
              <a:ea typeface="ＭＳ Ｐゴシック" panose="020B0600070205080204" pitchFamily="34" charset="-128"/>
            </a:endParaRPr>
          </a:p>
          <a:p>
            <a:pPr marL="227013" indent="-227013" eaLnBrk="1" hangingPunct="1"/>
            <a:r>
              <a:rPr lang="fr-FR" altLang="fr-FR" sz="1000" dirty="0">
                <a:latin typeface="Arial" panose="020B0604020202020204" pitchFamily="34" charset="0"/>
                <a:ea typeface="ＭＳ Ｐゴシック" panose="020B0600070205080204" pitchFamily="34" charset="-128"/>
              </a:rPr>
              <a:t>Comme avant, il faut se demander que fait-on si le défendeur ne veut/peut pas payer?</a:t>
            </a:r>
          </a:p>
          <a:p>
            <a:pPr marL="227013" indent="-227013" eaLnBrk="1" hangingPunct="1"/>
            <a:endParaRPr lang="fr-FR" altLang="fr-FR" sz="1000" dirty="0">
              <a:latin typeface="Arial" panose="020B0604020202020204" pitchFamily="34" charset="0"/>
              <a:ea typeface="ＭＳ Ｐゴシック" panose="020B0600070205080204" pitchFamily="34" charset="-128"/>
            </a:endParaRPr>
          </a:p>
          <a:p>
            <a:pPr marL="227013" indent="-227013" eaLnBrk="1" hangingPunct="1"/>
            <a:r>
              <a:rPr lang="fr-FR" altLang="fr-FR" sz="1000" dirty="0">
                <a:latin typeface="Arial" panose="020B0604020202020204" pitchFamily="34" charset="0"/>
                <a:ea typeface="ＭＳ Ｐゴシック" panose="020B0600070205080204" pitchFamily="34" charset="-128"/>
              </a:rPr>
              <a:t>Jugement obtenu après une formule, on ne faisait plus de mise a mort (</a:t>
            </a:r>
            <a:r>
              <a:rPr lang="fr-FR" altLang="fr-FR" sz="1000" i="1" dirty="0" err="1">
                <a:latin typeface="Arial" panose="020B0604020202020204" pitchFamily="34" charset="0"/>
                <a:ea typeface="ＭＳ Ｐゴシック" panose="020B0600070205080204" pitchFamily="34" charset="-128"/>
              </a:rPr>
              <a:t>manus</a:t>
            </a:r>
            <a:r>
              <a:rPr lang="fr-FR" altLang="fr-FR" sz="1000" i="1" dirty="0">
                <a:latin typeface="Arial" panose="020B0604020202020204" pitchFamily="34" charset="0"/>
                <a:ea typeface="ＭＳ Ｐゴシック" panose="020B0600070205080204" pitchFamily="34" charset="-128"/>
              </a:rPr>
              <a:t> </a:t>
            </a:r>
            <a:r>
              <a:rPr lang="fr-FR" altLang="fr-FR" sz="1000" i="1" dirty="0" err="1">
                <a:latin typeface="Arial" panose="020B0604020202020204" pitchFamily="34" charset="0"/>
                <a:ea typeface="ＭＳ Ｐゴシック" panose="020B0600070205080204" pitchFamily="34" charset="-128"/>
              </a:rPr>
              <a:t>iniectio</a:t>
            </a:r>
            <a:r>
              <a:rPr lang="fr-FR" altLang="fr-FR" sz="1000" dirty="0">
                <a:latin typeface="Arial" panose="020B0604020202020204" pitchFamily="34" charset="0"/>
                <a:ea typeface="ＭＳ Ｐゴシック" panose="020B0600070205080204" pitchFamily="34" charset="-128"/>
              </a:rPr>
              <a:t>), mais le débiteur devenait quand même un prisonnier du demandeur si ne payait pas.</a:t>
            </a:r>
          </a:p>
          <a:p>
            <a:pPr marL="227013" indent="-227013" eaLnBrk="1" hangingPunct="1"/>
            <a:r>
              <a:rPr lang="fr-FR" altLang="fr-FR" sz="1000" dirty="0">
                <a:latin typeface="Arial" panose="020B0604020202020204" pitchFamily="34" charset="0"/>
                <a:ea typeface="ＭＳ Ｐゴシック" panose="020B0600070205080204" pitchFamily="34" charset="-128"/>
              </a:rPr>
              <a:t>À la fin de notre période, grande réforme pour éviter l’emprisonnement, on organise une procédure dans laquelle le débiteur doit céder tous ses biens à son créancier (demandeur). Si bien céder tout ce qu’il avait, ne pourra pas être emprisonné, peu importe s’il a remboursé la totalité de ses dettes, reste libre.</a:t>
            </a:r>
          </a:p>
          <a:p>
            <a:pPr marL="227013" indent="-227013" eaLnBrk="1" hangingPunct="1"/>
            <a:r>
              <a:rPr lang="fr-FR" altLang="fr-FR" sz="1000" dirty="0">
                <a:latin typeface="Arial" panose="020B0604020202020204" pitchFamily="34" charset="0"/>
                <a:ea typeface="ＭＳ Ｐゴシック" panose="020B0600070205080204" pitchFamily="34" charset="-128"/>
              </a:rPr>
              <a:t>Maintenant plus facile de s’endetter, donc emprisonner pas nécessairement de sa faute et ne mérite pas l’emprisonnement.</a:t>
            </a:r>
          </a:p>
          <a:p>
            <a:pPr marL="227013" indent="-227013" eaLnBrk="1" hangingPunct="1"/>
            <a:endParaRPr lang="fr-FR" altLang="fr-FR" sz="1000" dirty="0">
              <a:latin typeface="Arial" panose="020B0604020202020204" pitchFamily="34" charset="0"/>
              <a:ea typeface="ＭＳ Ｐゴシック" panose="020B0600070205080204" pitchFamily="34" charset="-128"/>
            </a:endParaRPr>
          </a:p>
          <a:p>
            <a:pPr marL="227013" indent="-227013" eaLnBrk="1" hangingPunct="1"/>
            <a:r>
              <a:rPr lang="fr-FR" altLang="fr-FR" sz="1000" dirty="0">
                <a:latin typeface="Arial" panose="020B0604020202020204" pitchFamily="34" charset="0"/>
                <a:ea typeface="ＭＳ Ｐゴシック" panose="020B0600070205080204" pitchFamily="34" charset="-128"/>
              </a:rPr>
              <a:t>Une fois qu’il a tout cédé, on lui reconnaît le droit de posséder des biens à l’avenir, bien qui peuvent subvenir à ses besoins. Si débiteur devient riche, créancier peut exiger l’argent qu’il lui doit encore.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7C062147-E255-FFDA-B70F-F7AE96435C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AB341F3-3456-774C-A29B-3B424576E196}" type="slidenum">
              <a:rPr lang="fr-FR" altLang="fr-FR" sz="1200" smtClean="0">
                <a:latin typeface="Tahoma" panose="020B0604030504040204" pitchFamily="34" charset="0"/>
              </a:rPr>
              <a:pPr/>
              <a:t>8</a:t>
            </a:fld>
            <a:endParaRPr lang="fr-FR" altLang="fr-FR" sz="1200">
              <a:latin typeface="Tahoma" panose="020B0604030504040204" pitchFamily="34" charset="0"/>
            </a:endParaRPr>
          </a:p>
        </p:txBody>
      </p:sp>
      <p:sp>
        <p:nvSpPr>
          <p:cNvPr id="40962" name="Rectangle 2">
            <a:extLst>
              <a:ext uri="{FF2B5EF4-FFF2-40B4-BE49-F238E27FC236}">
                <a16:creationId xmlns:a16="http://schemas.microsoft.com/office/drawing/2014/main" id="{11F1192B-3D5A-7D4C-C1F4-7B7E2DE839D4}"/>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BA07D4A4-8BD4-8007-2336-16A31506A1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Document informatif approuvé par le prêteur qui est affiché en public. Annonce quels principes le prêteur va reconnaître/faire appliquer pendant 1 an.</a:t>
            </a:r>
          </a:p>
          <a:p>
            <a:pPr eaLnBrk="1" hangingPunct="1"/>
            <a:r>
              <a:rPr lang="fr-CA" altLang="fr-FR" dirty="0">
                <a:latin typeface="Arial" panose="020B0604020202020204" pitchFamily="34" charset="0"/>
                <a:ea typeface="ＭＳ Ｐゴシック" panose="020B0600070205080204" pitchFamily="34" charset="-128"/>
              </a:rPr>
              <a:t>Principes qui vont le guider. </a:t>
            </a:r>
          </a:p>
          <a:p>
            <a:pPr eaLnBrk="1" hangingPunct="1"/>
            <a:r>
              <a:rPr lang="fr-CA" altLang="fr-FR" dirty="0">
                <a:latin typeface="Arial" panose="020B0604020202020204" pitchFamily="34" charset="0"/>
                <a:ea typeface="ＭＳ Ｐゴシック" panose="020B0600070205080204" pitchFamily="34" charset="-128"/>
              </a:rPr>
              <a:t>N’a pas pour but de limiter les pouvoirs du prêteur, mais renseigner les gens sur ce que le préteur va accepter de faire. Le préteur peut le modifier en cours de route. </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Pas de caractère obligatoire, sauf en 67 av J.C loi Cornelia oblige le préteur à appliquer toutes les lois qu’il met dans son édit. </a:t>
            </a:r>
          </a:p>
          <a:p>
            <a:pPr eaLnBrk="1" hangingPunct="1"/>
            <a:r>
              <a:rPr lang="fr-CA" altLang="fr-FR" dirty="0">
                <a:latin typeface="Arial" panose="020B0604020202020204" pitchFamily="34" charset="0"/>
                <a:ea typeface="ＭＳ Ｐゴシック" panose="020B0600070205080204" pitchFamily="34" charset="-128"/>
              </a:rPr>
              <a:t>En théorie il y aurait pu avoir un nouvel édit chaque année, mais pas tous qui voulait le </a:t>
            </a:r>
            <a:r>
              <a:rPr lang="fr-CA" altLang="fr-FR" dirty="0" err="1">
                <a:latin typeface="Arial" panose="020B0604020202020204" pitchFamily="34" charset="0"/>
                <a:ea typeface="ＭＳ Ｐゴシック" panose="020B0600070205080204" pitchFamily="34" charset="-128"/>
              </a:rPr>
              <a:t>réecrire</a:t>
            </a:r>
            <a:r>
              <a:rPr lang="fr-CA" altLang="fr-FR" dirty="0">
                <a:latin typeface="Arial" panose="020B0604020202020204" pitchFamily="34" charset="0"/>
                <a:ea typeface="ＭＳ Ｐゴシック" panose="020B0600070205080204" pitchFamily="34" charset="-128"/>
              </a:rPr>
              <a:t> au complet, donc plus modifié qu’autre chose. Plus temps avance, plus préteur prend l’essentiel de l’édit de son </a:t>
            </a:r>
            <a:r>
              <a:rPr lang="fr-CA" altLang="fr-FR" dirty="0" err="1">
                <a:latin typeface="Arial" panose="020B0604020202020204" pitchFamily="34" charset="0"/>
                <a:ea typeface="ＭＳ Ｐゴシック" panose="020B0600070205080204" pitchFamily="34" charset="-128"/>
              </a:rPr>
              <a:t>prédecesseur</a:t>
            </a:r>
            <a:r>
              <a:rPr lang="fr-CA" altLang="fr-FR" dirty="0">
                <a:latin typeface="Arial" panose="020B0604020202020204" pitchFamily="34" charset="0"/>
                <a:ea typeface="ＭＳ Ｐゴシック" panose="020B0600070205080204" pitchFamily="34" charset="-128"/>
              </a:rPr>
              <a:t> et le modifie de moins en moins (contenu de l’édit de plus en plus stable).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Espace réservé de l'image des diapositives 1">
            <a:extLst>
              <a:ext uri="{FF2B5EF4-FFF2-40B4-BE49-F238E27FC236}">
                <a16:creationId xmlns:a16="http://schemas.microsoft.com/office/drawing/2014/main" id="{6E7F8AC7-1176-4FBB-9476-DCE343E754D8}"/>
              </a:ext>
            </a:extLst>
          </p:cNvPr>
          <p:cNvSpPr>
            <a:spLocks noGrp="1" noRot="1" noChangeAspect="1" noChangeArrowheads="1" noTextEdit="1"/>
          </p:cNvSpPr>
          <p:nvPr>
            <p:ph type="sldImg"/>
          </p:nvPr>
        </p:nvSpPr>
        <p:spPr>
          <a:ln/>
        </p:spPr>
      </p:sp>
      <p:sp>
        <p:nvSpPr>
          <p:cNvPr id="43010" name="Espace réservé des commentaires 2">
            <a:extLst>
              <a:ext uri="{FF2B5EF4-FFF2-40B4-BE49-F238E27FC236}">
                <a16:creationId xmlns:a16="http://schemas.microsoft.com/office/drawing/2014/main" id="{A9924C29-6670-4AF3-A87D-E6D8D0394F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dirty="0">
                <a:latin typeface="Arial" panose="020B0604020202020204" pitchFamily="34" charset="0"/>
                <a:ea typeface="ＭＳ Ｐゴシック" panose="020B0600070205080204" pitchFamily="34" charset="-128"/>
              </a:rPr>
              <a:t>**bon doc= dol et craintes selon les jurisconsultes romains</a:t>
            </a:r>
          </a:p>
        </p:txBody>
      </p:sp>
      <p:sp>
        <p:nvSpPr>
          <p:cNvPr id="43011" name="Espace réservé du numéro de diapositive 3">
            <a:extLst>
              <a:ext uri="{FF2B5EF4-FFF2-40B4-BE49-F238E27FC236}">
                <a16:creationId xmlns:a16="http://schemas.microsoft.com/office/drawing/2014/main" id="{919199D6-C0FD-6F03-34C0-FFB32C7E0E5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2ED0E6A-6FFF-F14A-B72D-7E3523C07051}" type="slidenum">
              <a:rPr lang="fr-FR" altLang="fr-FR" sz="1200" smtClean="0">
                <a:latin typeface="Tahoma" panose="020B0604030504040204" pitchFamily="34" charset="0"/>
              </a:rPr>
              <a:pPr/>
              <a:t>9</a:t>
            </a:fld>
            <a:endParaRPr lang="fr-FR" altLang="fr-FR" sz="1200">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3">
            <a:extLst>
              <a:ext uri="{FF2B5EF4-FFF2-40B4-BE49-F238E27FC236}">
                <a16:creationId xmlns:a16="http://schemas.microsoft.com/office/drawing/2014/main" id="{179E1794-2599-DB50-C823-F7DBB04EE746}"/>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4">
            <a:extLst>
              <a:ext uri="{FF2B5EF4-FFF2-40B4-BE49-F238E27FC236}">
                <a16:creationId xmlns:a16="http://schemas.microsoft.com/office/drawing/2014/main" id="{439C883F-8163-4CD2-C59A-ABA478265E14}"/>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46A890D1-FBFE-937B-0D26-139202D95935}"/>
              </a:ext>
            </a:extLst>
          </p:cNvPr>
          <p:cNvSpPr>
            <a:spLocks noGrp="1" noChangeArrowheads="1"/>
          </p:cNvSpPr>
          <p:nvPr>
            <p:ph type="sldNum" sz="quarter" idx="12"/>
          </p:nvPr>
        </p:nvSpPr>
        <p:spPr>
          <a:ln/>
        </p:spPr>
        <p:txBody>
          <a:bodyPr/>
          <a:lstStyle>
            <a:lvl1pPr>
              <a:defRPr/>
            </a:lvl1pPr>
          </a:lstStyle>
          <a:p>
            <a:pPr>
              <a:defRPr/>
            </a:pPr>
            <a:fld id="{0AAE27A1-10C3-BA4C-A96C-3A7B687867DB}" type="slidenum">
              <a:rPr lang="en-US" altLang="fr-FR"/>
              <a:pPr>
                <a:defRPr/>
              </a:pPr>
              <a:t>‹n°›</a:t>
            </a:fld>
            <a:endParaRPr lang="en-US" altLang="fr-FR"/>
          </a:p>
        </p:txBody>
      </p:sp>
    </p:spTree>
    <p:extLst>
      <p:ext uri="{BB962C8B-B14F-4D97-AF65-F5344CB8AC3E}">
        <p14:creationId xmlns:p14="http://schemas.microsoft.com/office/powerpoint/2010/main" val="154635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a:extLst>
              <a:ext uri="{FF2B5EF4-FFF2-40B4-BE49-F238E27FC236}">
                <a16:creationId xmlns:a16="http://schemas.microsoft.com/office/drawing/2014/main" id="{A31B71F5-B1D5-0D85-0057-B437B0214ADD}"/>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4">
            <a:extLst>
              <a:ext uri="{FF2B5EF4-FFF2-40B4-BE49-F238E27FC236}">
                <a16:creationId xmlns:a16="http://schemas.microsoft.com/office/drawing/2014/main" id="{36F2B31C-E3FB-30A1-3FC3-8FD9EF5F93E9}"/>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23D99264-D935-1E01-ACB9-2FAD232B128B}"/>
              </a:ext>
            </a:extLst>
          </p:cNvPr>
          <p:cNvSpPr>
            <a:spLocks noGrp="1" noChangeArrowheads="1"/>
          </p:cNvSpPr>
          <p:nvPr>
            <p:ph type="sldNum" sz="quarter" idx="12"/>
          </p:nvPr>
        </p:nvSpPr>
        <p:spPr>
          <a:ln/>
        </p:spPr>
        <p:txBody>
          <a:bodyPr/>
          <a:lstStyle>
            <a:lvl1pPr>
              <a:defRPr/>
            </a:lvl1pPr>
          </a:lstStyle>
          <a:p>
            <a:pPr>
              <a:defRPr/>
            </a:pPr>
            <a:fld id="{F1A2A3E4-ADD3-E847-969C-9A8A406EDD06}" type="slidenum">
              <a:rPr lang="en-US" altLang="fr-FR"/>
              <a:pPr>
                <a:defRPr/>
              </a:pPr>
              <a:t>‹n°›</a:t>
            </a:fld>
            <a:endParaRPr lang="en-US" altLang="fr-FR"/>
          </a:p>
        </p:txBody>
      </p:sp>
    </p:spTree>
    <p:extLst>
      <p:ext uri="{BB962C8B-B14F-4D97-AF65-F5344CB8AC3E}">
        <p14:creationId xmlns:p14="http://schemas.microsoft.com/office/powerpoint/2010/main" val="42176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973762"/>
          </a:xfrm>
          <a:prstGeom prst="rect">
            <a:avLst/>
          </a:prstGeo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9737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a:extLst>
              <a:ext uri="{FF2B5EF4-FFF2-40B4-BE49-F238E27FC236}">
                <a16:creationId xmlns:a16="http://schemas.microsoft.com/office/drawing/2014/main" id="{7509351D-F612-525A-DDC9-EA309DF047C8}"/>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4">
            <a:extLst>
              <a:ext uri="{FF2B5EF4-FFF2-40B4-BE49-F238E27FC236}">
                <a16:creationId xmlns:a16="http://schemas.microsoft.com/office/drawing/2014/main" id="{F9798901-96D3-7E7E-0DD9-C298A72DB490}"/>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AAE801B6-FD70-D0AC-727E-DD4F402DC474}"/>
              </a:ext>
            </a:extLst>
          </p:cNvPr>
          <p:cNvSpPr>
            <a:spLocks noGrp="1" noChangeArrowheads="1"/>
          </p:cNvSpPr>
          <p:nvPr>
            <p:ph type="sldNum" sz="quarter" idx="12"/>
          </p:nvPr>
        </p:nvSpPr>
        <p:spPr>
          <a:ln/>
        </p:spPr>
        <p:txBody>
          <a:bodyPr/>
          <a:lstStyle>
            <a:lvl1pPr>
              <a:defRPr/>
            </a:lvl1pPr>
          </a:lstStyle>
          <a:p>
            <a:pPr>
              <a:defRPr/>
            </a:pPr>
            <a:fld id="{1245DE18-CB8D-334B-9C67-9550C1FB63B1}" type="slidenum">
              <a:rPr lang="en-US" altLang="fr-FR"/>
              <a:pPr>
                <a:defRPr/>
              </a:pPr>
              <a:t>‹n°›</a:t>
            </a:fld>
            <a:endParaRPr lang="en-US" altLang="fr-FR"/>
          </a:p>
        </p:txBody>
      </p:sp>
    </p:spTree>
    <p:extLst>
      <p:ext uri="{BB962C8B-B14F-4D97-AF65-F5344CB8AC3E}">
        <p14:creationId xmlns:p14="http://schemas.microsoft.com/office/powerpoint/2010/main" val="201664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a:extLst>
              <a:ext uri="{FF2B5EF4-FFF2-40B4-BE49-F238E27FC236}">
                <a16:creationId xmlns:a16="http://schemas.microsoft.com/office/drawing/2014/main" id="{CAA275EF-1ADF-C2E7-0C62-8861D98FE0AA}"/>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4">
            <a:extLst>
              <a:ext uri="{FF2B5EF4-FFF2-40B4-BE49-F238E27FC236}">
                <a16:creationId xmlns:a16="http://schemas.microsoft.com/office/drawing/2014/main" id="{149CE9EF-22F3-C13A-6A2F-71D6AA0E5B28}"/>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BFC13D0B-9D75-A652-0B6E-D85517195252}"/>
              </a:ext>
            </a:extLst>
          </p:cNvPr>
          <p:cNvSpPr>
            <a:spLocks noGrp="1" noChangeArrowheads="1"/>
          </p:cNvSpPr>
          <p:nvPr>
            <p:ph type="sldNum" sz="quarter" idx="12"/>
          </p:nvPr>
        </p:nvSpPr>
        <p:spPr>
          <a:ln/>
        </p:spPr>
        <p:txBody>
          <a:bodyPr/>
          <a:lstStyle>
            <a:lvl1pPr>
              <a:defRPr/>
            </a:lvl1pPr>
          </a:lstStyle>
          <a:p>
            <a:pPr>
              <a:defRPr/>
            </a:pPr>
            <a:fld id="{70177C3D-8A5D-FF47-A48A-922D356718B0}" type="slidenum">
              <a:rPr lang="en-US" altLang="fr-FR"/>
              <a:pPr>
                <a:defRPr/>
              </a:pPr>
              <a:t>‹n°›</a:t>
            </a:fld>
            <a:endParaRPr lang="en-US" altLang="fr-FR"/>
          </a:p>
        </p:txBody>
      </p:sp>
    </p:spTree>
    <p:extLst>
      <p:ext uri="{BB962C8B-B14F-4D97-AF65-F5344CB8AC3E}">
        <p14:creationId xmlns:p14="http://schemas.microsoft.com/office/powerpoint/2010/main" val="129024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3">
            <a:extLst>
              <a:ext uri="{FF2B5EF4-FFF2-40B4-BE49-F238E27FC236}">
                <a16:creationId xmlns:a16="http://schemas.microsoft.com/office/drawing/2014/main" id="{3E69E53E-4703-25EC-91BB-E559BF357DE0}"/>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4">
            <a:extLst>
              <a:ext uri="{FF2B5EF4-FFF2-40B4-BE49-F238E27FC236}">
                <a16:creationId xmlns:a16="http://schemas.microsoft.com/office/drawing/2014/main" id="{E4DEA473-6640-E819-BBB3-9E2BA48081A2}"/>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FC4312B2-3C45-56EA-1215-B40FFACA80A4}"/>
              </a:ext>
            </a:extLst>
          </p:cNvPr>
          <p:cNvSpPr>
            <a:spLocks noGrp="1" noChangeArrowheads="1"/>
          </p:cNvSpPr>
          <p:nvPr>
            <p:ph type="sldNum" sz="quarter" idx="12"/>
          </p:nvPr>
        </p:nvSpPr>
        <p:spPr>
          <a:ln/>
        </p:spPr>
        <p:txBody>
          <a:bodyPr/>
          <a:lstStyle>
            <a:lvl1pPr>
              <a:defRPr/>
            </a:lvl1pPr>
          </a:lstStyle>
          <a:p>
            <a:pPr>
              <a:defRPr/>
            </a:pPr>
            <a:fld id="{9F50650D-1600-ED40-B56B-F2D070113B80}" type="slidenum">
              <a:rPr lang="en-US" altLang="fr-FR"/>
              <a:pPr>
                <a:defRPr/>
              </a:pPr>
              <a:t>‹n°›</a:t>
            </a:fld>
            <a:endParaRPr lang="en-US" altLang="fr-FR"/>
          </a:p>
        </p:txBody>
      </p:sp>
    </p:spTree>
    <p:extLst>
      <p:ext uri="{BB962C8B-B14F-4D97-AF65-F5344CB8AC3E}">
        <p14:creationId xmlns:p14="http://schemas.microsoft.com/office/powerpoint/2010/main" val="2038871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sz="half" idx="1"/>
          </p:nvPr>
        </p:nvSpPr>
        <p:spPr>
          <a:xfrm>
            <a:off x="609600" y="457200"/>
            <a:ext cx="38481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10100" y="457200"/>
            <a:ext cx="38481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3">
            <a:extLst>
              <a:ext uri="{FF2B5EF4-FFF2-40B4-BE49-F238E27FC236}">
                <a16:creationId xmlns:a16="http://schemas.microsoft.com/office/drawing/2014/main" id="{128D9073-7965-20DE-790E-017D5A443B44}"/>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4">
            <a:extLst>
              <a:ext uri="{FF2B5EF4-FFF2-40B4-BE49-F238E27FC236}">
                <a16:creationId xmlns:a16="http://schemas.microsoft.com/office/drawing/2014/main" id="{F223F4C3-C5CA-176A-FFBA-1A574FFFA334}"/>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5">
            <a:extLst>
              <a:ext uri="{FF2B5EF4-FFF2-40B4-BE49-F238E27FC236}">
                <a16:creationId xmlns:a16="http://schemas.microsoft.com/office/drawing/2014/main" id="{5069903D-6442-B1B0-F844-717A5134504C}"/>
              </a:ext>
            </a:extLst>
          </p:cNvPr>
          <p:cNvSpPr>
            <a:spLocks noGrp="1" noChangeArrowheads="1"/>
          </p:cNvSpPr>
          <p:nvPr>
            <p:ph type="sldNum" sz="quarter" idx="12"/>
          </p:nvPr>
        </p:nvSpPr>
        <p:spPr>
          <a:ln/>
        </p:spPr>
        <p:txBody>
          <a:bodyPr/>
          <a:lstStyle>
            <a:lvl1pPr>
              <a:defRPr/>
            </a:lvl1pPr>
          </a:lstStyle>
          <a:p>
            <a:pPr>
              <a:defRPr/>
            </a:pPr>
            <a:fld id="{D2142BF7-E6F3-3B4F-8FC6-6B8369436AEC}" type="slidenum">
              <a:rPr lang="en-US" altLang="fr-FR"/>
              <a:pPr>
                <a:defRPr/>
              </a:pPr>
              <a:t>‹n°›</a:t>
            </a:fld>
            <a:endParaRPr lang="en-US" altLang="fr-FR"/>
          </a:p>
        </p:txBody>
      </p:sp>
    </p:spTree>
    <p:extLst>
      <p:ext uri="{BB962C8B-B14F-4D97-AF65-F5344CB8AC3E}">
        <p14:creationId xmlns:p14="http://schemas.microsoft.com/office/powerpoint/2010/main" val="4126310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3">
            <a:extLst>
              <a:ext uri="{FF2B5EF4-FFF2-40B4-BE49-F238E27FC236}">
                <a16:creationId xmlns:a16="http://schemas.microsoft.com/office/drawing/2014/main" id="{E024A8FF-029E-A25B-84BD-5B028BECB887}"/>
              </a:ext>
            </a:extLst>
          </p:cNvPr>
          <p:cNvSpPr>
            <a:spLocks noGrp="1" noChangeArrowheads="1"/>
          </p:cNvSpPr>
          <p:nvPr>
            <p:ph type="dt" sz="half" idx="10"/>
          </p:nvPr>
        </p:nvSpPr>
        <p:spPr>
          <a:ln/>
        </p:spPr>
        <p:txBody>
          <a:bodyPr/>
          <a:lstStyle>
            <a:lvl1pPr>
              <a:defRPr/>
            </a:lvl1pPr>
          </a:lstStyle>
          <a:p>
            <a:pPr>
              <a:defRPr/>
            </a:pPr>
            <a:endParaRPr lang="fr-FR"/>
          </a:p>
        </p:txBody>
      </p:sp>
      <p:sp>
        <p:nvSpPr>
          <p:cNvPr id="8" name="Rectangle 4">
            <a:extLst>
              <a:ext uri="{FF2B5EF4-FFF2-40B4-BE49-F238E27FC236}">
                <a16:creationId xmlns:a16="http://schemas.microsoft.com/office/drawing/2014/main" id="{065C76F0-AF12-53F9-4167-6E17C5E28DB1}"/>
              </a:ext>
            </a:extLst>
          </p:cNvPr>
          <p:cNvSpPr>
            <a:spLocks noGrp="1" noChangeArrowheads="1"/>
          </p:cNvSpPr>
          <p:nvPr>
            <p:ph type="ftr" sz="quarter" idx="11"/>
          </p:nvPr>
        </p:nvSpPr>
        <p:spPr>
          <a:ln/>
        </p:spPr>
        <p:txBody>
          <a:bodyPr/>
          <a:lstStyle>
            <a:lvl1pPr>
              <a:defRPr/>
            </a:lvl1pPr>
          </a:lstStyle>
          <a:p>
            <a:pPr>
              <a:defRPr/>
            </a:pPr>
            <a:endParaRPr lang="fr-FR"/>
          </a:p>
        </p:txBody>
      </p:sp>
      <p:sp>
        <p:nvSpPr>
          <p:cNvPr id="9" name="Rectangle 5">
            <a:extLst>
              <a:ext uri="{FF2B5EF4-FFF2-40B4-BE49-F238E27FC236}">
                <a16:creationId xmlns:a16="http://schemas.microsoft.com/office/drawing/2014/main" id="{01A07F15-F57B-D542-8C1A-98449AC027B7}"/>
              </a:ext>
            </a:extLst>
          </p:cNvPr>
          <p:cNvSpPr>
            <a:spLocks noGrp="1" noChangeArrowheads="1"/>
          </p:cNvSpPr>
          <p:nvPr>
            <p:ph type="sldNum" sz="quarter" idx="12"/>
          </p:nvPr>
        </p:nvSpPr>
        <p:spPr>
          <a:ln/>
        </p:spPr>
        <p:txBody>
          <a:bodyPr/>
          <a:lstStyle>
            <a:lvl1pPr>
              <a:defRPr/>
            </a:lvl1pPr>
          </a:lstStyle>
          <a:p>
            <a:pPr>
              <a:defRPr/>
            </a:pPr>
            <a:fld id="{8704A34B-32E4-874C-A103-76154EF5FB0A}" type="slidenum">
              <a:rPr lang="en-US" altLang="fr-FR"/>
              <a:pPr>
                <a:defRPr/>
              </a:pPr>
              <a:t>‹n°›</a:t>
            </a:fld>
            <a:endParaRPr lang="en-US" altLang="fr-FR"/>
          </a:p>
        </p:txBody>
      </p:sp>
    </p:spTree>
    <p:extLst>
      <p:ext uri="{BB962C8B-B14F-4D97-AF65-F5344CB8AC3E}">
        <p14:creationId xmlns:p14="http://schemas.microsoft.com/office/powerpoint/2010/main" val="137943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Rectangle 3">
            <a:extLst>
              <a:ext uri="{FF2B5EF4-FFF2-40B4-BE49-F238E27FC236}">
                <a16:creationId xmlns:a16="http://schemas.microsoft.com/office/drawing/2014/main" id="{C442FCC3-CBFE-3F6D-7A73-FA9ADF13B7F0}"/>
              </a:ext>
            </a:extLst>
          </p:cNvPr>
          <p:cNvSpPr>
            <a:spLocks noGrp="1" noChangeArrowheads="1"/>
          </p:cNvSpPr>
          <p:nvPr>
            <p:ph type="dt" sz="half" idx="10"/>
          </p:nvPr>
        </p:nvSpPr>
        <p:spPr>
          <a:ln/>
        </p:spPr>
        <p:txBody>
          <a:bodyPr/>
          <a:lstStyle>
            <a:lvl1pPr>
              <a:defRPr/>
            </a:lvl1pPr>
          </a:lstStyle>
          <a:p>
            <a:pPr>
              <a:defRPr/>
            </a:pPr>
            <a:endParaRPr lang="fr-FR"/>
          </a:p>
        </p:txBody>
      </p:sp>
      <p:sp>
        <p:nvSpPr>
          <p:cNvPr id="4" name="Rectangle 4">
            <a:extLst>
              <a:ext uri="{FF2B5EF4-FFF2-40B4-BE49-F238E27FC236}">
                <a16:creationId xmlns:a16="http://schemas.microsoft.com/office/drawing/2014/main" id="{0335E416-B0D9-0807-B6C4-AB6058F2A3EA}"/>
              </a:ext>
            </a:extLst>
          </p:cNvPr>
          <p:cNvSpPr>
            <a:spLocks noGrp="1" noChangeArrowheads="1"/>
          </p:cNvSpPr>
          <p:nvPr>
            <p:ph type="ftr" sz="quarter" idx="11"/>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085C1EFD-3A23-7463-2119-9827FB7ABFED}"/>
              </a:ext>
            </a:extLst>
          </p:cNvPr>
          <p:cNvSpPr>
            <a:spLocks noGrp="1" noChangeArrowheads="1"/>
          </p:cNvSpPr>
          <p:nvPr>
            <p:ph type="sldNum" sz="quarter" idx="12"/>
          </p:nvPr>
        </p:nvSpPr>
        <p:spPr>
          <a:ln/>
        </p:spPr>
        <p:txBody>
          <a:bodyPr/>
          <a:lstStyle>
            <a:lvl1pPr>
              <a:defRPr/>
            </a:lvl1pPr>
          </a:lstStyle>
          <a:p>
            <a:pPr>
              <a:defRPr/>
            </a:pPr>
            <a:fld id="{4764ABA6-17C6-6D40-BCD4-89B451650180}" type="slidenum">
              <a:rPr lang="en-US" altLang="fr-FR"/>
              <a:pPr>
                <a:defRPr/>
              </a:pPr>
              <a:t>‹n°›</a:t>
            </a:fld>
            <a:endParaRPr lang="en-US" altLang="fr-FR"/>
          </a:p>
        </p:txBody>
      </p:sp>
    </p:spTree>
    <p:extLst>
      <p:ext uri="{BB962C8B-B14F-4D97-AF65-F5344CB8AC3E}">
        <p14:creationId xmlns:p14="http://schemas.microsoft.com/office/powerpoint/2010/main" val="15417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D9C9BA6-7A38-7794-2561-BDE55301B7ED}"/>
              </a:ext>
            </a:extLst>
          </p:cNvPr>
          <p:cNvSpPr>
            <a:spLocks noGrp="1" noChangeArrowheads="1"/>
          </p:cNvSpPr>
          <p:nvPr>
            <p:ph type="dt" sz="half" idx="10"/>
          </p:nvPr>
        </p:nvSpPr>
        <p:spPr>
          <a:ln/>
        </p:spPr>
        <p:txBody>
          <a:bodyPr/>
          <a:lstStyle>
            <a:lvl1pPr>
              <a:defRPr/>
            </a:lvl1pPr>
          </a:lstStyle>
          <a:p>
            <a:pPr>
              <a:defRPr/>
            </a:pPr>
            <a:endParaRPr lang="fr-FR"/>
          </a:p>
        </p:txBody>
      </p:sp>
      <p:sp>
        <p:nvSpPr>
          <p:cNvPr id="3" name="Rectangle 4">
            <a:extLst>
              <a:ext uri="{FF2B5EF4-FFF2-40B4-BE49-F238E27FC236}">
                <a16:creationId xmlns:a16="http://schemas.microsoft.com/office/drawing/2014/main" id="{E423CECC-0E09-5A4D-284A-1CA4130C517C}"/>
              </a:ext>
            </a:extLst>
          </p:cNvPr>
          <p:cNvSpPr>
            <a:spLocks noGrp="1" noChangeArrowheads="1"/>
          </p:cNvSpPr>
          <p:nvPr>
            <p:ph type="ftr" sz="quarter" idx="11"/>
          </p:nvPr>
        </p:nvSpPr>
        <p:spPr>
          <a:ln/>
        </p:spPr>
        <p:txBody>
          <a:bodyPr/>
          <a:lstStyle>
            <a:lvl1pPr>
              <a:defRPr/>
            </a:lvl1pPr>
          </a:lstStyle>
          <a:p>
            <a:pPr>
              <a:defRPr/>
            </a:pPr>
            <a:endParaRPr lang="fr-FR"/>
          </a:p>
        </p:txBody>
      </p:sp>
      <p:sp>
        <p:nvSpPr>
          <p:cNvPr id="4" name="Rectangle 5">
            <a:extLst>
              <a:ext uri="{FF2B5EF4-FFF2-40B4-BE49-F238E27FC236}">
                <a16:creationId xmlns:a16="http://schemas.microsoft.com/office/drawing/2014/main" id="{0F61B5A6-A2E3-C833-7CFA-0E92CADAAA9D}"/>
              </a:ext>
            </a:extLst>
          </p:cNvPr>
          <p:cNvSpPr>
            <a:spLocks noGrp="1" noChangeArrowheads="1"/>
          </p:cNvSpPr>
          <p:nvPr>
            <p:ph type="sldNum" sz="quarter" idx="12"/>
          </p:nvPr>
        </p:nvSpPr>
        <p:spPr>
          <a:ln/>
        </p:spPr>
        <p:txBody>
          <a:bodyPr/>
          <a:lstStyle>
            <a:lvl1pPr>
              <a:defRPr/>
            </a:lvl1pPr>
          </a:lstStyle>
          <a:p>
            <a:pPr>
              <a:defRPr/>
            </a:pPr>
            <a:fld id="{96BAAC79-6A68-B14F-9303-63CB91B0AC80}" type="slidenum">
              <a:rPr lang="en-US" altLang="fr-FR"/>
              <a:pPr>
                <a:defRPr/>
              </a:pPr>
              <a:t>‹n°›</a:t>
            </a:fld>
            <a:endParaRPr lang="en-US" altLang="fr-FR"/>
          </a:p>
        </p:txBody>
      </p:sp>
    </p:spTree>
    <p:extLst>
      <p:ext uri="{BB962C8B-B14F-4D97-AF65-F5344CB8AC3E}">
        <p14:creationId xmlns:p14="http://schemas.microsoft.com/office/powerpoint/2010/main" val="4082456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3">
            <a:extLst>
              <a:ext uri="{FF2B5EF4-FFF2-40B4-BE49-F238E27FC236}">
                <a16:creationId xmlns:a16="http://schemas.microsoft.com/office/drawing/2014/main" id="{21043B7D-46B3-2B55-C316-DB2F7CF15440}"/>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4">
            <a:extLst>
              <a:ext uri="{FF2B5EF4-FFF2-40B4-BE49-F238E27FC236}">
                <a16:creationId xmlns:a16="http://schemas.microsoft.com/office/drawing/2014/main" id="{15E773B6-DDCC-1E2D-5E92-7A41A98DB76A}"/>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5">
            <a:extLst>
              <a:ext uri="{FF2B5EF4-FFF2-40B4-BE49-F238E27FC236}">
                <a16:creationId xmlns:a16="http://schemas.microsoft.com/office/drawing/2014/main" id="{9AF60465-F288-C891-2D84-8963C257E08D}"/>
              </a:ext>
            </a:extLst>
          </p:cNvPr>
          <p:cNvSpPr>
            <a:spLocks noGrp="1" noChangeArrowheads="1"/>
          </p:cNvSpPr>
          <p:nvPr>
            <p:ph type="sldNum" sz="quarter" idx="12"/>
          </p:nvPr>
        </p:nvSpPr>
        <p:spPr>
          <a:ln/>
        </p:spPr>
        <p:txBody>
          <a:bodyPr/>
          <a:lstStyle>
            <a:lvl1pPr>
              <a:defRPr/>
            </a:lvl1pPr>
          </a:lstStyle>
          <a:p>
            <a:pPr>
              <a:defRPr/>
            </a:pPr>
            <a:fld id="{6644BFE7-A7FE-E142-ACEA-0CD09EBF086E}" type="slidenum">
              <a:rPr lang="en-US" altLang="fr-FR"/>
              <a:pPr>
                <a:defRPr/>
              </a:pPr>
              <a:t>‹n°›</a:t>
            </a:fld>
            <a:endParaRPr lang="en-US" altLang="fr-FR"/>
          </a:p>
        </p:txBody>
      </p:sp>
    </p:spTree>
    <p:extLst>
      <p:ext uri="{BB962C8B-B14F-4D97-AF65-F5344CB8AC3E}">
        <p14:creationId xmlns:p14="http://schemas.microsoft.com/office/powerpoint/2010/main" val="345156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3">
            <a:extLst>
              <a:ext uri="{FF2B5EF4-FFF2-40B4-BE49-F238E27FC236}">
                <a16:creationId xmlns:a16="http://schemas.microsoft.com/office/drawing/2014/main" id="{44AC84F3-C7DA-6B90-3BD7-2D69B497338E}"/>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4">
            <a:extLst>
              <a:ext uri="{FF2B5EF4-FFF2-40B4-BE49-F238E27FC236}">
                <a16:creationId xmlns:a16="http://schemas.microsoft.com/office/drawing/2014/main" id="{2AD3E075-744B-9FB8-2A38-6DF2195E6DD4}"/>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5">
            <a:extLst>
              <a:ext uri="{FF2B5EF4-FFF2-40B4-BE49-F238E27FC236}">
                <a16:creationId xmlns:a16="http://schemas.microsoft.com/office/drawing/2014/main" id="{2403A2E3-3C42-4A19-6C56-E7D0D259E810}"/>
              </a:ext>
            </a:extLst>
          </p:cNvPr>
          <p:cNvSpPr>
            <a:spLocks noGrp="1" noChangeArrowheads="1"/>
          </p:cNvSpPr>
          <p:nvPr>
            <p:ph type="sldNum" sz="quarter" idx="12"/>
          </p:nvPr>
        </p:nvSpPr>
        <p:spPr>
          <a:ln/>
        </p:spPr>
        <p:txBody>
          <a:bodyPr/>
          <a:lstStyle>
            <a:lvl1pPr>
              <a:defRPr/>
            </a:lvl1pPr>
          </a:lstStyle>
          <a:p>
            <a:pPr>
              <a:defRPr/>
            </a:pPr>
            <a:fld id="{6670972C-5658-7D45-B109-C1B9E9E0FA0F}" type="slidenum">
              <a:rPr lang="en-US" altLang="fr-FR"/>
              <a:pPr>
                <a:defRPr/>
              </a:pPr>
              <a:t>‹n°›</a:t>
            </a:fld>
            <a:endParaRPr lang="en-US" altLang="fr-FR"/>
          </a:p>
        </p:txBody>
      </p:sp>
    </p:spTree>
    <p:extLst>
      <p:ext uri="{BB962C8B-B14F-4D97-AF65-F5344CB8AC3E}">
        <p14:creationId xmlns:p14="http://schemas.microsoft.com/office/powerpoint/2010/main" val="113888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20BD47D-25DF-4A0A-E370-D906C288FC22}"/>
              </a:ext>
            </a:extLst>
          </p:cNvPr>
          <p:cNvSpPr>
            <a:spLocks noGrp="1" noChangeArrowheads="1"/>
          </p:cNvSpPr>
          <p:nvPr>
            <p:ph type="body" idx="1"/>
          </p:nvPr>
        </p:nvSpPr>
        <p:spPr bwMode="auto">
          <a:xfrm>
            <a:off x="609600" y="457200"/>
            <a:ext cx="78486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Cliquez pour modifier les styles du texte du masque</a:t>
            </a:r>
          </a:p>
          <a:p>
            <a:pPr lvl="1"/>
            <a:r>
              <a:rPr lang="en-US" altLang="fr-FR"/>
              <a:t>Deuxième niveau</a:t>
            </a:r>
          </a:p>
          <a:p>
            <a:pPr lvl="2"/>
            <a:r>
              <a:rPr lang="en-US" altLang="fr-FR"/>
              <a:t>Troisième niveau</a:t>
            </a:r>
          </a:p>
          <a:p>
            <a:pPr lvl="3"/>
            <a:r>
              <a:rPr lang="en-US" altLang="fr-FR"/>
              <a:t>Quatrième niveau</a:t>
            </a:r>
          </a:p>
          <a:p>
            <a:pPr lvl="4"/>
            <a:r>
              <a:rPr lang="en-US" altLang="fr-FR"/>
              <a:t>Cinquième niveau</a:t>
            </a:r>
          </a:p>
        </p:txBody>
      </p:sp>
      <p:sp>
        <p:nvSpPr>
          <p:cNvPr id="265219" name="Rectangle 3">
            <a:extLst>
              <a:ext uri="{FF2B5EF4-FFF2-40B4-BE49-F238E27FC236}">
                <a16:creationId xmlns:a16="http://schemas.microsoft.com/office/drawing/2014/main" id="{3F99C5C4-FA3B-049A-EFC2-AD9A31F11119}"/>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ea typeface="ＭＳ Ｐゴシック" charset="0"/>
                <a:cs typeface="ＭＳ Ｐゴシック" charset="0"/>
              </a:defRPr>
            </a:lvl1pPr>
          </a:lstStyle>
          <a:p>
            <a:pPr>
              <a:defRPr/>
            </a:pPr>
            <a:endParaRPr lang="fr-FR"/>
          </a:p>
        </p:txBody>
      </p:sp>
      <p:sp>
        <p:nvSpPr>
          <p:cNvPr id="265220" name="Rectangle 4">
            <a:extLst>
              <a:ext uri="{FF2B5EF4-FFF2-40B4-BE49-F238E27FC236}">
                <a16:creationId xmlns:a16="http://schemas.microsoft.com/office/drawing/2014/main" id="{D3A8422B-1D7D-72F1-3918-2EBA77059E4E}"/>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ea typeface="ＭＳ Ｐゴシック" charset="0"/>
                <a:cs typeface="ＭＳ Ｐゴシック" charset="0"/>
              </a:defRPr>
            </a:lvl1pPr>
          </a:lstStyle>
          <a:p>
            <a:pPr>
              <a:defRPr/>
            </a:pPr>
            <a:endParaRPr lang="fr-FR"/>
          </a:p>
        </p:txBody>
      </p:sp>
      <p:sp>
        <p:nvSpPr>
          <p:cNvPr id="265221" name="Rectangle 5">
            <a:extLst>
              <a:ext uri="{FF2B5EF4-FFF2-40B4-BE49-F238E27FC236}">
                <a16:creationId xmlns:a16="http://schemas.microsoft.com/office/drawing/2014/main" id="{21B0A6E8-0184-C662-4003-F91624115CFB}"/>
              </a:ext>
            </a:extLst>
          </p:cNvPr>
          <p:cNvSpPr>
            <a:spLocks noGrp="1" noChangeArrowheads="1"/>
          </p:cNvSpPr>
          <p:nvPr>
            <p:ph type="sldNum" sz="quarter" idx="4"/>
          </p:nvPr>
        </p:nvSpPr>
        <p:spPr bwMode="auto">
          <a:xfrm>
            <a:off x="8458200" y="0"/>
            <a:ext cx="685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1322343D-7F79-E043-A3C1-DC86D57CD4F7}" type="slidenum">
              <a:rPr lang="en-US" altLang="fr-FR"/>
              <a:pPr>
                <a:defRPr/>
              </a:pPr>
              <a:t>‹n°›</a:t>
            </a:fld>
            <a:endParaRPr lang="en-US" altLang="fr-F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660400" indent="-660400" algn="l" rtl="0" eaLnBrk="0" fontAlgn="base" hangingPunct="0">
        <a:spcBef>
          <a:spcPct val="20000"/>
        </a:spcBef>
        <a:spcAft>
          <a:spcPct val="0"/>
        </a:spcAft>
        <a:buAutoNum type="arabicPeriod"/>
        <a:defRPr sz="3200">
          <a:solidFill>
            <a:schemeClr val="tx1"/>
          </a:solidFill>
          <a:latin typeface="+mn-lt"/>
          <a:ea typeface="ＭＳ Ｐゴシック" charset="0"/>
          <a:cs typeface="ＭＳ Ｐゴシック" charset="0"/>
        </a:defRPr>
      </a:lvl1pPr>
      <a:lvl2pPr marL="1035050" indent="-577850" algn="l" rtl="0" eaLnBrk="0" fontAlgn="base" hangingPunct="0">
        <a:spcBef>
          <a:spcPct val="20000"/>
        </a:spcBef>
        <a:spcAft>
          <a:spcPct val="0"/>
        </a:spcAft>
        <a:buAutoNum type="alphaLcPeriod"/>
        <a:defRPr sz="3200">
          <a:solidFill>
            <a:srgbClr val="FF6600"/>
          </a:solidFill>
          <a:latin typeface="+mn-lt"/>
          <a:ea typeface="ＭＳ Ｐゴシック" charset="0"/>
        </a:defRPr>
      </a:lvl2pPr>
      <a:lvl3pPr marL="1409700" indent="-495300" algn="l" rtl="0" eaLnBrk="0" fontAlgn="base" hangingPunct="0">
        <a:spcBef>
          <a:spcPct val="20000"/>
        </a:spcBef>
        <a:spcAft>
          <a:spcPct val="0"/>
        </a:spcAft>
        <a:buClr>
          <a:srgbClr val="990099"/>
        </a:buClr>
        <a:buAutoNum type="romanLcPeriod"/>
        <a:defRPr sz="3200">
          <a:solidFill>
            <a:srgbClr val="990099"/>
          </a:solidFill>
          <a:latin typeface="+mn-lt"/>
          <a:ea typeface="ＭＳ Ｐゴシック" charset="0"/>
        </a:defRPr>
      </a:lvl3pPr>
      <a:lvl4pPr marL="1784350" indent="-412750" algn="l" rtl="0" eaLnBrk="0" fontAlgn="base" hangingPunct="0">
        <a:spcBef>
          <a:spcPct val="20000"/>
        </a:spcBef>
        <a:spcAft>
          <a:spcPct val="0"/>
        </a:spcAft>
        <a:buClr>
          <a:schemeClr val="accent2"/>
        </a:buClr>
        <a:buAutoNum type="arabicParenR"/>
        <a:defRPr sz="2800">
          <a:solidFill>
            <a:schemeClr val="accent2"/>
          </a:solidFill>
          <a:latin typeface="+mn-lt"/>
          <a:ea typeface="ＭＳ Ｐゴシック" charset="0"/>
        </a:defRPr>
      </a:lvl4pPr>
      <a:lvl5pPr marL="2241550" indent="-412750" algn="l" rtl="0" eaLnBrk="0" fontAlgn="base" hangingPunct="0">
        <a:spcBef>
          <a:spcPct val="20000"/>
        </a:spcBef>
        <a:spcAft>
          <a:spcPct val="0"/>
        </a:spcAft>
        <a:defRPr sz="2800">
          <a:solidFill>
            <a:srgbClr val="006666"/>
          </a:solidFill>
          <a:latin typeface="+mn-lt"/>
          <a:ea typeface="ＭＳ Ｐゴシック" charset="0"/>
        </a:defRPr>
      </a:lvl5pPr>
      <a:lvl6pPr marL="2698750" indent="-412750" algn="l" rtl="0" eaLnBrk="0" fontAlgn="base" hangingPunct="0">
        <a:spcBef>
          <a:spcPct val="20000"/>
        </a:spcBef>
        <a:spcAft>
          <a:spcPct val="0"/>
        </a:spcAft>
        <a:defRPr sz="2800">
          <a:solidFill>
            <a:srgbClr val="006666"/>
          </a:solidFill>
          <a:latin typeface="+mn-lt"/>
        </a:defRPr>
      </a:lvl6pPr>
      <a:lvl7pPr marL="3155950" indent="-412750" algn="l" rtl="0" eaLnBrk="0" fontAlgn="base" hangingPunct="0">
        <a:spcBef>
          <a:spcPct val="20000"/>
        </a:spcBef>
        <a:spcAft>
          <a:spcPct val="0"/>
        </a:spcAft>
        <a:defRPr sz="2800">
          <a:solidFill>
            <a:srgbClr val="006666"/>
          </a:solidFill>
          <a:latin typeface="+mn-lt"/>
        </a:defRPr>
      </a:lvl7pPr>
      <a:lvl8pPr marL="3613150" indent="-412750" algn="l" rtl="0" eaLnBrk="0" fontAlgn="base" hangingPunct="0">
        <a:spcBef>
          <a:spcPct val="20000"/>
        </a:spcBef>
        <a:spcAft>
          <a:spcPct val="0"/>
        </a:spcAft>
        <a:defRPr sz="2800">
          <a:solidFill>
            <a:srgbClr val="006666"/>
          </a:solidFill>
          <a:latin typeface="+mn-lt"/>
        </a:defRPr>
      </a:lvl8pPr>
      <a:lvl9pPr marL="4070350" indent="-412750" algn="l" rtl="0" eaLnBrk="0" fontAlgn="base" hangingPunct="0">
        <a:spcBef>
          <a:spcPct val="20000"/>
        </a:spcBef>
        <a:spcAft>
          <a:spcPct val="0"/>
        </a:spcAft>
        <a:defRPr sz="2800">
          <a:solidFill>
            <a:srgbClr val="00666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numéro de diapositive 5">
            <a:extLst>
              <a:ext uri="{FF2B5EF4-FFF2-40B4-BE49-F238E27FC236}">
                <a16:creationId xmlns:a16="http://schemas.microsoft.com/office/drawing/2014/main" id="{4EA1C1EC-7A9C-DDA3-9947-20102D1D95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F9FB5C6-DE6C-F040-9D75-B9905EDC59AA}" type="slidenum">
              <a:rPr lang="en-US" altLang="fr-FR" smtClean="0"/>
              <a:pPr/>
              <a:t>1</a:t>
            </a:fld>
            <a:endParaRPr lang="en-US" altLang="fr-FR"/>
          </a:p>
        </p:txBody>
      </p:sp>
      <p:sp>
        <p:nvSpPr>
          <p:cNvPr id="15362" name="Rectangle 3">
            <a:extLst>
              <a:ext uri="{FF2B5EF4-FFF2-40B4-BE49-F238E27FC236}">
                <a16:creationId xmlns:a16="http://schemas.microsoft.com/office/drawing/2014/main" id="{961A88A1-6268-CCDF-2FDF-89046D812333}"/>
              </a:ext>
            </a:extLst>
          </p:cNvPr>
          <p:cNvSpPr>
            <a:spLocks noGrp="1" noChangeArrowheads="1"/>
          </p:cNvSpPr>
          <p:nvPr>
            <p:ph type="subTitle" idx="1"/>
          </p:nvPr>
        </p:nvSpPr>
        <p:spPr>
          <a:xfrm>
            <a:off x="827088" y="476250"/>
            <a:ext cx="7921625" cy="5976938"/>
          </a:xfrm>
        </p:spPr>
        <p:txBody>
          <a:bodyPr/>
          <a:lstStyle/>
          <a:p>
            <a:pPr algn="l">
              <a:defRPr/>
            </a:pPr>
            <a:r>
              <a:rPr lang="fr-CA" altLang="fr-FR" sz="2000" dirty="0">
                <a:ea typeface="ＭＳ Ｐゴシック" panose="020B0600070205080204" pitchFamily="34" charset="-128"/>
              </a:rPr>
              <a:t>Faculté de droit					</a:t>
            </a:r>
            <a:r>
              <a:rPr lang="en-CA" altLang="fr-FR" sz="2400" dirty="0">
                <a:ea typeface="ＭＳ Ｐゴシック" panose="020B0600070205080204" pitchFamily="34" charset="-128"/>
              </a:rPr>
              <a:t>Sections B et D</a:t>
            </a:r>
            <a:endParaRPr lang="fr-CA" altLang="fr-FR" sz="2400" dirty="0">
              <a:ea typeface="ＭＳ Ｐゴシック" panose="020B0600070205080204" pitchFamily="34" charset="-128"/>
            </a:endParaRPr>
          </a:p>
          <a:p>
            <a:pPr algn="l">
              <a:defRPr/>
            </a:pPr>
            <a:r>
              <a:rPr lang="fr-CA" altLang="fr-FR" sz="2000" dirty="0">
                <a:ea typeface="ＭＳ Ｐゴシック" panose="020B0600070205080204" pitchFamily="34" charset="-128"/>
              </a:rPr>
              <a:t>Université de Montréal				Automne 2022</a:t>
            </a:r>
          </a:p>
          <a:p>
            <a:pPr algn="l">
              <a:defRPr/>
            </a:pPr>
            <a:r>
              <a:rPr lang="fr-CA" altLang="fr-FR" sz="2000" dirty="0">
                <a:ea typeface="ＭＳ Ｐゴシック" panose="020B0600070205080204" pitchFamily="34" charset="-128"/>
              </a:rPr>
              <a:t>Prof. Michel Morin </a:t>
            </a:r>
            <a:endParaRPr lang="fr-CA" altLang="fr-FR" sz="3600" dirty="0">
              <a:ea typeface="ＭＳ Ｐゴシック" panose="020B0600070205080204" pitchFamily="34" charset="-128"/>
            </a:endParaRPr>
          </a:p>
          <a:p>
            <a:pPr algn="l">
              <a:defRPr/>
            </a:pPr>
            <a:r>
              <a:rPr lang="fr-CA" altLang="fr-FR" sz="2400" dirty="0">
                <a:ea typeface="ＭＳ Ｐゴシック" panose="020B0600070205080204" pitchFamily="34" charset="-128"/>
              </a:rPr>
              <a:t>DRT 1010 – FONDEMENTS DU DROIT I</a:t>
            </a:r>
          </a:p>
          <a:p>
            <a:pPr>
              <a:defRPr/>
            </a:pPr>
            <a:endParaRPr lang="fr-CA" altLang="fr-FR" sz="2800" dirty="0">
              <a:ea typeface="ＭＳ Ｐゴシック" panose="020B0600070205080204" pitchFamily="34" charset="-128"/>
            </a:endParaRPr>
          </a:p>
          <a:p>
            <a:pPr algn="l">
              <a:defRPr/>
            </a:pPr>
            <a:r>
              <a:rPr lang="fr-CA" altLang="fr-FR" sz="2800" dirty="0">
                <a:ea typeface="ＭＳ Ｐゴシック" panose="020B0600070205080204" pitchFamily="34" charset="-128"/>
              </a:rPr>
              <a:t>Module 1 – </a:t>
            </a:r>
            <a:r>
              <a:rPr lang="fr-CA" altLang="fr-FR" dirty="0">
                <a:ea typeface="ＭＳ Ｐゴシック" panose="020B0600070205080204" pitchFamily="34" charset="-128"/>
              </a:rPr>
              <a:t>Droit romain </a:t>
            </a:r>
          </a:p>
          <a:p>
            <a:pPr marL="571500" indent="-571500" algn="l">
              <a:buFontTx/>
              <a:buAutoNum type="romanUcPeriod"/>
              <a:defRPr/>
            </a:pPr>
            <a:endParaRPr lang="fr-CA" altLang="fr-FR" dirty="0">
              <a:ea typeface="ＭＳ Ｐゴシック" panose="020B0600070205080204" pitchFamily="34" charset="-128"/>
            </a:endParaRPr>
          </a:p>
          <a:p>
            <a:pPr algn="l">
              <a:defRPr/>
            </a:pPr>
            <a:endParaRPr lang="fr-CA" altLang="fr-FR" dirty="0">
              <a:ea typeface="ＭＳ Ｐゴシック" panose="020B0600070205080204" pitchFamily="34" charset="-128"/>
            </a:endParaRPr>
          </a:p>
          <a:p>
            <a:pPr algn="l">
              <a:defRPr/>
            </a:pPr>
            <a:r>
              <a:rPr lang="fr-CA" altLang="fr-FR" dirty="0">
                <a:ea typeface="ＭＳ Ｐゴシック" panose="020B0600070205080204" pitchFamily="34" charset="-128"/>
              </a:rPr>
              <a:t>Capsule IB</a:t>
            </a:r>
            <a:r>
              <a:rPr lang="fr-CA" altLang="fr-FR" sz="2800" dirty="0">
                <a:ea typeface="ＭＳ Ｐゴシック" panose="020B0600070205080204" pitchFamily="34" charset="-128"/>
              </a:rPr>
              <a:t> - La transformation du procès civil et l’apparition d’une science juridique, IIIe-Ier siècle av. </a:t>
            </a:r>
            <a:r>
              <a:rPr lang="fr-CA" altLang="fr-FR" sz="2800" dirty="0" err="1">
                <a:ea typeface="ＭＳ Ｐゴシック" panose="020B0600070205080204" pitchFamily="34" charset="-128"/>
              </a:rPr>
              <a:t>n.è</a:t>
            </a:r>
            <a:endParaRPr lang="fr-CA" altLang="fr-FR" sz="2800" dirty="0">
              <a:ea typeface="ＭＳ Ｐゴシック" panose="020B0600070205080204" pitchFamily="34" charset="-128"/>
            </a:endParaRPr>
          </a:p>
          <a:p>
            <a:pPr>
              <a:defRPr/>
            </a:pPr>
            <a:endParaRPr lang="fr-CA" altLang="fr-FR" sz="2800" dirty="0">
              <a:ea typeface="ＭＳ Ｐゴシック" panose="020B0600070205080204" pitchFamily="34" charset="-128"/>
            </a:endParaRPr>
          </a:p>
          <a:p>
            <a:pPr>
              <a:defRPr/>
            </a:pPr>
            <a:endParaRPr lang="fr-FR" altLang="fr-FR" sz="2400" dirty="0">
              <a:solidFill>
                <a:srgbClr val="3333CC"/>
              </a:solidFill>
              <a:ea typeface="ＭＳ Ｐゴシック" panose="020B0600070205080204" pitchFamily="34" charset="-128"/>
            </a:endParaRPr>
          </a:p>
        </p:txBody>
      </p:sp>
      <p:pic>
        <p:nvPicPr>
          <p:cNvPr id="15363" name="Picture 1026" descr="arringatore3">
            <a:extLst>
              <a:ext uri="{FF2B5EF4-FFF2-40B4-BE49-F238E27FC236}">
                <a16:creationId xmlns:a16="http://schemas.microsoft.com/office/drawing/2014/main" id="{96945EC5-6605-12B7-C61D-35B898B85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1844675"/>
            <a:ext cx="1584325" cy="240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Espace réservé du numéro de diapositive 5">
            <a:extLst>
              <a:ext uri="{FF2B5EF4-FFF2-40B4-BE49-F238E27FC236}">
                <a16:creationId xmlns:a16="http://schemas.microsoft.com/office/drawing/2014/main" id="{096CD481-81CC-6C0D-CCFA-F3E360F1D2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12B57EB-E189-214B-B1E8-6AE71F270017}" type="slidenum">
              <a:rPr lang="en-US" altLang="fr-FR" smtClean="0"/>
              <a:pPr/>
              <a:t>10</a:t>
            </a:fld>
            <a:endParaRPr lang="en-US" altLang="fr-FR"/>
          </a:p>
        </p:txBody>
      </p:sp>
      <p:sp>
        <p:nvSpPr>
          <p:cNvPr id="74754" name="Rectangle 3">
            <a:extLst>
              <a:ext uri="{FF2B5EF4-FFF2-40B4-BE49-F238E27FC236}">
                <a16:creationId xmlns:a16="http://schemas.microsoft.com/office/drawing/2014/main" id="{6867B4CB-0382-F0CC-CCEA-9FF596693409}"/>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ea typeface="ＭＳ Ｐゴシック" panose="020B0600070205080204" pitchFamily="34" charset="-128"/>
              </a:rPr>
              <a:t>QUE RETENIR:</a:t>
            </a:r>
          </a:p>
          <a:p>
            <a:pPr marL="1371600" lvl="2" indent="-457200">
              <a:buFontTx/>
              <a:buChar char="-"/>
              <a:defRPr/>
            </a:pPr>
            <a:r>
              <a:rPr lang="fr-CA" altLang="fr-FR" sz="2800" dirty="0">
                <a:ea typeface="ＭＳ Ｐゴシック" panose="020B0600070205080204" pitchFamily="34" charset="-128"/>
              </a:rPr>
              <a:t>Le calendrier religieux et les paroles rituelles sont rendus publics en 304 av. n.é.</a:t>
            </a:r>
            <a:r>
              <a:rPr lang="fr-CA" altLang="fr-FR" sz="2800" baseline="30000" dirty="0">
                <a:ea typeface="ＭＳ Ｐゴシック" panose="020B0600070205080204" pitchFamily="34" charset="-128"/>
              </a:rPr>
              <a:t>1</a:t>
            </a:r>
          </a:p>
          <a:p>
            <a:pPr marL="1371600" lvl="2" indent="-457200">
              <a:buFontTx/>
              <a:buChar char="-"/>
              <a:defRPr/>
            </a:pPr>
            <a:r>
              <a:rPr lang="fr-CA" altLang="fr-FR" sz="2800" dirty="0">
                <a:ea typeface="ＭＳ Ｐゴシック" panose="020B0600070205080204" pitchFamily="34" charset="-128"/>
              </a:rPr>
              <a:t>Le droit est discuté en public, notamment lors de consultations.</a:t>
            </a:r>
          </a:p>
          <a:p>
            <a:pPr marL="1371600" lvl="2" indent="-457200">
              <a:buFontTx/>
              <a:buChar char="-"/>
              <a:defRPr/>
            </a:pPr>
            <a:r>
              <a:rPr lang="fr-CA" altLang="fr-FR" sz="2800" dirty="0">
                <a:ea typeface="ＭＳ Ｐゴシック" panose="020B0600070205080204" pitchFamily="34" charset="-128"/>
              </a:rPr>
              <a:t>Des spécialistes du droit (les jurisconsultes) et des ouvrages juridiques apparaissent.</a:t>
            </a:r>
          </a:p>
          <a:p>
            <a:pPr marL="1371600" lvl="2" indent="-457200">
              <a:buFontTx/>
              <a:buChar char="-"/>
              <a:defRPr/>
            </a:pPr>
            <a:r>
              <a:rPr lang="fr-CA" altLang="fr-FR" sz="2800" dirty="0">
                <a:ea typeface="ＭＳ Ｐゴシック" panose="020B0600070205080204" pitchFamily="34" charset="-128"/>
              </a:rPr>
              <a:t>Au III</a:t>
            </a:r>
            <a:r>
              <a:rPr lang="fr-CA" altLang="fr-FR" sz="2800" baseline="30000" dirty="0">
                <a:ea typeface="ＭＳ Ｐゴシック" panose="020B0600070205080204" pitchFamily="34" charset="-128"/>
              </a:rPr>
              <a:t>e</a:t>
            </a:r>
            <a:r>
              <a:rPr lang="fr-CA" altLang="fr-FR" sz="2800" dirty="0">
                <a:ea typeface="ＭＳ Ｐゴシック" panose="020B0600070205080204" pitchFamily="34" charset="-128"/>
              </a:rPr>
              <a:t> siècle av. </a:t>
            </a:r>
            <a:r>
              <a:rPr lang="fr-CA" altLang="fr-FR" sz="2800" dirty="0" err="1">
                <a:ea typeface="ＭＳ Ｐゴシック" panose="020B0600070205080204" pitchFamily="34" charset="-128"/>
              </a:rPr>
              <a:t>n.è</a:t>
            </a:r>
            <a:r>
              <a:rPr lang="fr-CA" altLang="fr-FR" sz="2800" dirty="0">
                <a:ea typeface="ＭＳ Ｐゴシック" panose="020B0600070205080204" pitchFamily="34" charset="-128"/>
              </a:rPr>
              <a:t>., suite à l’augmentation du territoire, de la population et de la richesse de Rome, le droit évolue.</a:t>
            </a:r>
          </a:p>
          <a:p>
            <a:pPr marL="1371600" lvl="2" indent="-457200">
              <a:buFontTx/>
              <a:buChar char="-"/>
              <a:defRPr/>
            </a:pPr>
            <a:r>
              <a:rPr lang="fr-CA" altLang="fr-FR" sz="2800" dirty="0">
                <a:ea typeface="ＭＳ Ｐゴシック" panose="020B0600070205080204" pitchFamily="34" charset="-128"/>
              </a:rPr>
              <a:t>Le préteur pérégrin (des étrangers) accepte de nommer un juge même quand aucune action de la Loi n’existe.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Espace réservé du numéro de diapositive 5">
            <a:extLst>
              <a:ext uri="{FF2B5EF4-FFF2-40B4-BE49-F238E27FC236}">
                <a16:creationId xmlns:a16="http://schemas.microsoft.com/office/drawing/2014/main" id="{3189A59E-E4B9-7870-6442-D1B09F3F45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B4546CA-C71D-A548-9CFA-EEF732C54398}" type="slidenum">
              <a:rPr lang="en-US" altLang="fr-FR" smtClean="0"/>
              <a:pPr/>
              <a:t>11</a:t>
            </a:fld>
            <a:endParaRPr lang="en-US" altLang="fr-FR"/>
          </a:p>
        </p:txBody>
      </p:sp>
      <p:sp>
        <p:nvSpPr>
          <p:cNvPr id="74754" name="Rectangle 3">
            <a:extLst>
              <a:ext uri="{FF2B5EF4-FFF2-40B4-BE49-F238E27FC236}">
                <a16:creationId xmlns:a16="http://schemas.microsoft.com/office/drawing/2014/main" id="{F5194DDA-3C57-B64C-3873-76D063817FC5}"/>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ea typeface="ＭＳ Ｐゴシック" panose="020B0600070205080204" pitchFamily="34" charset="-128"/>
              </a:rPr>
              <a:t>QUE RETENIR:</a:t>
            </a:r>
          </a:p>
          <a:p>
            <a:pPr marL="1371600" lvl="2" indent="-457200">
              <a:buFontTx/>
              <a:buChar char="-"/>
              <a:defRPr/>
            </a:pPr>
            <a:r>
              <a:rPr lang="fr-CA" altLang="fr-FR" sz="2800" dirty="0">
                <a:ea typeface="ＭＳ Ｐゴシック" panose="020B0600070205080204" pitchFamily="34" charset="-128"/>
              </a:rPr>
              <a:t>Le préteur romain rédige lui aussi des formules lorsqu’aucune action de la Loi n’existe.</a:t>
            </a:r>
          </a:p>
          <a:p>
            <a:pPr marL="1371600" lvl="2" indent="-457200">
              <a:buFontTx/>
              <a:buChar char="-"/>
              <a:defRPr/>
            </a:pPr>
            <a:r>
              <a:rPr lang="fr-CA" altLang="fr-FR" sz="2800" dirty="0">
                <a:ea typeface="ＭＳ Ｐゴシック" panose="020B0600070205080204" pitchFamily="34" charset="-128"/>
              </a:rPr>
              <a:t>Vers 125 av. </a:t>
            </a:r>
            <a:r>
              <a:rPr lang="fr-CA" altLang="fr-FR" sz="2800" dirty="0" err="1">
                <a:ea typeface="ＭＳ Ｐゴシック" panose="020B0600070205080204" pitchFamily="34" charset="-128"/>
              </a:rPr>
              <a:t>n.è</a:t>
            </a:r>
            <a:r>
              <a:rPr lang="fr-CA" altLang="fr-FR" sz="2800" dirty="0">
                <a:ea typeface="ＭＳ Ｐゴシック" panose="020B0600070205080204" pitchFamily="34" charset="-128"/>
              </a:rPr>
              <a:t>., la loi Aebutia permet au demandeur qui peut utiliser une action de la loi de demander plutôt une formule du préteur.</a:t>
            </a:r>
          </a:p>
          <a:p>
            <a:pPr marL="1371600" lvl="2" indent="-457200">
              <a:buFontTx/>
              <a:buChar char="-"/>
              <a:defRPr/>
            </a:pPr>
            <a:r>
              <a:rPr lang="fr-CA" altLang="fr-FR" sz="2800" dirty="0">
                <a:ea typeface="ＭＳ Ｐゴシック" panose="020B0600070205080204" pitchFamily="34" charset="-128"/>
              </a:rPr>
              <a:t>Avec la formule, il n’y a pas de rituel devant le préteur ou le juge.</a:t>
            </a:r>
          </a:p>
          <a:p>
            <a:pPr marL="1371600" lvl="2" indent="-457200">
              <a:buFontTx/>
              <a:buChar char="-"/>
              <a:defRPr/>
            </a:pPr>
            <a:r>
              <a:rPr lang="fr-CA" altLang="fr-FR" sz="2800" dirty="0">
                <a:ea typeface="ＭＳ Ｐゴシック" panose="020B0600070205080204" pitchFamily="34" charset="-128"/>
              </a:rPr>
              <a:t>Vers la fin du Ier siècle, la </a:t>
            </a:r>
            <a:r>
              <a:rPr lang="fr-CA" altLang="fr-FR" sz="2800" i="1" dirty="0" err="1">
                <a:ea typeface="ＭＳ Ｐゴシック" panose="020B0600070205080204" pitchFamily="34" charset="-128"/>
              </a:rPr>
              <a:t>manus</a:t>
            </a:r>
            <a:r>
              <a:rPr lang="fr-CA" altLang="fr-FR" sz="2800" i="1" dirty="0">
                <a:ea typeface="ＭＳ Ｐゴシック" panose="020B0600070205080204" pitchFamily="34" charset="-128"/>
              </a:rPr>
              <a:t> </a:t>
            </a:r>
            <a:r>
              <a:rPr lang="fr-CA" altLang="fr-FR" sz="2800" i="1" dirty="0" err="1">
                <a:ea typeface="ＭＳ Ｐゴシック" panose="020B0600070205080204" pitchFamily="34" charset="-128"/>
              </a:rPr>
              <a:t>iniectio</a:t>
            </a:r>
            <a:r>
              <a:rPr lang="fr-CA" altLang="fr-FR" sz="2800" i="1" dirty="0">
                <a:ea typeface="ＭＳ Ｐゴシック" panose="020B0600070205080204" pitchFamily="34" charset="-128"/>
              </a:rPr>
              <a:t> </a:t>
            </a:r>
            <a:r>
              <a:rPr lang="fr-CA" altLang="fr-FR" sz="2800" dirty="0">
                <a:ea typeface="ＭＳ Ｐゴシック" panose="020B0600070205080204" pitchFamily="34" charset="-128"/>
              </a:rPr>
              <a:t>est abolie en droit privé; le débiteur demeure libre s’il cède tous ses biens.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Espace réservé du numéro de diapositive 5">
            <a:extLst>
              <a:ext uri="{FF2B5EF4-FFF2-40B4-BE49-F238E27FC236}">
                <a16:creationId xmlns:a16="http://schemas.microsoft.com/office/drawing/2014/main" id="{99817F56-250E-74F5-F309-5EAAEB0327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D7C7E44-922A-6A4D-8DEA-07575E99AF40}" type="slidenum">
              <a:rPr lang="en-US" altLang="fr-FR" smtClean="0"/>
              <a:pPr/>
              <a:t>12</a:t>
            </a:fld>
            <a:endParaRPr lang="en-US" altLang="fr-FR"/>
          </a:p>
        </p:txBody>
      </p:sp>
      <p:sp>
        <p:nvSpPr>
          <p:cNvPr id="74754" name="Rectangle 3">
            <a:extLst>
              <a:ext uri="{FF2B5EF4-FFF2-40B4-BE49-F238E27FC236}">
                <a16:creationId xmlns:a16="http://schemas.microsoft.com/office/drawing/2014/main" id="{26EE5C48-5F60-B43E-5E2D-97C8E6D260C3}"/>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ea typeface="ＭＳ Ｐゴシック" panose="020B0600070205080204" pitchFamily="34" charset="-128"/>
              </a:rPr>
              <a:t>QUE RETENIR:</a:t>
            </a:r>
          </a:p>
          <a:p>
            <a:pPr marL="1371600" lvl="2" indent="-457200">
              <a:buFontTx/>
              <a:buChar char="-"/>
              <a:defRPr/>
            </a:pPr>
            <a:r>
              <a:rPr lang="fr-CA" altLang="fr-FR" sz="2800" dirty="0">
                <a:ea typeface="ＭＳ Ｐゴシック" panose="020B0600070205080204" pitchFamily="34" charset="-128"/>
              </a:rPr>
              <a:t>L’édit du préteur contient les principes et les modèles de formules acceptés par le préteur pendant la durée de son mandat d’un an.</a:t>
            </a:r>
          </a:p>
          <a:p>
            <a:pPr marL="1371600" lvl="2" indent="-457200">
              <a:buFontTx/>
              <a:buChar char="-"/>
              <a:defRPr/>
            </a:pPr>
            <a:r>
              <a:rPr lang="fr-CA" altLang="fr-FR" sz="2800" dirty="0">
                <a:ea typeface="ＭＳ Ｐゴシック" panose="020B0600070205080204" pitchFamily="34" charset="-128"/>
              </a:rPr>
              <a:t>Le préteur peut le modifier en tout temps.</a:t>
            </a:r>
          </a:p>
          <a:p>
            <a:pPr marL="1371600" lvl="2" indent="-457200">
              <a:buFontTx/>
              <a:buChar char="-"/>
              <a:defRPr/>
            </a:pPr>
            <a:r>
              <a:rPr lang="fr-CA" altLang="fr-FR" sz="2800" dirty="0">
                <a:ea typeface="ＭＳ Ｐゴシック" panose="020B0600070205080204" pitchFamily="34" charset="-128"/>
              </a:rPr>
              <a:t>À partir de 67 av. </a:t>
            </a:r>
            <a:r>
              <a:rPr lang="fr-CA" altLang="fr-FR" sz="2800" dirty="0" err="1">
                <a:ea typeface="ＭＳ Ｐゴシック" panose="020B0600070205080204" pitchFamily="34" charset="-128"/>
              </a:rPr>
              <a:t>n.è</a:t>
            </a:r>
            <a:r>
              <a:rPr lang="fr-CA" altLang="fr-FR" sz="2800" dirty="0">
                <a:ea typeface="ＭＳ Ｐゴシック" panose="020B0600070205080204" pitchFamily="34" charset="-128"/>
              </a:rPr>
              <a:t>., le préteur est obligé </a:t>
            </a:r>
            <a:r>
              <a:rPr lang="fr-CA" altLang="fr-FR" sz="2800">
                <a:ea typeface="ＭＳ Ｐゴシック" panose="020B0600070205080204" pitchFamily="34" charset="-128"/>
              </a:rPr>
              <a:t>de délivrer </a:t>
            </a:r>
            <a:r>
              <a:rPr lang="fr-CA" altLang="fr-FR" sz="2800" dirty="0">
                <a:ea typeface="ＭＳ Ｐゴシック" panose="020B0600070205080204" pitchFamily="34" charset="-128"/>
              </a:rPr>
              <a:t>une formule contenue dans son édit.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Espace réservé du numéro de diapositive 5">
            <a:extLst>
              <a:ext uri="{FF2B5EF4-FFF2-40B4-BE49-F238E27FC236}">
                <a16:creationId xmlns:a16="http://schemas.microsoft.com/office/drawing/2014/main" id="{EB29FC53-A0FC-E66F-7F37-A7244B6DD2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E75C1DF-4559-8B4E-8982-C5D066104270}" type="slidenum">
              <a:rPr lang="en-US" altLang="fr-FR" smtClean="0"/>
              <a:pPr/>
              <a:t>2</a:t>
            </a:fld>
            <a:endParaRPr lang="en-US" altLang="fr-FR"/>
          </a:p>
        </p:txBody>
      </p:sp>
      <p:sp>
        <p:nvSpPr>
          <p:cNvPr id="17410" name="Rectangle 3">
            <a:extLst>
              <a:ext uri="{FF2B5EF4-FFF2-40B4-BE49-F238E27FC236}">
                <a16:creationId xmlns:a16="http://schemas.microsoft.com/office/drawing/2014/main" id="{8B059B28-F6B2-B893-1D3C-259D9FD1CF92}"/>
              </a:ext>
            </a:extLst>
          </p:cNvPr>
          <p:cNvSpPr>
            <a:spLocks noGrp="1" noChangeArrowheads="1"/>
          </p:cNvSpPr>
          <p:nvPr>
            <p:ph type="body" idx="1"/>
          </p:nvPr>
        </p:nvSpPr>
        <p:spPr>
          <a:xfrm>
            <a:off x="609600" y="304800"/>
            <a:ext cx="7994650" cy="6364288"/>
          </a:xfrm>
        </p:spPr>
        <p:txBody>
          <a:bodyPr/>
          <a:lstStyle/>
          <a:p>
            <a:pPr>
              <a:buFontTx/>
              <a:buNone/>
              <a:defRPr/>
            </a:pPr>
            <a:r>
              <a:rPr lang="fr-CA" altLang="fr-FR" dirty="0">
                <a:ea typeface="ＭＳ Ｐゴシック" panose="020B0600070205080204" pitchFamily="34" charset="-128"/>
              </a:rPr>
              <a:t>B. La transformation du procès civil et l’apparition d’une science juridique, IIIe-Ier siècle av. </a:t>
            </a:r>
            <a:r>
              <a:rPr lang="fr-CA" altLang="fr-FR" dirty="0" err="1">
                <a:ea typeface="ＭＳ Ｐゴシック" panose="020B0600070205080204" pitchFamily="34" charset="-128"/>
              </a:rPr>
              <a:t>n.è</a:t>
            </a:r>
            <a:r>
              <a:rPr lang="fr-CA" altLang="fr-FR" dirty="0">
                <a:ea typeface="ＭＳ Ｐゴシック" panose="020B0600070205080204" pitchFamily="34" charset="-128"/>
              </a:rPr>
              <a:t>.</a:t>
            </a:r>
          </a:p>
          <a:p>
            <a:pPr algn="ctr">
              <a:buFontTx/>
              <a:buNone/>
              <a:defRPr/>
            </a:pPr>
            <a:endParaRPr lang="en-CA" altLang="fr-FR" dirty="0">
              <a:ea typeface="ＭＳ Ｐゴシック" panose="020B0600070205080204" pitchFamily="34" charset="-128"/>
            </a:endParaRPr>
          </a:p>
          <a:p>
            <a:pPr>
              <a:defRPr/>
            </a:pPr>
            <a:r>
              <a:rPr lang="fr-CA" altLang="fr-FR" sz="2800" dirty="0">
                <a:ea typeface="ＭＳ Ｐゴシック" panose="020B0600070205080204" pitchFamily="34" charset="-128"/>
              </a:rPr>
              <a:t>Les transformations du droit romain</a:t>
            </a:r>
          </a:p>
          <a:p>
            <a:pPr lvl="1">
              <a:defRPr/>
            </a:pPr>
            <a:r>
              <a:rPr lang="fr-CA" altLang="fr-FR" sz="2800" dirty="0">
                <a:ea typeface="ＭＳ Ｐゴシック" panose="020B0600070205080204" pitchFamily="34" charset="-128"/>
              </a:rPr>
              <a:t>La laïcisation et la diffusion du droit</a:t>
            </a:r>
          </a:p>
          <a:p>
            <a:pPr lvl="1">
              <a:defRPr/>
            </a:pPr>
            <a:r>
              <a:rPr lang="fr-CA" altLang="fr-FR" sz="2800" dirty="0">
                <a:solidFill>
                  <a:srgbClr val="FF2E0A"/>
                </a:solidFill>
                <a:ea typeface="ＭＳ Ｐゴシック" panose="020B0600070205080204" pitchFamily="34" charset="-128"/>
              </a:rPr>
              <a:t>La rédaction de formules (III</a:t>
            </a:r>
            <a:r>
              <a:rPr lang="fr-CA" altLang="fr-FR" sz="2800" baseline="30000" dirty="0">
                <a:solidFill>
                  <a:srgbClr val="FF2E0A"/>
                </a:solidFill>
                <a:ea typeface="ＭＳ Ｐゴシック" panose="020B0600070205080204" pitchFamily="34" charset="-128"/>
              </a:rPr>
              <a:t>e</a:t>
            </a:r>
            <a:r>
              <a:rPr lang="fr-CA" altLang="fr-FR" sz="2800" dirty="0">
                <a:solidFill>
                  <a:srgbClr val="FF2E0A"/>
                </a:solidFill>
                <a:ea typeface="ＭＳ Ｐゴシック" panose="020B0600070205080204" pitchFamily="34" charset="-128"/>
              </a:rPr>
              <a:t> siècle av. </a:t>
            </a:r>
            <a:r>
              <a:rPr lang="fr-CA" altLang="fr-FR" sz="2800" dirty="0" err="1">
                <a:solidFill>
                  <a:srgbClr val="FF2E0A"/>
                </a:solidFill>
                <a:ea typeface="ＭＳ Ｐゴシック" panose="020B0600070205080204" pitchFamily="34" charset="-128"/>
              </a:rPr>
              <a:t>n.è</a:t>
            </a:r>
            <a:r>
              <a:rPr lang="fr-CA" altLang="fr-FR" sz="2800" dirty="0">
                <a:solidFill>
                  <a:srgbClr val="FF2E0A"/>
                </a:solidFill>
                <a:ea typeface="ＭＳ Ｐゴシック" panose="020B0600070205080204" pitchFamily="34" charset="-128"/>
              </a:rPr>
              <a:t>.)</a:t>
            </a:r>
          </a:p>
          <a:p>
            <a:pPr>
              <a:defRPr/>
            </a:pPr>
            <a:r>
              <a:rPr lang="fr-CA" altLang="fr-FR" sz="2800" dirty="0">
                <a:ea typeface="ＭＳ Ｐゴシック" panose="020B0600070205080204" pitchFamily="34" charset="-128"/>
              </a:rPr>
              <a:t>L’Édit du préteur</a:t>
            </a:r>
          </a:p>
          <a:p>
            <a:pPr marL="0" indent="0">
              <a:buFontTx/>
              <a:buNone/>
              <a:defRPr/>
            </a:pPr>
            <a:endParaRPr lang="fr-CA" altLang="fr-FR" sz="2800" dirty="0">
              <a:ea typeface="ＭＳ Ｐゴシック" panose="020B0600070205080204" pitchFamily="34" charset="-128"/>
            </a:endParaRPr>
          </a:p>
          <a:p>
            <a:pPr marL="0" indent="0" algn="ctr">
              <a:buFontTx/>
              <a:buNone/>
              <a:defRPr/>
            </a:pPr>
            <a:r>
              <a:rPr lang="fr-CA" altLang="fr-FR" sz="2800" dirty="0">
                <a:ea typeface="ＭＳ Ｐゴシック" panose="020B0600070205080204" pitchFamily="34" charset="-128"/>
              </a:rPr>
              <a:t>***</a:t>
            </a:r>
          </a:p>
          <a:p>
            <a:pPr lvl="1">
              <a:defRPr/>
            </a:pPr>
            <a:endParaRPr lang="fr-FR" altLang="fr-FR" sz="2800" dirty="0">
              <a:solidFill>
                <a:srgbClr val="CC3300"/>
              </a:solidFill>
              <a:ea typeface="ＭＳ Ｐゴシック" panose="020B0600070205080204" pitchFamily="34" charset="-128"/>
            </a:endParaRPr>
          </a:p>
          <a:p>
            <a:pPr lvl="1">
              <a:defRPr/>
            </a:pPr>
            <a:endParaRPr lang="fr-CA" altLang="fr-FR" sz="2800" dirty="0">
              <a:ea typeface="ＭＳ Ｐゴシック" panose="020B0600070205080204" pitchFamily="34" charset="-128"/>
            </a:endParaRPr>
          </a:p>
          <a:p>
            <a:pPr>
              <a:defRPr/>
            </a:pPr>
            <a:endParaRPr lang="en-CA" altLang="fr-FR" sz="2800" dirty="0">
              <a:solidFill>
                <a:srgbClr val="FF3300"/>
              </a:solidFill>
              <a:ea typeface="ＭＳ Ｐゴシック" panose="020B0600070205080204" pitchFamily="34" charset="-128"/>
            </a:endParaRPr>
          </a:p>
          <a:p>
            <a:pPr>
              <a:buFontTx/>
              <a:buNone/>
              <a:defRPr/>
            </a:pPr>
            <a:endParaRPr lang="fr-CA" altLang="fr-FR" sz="2800" dirty="0">
              <a:solidFill>
                <a:schemeClr val="accent2"/>
              </a:solidFill>
              <a:ea typeface="ＭＳ Ｐゴシック"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Espace réservé du numéro de diapositive 5">
            <a:extLst>
              <a:ext uri="{FF2B5EF4-FFF2-40B4-BE49-F238E27FC236}">
                <a16:creationId xmlns:a16="http://schemas.microsoft.com/office/drawing/2014/main" id="{1D75F48F-303F-91CE-2A64-E25720720B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E19D6AF-2B8F-E345-8569-5D3DE7F420FB}" type="slidenum">
              <a:rPr lang="en-US" altLang="fr-FR" smtClean="0"/>
              <a:pPr/>
              <a:t>3</a:t>
            </a:fld>
            <a:endParaRPr lang="en-US" altLang="fr-FR"/>
          </a:p>
        </p:txBody>
      </p:sp>
      <p:sp>
        <p:nvSpPr>
          <p:cNvPr id="25602" name="Rectangle 3">
            <a:extLst>
              <a:ext uri="{FF2B5EF4-FFF2-40B4-BE49-F238E27FC236}">
                <a16:creationId xmlns:a16="http://schemas.microsoft.com/office/drawing/2014/main" id="{C4C98CCE-47AC-A458-58A2-EB49FCEFF9AD}"/>
              </a:ext>
            </a:extLst>
          </p:cNvPr>
          <p:cNvSpPr>
            <a:spLocks noGrp="1" noChangeArrowheads="1"/>
          </p:cNvSpPr>
          <p:nvPr>
            <p:ph type="body" idx="1"/>
          </p:nvPr>
        </p:nvSpPr>
        <p:spPr>
          <a:xfrm>
            <a:off x="323528" y="190500"/>
            <a:ext cx="8352928" cy="6478860"/>
          </a:xfrm>
        </p:spPr>
        <p:txBody>
          <a:bodyPr/>
          <a:lstStyle/>
          <a:p>
            <a:pPr>
              <a:buFontTx/>
              <a:buNone/>
            </a:pPr>
            <a:r>
              <a:rPr lang="fr-CA" altLang="fr-FR" dirty="0">
                <a:ea typeface="ＭＳ Ｐゴシック" panose="020B0600070205080204" pitchFamily="34" charset="-128"/>
              </a:rPr>
              <a:t>1.	Les transformations du droit romain</a:t>
            </a:r>
            <a:r>
              <a:rPr lang="en-CA" altLang="fr-FR" dirty="0">
                <a:ea typeface="ＭＳ Ｐゴシック" panose="020B0600070205080204" pitchFamily="34" charset="-128"/>
              </a:rPr>
              <a:t> </a:t>
            </a:r>
            <a:r>
              <a:rPr lang="en-US" altLang="fr-FR" i="1" dirty="0">
                <a:solidFill>
                  <a:srgbClr val="CC3300"/>
                </a:solidFill>
                <a:ea typeface="ＭＳ Ｐゴシック" panose="020B0600070205080204" pitchFamily="34" charset="-128"/>
              </a:rPr>
              <a:t>(Introduction</a:t>
            </a:r>
            <a:r>
              <a:rPr lang="en-US" altLang="fr-FR" dirty="0">
                <a:solidFill>
                  <a:srgbClr val="CC3300"/>
                </a:solidFill>
                <a:ea typeface="ＭＳ Ｐゴシック" panose="020B0600070205080204" pitchFamily="34" charset="-128"/>
              </a:rPr>
              <a:t>, </a:t>
            </a:r>
            <a:r>
              <a:rPr lang="en-US" altLang="fr-FR" dirty="0" err="1">
                <a:solidFill>
                  <a:srgbClr val="CC3300"/>
                </a:solidFill>
                <a:ea typeface="ＭＳ Ｐゴシック" panose="020B0600070205080204" pitchFamily="34" charset="-128"/>
              </a:rPr>
              <a:t>nos</a:t>
            </a:r>
            <a:r>
              <a:rPr lang="en-US" altLang="fr-FR" dirty="0">
                <a:solidFill>
                  <a:srgbClr val="CC3300"/>
                </a:solidFill>
                <a:ea typeface="ＭＳ Ｐゴシック" panose="020B0600070205080204" pitchFamily="34" charset="-128"/>
              </a:rPr>
              <a:t> 90-103)</a:t>
            </a:r>
            <a:endParaRPr lang="fr-CA" altLang="fr-FR" sz="3600" dirty="0">
              <a:solidFill>
                <a:srgbClr val="FF3300"/>
              </a:solidFill>
              <a:ea typeface="ＭＳ Ｐゴシック" panose="020B0600070205080204" pitchFamily="34" charset="-128"/>
            </a:endParaRPr>
          </a:p>
          <a:p>
            <a:pPr>
              <a:buFontTx/>
              <a:buNone/>
            </a:pPr>
            <a:r>
              <a:rPr lang="fr-CA" altLang="fr-FR" dirty="0">
                <a:ea typeface="ＭＳ Ｐゴシック" panose="020B0600070205080204" pitchFamily="34" charset="-128"/>
              </a:rPr>
              <a:t>	-	</a:t>
            </a:r>
            <a:r>
              <a:rPr lang="fr-CA" altLang="fr-FR" sz="2400" dirty="0">
                <a:ea typeface="ＭＳ Ｐゴシック" panose="020B0600070205080204" pitchFamily="34" charset="-128"/>
              </a:rPr>
              <a:t>Contexte historique et social : </a:t>
            </a:r>
            <a:r>
              <a:rPr lang="fr-CA" altLang="fr-FR" sz="2400" i="1" dirty="0">
                <a:ea typeface="ＭＳ Ｐゴシック" panose="020B0600070205080204" pitchFamily="34" charset="-128"/>
              </a:rPr>
              <a:t>(Introduction</a:t>
            </a:r>
            <a:r>
              <a:rPr lang="fr-CA" altLang="fr-FR" sz="2400" dirty="0">
                <a:ea typeface="ＭＳ Ｐゴシック" panose="020B0600070205080204" pitchFamily="34" charset="-128"/>
              </a:rPr>
              <a:t>, p. 35-36, n</a:t>
            </a:r>
            <a:r>
              <a:rPr lang="fr-CA" altLang="fr-FR" sz="2400" baseline="30000" dirty="0">
                <a:ea typeface="ＭＳ Ｐゴシック" panose="020B0600070205080204" pitchFamily="34" charset="-128"/>
              </a:rPr>
              <a:t>os</a:t>
            </a:r>
            <a:r>
              <a:rPr lang="fr-CA" altLang="fr-FR" sz="2400" dirty="0">
                <a:ea typeface="ＭＳ Ｐゴシック" panose="020B0600070205080204" pitchFamily="34" charset="-128"/>
              </a:rPr>
              <a:t> 71-75; </a:t>
            </a:r>
            <a:r>
              <a:rPr lang="fr-CA" altLang="fr-FR" sz="2400" b="1" dirty="0">
                <a:ea typeface="ＭＳ Ｐゴシック" panose="020B0600070205080204" pitchFamily="34" charset="-128"/>
              </a:rPr>
              <a:t>facultatif</a:t>
            </a:r>
            <a:r>
              <a:rPr lang="fr-CA" altLang="fr-FR" sz="2400" dirty="0">
                <a:ea typeface="ＭＳ Ｐゴシック" panose="020B0600070205080204" pitchFamily="34" charset="-128"/>
              </a:rPr>
              <a:t>)</a:t>
            </a:r>
          </a:p>
          <a:p>
            <a:pPr marL="1066800" lvl="1" indent="-609600">
              <a:buFontTx/>
              <a:buNone/>
            </a:pPr>
            <a:r>
              <a:rPr lang="fr-CA" altLang="fr-FR" dirty="0">
                <a:ea typeface="ＭＳ Ｐゴシック" panose="020B0600070205080204" pitchFamily="34" charset="-128"/>
              </a:rPr>
              <a:t>a. 	La laïcisation et la diffusion du droit</a:t>
            </a:r>
          </a:p>
          <a:p>
            <a:pPr marL="1524000" lvl="2" indent="-609600">
              <a:buFontTx/>
              <a:buNone/>
            </a:pPr>
            <a:r>
              <a:rPr lang="fr-CA" altLang="fr-FR" dirty="0">
                <a:ea typeface="ＭＳ Ｐゴシック" panose="020B0600070205080204" pitchFamily="34" charset="-128"/>
              </a:rPr>
              <a:t>	</a:t>
            </a:r>
            <a:r>
              <a:rPr lang="fr-CA" altLang="fr-FR" sz="2400" dirty="0">
                <a:solidFill>
                  <a:schemeClr val="tx1"/>
                </a:solidFill>
                <a:ea typeface="ＭＳ Ｐゴシック" panose="020B0600070205080204" pitchFamily="34" charset="-128"/>
              </a:rPr>
              <a:t>- voir </a:t>
            </a:r>
            <a:r>
              <a:rPr lang="fr-CA" altLang="fr-FR" sz="2400" i="1" dirty="0">
                <a:solidFill>
                  <a:schemeClr val="tx1"/>
                </a:solidFill>
                <a:ea typeface="ＭＳ Ｐゴシック" panose="020B0600070205080204" pitchFamily="34" charset="-128"/>
              </a:rPr>
              <a:t>Introduction</a:t>
            </a:r>
            <a:r>
              <a:rPr lang="fr-CA" altLang="fr-FR" sz="2400" dirty="0">
                <a:solidFill>
                  <a:schemeClr val="tx1"/>
                </a:solidFill>
                <a:ea typeface="ＭＳ Ｐゴシック" panose="020B0600070205080204" pitchFamily="34" charset="-128"/>
              </a:rPr>
              <a:t>, n</a:t>
            </a:r>
            <a:r>
              <a:rPr lang="fr-CA" altLang="fr-FR" sz="2400" baseline="30000" dirty="0">
                <a:solidFill>
                  <a:schemeClr val="tx1"/>
                </a:solidFill>
                <a:ea typeface="ＭＳ Ｐゴシック" panose="020B0600070205080204" pitchFamily="34" charset="-128"/>
              </a:rPr>
              <a:t>os</a:t>
            </a:r>
            <a:r>
              <a:rPr lang="fr-CA" altLang="fr-FR" sz="2400" dirty="0">
                <a:solidFill>
                  <a:schemeClr val="tx1"/>
                </a:solidFill>
                <a:ea typeface="ＭＳ Ｐゴシック" panose="020B0600070205080204" pitchFamily="34" charset="-128"/>
              </a:rPr>
              <a:t> 90-103</a:t>
            </a:r>
          </a:p>
          <a:p>
            <a:pPr lvl="2">
              <a:buFontTx/>
              <a:buAutoNum type="romanLcPeriod"/>
            </a:pPr>
            <a:r>
              <a:rPr lang="fr-CA" altLang="fr-FR" sz="2800" dirty="0">
                <a:ea typeface="ＭＳ Ｐゴシック" panose="020B0600070205080204" pitchFamily="34" charset="-128"/>
              </a:rPr>
              <a:t>La divulgation des paroles rituelles et du calendrier (304 av. </a:t>
            </a:r>
            <a:r>
              <a:rPr lang="fr-CA" altLang="fr-FR" sz="2800" dirty="0" err="1">
                <a:ea typeface="ＭＳ Ｐゴシック" panose="020B0600070205080204" pitchFamily="34" charset="-128"/>
              </a:rPr>
              <a:t>n.è</a:t>
            </a:r>
            <a:r>
              <a:rPr lang="fr-CA" altLang="fr-FR" sz="2800" dirty="0">
                <a:ea typeface="ＭＳ Ｐゴシック" panose="020B0600070205080204" pitchFamily="34" charset="-128"/>
              </a:rPr>
              <a:t>.)</a:t>
            </a:r>
          </a:p>
          <a:p>
            <a:pPr marL="1574800" lvl="2" indent="-660400">
              <a:buFontTx/>
              <a:buNone/>
            </a:pPr>
            <a:r>
              <a:rPr lang="fr-CA" altLang="fr-FR" sz="2800" dirty="0">
                <a:ea typeface="ＭＳ Ｐゴシック" panose="020B0600070205080204" pitchFamily="34" charset="-128"/>
              </a:rPr>
              <a:t>ii.	Les consultations publiques</a:t>
            </a:r>
          </a:p>
          <a:p>
            <a:pPr marL="1949450" lvl="3" indent="-577850"/>
            <a:r>
              <a:rPr lang="fr-CA" altLang="fr-FR" sz="2400" dirty="0">
                <a:ea typeface="ＭＳ Ｐゴシック" panose="020B0600070205080204" pitchFamily="34" charset="-128"/>
              </a:rPr>
              <a:t>Des consultations juridiques ont lieu en public vers 250 av. </a:t>
            </a:r>
            <a:r>
              <a:rPr lang="fr-CA" altLang="fr-FR" sz="2400" dirty="0" err="1">
                <a:ea typeface="ＭＳ Ｐゴシック" panose="020B0600070205080204" pitchFamily="34" charset="-128"/>
              </a:rPr>
              <a:t>n.è</a:t>
            </a:r>
            <a:r>
              <a:rPr lang="fr-CA" altLang="fr-FR" sz="2400" dirty="0">
                <a:ea typeface="ＭＳ Ｐゴシック" panose="020B0600070205080204" pitchFamily="34" charset="-128"/>
              </a:rPr>
              <a:t>.</a:t>
            </a:r>
          </a:p>
          <a:p>
            <a:pPr marL="1949450" lvl="3" indent="-577850"/>
            <a:r>
              <a:rPr lang="fr-CA" altLang="fr-FR" sz="2400" dirty="0">
                <a:ea typeface="ＭＳ Ｐゴシック" panose="020B0600070205080204" pitchFamily="34" charset="-128"/>
              </a:rPr>
              <a:t>L’apparition de spécialistes (jurisconsultes) au IIe siècle av. </a:t>
            </a:r>
            <a:r>
              <a:rPr lang="fr-CA" altLang="fr-FR" sz="2400" dirty="0" err="1">
                <a:ea typeface="ＭＳ Ｐゴシック" panose="020B0600070205080204" pitchFamily="34" charset="-128"/>
              </a:rPr>
              <a:t>n.è</a:t>
            </a:r>
            <a:r>
              <a:rPr lang="fr-CA" altLang="fr-FR" sz="2400" dirty="0">
                <a:ea typeface="ＭＳ Ｐゴシック" panose="020B0600070205080204" pitchFamily="34" charset="-128"/>
              </a:rPr>
              <a:t>. </a:t>
            </a:r>
            <a:endParaRPr lang="fr-FR" altLang="fr-FR" sz="2400" dirty="0">
              <a:ea typeface="ＭＳ Ｐゴシック" panose="020B0600070205080204" pitchFamily="34" charset="-128"/>
            </a:endParaRPr>
          </a:p>
          <a:p>
            <a:pPr lvl="2">
              <a:buFontTx/>
              <a:buAutoNum type="romanLcPeriod"/>
            </a:pPr>
            <a:endParaRPr lang="fr-FR" altLang="fr-FR" sz="2800" dirty="0">
              <a:ea typeface="ＭＳ Ｐゴシック" panose="020B0600070205080204" pitchFamily="34" charset="-128"/>
            </a:endParaRPr>
          </a:p>
          <a:p>
            <a:endParaRPr lang="fr-FR" altLang="fr-FR" dirty="0">
              <a:ea typeface="ＭＳ Ｐゴシック" panose="020B060007020508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Espace réservé du numéro de diapositive 3">
            <a:extLst>
              <a:ext uri="{FF2B5EF4-FFF2-40B4-BE49-F238E27FC236}">
                <a16:creationId xmlns:a16="http://schemas.microsoft.com/office/drawing/2014/main" id="{1AE762E4-EB6B-68D7-14A7-798E6AC905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F3A9266-ABD5-9D42-B90D-D40B7F423B64}" type="slidenum">
              <a:rPr lang="en-US" altLang="fr-FR" smtClean="0"/>
              <a:pPr/>
              <a:t>4</a:t>
            </a:fld>
            <a:endParaRPr lang="en-US" altLang="fr-FR"/>
          </a:p>
        </p:txBody>
      </p:sp>
      <p:sp>
        <p:nvSpPr>
          <p:cNvPr id="29698" name="Rectangle 5">
            <a:extLst>
              <a:ext uri="{FF2B5EF4-FFF2-40B4-BE49-F238E27FC236}">
                <a16:creationId xmlns:a16="http://schemas.microsoft.com/office/drawing/2014/main" id="{272E1461-2179-D361-022A-13E874C5FC5E}"/>
              </a:ext>
            </a:extLst>
          </p:cNvPr>
          <p:cNvSpPr>
            <a:spLocks noChangeArrowheads="1"/>
          </p:cNvSpPr>
          <p:nvPr/>
        </p:nvSpPr>
        <p:spPr bwMode="auto">
          <a:xfrm>
            <a:off x="0" y="85269"/>
            <a:ext cx="8820150"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1117600" indent="-66040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949450" indent="-577850">
              <a:defRPr sz="2400">
                <a:solidFill>
                  <a:schemeClr val="tx1"/>
                </a:solidFill>
                <a:latin typeface="Times New Roman" panose="02020603050405020304" pitchFamily="18" charset="0"/>
                <a:ea typeface="ＭＳ Ｐゴシック" panose="020B0600070205080204" pitchFamily="34" charset="-128"/>
              </a:defRPr>
            </a:lvl4pPr>
            <a:lvl5pPr marL="2324100" indent="-495300">
              <a:defRPr sz="2400">
                <a:solidFill>
                  <a:schemeClr val="tx1"/>
                </a:solidFill>
                <a:latin typeface="Times New Roman" panose="02020603050405020304" pitchFamily="18" charset="0"/>
                <a:ea typeface="ＭＳ Ｐゴシック" panose="020B0600070205080204" pitchFamily="34" charset="-128"/>
              </a:defRPr>
            </a:lvl5pPr>
            <a:lvl6pPr marL="2781300" indent="-4953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3238500" indent="-4953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695700" indent="-4953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4152900" indent="-4953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3"/>
            <a:endParaRPr lang="fr-CA" altLang="fr-FR" sz="3200" dirty="0"/>
          </a:p>
          <a:p>
            <a:pPr lvl="1">
              <a:buFontTx/>
              <a:buAutoNum type="alphaLcPeriod" startAt="2"/>
            </a:pPr>
            <a:r>
              <a:rPr lang="fr-CA" altLang="fr-FR" sz="3200" dirty="0">
                <a:solidFill>
                  <a:srgbClr val="CC3300"/>
                </a:solidFill>
              </a:rPr>
              <a:t>La rédaction de formules (III</a:t>
            </a:r>
            <a:r>
              <a:rPr lang="fr-CA" altLang="fr-FR" sz="3200" baseline="30000" dirty="0">
                <a:solidFill>
                  <a:srgbClr val="CC3300"/>
                </a:solidFill>
              </a:rPr>
              <a:t>e</a:t>
            </a:r>
            <a:r>
              <a:rPr lang="fr-CA" altLang="fr-FR" sz="3200" dirty="0">
                <a:solidFill>
                  <a:srgbClr val="CC3300"/>
                </a:solidFill>
              </a:rPr>
              <a:t> siècle av. </a:t>
            </a:r>
            <a:r>
              <a:rPr lang="fr-CA" altLang="fr-FR" sz="3200" dirty="0" err="1">
                <a:solidFill>
                  <a:srgbClr val="CC3300"/>
                </a:solidFill>
              </a:rPr>
              <a:t>n.è</a:t>
            </a:r>
            <a:r>
              <a:rPr lang="fr-CA" altLang="fr-FR" sz="3200" dirty="0">
                <a:solidFill>
                  <a:srgbClr val="CC3300"/>
                </a:solidFill>
              </a:rPr>
              <a:t>.)</a:t>
            </a:r>
            <a:endParaRPr lang="fr-FR" altLang="fr-FR" sz="3200" dirty="0">
              <a:solidFill>
                <a:srgbClr val="CC3300"/>
              </a:solidFill>
            </a:endParaRPr>
          </a:p>
          <a:p>
            <a:pPr lvl="4">
              <a:buFontTx/>
              <a:buAutoNum type="romanLcPeriod"/>
            </a:pPr>
            <a:endParaRPr lang="fr-CA" altLang="fr-FR" dirty="0">
              <a:solidFill>
                <a:srgbClr val="990099"/>
              </a:solidFill>
            </a:endParaRPr>
          </a:p>
          <a:p>
            <a:pPr lvl="4">
              <a:buFontTx/>
              <a:buAutoNum type="romanLcPeriod"/>
            </a:pPr>
            <a:r>
              <a:rPr lang="fr-CA" altLang="fr-FR" dirty="0">
                <a:solidFill>
                  <a:srgbClr val="990099"/>
                </a:solidFill>
              </a:rPr>
              <a:t>	</a:t>
            </a:r>
            <a:r>
              <a:rPr lang="fr-FR" altLang="fr-FR" sz="3200" dirty="0">
                <a:solidFill>
                  <a:srgbClr val="990099"/>
                </a:solidFill>
              </a:rPr>
              <a:t>L’apparition de la formule</a:t>
            </a:r>
          </a:p>
          <a:p>
            <a:pPr lvl="4">
              <a:buFontTx/>
              <a:buAutoNum type="arabicParenR"/>
            </a:pPr>
            <a:endParaRPr lang="fr-CA" altLang="fr-FR" dirty="0">
              <a:solidFill>
                <a:schemeClr val="accent2"/>
              </a:solidFill>
            </a:endParaRPr>
          </a:p>
          <a:p>
            <a:pPr lvl="4">
              <a:buFontTx/>
              <a:buAutoNum type="arabicParenR"/>
            </a:pPr>
            <a:r>
              <a:rPr lang="fr-CA" altLang="fr-FR" dirty="0">
                <a:solidFill>
                  <a:schemeClr val="accent2"/>
                </a:solidFill>
              </a:rPr>
              <a:t>Le rôle possible du préteur chargé d’entendre les litiges impliquant un pérégrin, appelé préteur « pérégrin » ou « étranger », dans certaines traductions; </a:t>
            </a:r>
            <a:r>
              <a:rPr lang="fr-CA" altLang="fr-FR" dirty="0">
                <a:solidFill>
                  <a:srgbClr val="2D2DB9"/>
                </a:solidFill>
              </a:rPr>
              <a:t>cette magistrature est créée en 242 av. </a:t>
            </a:r>
            <a:r>
              <a:rPr lang="fr-CA" altLang="fr-FR" dirty="0" err="1">
                <a:solidFill>
                  <a:schemeClr val="accent2"/>
                </a:solidFill>
              </a:rPr>
              <a:t>n.è</a:t>
            </a:r>
            <a:r>
              <a:rPr lang="fr-CA" altLang="fr-FR" dirty="0">
                <a:solidFill>
                  <a:schemeClr val="accent2"/>
                </a:solidFill>
              </a:rPr>
              <a:t>.</a:t>
            </a:r>
            <a:endParaRPr lang="fr-FR" altLang="fr-FR" dirty="0">
              <a:solidFill>
                <a:schemeClr val="accent2"/>
              </a:solidFill>
            </a:endParaRPr>
          </a:p>
          <a:p>
            <a:pPr lvl="4">
              <a:buFontTx/>
              <a:buAutoNum type="arabicParenR"/>
            </a:pPr>
            <a:endParaRPr lang="fr-FR" altLang="fr-FR" dirty="0">
              <a:solidFill>
                <a:schemeClr val="accent2"/>
              </a:solidFill>
            </a:endParaRPr>
          </a:p>
          <a:p>
            <a:pPr lvl="4">
              <a:buFontTx/>
              <a:buAutoNum type="arabicParenR"/>
            </a:pPr>
            <a:r>
              <a:rPr lang="fr-FR" altLang="fr-FR" dirty="0">
                <a:solidFill>
                  <a:schemeClr val="accent2"/>
                </a:solidFill>
              </a:rPr>
              <a:t> L’innovation du préteur romain</a:t>
            </a:r>
          </a:p>
          <a:p>
            <a:pPr lvl="4">
              <a:buFontTx/>
              <a:buAutoNum type="arabicParenR"/>
            </a:pPr>
            <a:endParaRPr lang="fr-FR" altLang="fr-FR" dirty="0">
              <a:solidFill>
                <a:schemeClr val="accent2"/>
              </a:solidFill>
            </a:endParaRPr>
          </a:p>
          <a:p>
            <a:pPr lvl="4">
              <a:buFontTx/>
              <a:buAutoNum type="arabicParenR"/>
            </a:pPr>
            <a:r>
              <a:rPr lang="fr-FR" altLang="fr-FR" dirty="0">
                <a:solidFill>
                  <a:schemeClr val="accent2"/>
                </a:solidFill>
              </a:rPr>
              <a:t>La formule est un acte écrit rédigé par le préteur, qui nomme le juge en lui indiquant les questions à trancher, les moyens de défense (« exceptions ») et les divers jugements qu’il peut rendre.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Espace réservé du numéro de diapositive 5">
            <a:extLst>
              <a:ext uri="{FF2B5EF4-FFF2-40B4-BE49-F238E27FC236}">
                <a16:creationId xmlns:a16="http://schemas.microsoft.com/office/drawing/2014/main" id="{98B4A512-42CB-5247-DA98-29E1745123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674E66B-CB54-6349-8CD0-B3C5817F200C}" type="slidenum">
              <a:rPr lang="en-US" altLang="fr-FR" smtClean="0"/>
              <a:pPr/>
              <a:t>5</a:t>
            </a:fld>
            <a:endParaRPr lang="en-US" altLang="fr-FR"/>
          </a:p>
        </p:txBody>
      </p:sp>
      <p:sp>
        <p:nvSpPr>
          <p:cNvPr id="31746" name="Rectangle 3">
            <a:extLst>
              <a:ext uri="{FF2B5EF4-FFF2-40B4-BE49-F238E27FC236}">
                <a16:creationId xmlns:a16="http://schemas.microsoft.com/office/drawing/2014/main" id="{0989373C-3E3C-C88F-2BF0-F5626FB48D77}"/>
              </a:ext>
            </a:extLst>
          </p:cNvPr>
          <p:cNvSpPr>
            <a:spLocks noGrp="1" noChangeArrowheads="1"/>
          </p:cNvSpPr>
          <p:nvPr>
            <p:ph type="body" idx="1"/>
          </p:nvPr>
        </p:nvSpPr>
        <p:spPr>
          <a:xfrm>
            <a:off x="827088" y="381000"/>
            <a:ext cx="7489825" cy="6015038"/>
          </a:xfrm>
        </p:spPr>
        <p:txBody>
          <a:bodyPr/>
          <a:lstStyle/>
          <a:p>
            <a:pPr>
              <a:buFont typeface="+mj-lt"/>
              <a:buAutoNum type="arabicParenR" startAt="4"/>
            </a:pPr>
            <a:r>
              <a:rPr lang="fr-CA" altLang="fr-FR" sz="2800" dirty="0">
                <a:solidFill>
                  <a:schemeClr val="accent2"/>
                </a:solidFill>
                <a:ea typeface="ＭＳ Ｐゴシック" panose="020B0600070205080204" pitchFamily="34" charset="-128"/>
              </a:rPr>
              <a:t>Initialement, les recours permis par une formule ne doivent pas faire double emploi avec les actions de la Loi.</a:t>
            </a:r>
          </a:p>
          <a:p>
            <a:pPr>
              <a:buFontTx/>
              <a:buAutoNum type="arabicParenR" startAt="4"/>
            </a:pPr>
            <a:r>
              <a:rPr lang="fr-CA" altLang="fr-FR" sz="2800" dirty="0">
                <a:solidFill>
                  <a:schemeClr val="accent2"/>
                </a:solidFill>
                <a:ea typeface="ＭＳ Ｐゴシック" panose="020B0600070205080204" pitchFamily="34" charset="-128"/>
              </a:rPr>
              <a:t>Vers 125 av. </a:t>
            </a:r>
            <a:r>
              <a:rPr lang="fr-CA" altLang="fr-FR" sz="2800" dirty="0" err="1">
                <a:solidFill>
                  <a:schemeClr val="accent2"/>
                </a:solidFill>
                <a:ea typeface="ＭＳ Ｐゴシック" panose="020B0600070205080204" pitchFamily="34" charset="-128"/>
              </a:rPr>
              <a:t>n.è</a:t>
            </a:r>
            <a:r>
              <a:rPr lang="fr-CA" altLang="fr-FR" sz="2800" dirty="0">
                <a:solidFill>
                  <a:schemeClr val="accent2"/>
                </a:solidFill>
                <a:ea typeface="ＭＳ Ｐゴシック" panose="020B0600070205080204" pitchFamily="34" charset="-128"/>
              </a:rPr>
              <a:t>., la loi </a:t>
            </a:r>
            <a:r>
              <a:rPr lang="fr-CA" altLang="fr-FR" sz="2800" i="1" dirty="0">
                <a:solidFill>
                  <a:schemeClr val="accent2"/>
                </a:solidFill>
                <a:ea typeface="ＭＳ Ｐゴシック" panose="020B0600070205080204" pitchFamily="34" charset="-128"/>
              </a:rPr>
              <a:t>Aebutia</a:t>
            </a:r>
            <a:r>
              <a:rPr lang="fr-CA" altLang="fr-FR" sz="2800" dirty="0">
                <a:solidFill>
                  <a:schemeClr val="accent2"/>
                </a:solidFill>
                <a:ea typeface="ＭＳ Ｐゴシック" panose="020B0600070205080204" pitchFamily="34" charset="-128"/>
              </a:rPr>
              <a:t> permet au préteur de délivrer au demandeur une formule, même dans les cas où une action de la Loi est disponible. </a:t>
            </a:r>
            <a:endParaRPr lang="fr-FR" altLang="fr-FR" sz="2800" dirty="0">
              <a:solidFill>
                <a:schemeClr val="accent2"/>
              </a:solidFill>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Espace réservé du numéro de diapositive 3">
            <a:extLst>
              <a:ext uri="{FF2B5EF4-FFF2-40B4-BE49-F238E27FC236}">
                <a16:creationId xmlns:a16="http://schemas.microsoft.com/office/drawing/2014/main" id="{F7C6B3D9-2078-48EB-4F00-1935CBEE4E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094F313-5DE2-0B41-96A2-EA4E45FC9D34}" type="slidenum">
              <a:rPr lang="en-US" altLang="fr-FR" smtClean="0"/>
              <a:pPr/>
              <a:t>6</a:t>
            </a:fld>
            <a:endParaRPr lang="en-US" altLang="fr-FR"/>
          </a:p>
        </p:txBody>
      </p:sp>
      <p:sp>
        <p:nvSpPr>
          <p:cNvPr id="33798" name="ZoneTexte 1">
            <a:extLst>
              <a:ext uri="{FF2B5EF4-FFF2-40B4-BE49-F238E27FC236}">
                <a16:creationId xmlns:a16="http://schemas.microsoft.com/office/drawing/2014/main" id="{69515EEE-188B-DF1C-FB91-7B24D3287E07}"/>
              </a:ext>
            </a:extLst>
          </p:cNvPr>
          <p:cNvSpPr txBox="1">
            <a:spLocks noChangeArrowheads="1"/>
          </p:cNvSpPr>
          <p:nvPr/>
        </p:nvSpPr>
        <p:spPr bwMode="auto">
          <a:xfrm>
            <a:off x="533400" y="381000"/>
            <a:ext cx="379680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fr-FR" altLang="fr-FR" sz="3200" dirty="0">
                <a:solidFill>
                  <a:srgbClr val="0070C0"/>
                </a:solidFill>
                <a:latin typeface="Tahoma" panose="020B0604030504040204" pitchFamily="34" charset="0"/>
              </a:rPr>
              <a:t>Exemple de formule</a:t>
            </a:r>
          </a:p>
          <a:p>
            <a:endParaRPr lang="fr-FR" altLang="fr-FR" sz="3200" dirty="0">
              <a:solidFill>
                <a:srgbClr val="0070C0"/>
              </a:solidFill>
              <a:latin typeface="Tahoma" panose="020B0604030504040204" pitchFamily="34" charset="0"/>
            </a:endParaRPr>
          </a:p>
          <a:p>
            <a:r>
              <a:rPr lang="fr-FR" altLang="fr-FR" sz="3200" dirty="0">
                <a:solidFill>
                  <a:srgbClr val="0070C0"/>
                </a:solidFill>
                <a:latin typeface="Tahoma" panose="020B0604030504040204" pitchFamily="34" charset="0"/>
              </a:rPr>
              <a:t>À venir sur Studium</a:t>
            </a:r>
          </a:p>
        </p:txBody>
      </p:sp>
    </p:spTree>
  </p:cSld>
  <p:clrMapOvr>
    <a:masterClrMapping/>
  </p:clrMapOvr>
  <p:transition>
    <p:randomBa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Espace réservé du numéro de diapositive 5">
            <a:extLst>
              <a:ext uri="{FF2B5EF4-FFF2-40B4-BE49-F238E27FC236}">
                <a16:creationId xmlns:a16="http://schemas.microsoft.com/office/drawing/2014/main" id="{37A8ADAA-E0C4-EFA5-3EDC-7E718A3824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4FA5A6C-B41C-D74C-A1AE-312C730A039B}" type="slidenum">
              <a:rPr lang="en-US" altLang="fr-FR" smtClean="0"/>
              <a:pPr/>
              <a:t>7</a:t>
            </a:fld>
            <a:endParaRPr lang="en-US" altLang="fr-FR"/>
          </a:p>
        </p:txBody>
      </p:sp>
      <p:sp>
        <p:nvSpPr>
          <p:cNvPr id="35842" name="Rectangle 1027">
            <a:extLst>
              <a:ext uri="{FF2B5EF4-FFF2-40B4-BE49-F238E27FC236}">
                <a16:creationId xmlns:a16="http://schemas.microsoft.com/office/drawing/2014/main" id="{47ED0507-562A-B9AD-7059-78CC259CD7CD}"/>
              </a:ext>
            </a:extLst>
          </p:cNvPr>
          <p:cNvSpPr>
            <a:spLocks noGrp="1" noChangeArrowheads="1"/>
          </p:cNvSpPr>
          <p:nvPr>
            <p:ph type="body" idx="1"/>
          </p:nvPr>
        </p:nvSpPr>
        <p:spPr>
          <a:xfrm>
            <a:off x="511667" y="248816"/>
            <a:ext cx="8164789" cy="6492552"/>
          </a:xfrm>
        </p:spPr>
        <p:txBody>
          <a:bodyPr/>
          <a:lstStyle/>
          <a:p>
            <a:pPr marL="914400" lvl="2" indent="0">
              <a:lnSpc>
                <a:spcPct val="90000"/>
              </a:lnSpc>
              <a:buFontTx/>
              <a:buNone/>
            </a:pPr>
            <a:endParaRPr lang="fr-CA" altLang="fr-FR" sz="2800" dirty="0">
              <a:ea typeface="ＭＳ Ｐゴシック" panose="020B0600070205080204" pitchFamily="34" charset="-128"/>
            </a:endParaRPr>
          </a:p>
          <a:p>
            <a:pPr marL="914400" lvl="2" indent="0">
              <a:lnSpc>
                <a:spcPct val="90000"/>
              </a:lnSpc>
              <a:buFontTx/>
              <a:buAutoNum type="romanLcPeriod" startAt="2"/>
            </a:pPr>
            <a:r>
              <a:rPr lang="fr-CA" altLang="fr-FR" dirty="0">
                <a:ea typeface="ＭＳ Ｐゴシック" panose="020B0600070205080204" pitchFamily="34" charset="-128"/>
              </a:rPr>
              <a:t> 	Le déroulement de l’instance</a:t>
            </a:r>
            <a:endParaRPr lang="fr-CA" altLang="fr-FR" sz="2800" dirty="0">
              <a:ea typeface="ＭＳ Ｐゴシック" panose="020B0600070205080204" pitchFamily="34" charset="-128"/>
            </a:endParaRPr>
          </a:p>
          <a:p>
            <a:pPr marL="1949450" lvl="3" indent="-577850">
              <a:lnSpc>
                <a:spcPct val="90000"/>
              </a:lnSpc>
            </a:pPr>
            <a:r>
              <a:rPr lang="fr-CA" altLang="fr-FR" sz="2400" dirty="0">
                <a:ea typeface="ＭＳ Ｐゴシック" panose="020B0600070205080204" pitchFamily="34" charset="-128"/>
              </a:rPr>
              <a:t>Première phase devant le préteur</a:t>
            </a:r>
          </a:p>
          <a:p>
            <a:pPr marL="1949450" lvl="3" indent="-577850">
              <a:lnSpc>
                <a:spcPct val="90000"/>
              </a:lnSpc>
            </a:pPr>
            <a:endParaRPr lang="fr-CA" altLang="fr-FR" sz="2400" dirty="0">
              <a:ea typeface="ＭＳ Ｐゴシック" panose="020B0600070205080204" pitchFamily="34" charset="-128"/>
            </a:endParaRPr>
          </a:p>
          <a:p>
            <a:pPr marL="1949450" lvl="3" indent="-577850">
              <a:lnSpc>
                <a:spcPct val="90000"/>
              </a:lnSpc>
            </a:pPr>
            <a:r>
              <a:rPr lang="fr-CA" altLang="fr-FR" sz="2400" dirty="0">
                <a:ea typeface="ＭＳ Ｐゴシック" panose="020B0600070205080204" pitchFamily="34" charset="-128"/>
              </a:rPr>
              <a:t>Deuxième phase devant le juge</a:t>
            </a:r>
          </a:p>
          <a:p>
            <a:pPr marL="1949450" lvl="3" indent="-577850">
              <a:lnSpc>
                <a:spcPct val="90000"/>
              </a:lnSpc>
            </a:pPr>
            <a:endParaRPr lang="fr-CA" altLang="fr-FR" dirty="0">
              <a:ea typeface="ＭＳ Ｐゴシック" panose="020B0600070205080204" pitchFamily="34" charset="-128"/>
            </a:endParaRPr>
          </a:p>
          <a:p>
            <a:pPr marL="914400" lvl="2" indent="0">
              <a:lnSpc>
                <a:spcPct val="90000"/>
              </a:lnSpc>
              <a:buFontTx/>
              <a:buAutoNum type="romanLcPeriod" startAt="2"/>
            </a:pPr>
            <a:r>
              <a:rPr lang="fr-CA" altLang="fr-FR" dirty="0">
                <a:ea typeface="ＭＳ Ｐゴシック" panose="020B0600070205080204" pitchFamily="34" charset="-128"/>
              </a:rPr>
              <a:t> 	L’exécution du jugement </a:t>
            </a:r>
          </a:p>
          <a:p>
            <a:pPr marL="1803400" lvl="3" indent="-514350">
              <a:lnSpc>
                <a:spcPct val="90000"/>
              </a:lnSpc>
            </a:pPr>
            <a:r>
              <a:rPr lang="fr-CA" altLang="fr-FR" sz="2400" dirty="0">
                <a:ea typeface="ＭＳ Ｐゴシック" panose="020B0600070205080204" pitchFamily="34" charset="-128"/>
              </a:rPr>
              <a:t>Abolition de la </a:t>
            </a:r>
            <a:r>
              <a:rPr lang="fr-CA" altLang="fr-FR" sz="2400" i="1" dirty="0" err="1">
                <a:ea typeface="ＭＳ Ｐゴシック" panose="020B0600070205080204" pitchFamily="34" charset="-128"/>
              </a:rPr>
              <a:t>manus</a:t>
            </a:r>
            <a:r>
              <a:rPr lang="fr-CA" altLang="fr-FR" sz="2400" i="1" dirty="0">
                <a:ea typeface="ＭＳ Ｐゴシック" panose="020B0600070205080204" pitchFamily="34" charset="-128"/>
              </a:rPr>
              <a:t> </a:t>
            </a:r>
            <a:r>
              <a:rPr lang="fr-CA" altLang="fr-FR" sz="2400" i="1" dirty="0" err="1">
                <a:ea typeface="ＭＳ Ｐゴシック" panose="020B0600070205080204" pitchFamily="34" charset="-128"/>
              </a:rPr>
              <a:t>iniectio</a:t>
            </a:r>
            <a:r>
              <a:rPr lang="fr-CA" altLang="fr-FR" sz="2400" dirty="0">
                <a:ea typeface="ＭＳ Ｐゴシック" panose="020B0600070205080204" pitchFamily="34" charset="-128"/>
              </a:rPr>
              <a:t> au Ier siècle av. </a:t>
            </a:r>
            <a:r>
              <a:rPr lang="fr-CA" altLang="fr-FR" sz="2400" dirty="0" err="1">
                <a:ea typeface="ＭＳ Ｐゴシック" panose="020B0600070205080204" pitchFamily="34" charset="-128"/>
              </a:rPr>
              <a:t>n.è</a:t>
            </a:r>
            <a:r>
              <a:rPr lang="fr-CA" altLang="fr-FR" sz="2400" dirty="0">
                <a:ea typeface="ＭＳ Ｐゴシック" panose="020B0600070205080204" pitchFamily="34" charset="-128"/>
              </a:rPr>
              <a:t>. (sauf de rares exceptions).</a:t>
            </a:r>
          </a:p>
          <a:p>
            <a:pPr marL="1803400" lvl="3" indent="-514350">
              <a:lnSpc>
                <a:spcPct val="90000"/>
              </a:lnSpc>
            </a:pPr>
            <a:endParaRPr lang="fr-CA" altLang="fr-FR" sz="2400" dirty="0">
              <a:ea typeface="ＭＳ Ｐゴシック" panose="020B0600070205080204" pitchFamily="34" charset="-128"/>
            </a:endParaRPr>
          </a:p>
          <a:p>
            <a:pPr marL="1746250" lvl="3" indent="-457200">
              <a:lnSpc>
                <a:spcPct val="90000"/>
              </a:lnSpc>
            </a:pPr>
            <a:r>
              <a:rPr lang="fr-CA" altLang="fr-FR" sz="2400" dirty="0">
                <a:ea typeface="ＭＳ Ｐゴシック" panose="020B0600070205080204" pitchFamily="34" charset="-128"/>
              </a:rPr>
              <a:t>Pour éviter l’emprisonnement, le débiteur doit céder tous ses biens à son créancier.</a:t>
            </a:r>
          </a:p>
          <a:p>
            <a:pPr marL="1746250" lvl="3" indent="-457200">
              <a:lnSpc>
                <a:spcPct val="90000"/>
              </a:lnSpc>
            </a:pPr>
            <a:r>
              <a:rPr lang="fr-CA" altLang="fr-FR" sz="2400" dirty="0">
                <a:ea typeface="ＭＳ Ｐゴシック" panose="020B0600070205080204" pitchFamily="34" charset="-128"/>
              </a:rPr>
              <a:t> </a:t>
            </a:r>
          </a:p>
          <a:p>
            <a:pPr marL="1746250" lvl="3" indent="-457200">
              <a:lnSpc>
                <a:spcPct val="90000"/>
              </a:lnSpc>
            </a:pPr>
            <a:r>
              <a:rPr lang="fr-CA" altLang="fr-FR" sz="2400" dirty="0">
                <a:ea typeface="ＭＳ Ｐゴシック" panose="020B0600070205080204" pitchFamily="34" charset="-128"/>
              </a:rPr>
              <a:t>En outre, il demeure responsable de la partie impayée, sauf qu’il faut lui laisser suffisamment de biens pour subvenir à ses besoins.</a:t>
            </a:r>
            <a:endParaRPr lang="fr-FR" altLang="fr-FR" sz="2400" dirty="0">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Espace réservé du numéro de diapositive 5">
            <a:extLst>
              <a:ext uri="{FF2B5EF4-FFF2-40B4-BE49-F238E27FC236}">
                <a16:creationId xmlns:a16="http://schemas.microsoft.com/office/drawing/2014/main" id="{4CC40D63-FDE2-45A3-D7BE-7F45468FC3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7C337D8-D4F2-664F-ABC9-E60070DB1902}" type="slidenum">
              <a:rPr lang="en-US" altLang="fr-FR" smtClean="0"/>
              <a:pPr/>
              <a:t>8</a:t>
            </a:fld>
            <a:endParaRPr lang="en-US" altLang="fr-FR"/>
          </a:p>
        </p:txBody>
      </p:sp>
      <p:sp>
        <p:nvSpPr>
          <p:cNvPr id="126978" name="Rectangle 3">
            <a:extLst>
              <a:ext uri="{FF2B5EF4-FFF2-40B4-BE49-F238E27FC236}">
                <a16:creationId xmlns:a16="http://schemas.microsoft.com/office/drawing/2014/main" id="{458EA76E-28B5-B25A-8E8F-218ED744B08F}"/>
              </a:ext>
            </a:extLst>
          </p:cNvPr>
          <p:cNvSpPr>
            <a:spLocks noGrp="1" noChangeArrowheads="1"/>
          </p:cNvSpPr>
          <p:nvPr>
            <p:ph type="body" idx="1"/>
          </p:nvPr>
        </p:nvSpPr>
        <p:spPr>
          <a:xfrm>
            <a:off x="0" y="0"/>
            <a:ext cx="8748713" cy="6858000"/>
          </a:xfrm>
        </p:spPr>
        <p:txBody>
          <a:bodyPr/>
          <a:lstStyle/>
          <a:p>
            <a:pPr>
              <a:lnSpc>
                <a:spcPct val="90000"/>
              </a:lnSpc>
              <a:buFontTx/>
              <a:buAutoNum type="arabicPeriod" startAt="2"/>
              <a:defRPr/>
            </a:pPr>
            <a:r>
              <a:rPr lang="fr-CA" altLang="fr-FR" dirty="0">
                <a:ea typeface="ＭＳ Ｐゴシック" panose="020B0600070205080204" pitchFamily="34" charset="-128"/>
              </a:rPr>
              <a:t>L’Édit du préteur</a:t>
            </a:r>
          </a:p>
          <a:p>
            <a:pPr>
              <a:lnSpc>
                <a:spcPct val="90000"/>
              </a:lnSpc>
              <a:buFontTx/>
              <a:buNone/>
              <a:defRPr/>
            </a:pPr>
            <a:endParaRPr lang="fr-CA" altLang="fr-FR" dirty="0">
              <a:ea typeface="ＭＳ Ｐゴシック" panose="020B0600070205080204" pitchFamily="34" charset="-128"/>
            </a:endParaRPr>
          </a:p>
          <a:p>
            <a:pPr marL="1898650" lvl="3" indent="-609600">
              <a:lnSpc>
                <a:spcPct val="90000"/>
              </a:lnSpc>
              <a:defRPr/>
            </a:pPr>
            <a:r>
              <a:rPr lang="fr-CA" altLang="fr-FR" dirty="0">
                <a:ea typeface="ＭＳ Ｐゴシック" panose="020B0600070205080204" pitchFamily="34" charset="-128"/>
              </a:rPr>
              <a:t>Un recueil de principes concernant les procès incluant des modèles de formules</a:t>
            </a:r>
          </a:p>
          <a:p>
            <a:pPr marL="1898650" lvl="3" indent="-609600">
              <a:lnSpc>
                <a:spcPct val="90000"/>
              </a:lnSpc>
              <a:defRPr/>
            </a:pPr>
            <a:endParaRPr lang="fr-CA" altLang="fr-FR" dirty="0">
              <a:ea typeface="ＭＳ Ｐゴシック" panose="020B0600070205080204" pitchFamily="34" charset="-128"/>
            </a:endParaRPr>
          </a:p>
          <a:p>
            <a:pPr marL="1898650" lvl="3" indent="-609600">
              <a:lnSpc>
                <a:spcPct val="90000"/>
              </a:lnSpc>
              <a:defRPr/>
            </a:pPr>
            <a:r>
              <a:rPr lang="fr-CA" altLang="fr-FR" dirty="0">
                <a:ea typeface="ＭＳ Ｐゴシック" panose="020B0600070205080204" pitchFamily="34" charset="-128"/>
              </a:rPr>
              <a:t>Un recueil en vigueur pendant une année</a:t>
            </a:r>
          </a:p>
          <a:p>
            <a:pPr marL="1898650" lvl="3" indent="-609600">
              <a:lnSpc>
                <a:spcPct val="90000"/>
              </a:lnSpc>
              <a:defRPr/>
            </a:pPr>
            <a:endParaRPr lang="fr-CA" altLang="fr-FR" dirty="0">
              <a:ea typeface="ＭＳ Ｐゴシック" panose="020B0600070205080204" pitchFamily="34" charset="-128"/>
            </a:endParaRPr>
          </a:p>
          <a:p>
            <a:pPr marL="1898650" lvl="3" indent="-609600">
              <a:lnSpc>
                <a:spcPct val="90000"/>
              </a:lnSpc>
              <a:buFontTx/>
              <a:buNone/>
              <a:defRPr/>
            </a:pPr>
            <a:r>
              <a:rPr lang="fr-CA" altLang="fr-FR" dirty="0">
                <a:ea typeface="ＭＳ Ｐゴシック" panose="020B0600070205080204" pitchFamily="34" charset="-128"/>
              </a:rPr>
              <a:t>3)	Un recueil modifiable</a:t>
            </a:r>
          </a:p>
          <a:p>
            <a:pPr marL="2355850" lvl="4" indent="-609600">
              <a:lnSpc>
                <a:spcPct val="90000"/>
              </a:lnSpc>
              <a:buFontTx/>
              <a:buChar char="-"/>
              <a:defRPr/>
            </a:pPr>
            <a:r>
              <a:rPr lang="fr-CA" altLang="fr-FR" dirty="0">
                <a:ea typeface="ＭＳ Ｐゴシック" panose="020B0600070205080204" pitchFamily="34" charset="-128"/>
              </a:rPr>
              <a:t>Exception : la loi </a:t>
            </a:r>
            <a:r>
              <a:rPr lang="fr-CA" altLang="fr-FR" i="1" dirty="0">
                <a:ea typeface="ＭＳ Ｐゴシック" panose="020B0600070205080204" pitchFamily="34" charset="-128"/>
              </a:rPr>
              <a:t>Cornelia</a:t>
            </a:r>
            <a:r>
              <a:rPr lang="fr-CA" altLang="fr-FR" dirty="0">
                <a:ea typeface="ＭＳ Ｐゴシック" panose="020B0600070205080204" pitchFamily="34" charset="-128"/>
              </a:rPr>
              <a:t> (67 av. </a:t>
            </a:r>
            <a:r>
              <a:rPr lang="fr-CA" altLang="fr-FR" dirty="0" err="1">
                <a:solidFill>
                  <a:schemeClr val="accent1">
                    <a:lumMod val="50000"/>
                  </a:schemeClr>
                </a:solidFill>
              </a:rPr>
              <a:t>n.è</a:t>
            </a:r>
            <a:r>
              <a:rPr lang="fr-CA" altLang="fr-FR" dirty="0">
                <a:solidFill>
                  <a:schemeClr val="accent1">
                    <a:lumMod val="50000"/>
                  </a:schemeClr>
                </a:solidFill>
              </a:rPr>
              <a:t>.</a:t>
            </a:r>
            <a:r>
              <a:rPr lang="fr-CA" altLang="fr-FR" dirty="0">
                <a:solidFill>
                  <a:schemeClr val="accent1">
                    <a:lumMod val="50000"/>
                  </a:schemeClr>
                </a:solidFill>
                <a:ea typeface="ＭＳ Ｐゴシック" panose="020B0600070205080204" pitchFamily="34" charset="-128"/>
              </a:rPr>
              <a:t>) </a:t>
            </a:r>
            <a:r>
              <a:rPr lang="fr-CA" altLang="fr-FR" dirty="0">
                <a:ea typeface="ＭＳ Ｐゴシック" panose="020B0600070205080204" pitchFamily="34" charset="-128"/>
              </a:rPr>
              <a:t>oblige le préteur à délivrer une formule contenue dans son édit.</a:t>
            </a:r>
          </a:p>
          <a:p>
            <a:pPr marL="1898650" lvl="3" indent="-609600">
              <a:lnSpc>
                <a:spcPct val="90000"/>
              </a:lnSpc>
              <a:buFontTx/>
              <a:buChar char="-"/>
              <a:defRPr/>
            </a:pPr>
            <a:endParaRPr lang="fr-CA" altLang="fr-FR" dirty="0">
              <a:ea typeface="ＭＳ Ｐゴシック" panose="020B0600070205080204" pitchFamily="34" charset="-128"/>
            </a:endParaRPr>
          </a:p>
          <a:p>
            <a:pPr marL="1898650" lvl="3" indent="-609600">
              <a:lnSpc>
                <a:spcPct val="90000"/>
              </a:lnSpc>
              <a:buFontTx/>
              <a:buNone/>
              <a:defRPr/>
            </a:pPr>
            <a:r>
              <a:rPr lang="fr-CA" altLang="fr-FR" dirty="0">
                <a:ea typeface="ＭＳ Ｐゴシック" panose="020B0600070205080204" pitchFamily="34" charset="-128"/>
              </a:rPr>
              <a:t>4) Un recueil qui évolue peu</a:t>
            </a:r>
          </a:p>
          <a:p>
            <a:pPr marL="1155700" lvl="1" indent="-533400">
              <a:lnSpc>
                <a:spcPct val="90000"/>
              </a:lnSpc>
              <a:buFontTx/>
              <a:buChar char="-"/>
              <a:defRPr/>
            </a:pPr>
            <a:endParaRPr lang="fr-CA" altLang="fr-FR" sz="3600" dirty="0">
              <a:ea typeface="ＭＳ Ｐゴシック" panose="020B0600070205080204" pitchFamily="34" charset="-128"/>
            </a:endParaRPr>
          </a:p>
          <a:p>
            <a:pPr marL="1524000" lvl="2" indent="-609600">
              <a:lnSpc>
                <a:spcPct val="90000"/>
              </a:lnSpc>
              <a:buFontTx/>
              <a:buChar char="-"/>
              <a:defRPr/>
            </a:pPr>
            <a:endParaRPr lang="fr-FR" altLang="fr-FR" dirty="0">
              <a:solidFill>
                <a:schemeClr val="accent2"/>
              </a:solidFill>
              <a:ea typeface="ＭＳ Ｐゴシック" panose="020B0600070205080204" pitchFamily="34" charset="-128"/>
            </a:endParaRPr>
          </a:p>
          <a:p>
            <a:pPr marL="1898650" lvl="3" indent="-609600">
              <a:lnSpc>
                <a:spcPct val="90000"/>
              </a:lnSpc>
              <a:buFontTx/>
              <a:buAutoNum type="alphaLcPeriod"/>
              <a:defRPr/>
            </a:pPr>
            <a:endParaRPr lang="fr-CA" altLang="fr-FR" dirty="0">
              <a:ea typeface="ＭＳ Ｐゴシック" panose="020B0600070205080204" pitchFamily="34" charset="-128"/>
            </a:endParaRPr>
          </a:p>
          <a:p>
            <a:pPr marL="2355850" lvl="4" indent="-609600">
              <a:lnSpc>
                <a:spcPct val="90000"/>
              </a:lnSpc>
              <a:defRPr/>
            </a:pPr>
            <a:endParaRPr lang="fr-CA" altLang="fr-FR" sz="3200" dirty="0">
              <a:ea typeface="ＭＳ Ｐゴシック"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Espace réservé du numéro de diapositive 3">
            <a:extLst>
              <a:ext uri="{FF2B5EF4-FFF2-40B4-BE49-F238E27FC236}">
                <a16:creationId xmlns:a16="http://schemas.microsoft.com/office/drawing/2014/main" id="{B44B4158-A73B-105E-2309-BD5F32AFF2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7ACDE61-033D-FA46-973C-5E1FCE41841A}" type="slidenum">
              <a:rPr lang="en-US" altLang="fr-FR" smtClean="0"/>
              <a:pPr/>
              <a:t>9</a:t>
            </a:fld>
            <a:endParaRPr lang="en-US" altLang="fr-FR"/>
          </a:p>
        </p:txBody>
      </p:sp>
      <p:sp>
        <p:nvSpPr>
          <p:cNvPr id="46082" name="Rectangle 3">
            <a:extLst>
              <a:ext uri="{FF2B5EF4-FFF2-40B4-BE49-F238E27FC236}">
                <a16:creationId xmlns:a16="http://schemas.microsoft.com/office/drawing/2014/main" id="{6BAA5D2D-CD84-0A3F-0AE0-B98762159A12}"/>
              </a:ext>
            </a:extLst>
          </p:cNvPr>
          <p:cNvSpPr txBox="1">
            <a:spLocks noChangeArrowheads="1"/>
          </p:cNvSpPr>
          <p:nvPr/>
        </p:nvSpPr>
        <p:spPr bwMode="auto">
          <a:xfrm>
            <a:off x="-108520" y="0"/>
            <a:ext cx="8748713" cy="6858000"/>
          </a:xfrm>
          <a:prstGeom prst="rect">
            <a:avLst/>
          </a:prstGeom>
          <a:noFill/>
          <a:ln>
            <a:noFill/>
          </a:ln>
        </p:spPr>
        <p:txBody>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898650" indent="-609600">
              <a:defRPr sz="2400">
                <a:solidFill>
                  <a:schemeClr val="tx1"/>
                </a:solidFill>
                <a:latin typeface="Times New Roman" panose="02020603050405020304" pitchFamily="18" charset="0"/>
                <a:ea typeface="ＭＳ Ｐゴシック" panose="020B0600070205080204" pitchFamily="34" charset="-128"/>
              </a:defRPr>
            </a:lvl4pPr>
            <a:lvl5pPr marL="2362200" indent="-533400">
              <a:defRPr sz="2400">
                <a:solidFill>
                  <a:schemeClr val="tx1"/>
                </a:solidFill>
                <a:latin typeface="Times New Roman" panose="02020603050405020304" pitchFamily="18" charset="0"/>
                <a:ea typeface="ＭＳ Ｐゴシック" panose="020B0600070205080204" pitchFamily="34" charset="-128"/>
              </a:defRPr>
            </a:lvl5pPr>
            <a:lvl6pPr marL="2819400" indent="-533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3276600" indent="-533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733800" indent="-533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4191000" indent="-533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3">
              <a:lnSpc>
                <a:spcPct val="90000"/>
              </a:lnSpc>
              <a:spcBef>
                <a:spcPct val="20000"/>
              </a:spcBef>
              <a:buClr>
                <a:schemeClr val="accent2"/>
              </a:buClr>
              <a:buFontTx/>
              <a:buChar char="-"/>
              <a:defRPr/>
            </a:pPr>
            <a:r>
              <a:rPr lang="fr-CA" altLang="fr-FR" sz="2800" dirty="0">
                <a:solidFill>
                  <a:schemeClr val="accent2"/>
                </a:solidFill>
              </a:rPr>
              <a:t>Lire le document « De la restitution accordée contre ce qui a été fait par crainte »,  D.4.2.6 1 à 3 et D.</a:t>
            </a:r>
            <a:r>
              <a:rPr lang="fr-CA" altLang="fr-FR" sz="2800" dirty="0">
                <a:solidFill>
                  <a:srgbClr val="3333CC"/>
                </a:solidFill>
              </a:rPr>
              <a:t>4.3.1. 1 et 2, « De la mauvaise foi » (= dol)</a:t>
            </a:r>
            <a:r>
              <a:rPr lang="fr-CA" altLang="fr-FR" sz="2800" dirty="0">
                <a:solidFill>
                  <a:schemeClr val="accent2"/>
                </a:solidFill>
              </a:rPr>
              <a:t> </a:t>
            </a:r>
            <a:r>
              <a:rPr lang="fr-CA" altLang="fr-FR" sz="2800" b="1" dirty="0">
                <a:solidFill>
                  <a:schemeClr val="accent2"/>
                </a:solidFill>
              </a:rPr>
              <a:t>(Studium); </a:t>
            </a:r>
            <a:r>
              <a:rPr lang="fr-CA" altLang="fr-FR" b="1" dirty="0">
                <a:solidFill>
                  <a:srgbClr val="00B050"/>
                </a:solidFill>
              </a:rPr>
              <a:t>(</a:t>
            </a:r>
            <a:r>
              <a:rPr lang="fr-CA" altLang="fr-FR" dirty="0">
                <a:solidFill>
                  <a:srgbClr val="00B050"/>
                </a:solidFill>
              </a:rPr>
              <a:t>source : H.HULOT et J.F. BERTHELOT (éd.), </a:t>
            </a:r>
            <a:r>
              <a:rPr lang="fr-CA" altLang="fr-FR" i="1" dirty="0">
                <a:solidFill>
                  <a:srgbClr val="00B050"/>
                </a:solidFill>
              </a:rPr>
              <a:t>Les Cinquante Livres du Digeste ou des Pandectes de l'empereur Justinien, ...</a:t>
            </a:r>
            <a:r>
              <a:rPr lang="fr-CA" altLang="fr-FR" dirty="0">
                <a:solidFill>
                  <a:srgbClr val="00B050"/>
                </a:solidFill>
              </a:rPr>
              <a:t>, 7 vol., Metz/Paris, </a:t>
            </a:r>
            <a:r>
              <a:rPr lang="fr-CA" altLang="fr-FR" dirty="0" err="1">
                <a:solidFill>
                  <a:srgbClr val="00B050"/>
                </a:solidFill>
              </a:rPr>
              <a:t>Behmer</a:t>
            </a:r>
            <a:r>
              <a:rPr lang="fr-CA" altLang="fr-FR" dirty="0">
                <a:solidFill>
                  <a:srgbClr val="00B050"/>
                </a:solidFill>
              </a:rPr>
              <a:t> et </a:t>
            </a:r>
            <a:r>
              <a:rPr lang="fr-CA" altLang="fr-FR" dirty="0" err="1">
                <a:solidFill>
                  <a:srgbClr val="00B050"/>
                </a:solidFill>
              </a:rPr>
              <a:t>Lamort</a:t>
            </a:r>
            <a:r>
              <a:rPr lang="fr-CA" altLang="fr-FR" dirty="0">
                <a:solidFill>
                  <a:srgbClr val="00B050"/>
                </a:solidFill>
              </a:rPr>
              <a:t>/</a:t>
            </a:r>
            <a:r>
              <a:rPr lang="fr-CA" altLang="fr-FR" dirty="0" err="1">
                <a:solidFill>
                  <a:srgbClr val="00B050"/>
                </a:solidFill>
              </a:rPr>
              <a:t>Rondonneau</a:t>
            </a:r>
            <a:r>
              <a:rPr lang="fr-CA" altLang="fr-FR" dirty="0">
                <a:solidFill>
                  <a:srgbClr val="00B050"/>
                </a:solidFill>
              </a:rPr>
              <a:t>, 1803-1805; version numérisée par Google</a:t>
            </a:r>
            <a:r>
              <a:rPr lang="fr-CA" altLang="fr-FR" b="1" dirty="0">
                <a:solidFill>
                  <a:srgbClr val="00B050"/>
                </a:solidFill>
              </a:rPr>
              <a:t>;</a:t>
            </a:r>
            <a:r>
              <a:rPr lang="fr-CA" altLang="fr-FR" dirty="0">
                <a:solidFill>
                  <a:srgbClr val="00B050"/>
                </a:solidFill>
              </a:rPr>
              <a:t> </a:t>
            </a:r>
            <a:r>
              <a:rPr lang="fr-CA" altLang="fr-FR" b="1" dirty="0">
                <a:solidFill>
                  <a:srgbClr val="00B050"/>
                </a:solidFill>
              </a:rPr>
              <a:t>l’abréviation du Digeste est « D. », suivie de chiffres).</a:t>
            </a:r>
          </a:p>
          <a:p>
            <a:pPr lvl="3">
              <a:lnSpc>
                <a:spcPct val="90000"/>
              </a:lnSpc>
              <a:spcBef>
                <a:spcPct val="20000"/>
              </a:spcBef>
              <a:buClr>
                <a:schemeClr val="accent2"/>
              </a:buClr>
              <a:buFontTx/>
              <a:buChar char="-"/>
              <a:defRPr/>
            </a:pPr>
            <a:r>
              <a:rPr lang="fr-CA" dirty="0"/>
              <a:t>Question: Trouvez les extraits de l'Édit du préteur et un changement dans la formulation de celui-ci.</a:t>
            </a:r>
            <a:endParaRPr lang="fr-CA" altLang="fr-FR" b="1" dirty="0">
              <a:solidFill>
                <a:srgbClr val="00B050"/>
              </a:solidFill>
            </a:endParaRPr>
          </a:p>
          <a:p>
            <a:pPr lvl="3">
              <a:lnSpc>
                <a:spcPct val="90000"/>
              </a:lnSpc>
              <a:spcBef>
                <a:spcPct val="20000"/>
              </a:spcBef>
              <a:buClr>
                <a:schemeClr val="accent2"/>
              </a:buClr>
              <a:buFontTx/>
              <a:buChar char="-"/>
              <a:defRPr/>
            </a:pPr>
            <a:endParaRPr lang="fr-CA" altLang="fr-FR" b="1" dirty="0">
              <a:solidFill>
                <a:srgbClr val="00B050"/>
              </a:solidFill>
            </a:endParaRPr>
          </a:p>
          <a:p>
            <a:pPr lvl="6">
              <a:lnSpc>
                <a:spcPct val="90000"/>
              </a:lnSpc>
              <a:spcBef>
                <a:spcPct val="20000"/>
              </a:spcBef>
              <a:buClr>
                <a:schemeClr val="accent2"/>
              </a:buClr>
              <a:buFontTx/>
              <a:buChar char="-"/>
              <a:defRPr/>
            </a:pPr>
            <a:r>
              <a:rPr lang="fr-CA" altLang="fr-FR" b="1" dirty="0">
                <a:solidFill>
                  <a:srgbClr val="C00000"/>
                </a:solidFill>
              </a:rPr>
              <a:t>Vote électronique</a:t>
            </a:r>
            <a:endParaRPr lang="fr-FR" altLang="fr-FR" dirty="0">
              <a:solidFill>
                <a:srgbClr val="C00000"/>
              </a:solidFill>
            </a:endParaRPr>
          </a:p>
        </p:txBody>
      </p:sp>
      <p:sp>
        <p:nvSpPr>
          <p:cNvPr id="41987" name="Flèche vers la droite 3">
            <a:extLst>
              <a:ext uri="{FF2B5EF4-FFF2-40B4-BE49-F238E27FC236}">
                <a16:creationId xmlns:a16="http://schemas.microsoft.com/office/drawing/2014/main" id="{934C6F20-4497-8451-4908-8020FA1B510A}"/>
              </a:ext>
            </a:extLst>
          </p:cNvPr>
          <p:cNvSpPr>
            <a:spLocks noChangeArrowheads="1"/>
          </p:cNvSpPr>
          <p:nvPr/>
        </p:nvSpPr>
        <p:spPr bwMode="auto">
          <a:xfrm>
            <a:off x="1979613" y="4365625"/>
            <a:ext cx="977900" cy="484188"/>
          </a:xfrm>
          <a:prstGeom prst="rightArrow">
            <a:avLst>
              <a:gd name="adj1" fmla="val 50000"/>
              <a:gd name="adj2" fmla="val 50024"/>
            </a:avLst>
          </a:prstGeom>
          <a:solidFill>
            <a:schemeClr val="accent1"/>
          </a:solidFill>
          <a:ln w="9525" algn="ctr">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fr-FR" altLang="fr-F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5.0.25"/>
  <p:tag name="PPTVERSION" val="16"/>
  <p:tag name="TPOS" val="6"/>
</p:tagLst>
</file>

<file path=ppt/theme/theme1.xml><?xml version="1.0" encoding="utf-8"?>
<a:theme xmlns:a="http://schemas.openxmlformats.org/drawingml/2006/main" name="Plan">
  <a:themeElements>
    <a:clrScheme name="Pla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l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la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C:\1502\Plan.pot</Template>
  <TotalTime>12517</TotalTime>
  <Words>2251</Words>
  <Application>Microsoft Macintosh PowerPoint</Application>
  <PresentationFormat>Affichage à l'écran (4:3)</PresentationFormat>
  <Paragraphs>189</Paragraphs>
  <Slides>12</Slides>
  <Notes>12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Tahoma</vt:lpstr>
      <vt:lpstr>Times New Roman</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DRC 1502 –ORIGINE ET ÉVOLUTION DU DROIT QUÉBÉCOIS ET CANADIEN</dc:title>
  <dc:creator>Université d' Ottawa</dc:creator>
  <cp:lastModifiedBy>Dagher Alice</cp:lastModifiedBy>
  <cp:revision>507</cp:revision>
  <cp:lastPrinted>2015-09-15T15:57:33Z</cp:lastPrinted>
  <dcterms:created xsi:type="dcterms:W3CDTF">2002-01-08T19:49:38Z</dcterms:created>
  <dcterms:modified xsi:type="dcterms:W3CDTF">2022-10-02T20:43:00Z</dcterms:modified>
</cp:coreProperties>
</file>