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3"/>
  </p:notesMasterIdLst>
  <p:handoutMasterIdLst>
    <p:handoutMasterId r:id="rId24"/>
  </p:handoutMasterIdLst>
  <p:sldIdLst>
    <p:sldId id="503" r:id="rId2"/>
    <p:sldId id="504" r:id="rId3"/>
    <p:sldId id="280" r:id="rId4"/>
    <p:sldId id="281" r:id="rId5"/>
    <p:sldId id="293" r:id="rId6"/>
    <p:sldId id="414" r:id="rId7"/>
    <p:sldId id="318" r:id="rId8"/>
    <p:sldId id="436" r:id="rId9"/>
    <p:sldId id="297" r:id="rId10"/>
    <p:sldId id="331" r:id="rId11"/>
    <p:sldId id="298" r:id="rId12"/>
    <p:sldId id="301" r:id="rId13"/>
    <p:sldId id="302" r:id="rId14"/>
    <p:sldId id="425" r:id="rId15"/>
    <p:sldId id="327" r:id="rId16"/>
    <p:sldId id="427" r:id="rId17"/>
    <p:sldId id="509" r:id="rId18"/>
    <p:sldId id="499" r:id="rId19"/>
    <p:sldId id="505" r:id="rId20"/>
    <p:sldId id="506" r:id="rId21"/>
    <p:sldId id="507" r:id="rId22"/>
  </p:sldIdLst>
  <p:sldSz cx="9144000" cy="6858000" type="screen4x3"/>
  <p:notesSz cx="6985000" cy="9271000"/>
  <p:custDataLst>
    <p:tags r:id="rId25"/>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1"/>
    <p:restoredTop sz="52606"/>
  </p:normalViewPr>
  <p:slideViewPr>
    <p:cSldViewPr>
      <p:cViewPr varScale="1">
        <p:scale>
          <a:sx n="63" d="100"/>
          <a:sy n="63" d="100"/>
        </p:scale>
        <p:origin x="312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38" y="-96"/>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60B25EE5-E7BD-62FA-8721-769752946FFF}"/>
              </a:ext>
            </a:extLst>
          </p:cNvPr>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5" name="Rectangle 3">
            <a:extLst>
              <a:ext uri="{FF2B5EF4-FFF2-40B4-BE49-F238E27FC236}">
                <a16:creationId xmlns:a16="http://schemas.microsoft.com/office/drawing/2014/main" id="{2AB5593A-3822-E5DD-C7C5-1EB533EBB6A6}"/>
              </a:ext>
            </a:extLst>
          </p:cNvPr>
          <p:cNvSpPr>
            <a:spLocks noGrp="1" noChangeArrowheads="1"/>
          </p:cNvSpPr>
          <p:nvPr>
            <p:ph type="dt" sz="quarter" idx="1"/>
          </p:nvPr>
        </p:nvSpPr>
        <p:spPr bwMode="auto">
          <a:xfrm>
            <a:off x="3959225"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algn="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6" name="Rectangle 4">
            <a:extLst>
              <a:ext uri="{FF2B5EF4-FFF2-40B4-BE49-F238E27FC236}">
                <a16:creationId xmlns:a16="http://schemas.microsoft.com/office/drawing/2014/main" id="{55C9527B-B48F-4C65-E27A-E5575516B72D}"/>
              </a:ext>
            </a:extLst>
          </p:cNvPr>
          <p:cNvSpPr>
            <a:spLocks noGrp="1" noChangeArrowheads="1"/>
          </p:cNvSpPr>
          <p:nvPr>
            <p:ph type="ftr" sz="quarter" idx="2"/>
          </p:nvPr>
        </p:nvSpPr>
        <p:spPr bwMode="auto">
          <a:xfrm>
            <a:off x="0"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7" name="Rectangle 5">
            <a:extLst>
              <a:ext uri="{FF2B5EF4-FFF2-40B4-BE49-F238E27FC236}">
                <a16:creationId xmlns:a16="http://schemas.microsoft.com/office/drawing/2014/main" id="{562CC8FB-4B5C-3CCB-7DBD-D2B47EB5CB40}"/>
              </a:ext>
            </a:extLst>
          </p:cNvPr>
          <p:cNvSpPr>
            <a:spLocks noGrp="1" noChangeArrowheads="1"/>
          </p:cNvSpPr>
          <p:nvPr>
            <p:ph type="sldNum" sz="quarter" idx="3"/>
          </p:nvPr>
        </p:nvSpPr>
        <p:spPr bwMode="auto">
          <a:xfrm>
            <a:off x="3959225"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algn="r" defTabSz="912813" eaLnBrk="1" hangingPunct="1">
              <a:defRPr sz="1200">
                <a:latin typeface="Tahoma" panose="020B0604030504040204" pitchFamily="34" charset="0"/>
              </a:defRPr>
            </a:lvl1pPr>
          </a:lstStyle>
          <a:p>
            <a:pPr>
              <a:defRPr/>
            </a:pPr>
            <a:fld id="{F9D9BBF1-A15B-4745-BBBA-EA5D2D5FC0BF}"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A926442-1B6B-C133-D775-0E29192B2479}"/>
              </a:ext>
            </a:extLst>
          </p:cNvPr>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12643" name="Rectangle 3">
            <a:extLst>
              <a:ext uri="{FF2B5EF4-FFF2-40B4-BE49-F238E27FC236}">
                <a16:creationId xmlns:a16="http://schemas.microsoft.com/office/drawing/2014/main" id="{8C022EDD-8C0B-38BF-AC8A-09A15286CE91}"/>
              </a:ext>
            </a:extLst>
          </p:cNvPr>
          <p:cNvSpPr>
            <a:spLocks noGrp="1" noChangeArrowheads="1"/>
          </p:cNvSpPr>
          <p:nvPr>
            <p:ph type="dt" idx="1"/>
          </p:nvPr>
        </p:nvSpPr>
        <p:spPr bwMode="auto">
          <a:xfrm>
            <a:off x="3959225"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algn="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3316" name="Rectangle 4">
            <a:extLst>
              <a:ext uri="{FF2B5EF4-FFF2-40B4-BE49-F238E27FC236}">
                <a16:creationId xmlns:a16="http://schemas.microsoft.com/office/drawing/2014/main" id="{89BC04CA-A701-0437-914C-B2D67DF8BFA5}"/>
              </a:ext>
            </a:extLst>
          </p:cNvPr>
          <p:cNvSpPr>
            <a:spLocks noGrp="1" noRot="1" noChangeAspect="1" noChangeArrowheads="1" noTextEdit="1"/>
          </p:cNvSpPr>
          <p:nvPr>
            <p:ph type="sldImg" idx="2"/>
          </p:nvPr>
        </p:nvSpPr>
        <p:spPr bwMode="auto">
          <a:xfrm>
            <a:off x="1174750" y="696913"/>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EA82EE5E-AF20-1EB9-BC27-1AAF43FE8703}"/>
              </a:ext>
            </a:extLst>
          </p:cNvPr>
          <p:cNvSpPr>
            <a:spLocks noGrp="1" noChangeArrowheads="1"/>
          </p:cNvSpPr>
          <p:nvPr>
            <p:ph type="body" sz="quarter" idx="3"/>
          </p:nvPr>
        </p:nvSpPr>
        <p:spPr bwMode="auto">
          <a:xfrm>
            <a:off x="931863" y="4403725"/>
            <a:ext cx="5121275" cy="4170363"/>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112646" name="Rectangle 6">
            <a:extLst>
              <a:ext uri="{FF2B5EF4-FFF2-40B4-BE49-F238E27FC236}">
                <a16:creationId xmlns:a16="http://schemas.microsoft.com/office/drawing/2014/main" id="{7F32E5FD-57F2-CE33-2190-9C6CDD009A15}"/>
              </a:ext>
            </a:extLst>
          </p:cNvPr>
          <p:cNvSpPr>
            <a:spLocks noGrp="1" noChangeArrowheads="1"/>
          </p:cNvSpPr>
          <p:nvPr>
            <p:ph type="ftr" sz="quarter" idx="4"/>
          </p:nvPr>
        </p:nvSpPr>
        <p:spPr bwMode="auto">
          <a:xfrm>
            <a:off x="0"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12647" name="Rectangle 7">
            <a:extLst>
              <a:ext uri="{FF2B5EF4-FFF2-40B4-BE49-F238E27FC236}">
                <a16:creationId xmlns:a16="http://schemas.microsoft.com/office/drawing/2014/main" id="{4316DAEC-9A86-DA43-6713-887ED6D13F26}"/>
              </a:ext>
            </a:extLst>
          </p:cNvPr>
          <p:cNvSpPr>
            <a:spLocks noGrp="1" noChangeArrowheads="1"/>
          </p:cNvSpPr>
          <p:nvPr>
            <p:ph type="sldNum" sz="quarter" idx="5"/>
          </p:nvPr>
        </p:nvSpPr>
        <p:spPr bwMode="auto">
          <a:xfrm>
            <a:off x="3959225"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algn="r" defTabSz="912813" eaLnBrk="1" hangingPunct="1">
              <a:defRPr sz="1200">
                <a:latin typeface="Tahoma" panose="020B0604030504040204" pitchFamily="34" charset="0"/>
              </a:defRPr>
            </a:lvl1pPr>
          </a:lstStyle>
          <a:p>
            <a:pPr>
              <a:defRPr/>
            </a:pPr>
            <a:fld id="{92AD550C-086E-8744-8826-33C1CE740D9B}"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9FA19F9-860C-0854-B8A0-5A06D1DB7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62E048A-BE22-0449-9C8B-DF02CEC4AEC1}" type="slidenum">
              <a:rPr lang="fr-FR" altLang="fr-FR" sz="1200" smtClean="0">
                <a:latin typeface="Tahoma" panose="020B0604030504040204" pitchFamily="34" charset="0"/>
              </a:rPr>
              <a:pPr/>
              <a:t>1</a:t>
            </a:fld>
            <a:endParaRPr lang="fr-FR" altLang="fr-FR" sz="1200">
              <a:latin typeface="Tahoma" panose="020B0604030504040204" pitchFamily="34" charset="0"/>
            </a:endParaRPr>
          </a:p>
        </p:txBody>
      </p:sp>
      <p:sp>
        <p:nvSpPr>
          <p:cNvPr id="16386" name="Rectangle 2">
            <a:extLst>
              <a:ext uri="{FF2B5EF4-FFF2-40B4-BE49-F238E27FC236}">
                <a16:creationId xmlns:a16="http://schemas.microsoft.com/office/drawing/2014/main" id="{2201315C-9E85-EE96-1D75-4D24F2E1EBD5}"/>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7D395195-58EE-C496-712B-1715ADFA7A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D7D6BC6E-C152-7801-7BA5-737BA01486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2D87544-6D4A-3E44-98CF-844E7E2083B5}" type="slidenum">
              <a:rPr lang="fr-FR" altLang="fr-FR" sz="1200" smtClean="0">
                <a:latin typeface="Tahoma" panose="020B0604030504040204" pitchFamily="34" charset="0"/>
              </a:rPr>
              <a:pPr/>
              <a:t>10</a:t>
            </a:fld>
            <a:endParaRPr lang="fr-FR" altLang="fr-FR" sz="1200">
              <a:latin typeface="Tahoma" panose="020B0604030504040204" pitchFamily="34" charset="0"/>
            </a:endParaRPr>
          </a:p>
        </p:txBody>
      </p:sp>
      <p:sp>
        <p:nvSpPr>
          <p:cNvPr id="55298" name="Rectangle 2">
            <a:extLst>
              <a:ext uri="{FF2B5EF4-FFF2-40B4-BE49-F238E27FC236}">
                <a16:creationId xmlns:a16="http://schemas.microsoft.com/office/drawing/2014/main" id="{CD6393FA-6058-7B38-6A50-4AAAF4AC7AE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09219F17-849C-9E0F-8651-3BEB7CA30E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Un siècle plus tard (438): </a:t>
            </a:r>
          </a:p>
          <a:p>
            <a:pPr eaLnBrk="1" hangingPunct="1"/>
            <a:r>
              <a:rPr lang="fr-CA" altLang="fr-FR" dirty="0">
                <a:latin typeface="Arial" panose="020B0604020202020204" pitchFamily="34" charset="0"/>
                <a:ea typeface="ＭＳ Ｐゴシック" panose="020B0600070205080204" pitchFamily="34" charset="-128"/>
              </a:rPr>
              <a:t>2 empereurs (Orient et Occident) qui approuvent et contrôlent le code théodosien.</a:t>
            </a:r>
          </a:p>
          <a:p>
            <a:pPr eaLnBrk="1" hangingPunct="1"/>
            <a:r>
              <a:rPr lang="fr-CA" altLang="fr-FR" dirty="0">
                <a:latin typeface="Arial" panose="020B0604020202020204" pitchFamily="34" charset="0"/>
                <a:ea typeface="ＭＳ Ｐゴシック" panose="020B0600070205080204" pitchFamily="34" charset="-128"/>
              </a:rPr>
              <a:t>A force de loi. </a:t>
            </a:r>
          </a:p>
          <a:p>
            <a:pPr eaLnBrk="1" hangingPunct="1"/>
            <a:r>
              <a:rPr lang="fr-CA" altLang="fr-FR" dirty="0">
                <a:latin typeface="Arial" panose="020B0604020202020204" pitchFamily="34" charset="0"/>
                <a:ea typeface="ＭＳ Ｐゴシック" panose="020B0600070205080204" pitchFamily="34" charset="-128"/>
              </a:rPr>
              <a:t>2 premiers codes: fait par des juristes. Celui-ci fait par empereur (et ses conseillers).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9B9C2456-C133-1917-9BFF-78FD8125EC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F3A1BC3-4113-184D-BE5E-2663277BC111}" type="slidenum">
              <a:rPr lang="fr-FR" altLang="fr-FR" sz="1200" smtClean="0">
                <a:latin typeface="Tahoma" panose="020B0604030504040204" pitchFamily="34" charset="0"/>
              </a:rPr>
              <a:pPr/>
              <a:t>11</a:t>
            </a:fld>
            <a:endParaRPr lang="fr-FR" altLang="fr-FR" sz="1200">
              <a:latin typeface="Tahoma" panose="020B0604030504040204" pitchFamily="34" charset="0"/>
            </a:endParaRPr>
          </a:p>
        </p:txBody>
      </p:sp>
      <p:sp>
        <p:nvSpPr>
          <p:cNvPr id="57346" name="Rectangle 2">
            <a:extLst>
              <a:ext uri="{FF2B5EF4-FFF2-40B4-BE49-F238E27FC236}">
                <a16:creationId xmlns:a16="http://schemas.microsoft.com/office/drawing/2014/main" id="{74123BAE-8147-8EED-D351-60CC35A5B850}"/>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A8806F66-16A3-8C09-7EC9-B438624038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On inclut dans ce code une loi, </a:t>
            </a:r>
            <a:r>
              <a:rPr lang="fr-CA" altLang="fr-FR" i="1" dirty="0">
                <a:latin typeface="Arial" panose="020B0604020202020204" pitchFamily="34" charset="0"/>
                <a:ea typeface="ＭＳ Ｐゴシック" panose="020B0600070205080204" pitchFamily="34" charset="-128"/>
              </a:rPr>
              <a:t>loi des citations</a:t>
            </a:r>
            <a:r>
              <a:rPr lang="fr-CA" altLang="fr-FR" dirty="0">
                <a:latin typeface="Arial" panose="020B0604020202020204" pitchFamily="34" charset="0"/>
                <a:ea typeface="ＭＳ Ｐゴシック" panose="020B0600070205080204" pitchFamily="34" charset="-128"/>
              </a:rPr>
              <a:t>, qui nous renseigne sur la détérioration de la culture juridique (économie va mal, juges moins bien formés, incompétents ou corrompus, guerres, jurisconsultes ont disparu depuis 2 siècle donc plus de grand écrits…)</a:t>
            </a:r>
          </a:p>
          <a:p>
            <a:pPr eaLnBrk="1" hangingPunct="1"/>
            <a:r>
              <a:rPr lang="fr-CA" altLang="fr-FR" dirty="0">
                <a:latin typeface="Arial" panose="020B0604020202020204" pitchFamily="34" charset="0"/>
                <a:ea typeface="ＭＳ Ｐゴシック" panose="020B0600070205080204" pitchFamily="34" charset="-128"/>
              </a:rPr>
              <a:t>Quand pas de re1gle de texte qui a force de loi (</a:t>
            </a:r>
            <a:r>
              <a:rPr lang="fr-CA" altLang="fr-FR" dirty="0" err="1">
                <a:latin typeface="Arial" panose="020B0604020202020204" pitchFamily="34" charset="0"/>
                <a:ea typeface="ＭＳ Ｐゴシック" panose="020B0600070205080204" pitchFamily="34" charset="-128"/>
              </a:rPr>
              <a:t>edit</a:t>
            </a:r>
            <a:r>
              <a:rPr lang="fr-CA" altLang="fr-FR" dirty="0">
                <a:latin typeface="Arial" panose="020B0604020202020204" pitchFamily="34" charset="0"/>
                <a:ea typeface="ＭＳ Ｐゴシック" panose="020B0600070205080204" pitchFamily="34" charset="-128"/>
              </a:rPr>
              <a:t>, </a:t>
            </a:r>
            <a:r>
              <a:rPr lang="fr-CA" altLang="fr-FR" dirty="0" err="1">
                <a:latin typeface="Arial" panose="020B0604020202020204" pitchFamily="34" charset="0"/>
                <a:ea typeface="ＭＳ Ｐゴシック" panose="020B0600070205080204" pitchFamily="34" charset="-128"/>
              </a:rPr>
              <a:t>decret</a:t>
            </a:r>
            <a:r>
              <a:rPr lang="fr-CA" altLang="fr-FR" dirty="0">
                <a:latin typeface="Arial" panose="020B0604020202020204" pitchFamily="34" charset="0"/>
                <a:ea typeface="ＭＳ Ｐゴシック" panose="020B0600070205080204" pitchFamily="34" charset="-128"/>
              </a:rPr>
              <a:t>…) fallait fouiller dans pleins de paperasse. Cette loi simplifie la vie au juge et leur dit que quand doivent se fonder sur les textes des jurisconsultes (car pas de texte force de loi) il doivent regarder </a:t>
            </a:r>
            <a:r>
              <a:rPr lang="fr-CA" altLang="fr-FR" dirty="0" err="1">
                <a:latin typeface="Arial" panose="020B0604020202020204" pitchFamily="34" charset="0"/>
                <a:ea typeface="ＭＳ Ｐゴシック" panose="020B0600070205080204" pitchFamily="34" charset="-128"/>
              </a:rPr>
              <a:t>parmis</a:t>
            </a:r>
            <a:r>
              <a:rPr lang="fr-CA" altLang="fr-FR" dirty="0">
                <a:latin typeface="Arial" panose="020B0604020202020204" pitchFamily="34" charset="0"/>
                <a:ea typeface="ＭＳ Ｐゴシック" panose="020B0600070205080204" pitchFamily="34" charset="-128"/>
              </a:rPr>
              <a:t> les œuvres des 5 auteurs et choisir le jugement de la majorité.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Si égalité (car un s’abstient), suivre l’avis de Papinien. Si Papinien s’est abstenu, le juge est tenu d’utiliser son jugement et peut aller voir </a:t>
            </a:r>
            <a:r>
              <a:rPr lang="fr-CA" altLang="fr-FR">
                <a:latin typeface="Arial" panose="020B0604020202020204" pitchFamily="34" charset="0"/>
                <a:ea typeface="ＭＳ Ｐゴシック" panose="020B0600070205080204" pitchFamily="34" charset="-128"/>
              </a:rPr>
              <a:t>d’autres auteurs. </a:t>
            </a:r>
            <a:endParaRPr lang="fr-CA"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1C4913B8-28C2-5E5E-1C36-7ED7CBF209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3B64DCD-C31C-6747-8F8A-B76F70A01F0B}" type="slidenum">
              <a:rPr lang="fr-FR" altLang="fr-FR" sz="1200" smtClean="0">
                <a:latin typeface="Tahoma" panose="020B0604030504040204" pitchFamily="34" charset="0"/>
              </a:rPr>
              <a:pPr/>
              <a:t>12</a:t>
            </a:fld>
            <a:endParaRPr lang="fr-FR" altLang="fr-FR" sz="1200">
              <a:latin typeface="Tahoma" panose="020B0604030504040204" pitchFamily="34" charset="0"/>
            </a:endParaRPr>
          </a:p>
        </p:txBody>
      </p:sp>
      <p:sp>
        <p:nvSpPr>
          <p:cNvPr id="65538" name="Rectangle 2">
            <a:extLst>
              <a:ext uri="{FF2B5EF4-FFF2-40B4-BE49-F238E27FC236}">
                <a16:creationId xmlns:a16="http://schemas.microsoft.com/office/drawing/2014/main" id="{D4F70CB1-7EDC-F69D-1768-BEFA38E8B7B7}"/>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4BE5F4E1-0959-D693-37CF-2F2D3E464D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Compilations: mises à jour juridiques comprenant 4 parties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1-Code</a:t>
            </a:r>
          </a:p>
          <a:p>
            <a:pPr eaLnBrk="1" hangingPunct="1"/>
            <a:r>
              <a:rPr lang="fr-FR" altLang="fr-FR" dirty="0">
                <a:latin typeface="Arial" panose="020B0604020202020204" pitchFamily="34" charset="0"/>
                <a:ea typeface="ＭＳ Ｐゴシック" panose="020B0600070205080204" pitchFamily="34" charset="-128"/>
              </a:rPr>
              <a:t>Inspiré du code théodosien, un peu comme une « mise à jour de </a:t>
            </a:r>
            <a:r>
              <a:rPr lang="fr-FR" altLang="fr-FR" dirty="0" err="1">
                <a:latin typeface="Arial" panose="020B0604020202020204" pitchFamily="34" charset="0"/>
                <a:ea typeface="ＭＳ Ｐゴシック" panose="020B0600070205080204" pitchFamily="34" charset="-128"/>
              </a:rPr>
              <a:t>celu</a:t>
            </a:r>
            <a:r>
              <a:rPr lang="fr-FR" altLang="fr-FR" dirty="0">
                <a:latin typeface="Arial" panose="020B0604020202020204" pitchFamily="34" charset="0"/>
                <a:ea typeface="ＭＳ Ｐゴシック" panose="020B0600070205080204" pitchFamily="34" charset="-128"/>
              </a:rPr>
              <a:t>—ci ». Il y a une table des matières avec thèmes et sous-thèmes- permettant de déterminer dans quel domaine du droit on est. « copié-collé » des décisions précédentes d’empereurs (recueil).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6748696E-1AEB-E036-1BB5-71761E202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3A0664B-0830-A64B-B147-259766EEFDBD}" type="slidenum">
              <a:rPr lang="fr-FR" altLang="fr-FR" sz="1200" smtClean="0">
                <a:latin typeface="Tahoma" panose="020B0604030504040204" pitchFamily="34" charset="0"/>
              </a:rPr>
              <a:pPr/>
              <a:t>13</a:t>
            </a:fld>
            <a:endParaRPr lang="fr-FR" altLang="fr-FR" sz="1200">
              <a:latin typeface="Tahoma" panose="020B0604030504040204" pitchFamily="34" charset="0"/>
            </a:endParaRPr>
          </a:p>
        </p:txBody>
      </p:sp>
      <p:sp>
        <p:nvSpPr>
          <p:cNvPr id="67586" name="Rectangle 2">
            <a:extLst>
              <a:ext uri="{FF2B5EF4-FFF2-40B4-BE49-F238E27FC236}">
                <a16:creationId xmlns:a16="http://schemas.microsoft.com/office/drawing/2014/main" id="{39C8929D-EA98-4C43-9F69-8D2B794EFCF6}"/>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443AF629-197E-8BCF-22E8-241327EDF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S’attaque aux problèmes des jurisconsultes à propos de la loi des citations. Il n’y a pas eu bcp de nouveaux jurisconsultes depuis le 3</a:t>
            </a:r>
            <a:r>
              <a:rPr lang="fr-CA" altLang="fr-FR" baseline="30000" dirty="0">
                <a:latin typeface="Arial" panose="020B0604020202020204" pitchFamily="34" charset="0"/>
                <a:ea typeface="ＭＳ Ｐゴシック" panose="020B0600070205080204" pitchFamily="34" charset="-128"/>
              </a:rPr>
              <a:t>e</a:t>
            </a:r>
            <a:r>
              <a:rPr lang="fr-CA" altLang="fr-FR" dirty="0">
                <a:latin typeface="Arial" panose="020B0604020202020204" pitchFamily="34" charset="0"/>
                <a:ea typeface="ＭＳ Ｐゴシック" panose="020B0600070205080204" pitchFamily="34" charset="-128"/>
              </a:rPr>
              <a:t> siècle, donc bcp de textes dépassés, plus pertinent, le droit pouvait avoir changé d’ici là et les jurisconsultes se </a:t>
            </a:r>
            <a:r>
              <a:rPr lang="fr-CA" altLang="fr-FR" dirty="0" err="1">
                <a:latin typeface="Arial" panose="020B0604020202020204" pitchFamily="34" charset="0"/>
                <a:ea typeface="ＭＳ Ｐゴシック" panose="020B0600070205080204" pitchFamily="34" charset="-128"/>
              </a:rPr>
              <a:t>contradisaient</a:t>
            </a:r>
            <a:r>
              <a:rPr lang="fr-CA" altLang="fr-FR" dirty="0">
                <a:latin typeface="Arial" panose="020B0604020202020204" pitchFamily="34" charset="0"/>
                <a:ea typeface="ＭＳ Ｐゴシック" panose="020B0600070205080204" pitchFamily="34" charset="-128"/>
              </a:rPr>
              <a:t> bcp. Chercher une loi parmi les avis des jurisconsultes était difficile.</a:t>
            </a:r>
          </a:p>
          <a:p>
            <a:pPr eaLnBrk="1" hangingPunct="1"/>
            <a:r>
              <a:rPr lang="fr-CA" altLang="fr-FR" dirty="0">
                <a:latin typeface="Arial" panose="020B0604020202020204" pitchFamily="34" charset="0"/>
                <a:ea typeface="ＭＳ Ｐゴシック" panose="020B0600070205080204" pitchFamily="34" charset="-128"/>
              </a:rPr>
              <a:t>Justinien considère qu’il faut donner un instrument de travail plus réaliste- met sur pied une commission qui choisit les parties les plus pertinentes, utiles pour les procès, décisions et actes juridiques conclus à cette époque (6</a:t>
            </a:r>
            <a:r>
              <a:rPr lang="fr-CA" altLang="fr-FR" baseline="30000" dirty="0">
                <a:latin typeface="Arial" panose="020B0604020202020204" pitchFamily="34" charset="0"/>
                <a:ea typeface="ＭＳ Ｐゴシック" panose="020B0600070205080204" pitchFamily="34" charset="-128"/>
              </a:rPr>
              <a:t>e</a:t>
            </a:r>
            <a:r>
              <a:rPr lang="fr-CA" altLang="fr-FR" dirty="0">
                <a:latin typeface="Arial" panose="020B0604020202020204" pitchFamily="34" charset="0"/>
                <a:ea typeface="ＭＳ Ｐゴシック" panose="020B0600070205080204" pitchFamily="34" charset="-128"/>
              </a:rPr>
              <a:t> siècle) à Constantinople.</a:t>
            </a:r>
          </a:p>
          <a:p>
            <a:pPr eaLnBrk="1" hangingPunct="1"/>
            <a:r>
              <a:rPr lang="fr-CA" altLang="fr-FR" dirty="0">
                <a:latin typeface="Arial" panose="020B0604020202020204" pitchFamily="34" charset="0"/>
                <a:ea typeface="ＭＳ Ｐゴシック" panose="020B0600070205080204" pitchFamily="34" charset="-128"/>
              </a:rPr>
              <a:t>Seulement 5% des ouvrages seront repris dans le digestes, les plus pertinents, dont certains sont reformulés.</a:t>
            </a:r>
          </a:p>
          <a:p>
            <a:pPr eaLnBrk="1" hangingPunct="1"/>
            <a:r>
              <a:rPr lang="fr-CA" altLang="fr-FR" dirty="0">
                <a:latin typeface="Arial" panose="020B0604020202020204" pitchFamily="34" charset="0"/>
                <a:ea typeface="ＭＳ Ｐゴシック" panose="020B0600070205080204" pitchFamily="34" charset="-128"/>
              </a:rPr>
              <a:t>Comme pour le code, on organise bien les articles en sections et sous-sections.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Justinien affirme que « tout ce qui est dans le digeste a force de loi » - on ne prend plus en compte opinions des auteurs précédents (Papinien…)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6830A1C1-6B7F-311C-3E00-F05532D7F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108220D-11F6-4744-8C3D-AF2308168327}" type="slidenum">
              <a:rPr lang="fr-FR" altLang="fr-FR" sz="1200" smtClean="0">
                <a:latin typeface="Tahoma" panose="020B0604030504040204" pitchFamily="34" charset="0"/>
              </a:rPr>
              <a:pPr/>
              <a:t>14</a:t>
            </a:fld>
            <a:endParaRPr lang="fr-FR" altLang="fr-FR" sz="1200">
              <a:latin typeface="Tahoma" panose="020B0604030504040204" pitchFamily="34" charset="0"/>
            </a:endParaRPr>
          </a:p>
        </p:txBody>
      </p:sp>
      <p:sp>
        <p:nvSpPr>
          <p:cNvPr id="72706" name="Rectangle 2">
            <a:extLst>
              <a:ext uri="{FF2B5EF4-FFF2-40B4-BE49-F238E27FC236}">
                <a16:creationId xmlns:a16="http://schemas.microsoft.com/office/drawing/2014/main" id="{BF87ADE8-982C-5012-E92C-8C7ECC791FF4}"/>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422F14AE-D412-5FFB-67E5-3C6791BA5A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sz="1000" dirty="0">
              <a:latin typeface="Arial" panose="020B0604020202020204" pitchFamily="34" charset="0"/>
              <a:ea typeface="ＭＳ Ｐゴシック" panose="020B0600070205080204" pitchFamily="34" charset="-128"/>
            </a:endParaRPr>
          </a:p>
          <a:p>
            <a:pPr eaLnBrk="1" hangingPunct="1"/>
            <a:r>
              <a:rPr lang="fr-CA" altLang="fr-FR" sz="1000" dirty="0">
                <a:latin typeface="Arial" panose="020B0604020202020204" pitchFamily="34" charset="0"/>
                <a:ea typeface="ＭＳ Ｐゴシック" panose="020B0600070205080204" pitchFamily="34" charset="-128"/>
              </a:rPr>
              <a:t>D.1.1.1 par ex = référence au digeste (dès qu’il y a D)</a:t>
            </a:r>
          </a:p>
          <a:p>
            <a:pPr eaLnBrk="1" hangingPunct="1"/>
            <a:endParaRPr lang="fr-CA" altLang="fr-FR" sz="1000" dirty="0">
              <a:latin typeface="Arial" panose="020B0604020202020204" pitchFamily="34" charset="0"/>
              <a:ea typeface="ＭＳ Ｐゴシック" panose="020B0600070205080204" pitchFamily="34" charset="-128"/>
            </a:endParaRPr>
          </a:p>
          <a:p>
            <a:pPr eaLnBrk="1" hangingPunct="1"/>
            <a:r>
              <a:rPr lang="fr-CA" altLang="fr-FR" sz="1000" dirty="0">
                <a:latin typeface="Arial" panose="020B0604020202020204" pitchFamily="34" charset="0"/>
                <a:ea typeface="ＭＳ Ｐゴシック" panose="020B0600070205080204" pitchFamily="34" charset="-128"/>
              </a:rPr>
              <a:t>La Cour suprême cite le digeste dans </a:t>
            </a:r>
            <a:r>
              <a:rPr lang="fr-FR" altLang="fr-FR" sz="2000" i="1" dirty="0">
                <a:solidFill>
                  <a:schemeClr val="tx1"/>
                </a:solidFill>
                <a:ea typeface="ＭＳ Ｐゴシック" panose="020B0600070205080204" pitchFamily="34" charset="-128"/>
              </a:rPr>
              <a:t>Banque de Nouvelle-Écosse</a:t>
            </a:r>
            <a:r>
              <a:rPr lang="fr-FR" altLang="fr-FR" sz="2000" dirty="0">
                <a:solidFill>
                  <a:schemeClr val="tx1"/>
                </a:solidFill>
                <a:ea typeface="ＭＳ Ｐゴシック" panose="020B0600070205080204" pitchFamily="34" charset="-128"/>
              </a:rPr>
              <a:t> c. </a:t>
            </a:r>
            <a:r>
              <a:rPr lang="fr-FR" altLang="fr-FR" sz="2000" i="1" dirty="0">
                <a:solidFill>
                  <a:schemeClr val="tx1"/>
                </a:solidFill>
                <a:ea typeface="ＭＳ Ｐゴシック" panose="020B0600070205080204" pitchFamily="34" charset="-128"/>
              </a:rPr>
              <a:t>Thibault</a:t>
            </a:r>
            <a:r>
              <a:rPr lang="fr-CA" altLang="fr-FR" sz="1000" dirty="0">
                <a:latin typeface="Arial" panose="020B0604020202020204" pitchFamily="34" charset="0"/>
                <a:ea typeface="ＭＳ Ｐゴシック" panose="020B0600070205080204" pitchFamily="34" charset="-128"/>
              </a:rPr>
              <a:t> , on devait décider si un contrat de vente existait, le débat portait en partie sur le mot « aliénation » dans le C.c.Q. Les appelants affirment que c’est un sens plus large, plus souple et n’a pas besoin d’être permanent. Dans le </a:t>
            </a:r>
            <a:r>
              <a:rPr lang="fr-CA" altLang="fr-FR" sz="1000" dirty="0" err="1">
                <a:latin typeface="Arial" panose="020B0604020202020204" pitchFamily="34" charset="0"/>
                <a:ea typeface="ＭＳ Ｐゴシック" panose="020B0600070205080204" pitchFamily="34" charset="-128"/>
              </a:rPr>
              <a:t>CcBC</a:t>
            </a:r>
            <a:r>
              <a:rPr lang="fr-CA" altLang="fr-FR" sz="1000" dirty="0">
                <a:latin typeface="Arial" panose="020B0604020202020204" pitchFamily="34" charset="0"/>
                <a:ea typeface="ＭＳ Ｐゴシック" panose="020B0600070205080204" pitchFamily="34" charset="-128"/>
              </a:rPr>
              <a:t>, on mentionnait </a:t>
            </a:r>
            <a:r>
              <a:rPr lang="fr-CA" altLang="fr-FR" sz="1000" dirty="0" err="1">
                <a:latin typeface="Arial" panose="020B0604020202020204" pitchFamily="34" charset="0"/>
                <a:ea typeface="ＭＳ Ｐゴシック" panose="020B0600070205080204" pitchFamily="34" charset="-128"/>
              </a:rPr>
              <a:t>permanamment</a:t>
            </a:r>
            <a:r>
              <a:rPr lang="fr-CA" altLang="fr-FR" sz="1000" dirty="0">
                <a:latin typeface="Arial" panose="020B0604020202020204" pitchFamily="34" charset="0"/>
                <a:ea typeface="ＭＳ Ｐゴシック" panose="020B0600070205080204" pitchFamily="34" charset="-128"/>
              </a:rPr>
              <a:t>. CS décide qui a rien qui n’a vraiment changé entre les deux codes, le mot aliénation n’a pas changé de sens. CS affirme que c’est une évidence que le mot aliénation est </a:t>
            </a:r>
            <a:r>
              <a:rPr lang="fr-CA" altLang="fr-FR" sz="1000" dirty="0" err="1">
                <a:latin typeface="Arial" panose="020B0604020202020204" pitchFamily="34" charset="0"/>
                <a:ea typeface="ＭＳ Ｐゴシック" panose="020B0600070205080204" pitchFamily="34" charset="-128"/>
              </a:rPr>
              <a:t>qqchose</a:t>
            </a:r>
            <a:r>
              <a:rPr lang="fr-CA" altLang="fr-FR" sz="1000" dirty="0">
                <a:latin typeface="Arial" panose="020B0604020202020204" pitchFamily="34" charset="0"/>
                <a:ea typeface="ＭＳ Ｐゴシック" panose="020B0600070205080204" pitchFamily="34" charset="-128"/>
              </a:rPr>
              <a:t> de permanent car même dans le digeste on affirmait cela (prouver que depuis des siècles l’interprétation est la même). Vient confirmer le sens du mot aliénation, ce qu’on trouve dans le digeste vient appuyer l’argument de la CS en lui donnant plus de force.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F75BDB01-07FE-3797-F5AA-214EDBB895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A2EB4B8-6F4B-D046-B926-61D24A049B89}" type="slidenum">
              <a:rPr lang="fr-FR" altLang="fr-FR" sz="1200" smtClean="0">
                <a:latin typeface="Tahoma" panose="020B0604030504040204" pitchFamily="34" charset="0"/>
              </a:rPr>
              <a:pPr/>
              <a:t>15</a:t>
            </a:fld>
            <a:endParaRPr lang="fr-FR" altLang="fr-FR" sz="1200">
              <a:latin typeface="Tahoma" panose="020B0604030504040204" pitchFamily="34" charset="0"/>
            </a:endParaRPr>
          </a:p>
        </p:txBody>
      </p:sp>
      <p:sp>
        <p:nvSpPr>
          <p:cNvPr id="74754" name="Rectangle 2">
            <a:extLst>
              <a:ext uri="{FF2B5EF4-FFF2-40B4-BE49-F238E27FC236}">
                <a16:creationId xmlns:a16="http://schemas.microsoft.com/office/drawing/2014/main" id="{65BDC65B-55CC-A1D8-59BF-0B5746FBF952}"/>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C29310F4-E1D4-B598-3F28-DE10FF55D8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3) Les institutes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Ouvrage pour les étudiants bcp plus court que le digeste qui résume ce qu’on trouve dans le code et le digeste en évitant de rentrer trop dans les détails. Pour les étudiants qui commencent en droit.</a:t>
            </a:r>
          </a:p>
          <a:p>
            <a:pPr eaLnBrk="1" hangingPunct="1"/>
            <a:r>
              <a:rPr lang="fr-CA" altLang="fr-FR" dirty="0">
                <a:latin typeface="Arial" panose="020B0604020202020204" pitchFamily="34" charset="0"/>
                <a:ea typeface="ＭＳ Ｐゴシック" panose="020B0600070205080204" pitchFamily="34" charset="-128"/>
              </a:rPr>
              <a:t>N’a pas force de loi au début.</a:t>
            </a:r>
          </a:p>
          <a:p>
            <a:pPr eaLnBrk="1" hangingPunct="1"/>
            <a:r>
              <a:rPr lang="fr-CA" altLang="fr-FR" dirty="0">
                <a:latin typeface="Arial" panose="020B0604020202020204" pitchFamily="34" charset="0"/>
                <a:ea typeface="ＭＳ Ｐゴシック" panose="020B0600070205080204" pitchFamily="34" charset="-128"/>
              </a:rPr>
              <a:t>Justinien aurait lu l’ouvrage et l’aurait aimé donc aurait demandé qu’il ait force de loi, donc aura force de loi.</a:t>
            </a:r>
          </a:p>
          <a:p>
            <a:pPr eaLnBrk="1" hangingPunct="1"/>
            <a:r>
              <a:rPr lang="fr-CA" altLang="fr-FR" dirty="0">
                <a:latin typeface="Arial" panose="020B0604020202020204" pitchFamily="34" charset="0"/>
                <a:ea typeface="ＭＳ Ｐゴシック" panose="020B0600070205080204" pitchFamily="34" charset="-128"/>
              </a:rPr>
              <a:t>Contrairement au digeste, écrit par des juristes de l’époque de Justinien. Conçu pour se lire facilement.</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4) Les Novelles</a:t>
            </a:r>
          </a:p>
          <a:p>
            <a:pPr eaLnBrk="1" hangingPunct="1"/>
            <a:r>
              <a:rPr lang="fr-CA" altLang="fr-FR" dirty="0">
                <a:latin typeface="Arial" panose="020B0604020202020204" pitchFamily="34" charset="0"/>
                <a:ea typeface="ＭＳ Ｐゴシック" panose="020B0600070205080204" pitchFamily="34" charset="-128"/>
              </a:rPr>
              <a:t>Les décisions de Justiniens qui ont force de loi après le digeste et jusqu’à sa mort. Tous les ajouts et modifications que Justinien a faites jusqu’à sa mort.</a:t>
            </a:r>
          </a:p>
          <a:p>
            <a:pPr eaLnBrk="1" hangingPunct="1"/>
            <a:r>
              <a:rPr lang="fr-CA" altLang="fr-FR" dirty="0">
                <a:latin typeface="Arial" panose="020B0604020202020204" pitchFamily="34" charset="0"/>
                <a:ea typeface="ＭＳ Ｐゴシック" panose="020B0600070205080204" pitchFamily="34" charset="-128"/>
              </a:rPr>
              <a:t>Peut être des modifications au digeste, au code…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Espace réservé de l'image des diapositives 1">
            <a:extLst>
              <a:ext uri="{FF2B5EF4-FFF2-40B4-BE49-F238E27FC236}">
                <a16:creationId xmlns:a16="http://schemas.microsoft.com/office/drawing/2014/main" id="{FD2313E9-4D3F-654A-6CA8-D16AA408DDAE}"/>
              </a:ext>
            </a:extLst>
          </p:cNvPr>
          <p:cNvSpPr>
            <a:spLocks noGrp="1" noRot="1" noChangeAspect="1" noChangeArrowheads="1" noTextEdit="1"/>
          </p:cNvSpPr>
          <p:nvPr>
            <p:ph type="sldImg"/>
          </p:nvPr>
        </p:nvSpPr>
        <p:spPr>
          <a:ln/>
        </p:spPr>
      </p:sp>
      <p:sp>
        <p:nvSpPr>
          <p:cNvPr id="76802" name="Espace réservé des commentaires 2">
            <a:extLst>
              <a:ext uri="{FF2B5EF4-FFF2-40B4-BE49-F238E27FC236}">
                <a16:creationId xmlns:a16="http://schemas.microsoft.com/office/drawing/2014/main" id="{145BC943-E99C-96DB-DEA3-BE311642AC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Préface dit que: il est interdit de citer en justice les anciens textes, les seuls textes ayant autorité devant les juges sont le Code, le Digeste et les Institutes qui ont force de loi.</a:t>
            </a:r>
          </a:p>
          <a:p>
            <a:pPr eaLnBrk="1" hangingPunct="1"/>
            <a:r>
              <a:rPr lang="fr-FR" altLang="fr-FR" dirty="0">
                <a:latin typeface="Arial" panose="020B0604020202020204" pitchFamily="34" charset="0"/>
                <a:ea typeface="ＭＳ Ｐゴシック" panose="020B0600070205080204" pitchFamily="34" charset="-128"/>
              </a:rPr>
              <a:t>On peut uniquement prendre la version de la loi se retrouvant dans ces ouvrages.</a:t>
            </a:r>
          </a:p>
          <a:p>
            <a:pPr eaLnBrk="1" hangingPunct="1"/>
            <a:r>
              <a:rPr lang="fr-FR" altLang="fr-FR" dirty="0">
                <a:latin typeface="Arial" panose="020B0604020202020204" pitchFamily="34" charset="0"/>
                <a:ea typeface="ＭＳ Ｐゴシック" panose="020B0600070205080204" pitchFamily="34" charset="-128"/>
              </a:rPr>
              <a:t>Justinien ne veut </a:t>
            </a:r>
            <a:r>
              <a:rPr lang="fr-FR" altLang="fr-FR" dirty="0" err="1">
                <a:latin typeface="Arial" panose="020B0604020202020204" pitchFamily="34" charset="0"/>
                <a:ea typeface="ＭＳ Ｐゴシック" panose="020B0600070205080204" pitchFamily="34" charset="-128"/>
              </a:rPr>
              <a:t>pss</a:t>
            </a:r>
            <a:r>
              <a:rPr lang="fr-FR" altLang="fr-FR" dirty="0">
                <a:latin typeface="Arial" panose="020B0604020202020204" pitchFamily="34" charset="0"/>
                <a:ea typeface="ＭＳ Ｐゴシック" panose="020B0600070205080204" pitchFamily="34" charset="-128"/>
              </a:rPr>
              <a:t> une nouvelle classe de jurisconsultes, donc interdit le commenter le Digeste, il faut l’appliquer sans rien dire. Veut limiter le nombre de documents pour ne pas se ramasser avec 2000 doc comme avant.</a:t>
            </a:r>
          </a:p>
          <a:p>
            <a:pPr eaLnBrk="1" hangingPunct="1"/>
            <a:r>
              <a:rPr lang="fr-FR" altLang="fr-FR" dirty="0">
                <a:latin typeface="Arial" panose="020B0604020202020204" pitchFamily="34" charset="0"/>
                <a:ea typeface="ＭＳ Ｐゴシック" panose="020B0600070205080204" pitchFamily="34" charset="-128"/>
              </a:rPr>
              <a:t>Il était tellement important pour Justinien d’avoir uniquement le 5% des plus importants qu’il fait brûler le reste des ouvrages.</a:t>
            </a:r>
          </a:p>
        </p:txBody>
      </p:sp>
      <p:sp>
        <p:nvSpPr>
          <p:cNvPr id="76803" name="Espace réservé du numéro de diapositive 3">
            <a:extLst>
              <a:ext uri="{FF2B5EF4-FFF2-40B4-BE49-F238E27FC236}">
                <a16:creationId xmlns:a16="http://schemas.microsoft.com/office/drawing/2014/main" id="{1CE66E16-C666-DC9E-5C20-818D4F57FA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0398CD-B5E8-2C4B-BA3E-BD597103548F}" type="slidenum">
              <a:rPr lang="fr-FR" altLang="fr-FR" sz="1200" smtClean="0">
                <a:latin typeface="Tahoma" panose="020B0604030504040204" pitchFamily="34" charset="0"/>
              </a:rPr>
              <a:pPr/>
              <a:t>16</a:t>
            </a:fld>
            <a:endParaRPr lang="fr-FR" altLang="fr-FR" sz="1200">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Espace réservé de l'image des diapositives 1">
            <a:extLst>
              <a:ext uri="{FF2B5EF4-FFF2-40B4-BE49-F238E27FC236}">
                <a16:creationId xmlns:a16="http://schemas.microsoft.com/office/drawing/2014/main" id="{33B7740F-4ECD-59B7-D758-2FE23DD2AD04}"/>
              </a:ext>
            </a:extLst>
          </p:cNvPr>
          <p:cNvSpPr>
            <a:spLocks noGrp="1" noRot="1" noChangeAspect="1" noChangeArrowheads="1" noTextEdit="1"/>
          </p:cNvSpPr>
          <p:nvPr>
            <p:ph type="sldImg"/>
          </p:nvPr>
        </p:nvSpPr>
        <p:spPr>
          <a:ln/>
        </p:spPr>
      </p:sp>
      <p:sp>
        <p:nvSpPr>
          <p:cNvPr id="78850" name="Espace réservé des commentaires 2">
            <a:extLst>
              <a:ext uri="{FF2B5EF4-FFF2-40B4-BE49-F238E27FC236}">
                <a16:creationId xmlns:a16="http://schemas.microsoft.com/office/drawing/2014/main" id="{FF3D6126-D246-FA9A-D4CE-B44C7D39DE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Justinien écrit dans sa préface qu’il pourrit y avoir de nouvelles difficultés pas prévues: la société évolue toujours, de nouveaux problèmes et réalités apparaissent (reconnait que malgré les qualités il pourrait y avoir quelques lacunes)</a:t>
            </a:r>
          </a:p>
          <a:p>
            <a:pPr eaLnBrk="1" hangingPunct="1"/>
            <a:r>
              <a:rPr lang="fr-FR" altLang="fr-FR" dirty="0">
                <a:latin typeface="Arial" panose="020B0604020202020204" pitchFamily="34" charset="0"/>
                <a:ea typeface="ＭＳ Ｐゴシック" panose="020B0600070205080204" pitchFamily="34" charset="-128"/>
              </a:rPr>
              <a:t>Demande aux juges de le consulter en cas de problème</a:t>
            </a:r>
            <a:r>
              <a:rPr lang="fr-FR" altLang="fr-FR" dirty="0">
                <a:latin typeface="Arial" panose="020B0604020202020204" pitchFamily="34" charset="0"/>
                <a:ea typeface="ＭＳ Ｐゴシック" panose="020B0600070205080204" pitchFamily="34" charset="-128"/>
                <a:sym typeface="Wingdings" pitchFamily="2" charset="2"/>
              </a:rPr>
              <a:t> il sera capable de régler les rares situations problématiques lui-même</a:t>
            </a:r>
            <a:endParaRPr lang="fr-FR" altLang="fr-FR" dirty="0">
              <a:latin typeface="Arial" panose="020B0604020202020204" pitchFamily="34" charset="0"/>
              <a:ea typeface="ＭＳ Ｐゴシック" panose="020B0600070205080204" pitchFamily="34" charset="-128"/>
            </a:endParaRPr>
          </a:p>
        </p:txBody>
      </p:sp>
      <p:sp>
        <p:nvSpPr>
          <p:cNvPr id="78851" name="Espace réservé du numéro de diapositive 3">
            <a:extLst>
              <a:ext uri="{FF2B5EF4-FFF2-40B4-BE49-F238E27FC236}">
                <a16:creationId xmlns:a16="http://schemas.microsoft.com/office/drawing/2014/main" id="{11BF9849-B7C3-08F6-5EA9-3D75BFF1B1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D56D1B6-0902-6C41-96F8-30C748AABC24}" type="slidenum">
              <a:rPr lang="fr-FR" altLang="fr-FR" sz="1200" smtClean="0">
                <a:latin typeface="Tahoma" panose="020B0604030504040204" pitchFamily="34" charset="0"/>
              </a:rPr>
              <a:pPr/>
              <a:t>17</a:t>
            </a:fld>
            <a:endParaRPr lang="fr-FR" altLang="fr-FR" sz="1200">
              <a:latin typeface="Tahoma" panose="020B060403050404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1391BB01-332B-70E0-E557-54D02A72F0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9CFE473-DBD2-8045-B7BC-CBCB683E02A6}" type="slidenum">
              <a:rPr lang="fr-FR" altLang="fr-FR" sz="1200" smtClean="0">
                <a:latin typeface="Tahoma" panose="020B0604030504040204" pitchFamily="34" charset="0"/>
              </a:rPr>
              <a:pPr/>
              <a:t>18</a:t>
            </a:fld>
            <a:endParaRPr lang="fr-FR" altLang="fr-FR" sz="1200">
              <a:latin typeface="Tahoma" panose="020B0604030504040204" pitchFamily="34" charset="0"/>
            </a:endParaRPr>
          </a:p>
        </p:txBody>
      </p:sp>
      <p:sp>
        <p:nvSpPr>
          <p:cNvPr id="80898" name="Rectangle 2">
            <a:extLst>
              <a:ext uri="{FF2B5EF4-FFF2-40B4-BE49-F238E27FC236}">
                <a16:creationId xmlns:a16="http://schemas.microsoft.com/office/drawing/2014/main" id="{AB52D867-D8CF-6E80-E42C-79ED3F57B7DE}"/>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0159EAB7-84A2-103D-122D-DB6F4148F9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844FDAF3-5ED1-70A6-9460-A7EB45C565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79761C8-800F-314C-8F8D-79F9517E463B}" type="slidenum">
              <a:rPr lang="fr-FR" altLang="fr-FR" sz="1200" smtClean="0">
                <a:latin typeface="Tahoma" panose="020B0604030504040204" pitchFamily="34" charset="0"/>
              </a:rPr>
              <a:pPr/>
              <a:t>19</a:t>
            </a:fld>
            <a:endParaRPr lang="fr-FR" altLang="fr-FR" sz="1200">
              <a:latin typeface="Tahoma" panose="020B0604030504040204" pitchFamily="34" charset="0"/>
            </a:endParaRPr>
          </a:p>
        </p:txBody>
      </p:sp>
      <p:sp>
        <p:nvSpPr>
          <p:cNvPr id="82946" name="Rectangle 2">
            <a:extLst>
              <a:ext uri="{FF2B5EF4-FFF2-40B4-BE49-F238E27FC236}">
                <a16:creationId xmlns:a16="http://schemas.microsoft.com/office/drawing/2014/main" id="{B0BF840B-C5BC-D67D-1CE6-7B8F4627DD9E}"/>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455EBFEC-D257-553C-EDDD-DEC379198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FE78EB19-AD5E-2CCF-42A3-DABF81874B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D7C5B0D-A80B-2C42-8710-F84A7182FFCC}" type="slidenum">
              <a:rPr lang="fr-FR" altLang="fr-FR" sz="1200" smtClean="0">
                <a:latin typeface="Tahoma" panose="020B0604030504040204" pitchFamily="34" charset="0"/>
              </a:rPr>
              <a:pPr/>
              <a:t>2</a:t>
            </a:fld>
            <a:endParaRPr lang="fr-FR" altLang="fr-FR" sz="1200">
              <a:latin typeface="Tahoma" panose="020B0604030504040204" pitchFamily="34" charset="0"/>
            </a:endParaRPr>
          </a:p>
        </p:txBody>
      </p:sp>
      <p:sp>
        <p:nvSpPr>
          <p:cNvPr id="18434" name="Rectangle 2">
            <a:extLst>
              <a:ext uri="{FF2B5EF4-FFF2-40B4-BE49-F238E27FC236}">
                <a16:creationId xmlns:a16="http://schemas.microsoft.com/office/drawing/2014/main" id="{03C17B8B-B612-880E-F705-020D3EF4A3F6}"/>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0F2EC64-4EA5-155A-8F96-E3C77DD10E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EE482366-37B2-542C-AA2B-EC57019D2A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F45E3A9-DFC3-4042-9402-704D1F53AC0F}" type="slidenum">
              <a:rPr lang="fr-FR" altLang="fr-FR" sz="1200" smtClean="0">
                <a:latin typeface="Tahoma" panose="020B0604030504040204" pitchFamily="34" charset="0"/>
              </a:rPr>
              <a:pPr/>
              <a:t>20</a:t>
            </a:fld>
            <a:endParaRPr lang="fr-FR" altLang="fr-FR" sz="1200">
              <a:latin typeface="Tahoma" panose="020B0604030504040204" pitchFamily="34" charset="0"/>
            </a:endParaRPr>
          </a:p>
        </p:txBody>
      </p:sp>
      <p:sp>
        <p:nvSpPr>
          <p:cNvPr id="84994" name="Rectangle 2">
            <a:extLst>
              <a:ext uri="{FF2B5EF4-FFF2-40B4-BE49-F238E27FC236}">
                <a16:creationId xmlns:a16="http://schemas.microsoft.com/office/drawing/2014/main" id="{771AB593-0ECB-127C-E398-BE8912AD598A}"/>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0F2FB9C2-0F0F-7DF8-1DD4-34110EA29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ED2696A3-9E2A-22C1-FC2F-67D23DE6AF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36C85E4-A005-8641-8C27-AE90229129D6}" type="slidenum">
              <a:rPr lang="fr-FR" altLang="fr-FR" sz="1200" smtClean="0">
                <a:latin typeface="Tahoma" panose="020B0604030504040204" pitchFamily="34" charset="0"/>
              </a:rPr>
              <a:pPr/>
              <a:t>21</a:t>
            </a:fld>
            <a:endParaRPr lang="fr-FR" altLang="fr-FR" sz="1200">
              <a:latin typeface="Tahoma" panose="020B0604030504040204" pitchFamily="34" charset="0"/>
            </a:endParaRPr>
          </a:p>
        </p:txBody>
      </p:sp>
      <p:sp>
        <p:nvSpPr>
          <p:cNvPr id="87042" name="Rectangle 2">
            <a:extLst>
              <a:ext uri="{FF2B5EF4-FFF2-40B4-BE49-F238E27FC236}">
                <a16:creationId xmlns:a16="http://schemas.microsoft.com/office/drawing/2014/main" id="{E1F48D8D-C0F7-7064-9302-1CC713CB2AB0}"/>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3842F996-85F3-807D-5066-2A0A8FF7AE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68743E8F-5B27-173E-B665-861A88FB1B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65ABEF3-A859-7048-98E8-0941805305B0}" type="slidenum">
              <a:rPr lang="fr-FR" altLang="fr-FR" sz="1200" smtClean="0">
                <a:latin typeface="Tahoma" panose="020B0604030504040204" pitchFamily="34" charset="0"/>
              </a:rPr>
              <a:pPr/>
              <a:t>3</a:t>
            </a:fld>
            <a:endParaRPr lang="fr-FR" altLang="fr-FR" sz="1200">
              <a:latin typeface="Tahoma" panose="020B0604030504040204" pitchFamily="34" charset="0"/>
            </a:endParaRPr>
          </a:p>
        </p:txBody>
      </p:sp>
      <p:sp>
        <p:nvSpPr>
          <p:cNvPr id="20482" name="Rectangle 2">
            <a:extLst>
              <a:ext uri="{FF2B5EF4-FFF2-40B4-BE49-F238E27FC236}">
                <a16:creationId xmlns:a16="http://schemas.microsoft.com/office/drawing/2014/main" id="{4976BE16-B958-5115-A0FF-5C54B7656056}"/>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1962376-3EB2-2F9B-EE1A-5FB881507B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Romain ont vu qu’avec un empereur prospérité revient et guerres civiles cessent= soulagés</a:t>
            </a:r>
          </a:p>
          <a:p>
            <a:pPr eaLnBrk="1" hangingPunct="1"/>
            <a:r>
              <a:rPr lang="fr-CA" altLang="fr-FR" dirty="0">
                <a:latin typeface="Arial" panose="020B0604020202020204" pitchFamily="34" charset="0"/>
                <a:ea typeface="ＭＳ Ｐゴシック" panose="020B0600070205080204" pitchFamily="34" charset="-128"/>
              </a:rPr>
              <a:t>Pas monarchie héréditaire= empereur choisit son successeur (pas son fils)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F70D1719-5EC0-4D04-6DD1-DBBAEFEFEF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848FC0C-C154-0248-AFCC-6667B93FE730}" type="slidenum">
              <a:rPr lang="fr-FR" altLang="fr-FR" sz="1200" smtClean="0">
                <a:latin typeface="Tahoma" panose="020B0604030504040204" pitchFamily="34" charset="0"/>
              </a:rPr>
              <a:pPr/>
              <a:t>4</a:t>
            </a:fld>
            <a:endParaRPr lang="fr-FR" altLang="fr-FR" sz="1200">
              <a:latin typeface="Tahoma" panose="020B0604030504040204" pitchFamily="34" charset="0"/>
            </a:endParaRPr>
          </a:p>
        </p:txBody>
      </p:sp>
      <p:sp>
        <p:nvSpPr>
          <p:cNvPr id="36866" name="Rectangle 2">
            <a:extLst>
              <a:ext uri="{FF2B5EF4-FFF2-40B4-BE49-F238E27FC236}">
                <a16:creationId xmlns:a16="http://schemas.microsoft.com/office/drawing/2014/main" id="{7C76F14E-01B5-2639-E2FB-F933993018F2}"/>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AFB466D-7050-209D-4D5D-B7614D27DD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err="1">
                <a:latin typeface="Arial" panose="020B0604020202020204" pitchFamily="34" charset="0"/>
                <a:ea typeface="ＭＳ Ｐゴシック" panose="020B0600070205080204" pitchFamily="34" charset="-128"/>
              </a:rPr>
              <a:t>Quest</a:t>
            </a:r>
            <a:r>
              <a:rPr lang="fr-CA" altLang="fr-FR" dirty="0">
                <a:latin typeface="Arial" panose="020B0604020202020204" pitchFamily="34" charset="0"/>
                <a:ea typeface="ＭＳ Ｐゴシック" panose="020B0600070205080204" pitchFamily="34" charset="-128"/>
              </a:rPr>
              <a:t> ce qui change au niveau du pouvoir législatif: </a:t>
            </a:r>
          </a:p>
          <a:p>
            <a:pPr eaLnBrk="1" hangingPunct="1"/>
            <a:r>
              <a:rPr lang="fr-CA" altLang="fr-FR" dirty="0">
                <a:latin typeface="Arial" panose="020B0604020202020204" pitchFamily="34" charset="0"/>
                <a:ea typeface="ＭＳ Ｐゴシック" panose="020B0600070205080204" pitchFamily="34" charset="-128"/>
              </a:rPr>
              <a:t>Avant: comices centuriates ou on adoptait lois (citoyens votaient)</a:t>
            </a:r>
          </a:p>
          <a:p>
            <a:pPr eaLnBrk="1" hangingPunct="1"/>
            <a:r>
              <a:rPr lang="fr-CA" altLang="fr-FR" dirty="0">
                <a:latin typeface="Arial" panose="020B0604020202020204" pitchFamily="34" charset="0"/>
                <a:ea typeface="ＭＳ Ｐゴシック" panose="020B0600070205080204" pitchFamily="34" charset="-128"/>
              </a:rPr>
              <a:t>Maintenant= compliqué, citoyens éparpillés, donc c’est l’empereur qui devient législateur, adopte édits (texte qui a force de loi) avec ses législateurs (la loi de l’empire)</a:t>
            </a:r>
          </a:p>
          <a:p>
            <a:pPr eaLnBrk="1" hangingPunct="1"/>
            <a:r>
              <a:rPr lang="fr-CA" altLang="fr-FR" dirty="0">
                <a:latin typeface="Arial" panose="020B0604020202020204" pitchFamily="34" charset="0"/>
                <a:ea typeface="ＭＳ Ｐゴシック" panose="020B0600070205080204" pitchFamily="34" charset="-128"/>
              </a:rPr>
              <a:t>Le sénat existe toujours, sénateurs (membres de familles très importantes) approuvés par l’empereur, donc pas une menace pour l’empereur. </a:t>
            </a:r>
          </a:p>
          <a:p>
            <a:pPr eaLnBrk="1" hangingPunct="1"/>
            <a:r>
              <a:rPr lang="fr-CA" altLang="fr-FR" dirty="0">
                <a:latin typeface="Arial" panose="020B0604020202020204" pitchFamily="34" charset="0"/>
                <a:ea typeface="ＭＳ Ｐゴシック" panose="020B0600070205080204" pitchFamily="34" charset="-128"/>
              </a:rPr>
              <a:t>Sénat règle certaines questions dans document appelé </a:t>
            </a:r>
            <a:r>
              <a:rPr lang="fr-CA" altLang="fr-FR" dirty="0" err="1">
                <a:latin typeface="Arial" panose="020B0604020202020204" pitchFamily="34" charset="0"/>
                <a:ea typeface="ＭＳ Ｐゴシック" panose="020B0600070205080204" pitchFamily="34" charset="-128"/>
              </a:rPr>
              <a:t>sénatus</a:t>
            </a:r>
            <a:r>
              <a:rPr lang="fr-CA" altLang="fr-FR" dirty="0">
                <a:latin typeface="Arial" panose="020B0604020202020204" pitchFamily="34" charset="0"/>
                <a:ea typeface="ＭＳ Ｐゴシック" panose="020B0600070205080204" pitchFamily="34" charset="-128"/>
              </a:rPr>
              <a:t> -consultes. Mais quand même édits&gt; sénatus-consultes (sont plus importants)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D’autres magistrats peuvent adopter des édits locaux, plus détails ou il n’y a pas d’enjeux politiques importants. Ne peuvent pas contredire édits de l’empereur. Un peu comme lois municipales maintenant.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ii. Édits du préteur ont contenu stable, utilisé partout dans l’empire ou d’autres magistrats s’en occupent. L’Empereur décide de s’approprier l’édit, qu’il en faut 1 seul pour tout l’empire. Demande à un juriste réputé de l’écrire (Julien). Donne force de loi dans tout l’empire à cette nouvelle version de l’édit, et seul l’empereur peut le modifier. Définitivement stabilisé le contenu de l’édit du préteur et enlevé la possibilité au préteur de modifier son édit.</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L’empereur va commencer à nommer des juges qui remplaceront le préteur (il n’y aura plus 2 phases au procès) à l’extérieur de Rome. Mais dans Rome on garde les 2 phases. </a:t>
            </a:r>
          </a:p>
          <a:p>
            <a:pPr eaLnBrk="1" hangingPunct="1"/>
            <a:r>
              <a:rPr lang="fr-CA" altLang="fr-FR" dirty="0">
                <a:latin typeface="Arial" panose="020B0604020202020204" pitchFamily="34" charset="0"/>
                <a:ea typeface="ＭＳ Ｐゴシック" panose="020B0600070205080204" pitchFamily="34" charset="-128"/>
              </a:rPr>
              <a:t>Donc un seul juge qui s’occupe du procès. Mais grand principes de l’édit du préteur restent importants.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D57D99E0-F27E-1FCF-7336-7C94150F5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957496E-5375-5947-98BD-CDE15CE7C0E8}" type="slidenum">
              <a:rPr lang="fr-FR" altLang="fr-FR" sz="1200" smtClean="0">
                <a:latin typeface="Tahoma" panose="020B0604030504040204" pitchFamily="34" charset="0"/>
              </a:rPr>
              <a:pPr/>
              <a:t>5</a:t>
            </a:fld>
            <a:endParaRPr lang="fr-FR" altLang="fr-FR" sz="1200">
              <a:latin typeface="Tahoma" panose="020B0604030504040204" pitchFamily="34" charset="0"/>
            </a:endParaRPr>
          </a:p>
        </p:txBody>
      </p:sp>
      <p:sp>
        <p:nvSpPr>
          <p:cNvPr id="40962" name="Rectangle 2">
            <a:extLst>
              <a:ext uri="{FF2B5EF4-FFF2-40B4-BE49-F238E27FC236}">
                <a16:creationId xmlns:a16="http://schemas.microsoft.com/office/drawing/2014/main" id="{EC3B477C-0478-2CB4-842E-75EBC14799DB}"/>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9F0C99BA-30B2-8F18-F17E-295CEF06E4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Une des choses qui échappe à l’autorité de l’empereur: les jurisconsultes.</a:t>
            </a:r>
          </a:p>
          <a:p>
            <a:pPr eaLnBrk="1" hangingPunct="1"/>
            <a:r>
              <a:rPr lang="fr-CA" altLang="fr-FR" dirty="0">
                <a:latin typeface="Arial" panose="020B0604020202020204" pitchFamily="34" charset="0"/>
                <a:ea typeface="ＭＳ Ｐゴシック" panose="020B0600070205080204" pitchFamily="34" charset="-128"/>
              </a:rPr>
              <a:t>Analysent le droit, écrivent sur le droit. Juristes très réputés et savant. Leur rôle est celui de la doctrine aujourd’hui. Donnent des conseils juridiques au citoyens romains, cours pour devenir préteur, magistrats, juges, écrivent traités, ouvrages, commentaires. Donnent opinions sur questions compliquées et difficiles. Ont souvent opinions différentes.</a:t>
            </a:r>
          </a:p>
          <a:p>
            <a:pPr eaLnBrk="1" hangingPunct="1"/>
            <a:r>
              <a:rPr lang="fr-CA" altLang="fr-FR" dirty="0">
                <a:latin typeface="Arial" panose="020B0604020202020204" pitchFamily="34" charset="0"/>
                <a:ea typeface="ＭＳ Ｐゴシック" panose="020B0600070205080204" pitchFamily="34" charset="-128"/>
              </a:rPr>
              <a:t>Ex: dol et crainte dans </a:t>
            </a:r>
            <a:r>
              <a:rPr lang="fr-CA" altLang="fr-FR" dirty="0" err="1">
                <a:latin typeface="Arial" panose="020B0604020202020204" pitchFamily="34" charset="0"/>
                <a:ea typeface="ＭＳ Ｐゴシック" panose="020B0600070205080204" pitchFamily="34" charset="-128"/>
              </a:rPr>
              <a:t>Studium</a:t>
            </a:r>
            <a:r>
              <a:rPr lang="fr-CA" altLang="fr-FR" dirty="0">
                <a:latin typeface="Arial" panose="020B0604020202020204" pitchFamily="34" charset="0"/>
                <a:ea typeface="ＭＳ Ｐゴシック" panose="020B0600070205080204" pitchFamily="34" charset="-128"/>
              </a:rPr>
              <a:t> écrit par un jurisconsulte.</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Au départ, pas de force contraignante, juge pas obligé de suivre l’avis d’un jurisconsulte.</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2 catégories: </a:t>
            </a:r>
          </a:p>
          <a:p>
            <a:pPr eaLnBrk="1" hangingPunct="1"/>
            <a:r>
              <a:rPr lang="fr-CA" altLang="fr-FR" dirty="0">
                <a:latin typeface="Arial" panose="020B0604020202020204" pitchFamily="34" charset="0"/>
                <a:ea typeface="ＭＳ Ｐゴシック" panose="020B0600070205080204" pitchFamily="34" charset="-128"/>
              </a:rPr>
              <a:t>-les ordinaires</a:t>
            </a:r>
          </a:p>
          <a:p>
            <a:pPr eaLnBrk="1" hangingPunct="1"/>
            <a:r>
              <a:rPr lang="fr-CA" altLang="fr-FR" dirty="0">
                <a:latin typeface="Arial" panose="020B0604020202020204" pitchFamily="34" charset="0"/>
                <a:ea typeface="ＭＳ Ｐゴシック" panose="020B0600070205080204" pitchFamily="34" charset="-128"/>
              </a:rPr>
              <a:t>-ceux qui sont reconnus par l’empereur, considérés comme talentueux. Distinction purement honorifique (ont les mêmes droits)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Changement se produit sous l’empereur Hadrien (réforme)</a:t>
            </a:r>
          </a:p>
          <a:p>
            <a:pPr eaLnBrk="1" hangingPunct="1"/>
            <a:r>
              <a:rPr lang="fr-CA" altLang="fr-FR" dirty="0">
                <a:latin typeface="Arial" panose="020B0604020202020204" pitchFamily="34" charset="0"/>
                <a:ea typeface="ＭＳ Ｐゴシック" panose="020B0600070205080204" pitchFamily="34" charset="-128"/>
              </a:rPr>
              <a:t>-Parmi les jurisconsultes considérés comme talentueux par l’empereur, à partir de la réforme d’Hadrien, quand ils sont tous d’accord sur une même question, leur avis aura force de loi (on considère que cela devient une règle de droit). Si unanimité chez jurisconsultes reconnus par l’empereur= force de loi pour magistrats et juges. La doctrine devient force de loi obligatoire.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E19042B4-7084-35AA-D117-7E03A8874C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A55F53A-4B2E-CE4B-9079-9061E5B6D68E}" type="slidenum">
              <a:rPr lang="fr-FR" altLang="fr-FR" sz="1200" smtClean="0">
                <a:latin typeface="Tahoma" panose="020B0604030504040204" pitchFamily="34" charset="0"/>
              </a:rPr>
              <a:pPr/>
              <a:t>6</a:t>
            </a:fld>
            <a:endParaRPr lang="fr-FR" altLang="fr-FR" sz="1200">
              <a:latin typeface="Tahoma" panose="020B0604030504040204" pitchFamily="34" charset="0"/>
            </a:endParaRPr>
          </a:p>
        </p:txBody>
      </p:sp>
      <p:sp>
        <p:nvSpPr>
          <p:cNvPr id="45058" name="Rectangle 2">
            <a:extLst>
              <a:ext uri="{FF2B5EF4-FFF2-40B4-BE49-F238E27FC236}">
                <a16:creationId xmlns:a16="http://schemas.microsoft.com/office/drawing/2014/main" id="{14213D2A-08AC-4650-41A4-4FBF6226267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80123C25-9BCA-3FD8-4239-2808BB45E0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On demande à l’empereur un rescrit lors d’une difficulté (on ne sait pas quelle règle appliquer). Soit des parties ou le juge peut demander à l’empereur quelle règle faut-il appliquer. L’empereur signe et lui dis quelle règle il faut appliquer dans son cas. </a:t>
            </a:r>
          </a:p>
          <a:p>
            <a:pPr eaLnBrk="1" hangingPunct="1"/>
            <a:r>
              <a:rPr lang="fr-CA" altLang="fr-FR" dirty="0">
                <a:latin typeface="Arial" panose="020B0604020202020204" pitchFamily="34" charset="0"/>
                <a:ea typeface="ＭＳ Ｐゴシック" panose="020B0600070205080204" pitchFamily="34" charset="-128"/>
              </a:rPr>
              <a:t>Règle formulée par l’empereur pour un cas précis. Avant le jugement (procès pas rendu)</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L’empereur se donne pouvoir de siéger en appel et de renverser décisions rendues par les juges, lui ou ses conseillers. </a:t>
            </a:r>
          </a:p>
          <a:p>
            <a:pPr eaLnBrk="1" hangingPunct="1"/>
            <a:r>
              <a:rPr lang="fr-CA" altLang="fr-FR" dirty="0">
                <a:latin typeface="Arial" panose="020B0604020202020204" pitchFamily="34" charset="0"/>
                <a:ea typeface="ＭＳ Ｐゴシック" panose="020B0600070205080204" pitchFamily="34" charset="-128"/>
              </a:rPr>
              <a:t>Le conseil de l’Empereur rendait sa décision en appel (le décret). C’est le jugement en appel, décision du conseil de l’empereur après un appel.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58093B91-A9A0-F2A6-3F1D-1CA0AD7179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A59D1D1-4B87-784A-B7AD-EDB75F921AFA}" type="slidenum">
              <a:rPr lang="fr-FR" altLang="fr-FR" sz="1200" smtClean="0">
                <a:latin typeface="Tahoma" panose="020B0604030504040204" pitchFamily="34" charset="0"/>
              </a:rPr>
              <a:pPr/>
              <a:t>7</a:t>
            </a:fld>
            <a:endParaRPr lang="fr-FR" altLang="fr-FR" sz="1200">
              <a:latin typeface="Tahoma" panose="020B0604030504040204" pitchFamily="34" charset="0"/>
            </a:endParaRPr>
          </a:p>
        </p:txBody>
      </p:sp>
      <p:sp>
        <p:nvSpPr>
          <p:cNvPr id="47106" name="Rectangle 2">
            <a:extLst>
              <a:ext uri="{FF2B5EF4-FFF2-40B4-BE49-F238E27FC236}">
                <a16:creationId xmlns:a16="http://schemas.microsoft.com/office/drawing/2014/main" id="{C1961550-E7CA-A1C9-30EE-7DB44B4D4F9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40B89C9-B4BC-1CB4-27A3-D893EEEFC0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2</a:t>
            </a:r>
            <a:r>
              <a:rPr lang="fr-FR" altLang="fr-FR" baseline="30000" dirty="0">
                <a:latin typeface="Arial" panose="020B0604020202020204" pitchFamily="34" charset="0"/>
                <a:ea typeface="ＭＳ Ｐゴシック" panose="020B0600070205080204" pitchFamily="34" charset="-128"/>
              </a:rPr>
              <a:t>e</a:t>
            </a:r>
            <a:r>
              <a:rPr lang="fr-FR" altLang="fr-FR" dirty="0">
                <a:latin typeface="Arial" panose="020B0604020202020204" pitchFamily="34" charset="0"/>
                <a:ea typeface="ＭＳ Ｐゴシック" panose="020B0600070205080204" pitchFamily="34" charset="-128"/>
              </a:rPr>
              <a:t> période: </a:t>
            </a:r>
          </a:p>
          <a:p>
            <a:pPr eaLnBrk="1" hangingPunct="1"/>
            <a:r>
              <a:rPr lang="fr-FR" altLang="fr-FR" dirty="0">
                <a:latin typeface="Arial" panose="020B0604020202020204" pitchFamily="34" charset="0"/>
                <a:ea typeface="ＭＳ Ｐゴシック" panose="020B0600070205080204" pitchFamily="34" charset="-128"/>
              </a:rPr>
              <a:t>Jusqu’à 395, un seul Empire. En 395, se scinde en 2, empire occidental (disparait après 1 siècle) et empire oriental (devient empire </a:t>
            </a:r>
            <a:r>
              <a:rPr lang="fr-FR" altLang="fr-FR" dirty="0" err="1">
                <a:latin typeface="Arial" panose="020B0604020202020204" pitchFamily="34" charset="0"/>
                <a:ea typeface="ＭＳ Ｐゴシック" panose="020B0600070205080204" pitchFamily="34" charset="-128"/>
              </a:rPr>
              <a:t>bizantin</a:t>
            </a:r>
            <a:r>
              <a:rPr lang="fr-FR" altLang="fr-FR" dirty="0">
                <a:latin typeface="Arial" panose="020B0604020202020204" pitchFamily="34" charset="0"/>
                <a:ea typeface="ＭＳ Ｐゴシック" panose="020B0600070205080204" pitchFamily="34" charset="-128"/>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Espace réservé de l'image des diapositives 1">
            <a:extLst>
              <a:ext uri="{FF2B5EF4-FFF2-40B4-BE49-F238E27FC236}">
                <a16:creationId xmlns:a16="http://schemas.microsoft.com/office/drawing/2014/main" id="{DE91B0D4-B573-D03C-EAA9-A2DB24E89FE9}"/>
              </a:ext>
            </a:extLst>
          </p:cNvPr>
          <p:cNvSpPr>
            <a:spLocks noGrp="1" noRot="1" noChangeAspect="1" noChangeArrowheads="1" noTextEdit="1"/>
          </p:cNvSpPr>
          <p:nvPr>
            <p:ph type="sldImg"/>
          </p:nvPr>
        </p:nvSpPr>
        <p:spPr>
          <a:ln/>
        </p:spPr>
      </p:sp>
      <p:sp>
        <p:nvSpPr>
          <p:cNvPr id="51202" name="Espace réservé des commentaires 2">
            <a:extLst>
              <a:ext uri="{FF2B5EF4-FFF2-40B4-BE49-F238E27FC236}">
                <a16:creationId xmlns:a16="http://schemas.microsoft.com/office/drawing/2014/main" id="{F3FF7E1B-AB09-C7BA-B394-541B8074AE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fr-FR" dirty="0">
                <a:latin typeface="Arial" panose="020B0604020202020204" pitchFamily="34" charset="0"/>
                <a:ea typeface="ＭＳ Ｐゴシック" panose="020B0600070205080204" pitchFamily="34" charset="-128"/>
              </a:rPr>
              <a:t>Constitutions </a:t>
            </a:r>
            <a:r>
              <a:rPr lang="en-CA" altLang="fr-FR" dirty="0" err="1">
                <a:latin typeface="Arial" panose="020B0604020202020204" pitchFamily="34" charset="0"/>
                <a:ea typeface="ＭＳ Ｐゴシック" panose="020B0600070205080204" pitchFamily="34" charset="-128"/>
              </a:rPr>
              <a:t>imperiales</a:t>
            </a:r>
            <a:r>
              <a:rPr lang="en-CA" altLang="fr-FR" dirty="0">
                <a:latin typeface="Arial" panose="020B0604020202020204" pitchFamily="34" charset="0"/>
                <a:ea typeface="ＭＳ Ｐゴシック" panose="020B0600070205080204" pitchFamily="34" charset="-128"/>
              </a:rPr>
              <a:t>: tout </a:t>
            </a:r>
            <a:r>
              <a:rPr lang="en-CA" altLang="fr-FR" dirty="0" err="1">
                <a:latin typeface="Arial" panose="020B0604020202020204" pitchFamily="34" charset="0"/>
                <a:ea typeface="ＭＳ Ｐゴシック" panose="020B0600070205080204" pitchFamily="34" charset="-128"/>
              </a:rPr>
              <a:t>texte</a:t>
            </a:r>
            <a:r>
              <a:rPr lang="en-CA" altLang="fr-FR" dirty="0">
                <a:latin typeface="Arial" panose="020B0604020202020204" pitchFamily="34" charset="0"/>
                <a:ea typeface="ＭＳ Ｐゴシック" panose="020B0600070205080204" pitchFamily="34" charset="-128"/>
              </a:rPr>
              <a:t> qui </a:t>
            </a:r>
            <a:r>
              <a:rPr lang="en-CA" altLang="fr-FR" dirty="0" err="1">
                <a:latin typeface="Arial" panose="020B0604020202020204" pitchFamily="34" charset="0"/>
                <a:ea typeface="ＭＳ Ｐゴシック" panose="020B0600070205080204" pitchFamily="34" charset="-128"/>
              </a:rPr>
              <a:t>exprime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représente</a:t>
            </a:r>
            <a:r>
              <a:rPr lang="en-CA" altLang="fr-FR" dirty="0">
                <a:latin typeface="Arial" panose="020B0604020202020204" pitchFamily="34" charset="0"/>
                <a:ea typeface="ＭＳ Ｐゴシック" panose="020B0600070205080204" pitchFamily="34" charset="-128"/>
              </a:rPr>
              <a:t> la </a:t>
            </a:r>
            <a:r>
              <a:rPr lang="en-CA" altLang="fr-FR" dirty="0" err="1">
                <a:latin typeface="Arial" panose="020B0604020202020204" pitchFamily="34" charset="0"/>
                <a:ea typeface="ＭＳ Ｐゴシック" panose="020B0600070205080204" pitchFamily="34" charset="-128"/>
              </a:rPr>
              <a:t>volonté</a:t>
            </a:r>
            <a:r>
              <a:rPr lang="en-CA" altLang="fr-FR" dirty="0">
                <a:latin typeface="Arial" panose="020B0604020202020204" pitchFamily="34" charset="0"/>
                <a:ea typeface="ＭＳ Ｐゴシック" panose="020B0600070205080204" pitchFamily="34" charset="-128"/>
              </a:rPr>
              <a:t> de </a:t>
            </a:r>
            <a:r>
              <a:rPr lang="en-CA" altLang="fr-FR" dirty="0" err="1">
                <a:latin typeface="Arial" panose="020B0604020202020204" pitchFamily="34" charset="0"/>
                <a:ea typeface="ＭＳ Ｐゴシック" panose="020B0600070205080204" pitchFamily="34" charset="-128"/>
              </a:rPr>
              <a:t>l’empereur</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édits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sénatus-consultes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Jugements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rescrits</a:t>
            </a:r>
            <a:r>
              <a:rPr lang="en-CA" altLang="fr-FR" dirty="0">
                <a:latin typeface="Arial" panose="020B0604020202020204" pitchFamily="34" charset="0"/>
                <a:ea typeface="ＭＳ Ｐゴシック" panose="020B0600070205080204" pitchFamily="34" charset="-128"/>
              </a:rPr>
              <a:t> …)</a:t>
            </a:r>
          </a:p>
          <a:p>
            <a:r>
              <a:rPr lang="en-CA" altLang="fr-FR" dirty="0" err="1">
                <a:latin typeface="Arial" panose="020B0604020202020204" pitchFamily="34" charset="0"/>
                <a:ea typeface="ＭＳ Ｐゴシック" panose="020B0600070205080204" pitchFamily="34" charset="-128"/>
              </a:rPr>
              <a:t>Textes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législatifs</a:t>
            </a:r>
            <a:r>
              <a:rPr lang="en-CA" altLang="fr-FR" dirty="0">
                <a:latin typeface="Arial" panose="020B0604020202020204" pitchFamily="34" charset="0"/>
                <a:ea typeface="ＭＳ Ｐゴシック" panose="020B0600070205080204" pitchFamily="34" charset="-128"/>
              </a:rPr>
              <a:t>= pour tout </a:t>
            </a:r>
            <a:r>
              <a:rPr lang="en-CA" altLang="fr-FR" dirty="0" err="1">
                <a:latin typeface="Arial" panose="020B0604020202020204" pitchFamily="34" charset="0"/>
                <a:ea typeface="ＭＳ Ｐゴシック" panose="020B0600070205080204" pitchFamily="34" charset="-128"/>
              </a:rPr>
              <a:t>l’empire</a:t>
            </a:r>
            <a:endParaRPr lang="en-CA" altLang="fr-FR" dirty="0">
              <a:latin typeface="Arial" panose="020B0604020202020204" pitchFamily="34" charset="0"/>
              <a:ea typeface="ＭＳ Ｐゴシック" panose="020B0600070205080204" pitchFamily="34" charset="-128"/>
            </a:endParaRPr>
          </a:p>
          <a:p>
            <a:endParaRPr lang="en-CA" altLang="fr-FR" dirty="0">
              <a:latin typeface="Arial" panose="020B0604020202020204" pitchFamily="34" charset="0"/>
              <a:ea typeface="ＭＳ Ｐゴシック" panose="020B0600070205080204" pitchFamily="34" charset="-128"/>
            </a:endParaRPr>
          </a:p>
          <a:p>
            <a:r>
              <a:rPr lang="en-CA" altLang="fr-FR" dirty="0" err="1">
                <a:latin typeface="Arial" panose="020B0604020202020204" pitchFamily="34" charset="0"/>
                <a:ea typeface="ＭＳ Ｐゴシック" panose="020B0600070205080204" pitchFamily="34" charset="-128"/>
              </a:rPr>
              <a:t>Jugements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rescrits</a:t>
            </a:r>
            <a:r>
              <a:rPr lang="en-CA" altLang="fr-FR" dirty="0">
                <a:latin typeface="Arial" panose="020B0604020202020204" pitchFamily="34" charset="0"/>
                <a:ea typeface="ＭＳ Ｐゴシック" panose="020B0600070205080204" pitchFamily="34" charset="-128"/>
              </a:rPr>
              <a:t> = </a:t>
            </a:r>
            <a:r>
              <a:rPr lang="en-CA" altLang="fr-FR" dirty="0" err="1">
                <a:latin typeface="Arial" panose="020B0604020202020204" pitchFamily="34" charset="0"/>
                <a:ea typeface="ＭＳ Ｐゴシック" panose="020B0600070205080204" pitchFamily="34" charset="-128"/>
              </a:rPr>
              <a:t>décisions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individuelles</a:t>
            </a:r>
            <a:endParaRPr lang="en-CA" altLang="fr-FR" dirty="0">
              <a:latin typeface="Arial" panose="020B0604020202020204" pitchFamily="34" charset="0"/>
              <a:ea typeface="ＭＳ Ｐゴシック" panose="020B0600070205080204" pitchFamily="34" charset="-128"/>
            </a:endParaRPr>
          </a:p>
          <a:p>
            <a:r>
              <a:rPr lang="en-CA" altLang="fr-FR" dirty="0" err="1">
                <a:latin typeface="Arial" panose="020B0604020202020204" pitchFamily="34" charset="0"/>
                <a:ea typeface="ＭＳ Ｐゴシック" panose="020B0600070205080204" pitchFamily="34" charset="-128"/>
              </a:rPr>
              <a:t>Certains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decrets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rescrtis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ont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grande</a:t>
            </a:r>
            <a:r>
              <a:rPr lang="en-CA" altLang="fr-FR" dirty="0">
                <a:latin typeface="Arial" panose="020B0604020202020204" pitchFamily="34" charset="0"/>
                <a:ea typeface="ＭＳ Ｐゴシック" panose="020B0600070205080204" pitchFamily="34" charset="-128"/>
              </a:rPr>
              <a:t> force persuasive, </a:t>
            </a:r>
            <a:r>
              <a:rPr lang="en-CA" altLang="fr-FR" dirty="0" err="1">
                <a:latin typeface="Arial" panose="020B0604020202020204" pitchFamily="34" charset="0"/>
                <a:ea typeface="ＭＳ Ｐゴシック" panose="020B0600070205080204" pitchFamily="34" charset="-128"/>
              </a:rPr>
              <a:t>sont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connus</a:t>
            </a:r>
            <a:r>
              <a:rPr lang="en-CA" altLang="fr-FR" dirty="0">
                <a:latin typeface="Arial" panose="020B0604020202020204" pitchFamily="34" charset="0"/>
                <a:ea typeface="ＭＳ Ｐゴシック" panose="020B0600070205080204" pitchFamily="34" charset="-128"/>
              </a:rPr>
              <a:t> et </a:t>
            </a:r>
            <a:r>
              <a:rPr lang="en-CA" altLang="fr-FR" dirty="0" err="1">
                <a:latin typeface="Arial" panose="020B0604020202020204" pitchFamily="34" charset="0"/>
                <a:ea typeface="ＭＳ Ｐゴシック" panose="020B0600070205080204" pitchFamily="34" charset="-128"/>
              </a:rPr>
              <a:t>prestigieux</a:t>
            </a:r>
            <a:r>
              <a:rPr lang="en-CA" altLang="fr-FR" dirty="0">
                <a:latin typeface="Arial" panose="020B0604020202020204" pitchFamily="34" charset="0"/>
                <a:ea typeface="ＭＳ Ｐゴシック" panose="020B0600070205080204" pitchFamily="34" charset="-128"/>
              </a:rPr>
              <a:t> dans </a:t>
            </a:r>
            <a:r>
              <a:rPr lang="en-CA" altLang="fr-FR" dirty="0" err="1">
                <a:latin typeface="Arial" panose="020B0604020202020204" pitchFamily="34" charset="0"/>
                <a:ea typeface="ＭＳ Ｐゴシック" panose="020B0600070205080204" pitchFamily="34" charset="-128"/>
              </a:rPr>
              <a:t>l’empire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souvent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cités</a:t>
            </a:r>
            <a:endParaRPr lang="en-CA" altLang="fr-FR" dirty="0">
              <a:latin typeface="Arial" panose="020B0604020202020204" pitchFamily="34" charset="0"/>
              <a:ea typeface="ＭＳ Ｐゴシック" panose="020B0600070205080204" pitchFamily="34" charset="-128"/>
            </a:endParaRPr>
          </a:p>
          <a:p>
            <a:endParaRPr lang="en-CA" altLang="fr-FR" dirty="0">
              <a:latin typeface="Arial" panose="020B0604020202020204" pitchFamily="34" charset="0"/>
              <a:ea typeface="ＭＳ Ｐゴシック" panose="020B0600070205080204" pitchFamily="34" charset="-128"/>
            </a:endParaRPr>
          </a:p>
        </p:txBody>
      </p:sp>
      <p:sp>
        <p:nvSpPr>
          <p:cNvPr id="51203" name="Espace réservé du numéro de diapositive 3">
            <a:extLst>
              <a:ext uri="{FF2B5EF4-FFF2-40B4-BE49-F238E27FC236}">
                <a16:creationId xmlns:a16="http://schemas.microsoft.com/office/drawing/2014/main" id="{CB4FA977-BA94-F322-4157-64DBA9482D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7F95E9A-AE44-264A-87E5-9B39FF920253}" type="slidenum">
              <a:rPr lang="fr-FR" altLang="fr-FR" sz="1200" smtClean="0">
                <a:latin typeface="Tahoma" panose="020B0604030504040204" pitchFamily="34" charset="0"/>
              </a:rPr>
              <a:pPr/>
              <a:t>8</a:t>
            </a:fld>
            <a:endParaRPr lang="fr-FR" altLang="fr-FR" sz="1200">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99F08B7F-DD47-96B6-5951-FDE1E81B6B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EC9A0A6-1CE8-0A42-950F-928E08BBDC69}" type="slidenum">
              <a:rPr lang="fr-FR" altLang="fr-FR" sz="1200" smtClean="0">
                <a:latin typeface="Tahoma" panose="020B0604030504040204" pitchFamily="34" charset="0"/>
              </a:rPr>
              <a:pPr/>
              <a:t>9</a:t>
            </a:fld>
            <a:endParaRPr lang="fr-FR" altLang="fr-FR" sz="1200">
              <a:latin typeface="Tahoma" panose="020B0604030504040204" pitchFamily="34" charset="0"/>
            </a:endParaRPr>
          </a:p>
        </p:txBody>
      </p:sp>
      <p:sp>
        <p:nvSpPr>
          <p:cNvPr id="53250" name="Rectangle 2">
            <a:extLst>
              <a:ext uri="{FF2B5EF4-FFF2-40B4-BE49-F238E27FC236}">
                <a16:creationId xmlns:a16="http://schemas.microsoft.com/office/drawing/2014/main" id="{555EB6B1-45F3-45C7-BA88-6F1D0C62B0B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57B9ADB4-39C3-8808-58C6-6E0FDBFED1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Codes ont publicisé ces décrets/ rescrits.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Code grégorien: ensemble de décrets/rescrits connus rassemblés ensemble.</a:t>
            </a:r>
          </a:p>
          <a:p>
            <a:pPr eaLnBrk="1" hangingPunct="1"/>
            <a:r>
              <a:rPr lang="fr-CA" altLang="fr-FR" dirty="0">
                <a:latin typeface="Arial" panose="020B0604020202020204" pitchFamily="34" charset="0"/>
                <a:ea typeface="ＭＳ Ｐゴシック" panose="020B0600070205080204" pitchFamily="34" charset="-128"/>
              </a:rPr>
              <a:t>Code hermogénien: autres </a:t>
            </a:r>
            <a:r>
              <a:rPr lang="fr-CA" altLang="fr-FR" dirty="0" err="1">
                <a:latin typeface="Arial" panose="020B0604020202020204" pitchFamily="34" charset="0"/>
                <a:ea typeface="ＭＳ Ｐゴシック" panose="020B0600070205080204" pitchFamily="34" charset="-128"/>
              </a:rPr>
              <a:t>rescrtis</a:t>
            </a:r>
            <a:r>
              <a:rPr lang="fr-CA" altLang="fr-FR" dirty="0">
                <a:latin typeface="Arial" panose="020B0604020202020204" pitchFamily="34" charset="0"/>
                <a:ea typeface="ＭＳ Ｐゴシック" panose="020B0600070205080204" pitchFamily="34" charset="-128"/>
              </a:rPr>
              <a:t>/de2crets plus re2cents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Ces 2 premiers codes à apparaître n’ont pas force de lois</a:t>
            </a:r>
          </a:p>
          <a:p>
            <a:pPr eaLnBrk="1" hangingPunct="1"/>
            <a:r>
              <a:rPr lang="fr-CA" altLang="fr-FR" dirty="0">
                <a:latin typeface="Arial" panose="020B0604020202020204" pitchFamily="34" charset="0"/>
                <a:ea typeface="ＭＳ Ｐゴシック" panose="020B0600070205080204" pitchFamily="34" charset="-128"/>
              </a:rPr>
              <a:t>Ces codes sont par la suite diffusés partout dans l’empire, deviennent très connus des juristes et sont presque automatiquement respectés par les juges. </a:t>
            </a:r>
          </a:p>
          <a:p>
            <a:pPr eaLnBrk="1" hangingPunct="1"/>
            <a:r>
              <a:rPr lang="fr-CA" altLang="fr-FR" dirty="0" err="1">
                <a:latin typeface="Arial" panose="020B0604020202020204" pitchFamily="34" charset="0"/>
                <a:ea typeface="ＭＳ Ｐゴシック" panose="020B0600070205080204" pitchFamily="34" charset="-128"/>
              </a:rPr>
              <a:t>Censensus</a:t>
            </a:r>
            <a:r>
              <a:rPr lang="fr-CA" altLang="fr-FR" dirty="0">
                <a:latin typeface="Arial" panose="020B0604020202020204" pitchFamily="34" charset="0"/>
                <a:ea typeface="ＭＳ Ｐゴシック" panose="020B0600070205080204" pitchFamily="34" charset="-128"/>
              </a:rPr>
              <a:t> que tout le monde les suit.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3">
            <a:extLst>
              <a:ext uri="{FF2B5EF4-FFF2-40B4-BE49-F238E27FC236}">
                <a16:creationId xmlns:a16="http://schemas.microsoft.com/office/drawing/2014/main" id="{C34AEE75-F05C-34F8-BEE6-475EF4BE33E1}"/>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171E53B4-A026-7EB0-070F-8BFBA264716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EC12E041-7429-341F-A4AA-801D4632BC16}"/>
              </a:ext>
            </a:extLst>
          </p:cNvPr>
          <p:cNvSpPr>
            <a:spLocks noGrp="1" noChangeArrowheads="1"/>
          </p:cNvSpPr>
          <p:nvPr>
            <p:ph type="sldNum" sz="quarter" idx="12"/>
          </p:nvPr>
        </p:nvSpPr>
        <p:spPr>
          <a:ln/>
        </p:spPr>
        <p:txBody>
          <a:bodyPr/>
          <a:lstStyle>
            <a:lvl1pPr>
              <a:defRPr/>
            </a:lvl1pPr>
          </a:lstStyle>
          <a:p>
            <a:pPr>
              <a:defRPr/>
            </a:pPr>
            <a:fld id="{A982FA1E-9814-E941-B478-E2273E8A719B}" type="slidenum">
              <a:rPr lang="en-US" altLang="fr-FR"/>
              <a:pPr>
                <a:defRPr/>
              </a:pPr>
              <a:t>‹n°›</a:t>
            </a:fld>
            <a:endParaRPr lang="en-US" altLang="fr-FR"/>
          </a:p>
        </p:txBody>
      </p:sp>
    </p:spTree>
    <p:extLst>
      <p:ext uri="{BB962C8B-B14F-4D97-AF65-F5344CB8AC3E}">
        <p14:creationId xmlns:p14="http://schemas.microsoft.com/office/powerpoint/2010/main" val="396922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6350E5C5-5CD8-0C55-6779-D3DD793097FE}"/>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B0EBEA76-2D07-F649-83AD-B1711E070F4B}"/>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D0395C50-AEFD-DF0F-0F38-1A7081E29288}"/>
              </a:ext>
            </a:extLst>
          </p:cNvPr>
          <p:cNvSpPr>
            <a:spLocks noGrp="1" noChangeArrowheads="1"/>
          </p:cNvSpPr>
          <p:nvPr>
            <p:ph type="sldNum" sz="quarter" idx="12"/>
          </p:nvPr>
        </p:nvSpPr>
        <p:spPr>
          <a:ln/>
        </p:spPr>
        <p:txBody>
          <a:bodyPr/>
          <a:lstStyle>
            <a:lvl1pPr>
              <a:defRPr/>
            </a:lvl1pPr>
          </a:lstStyle>
          <a:p>
            <a:pPr>
              <a:defRPr/>
            </a:pPr>
            <a:fld id="{56D5E1BF-77AD-D543-93A3-D9BBCF9CE166}" type="slidenum">
              <a:rPr lang="en-US" altLang="fr-FR"/>
              <a:pPr>
                <a:defRPr/>
              </a:pPr>
              <a:t>‹n°›</a:t>
            </a:fld>
            <a:endParaRPr lang="en-US" altLang="fr-FR"/>
          </a:p>
        </p:txBody>
      </p:sp>
    </p:spTree>
    <p:extLst>
      <p:ext uri="{BB962C8B-B14F-4D97-AF65-F5344CB8AC3E}">
        <p14:creationId xmlns:p14="http://schemas.microsoft.com/office/powerpoint/2010/main" val="244883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2B31F425-B49F-6218-6379-F21DB01B7AFE}"/>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AE142AD7-774E-0181-5FEA-956C025EC11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55FBC156-2970-2336-84CC-31270C4D22D9}"/>
              </a:ext>
            </a:extLst>
          </p:cNvPr>
          <p:cNvSpPr>
            <a:spLocks noGrp="1" noChangeArrowheads="1"/>
          </p:cNvSpPr>
          <p:nvPr>
            <p:ph type="sldNum" sz="quarter" idx="12"/>
          </p:nvPr>
        </p:nvSpPr>
        <p:spPr>
          <a:ln/>
        </p:spPr>
        <p:txBody>
          <a:bodyPr/>
          <a:lstStyle>
            <a:lvl1pPr>
              <a:defRPr/>
            </a:lvl1pPr>
          </a:lstStyle>
          <a:p>
            <a:pPr>
              <a:defRPr/>
            </a:pPr>
            <a:fld id="{434380CE-E88B-8C4A-A43F-4FEBAC00FDA0}" type="slidenum">
              <a:rPr lang="en-US" altLang="fr-FR"/>
              <a:pPr>
                <a:defRPr/>
              </a:pPr>
              <a:t>‹n°›</a:t>
            </a:fld>
            <a:endParaRPr lang="en-US" altLang="fr-FR"/>
          </a:p>
        </p:txBody>
      </p:sp>
    </p:spTree>
    <p:extLst>
      <p:ext uri="{BB962C8B-B14F-4D97-AF65-F5344CB8AC3E}">
        <p14:creationId xmlns:p14="http://schemas.microsoft.com/office/powerpoint/2010/main" val="145361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47FB65C7-4CFF-6DC0-803F-269C47A9E693}"/>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9685FB14-6E0F-0A2C-D33F-3CC7DA4C16A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10B878D0-67EA-2F66-D72C-DD34F6B82104}"/>
              </a:ext>
            </a:extLst>
          </p:cNvPr>
          <p:cNvSpPr>
            <a:spLocks noGrp="1" noChangeArrowheads="1"/>
          </p:cNvSpPr>
          <p:nvPr>
            <p:ph type="sldNum" sz="quarter" idx="12"/>
          </p:nvPr>
        </p:nvSpPr>
        <p:spPr>
          <a:ln/>
        </p:spPr>
        <p:txBody>
          <a:bodyPr/>
          <a:lstStyle>
            <a:lvl1pPr>
              <a:defRPr/>
            </a:lvl1pPr>
          </a:lstStyle>
          <a:p>
            <a:pPr>
              <a:defRPr/>
            </a:pPr>
            <a:fld id="{9AB9254E-E363-414A-B534-9C65DB656616}" type="slidenum">
              <a:rPr lang="en-US" altLang="fr-FR"/>
              <a:pPr>
                <a:defRPr/>
              </a:pPr>
              <a:t>‹n°›</a:t>
            </a:fld>
            <a:endParaRPr lang="en-US" altLang="fr-FR"/>
          </a:p>
        </p:txBody>
      </p:sp>
    </p:spTree>
    <p:extLst>
      <p:ext uri="{BB962C8B-B14F-4D97-AF65-F5344CB8AC3E}">
        <p14:creationId xmlns:p14="http://schemas.microsoft.com/office/powerpoint/2010/main" val="245028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3">
            <a:extLst>
              <a:ext uri="{FF2B5EF4-FFF2-40B4-BE49-F238E27FC236}">
                <a16:creationId xmlns:a16="http://schemas.microsoft.com/office/drawing/2014/main" id="{01585CA6-12A4-589A-09F7-00DD607B3647}"/>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C7792C1E-01C2-698C-C549-B470F92AC2F7}"/>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2558645E-1106-2E1C-2CE9-573100AB2755}"/>
              </a:ext>
            </a:extLst>
          </p:cNvPr>
          <p:cNvSpPr>
            <a:spLocks noGrp="1" noChangeArrowheads="1"/>
          </p:cNvSpPr>
          <p:nvPr>
            <p:ph type="sldNum" sz="quarter" idx="12"/>
          </p:nvPr>
        </p:nvSpPr>
        <p:spPr>
          <a:ln/>
        </p:spPr>
        <p:txBody>
          <a:bodyPr/>
          <a:lstStyle>
            <a:lvl1pPr>
              <a:defRPr/>
            </a:lvl1pPr>
          </a:lstStyle>
          <a:p>
            <a:pPr>
              <a:defRPr/>
            </a:pPr>
            <a:fld id="{07C6B759-53E8-8646-A9E9-CD3B5EA4721B}" type="slidenum">
              <a:rPr lang="en-US" altLang="fr-FR"/>
              <a:pPr>
                <a:defRPr/>
              </a:pPr>
              <a:t>‹n°›</a:t>
            </a:fld>
            <a:endParaRPr lang="en-US" altLang="fr-FR"/>
          </a:p>
        </p:txBody>
      </p:sp>
    </p:spTree>
    <p:extLst>
      <p:ext uri="{BB962C8B-B14F-4D97-AF65-F5344CB8AC3E}">
        <p14:creationId xmlns:p14="http://schemas.microsoft.com/office/powerpoint/2010/main" val="315587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3">
            <a:extLst>
              <a:ext uri="{FF2B5EF4-FFF2-40B4-BE49-F238E27FC236}">
                <a16:creationId xmlns:a16="http://schemas.microsoft.com/office/drawing/2014/main" id="{4460C8FD-D54A-6759-4C8D-D529CD372BD4}"/>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411EA1E9-3401-00A8-697C-D0D78181F9BB}"/>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834E6697-9C40-6B42-C1CD-7F58B66646C7}"/>
              </a:ext>
            </a:extLst>
          </p:cNvPr>
          <p:cNvSpPr>
            <a:spLocks noGrp="1" noChangeArrowheads="1"/>
          </p:cNvSpPr>
          <p:nvPr>
            <p:ph type="sldNum" sz="quarter" idx="12"/>
          </p:nvPr>
        </p:nvSpPr>
        <p:spPr>
          <a:ln/>
        </p:spPr>
        <p:txBody>
          <a:bodyPr/>
          <a:lstStyle>
            <a:lvl1pPr>
              <a:defRPr/>
            </a:lvl1pPr>
          </a:lstStyle>
          <a:p>
            <a:pPr>
              <a:defRPr/>
            </a:pPr>
            <a:fld id="{3F31C29B-9B54-FF4C-95ED-2D659E69C94E}" type="slidenum">
              <a:rPr lang="en-US" altLang="fr-FR"/>
              <a:pPr>
                <a:defRPr/>
              </a:pPr>
              <a:t>‹n°›</a:t>
            </a:fld>
            <a:endParaRPr lang="en-US" altLang="fr-FR"/>
          </a:p>
        </p:txBody>
      </p:sp>
    </p:spTree>
    <p:extLst>
      <p:ext uri="{BB962C8B-B14F-4D97-AF65-F5344CB8AC3E}">
        <p14:creationId xmlns:p14="http://schemas.microsoft.com/office/powerpoint/2010/main" val="227550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3">
            <a:extLst>
              <a:ext uri="{FF2B5EF4-FFF2-40B4-BE49-F238E27FC236}">
                <a16:creationId xmlns:a16="http://schemas.microsoft.com/office/drawing/2014/main" id="{B3287D29-02B2-C6B6-766A-ED5665D1BEBD}"/>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4">
            <a:extLst>
              <a:ext uri="{FF2B5EF4-FFF2-40B4-BE49-F238E27FC236}">
                <a16:creationId xmlns:a16="http://schemas.microsoft.com/office/drawing/2014/main" id="{F2BA95C3-D002-9EEA-C636-D97BAE80DDD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5">
            <a:extLst>
              <a:ext uri="{FF2B5EF4-FFF2-40B4-BE49-F238E27FC236}">
                <a16:creationId xmlns:a16="http://schemas.microsoft.com/office/drawing/2014/main" id="{8F436F37-1EBD-A5BD-BE0A-E9DB6C772E72}"/>
              </a:ext>
            </a:extLst>
          </p:cNvPr>
          <p:cNvSpPr>
            <a:spLocks noGrp="1" noChangeArrowheads="1"/>
          </p:cNvSpPr>
          <p:nvPr>
            <p:ph type="sldNum" sz="quarter" idx="12"/>
          </p:nvPr>
        </p:nvSpPr>
        <p:spPr>
          <a:ln/>
        </p:spPr>
        <p:txBody>
          <a:bodyPr/>
          <a:lstStyle>
            <a:lvl1pPr>
              <a:defRPr/>
            </a:lvl1pPr>
          </a:lstStyle>
          <a:p>
            <a:pPr>
              <a:defRPr/>
            </a:pPr>
            <a:fld id="{E08E5B0F-F8A8-BC40-8DF4-79152AF44A0B}" type="slidenum">
              <a:rPr lang="en-US" altLang="fr-FR"/>
              <a:pPr>
                <a:defRPr/>
              </a:pPr>
              <a:t>‹n°›</a:t>
            </a:fld>
            <a:endParaRPr lang="en-US" altLang="fr-FR"/>
          </a:p>
        </p:txBody>
      </p:sp>
    </p:spTree>
    <p:extLst>
      <p:ext uri="{BB962C8B-B14F-4D97-AF65-F5344CB8AC3E}">
        <p14:creationId xmlns:p14="http://schemas.microsoft.com/office/powerpoint/2010/main" val="150325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Rectangle 3">
            <a:extLst>
              <a:ext uri="{FF2B5EF4-FFF2-40B4-BE49-F238E27FC236}">
                <a16:creationId xmlns:a16="http://schemas.microsoft.com/office/drawing/2014/main" id="{BE2633C9-5556-968B-4C6A-5FF36DAFBBB9}"/>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4">
            <a:extLst>
              <a:ext uri="{FF2B5EF4-FFF2-40B4-BE49-F238E27FC236}">
                <a16:creationId xmlns:a16="http://schemas.microsoft.com/office/drawing/2014/main" id="{7D673FD5-DDA5-53D4-6DFE-D0196B80FBB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E11D9BDF-1DDA-7C68-00CB-1B10889B85E8}"/>
              </a:ext>
            </a:extLst>
          </p:cNvPr>
          <p:cNvSpPr>
            <a:spLocks noGrp="1" noChangeArrowheads="1"/>
          </p:cNvSpPr>
          <p:nvPr>
            <p:ph type="sldNum" sz="quarter" idx="12"/>
          </p:nvPr>
        </p:nvSpPr>
        <p:spPr>
          <a:ln/>
        </p:spPr>
        <p:txBody>
          <a:bodyPr/>
          <a:lstStyle>
            <a:lvl1pPr>
              <a:defRPr/>
            </a:lvl1pPr>
          </a:lstStyle>
          <a:p>
            <a:pPr>
              <a:defRPr/>
            </a:pPr>
            <a:fld id="{2B6B67C6-BFE9-9240-9376-1A7B9B78480A}" type="slidenum">
              <a:rPr lang="en-US" altLang="fr-FR"/>
              <a:pPr>
                <a:defRPr/>
              </a:pPr>
              <a:t>‹n°›</a:t>
            </a:fld>
            <a:endParaRPr lang="en-US" altLang="fr-FR"/>
          </a:p>
        </p:txBody>
      </p:sp>
    </p:spTree>
    <p:extLst>
      <p:ext uri="{BB962C8B-B14F-4D97-AF65-F5344CB8AC3E}">
        <p14:creationId xmlns:p14="http://schemas.microsoft.com/office/powerpoint/2010/main" val="310933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66D7E4E-4632-F39E-56A5-1D6E800FDFAA}"/>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4">
            <a:extLst>
              <a:ext uri="{FF2B5EF4-FFF2-40B4-BE49-F238E27FC236}">
                <a16:creationId xmlns:a16="http://schemas.microsoft.com/office/drawing/2014/main" id="{FF28FC8F-533E-3B1B-8F83-97B512F60CF7}"/>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6685AABE-A5B5-40BC-569A-F3B792510A94}"/>
              </a:ext>
            </a:extLst>
          </p:cNvPr>
          <p:cNvSpPr>
            <a:spLocks noGrp="1" noChangeArrowheads="1"/>
          </p:cNvSpPr>
          <p:nvPr>
            <p:ph type="sldNum" sz="quarter" idx="12"/>
          </p:nvPr>
        </p:nvSpPr>
        <p:spPr>
          <a:ln/>
        </p:spPr>
        <p:txBody>
          <a:bodyPr/>
          <a:lstStyle>
            <a:lvl1pPr>
              <a:defRPr/>
            </a:lvl1pPr>
          </a:lstStyle>
          <a:p>
            <a:pPr>
              <a:defRPr/>
            </a:pPr>
            <a:fld id="{C2A9DBA3-AEC2-6940-B194-7F875DFB1F99}" type="slidenum">
              <a:rPr lang="en-US" altLang="fr-FR"/>
              <a:pPr>
                <a:defRPr/>
              </a:pPr>
              <a:t>‹n°›</a:t>
            </a:fld>
            <a:endParaRPr lang="en-US" altLang="fr-FR"/>
          </a:p>
        </p:txBody>
      </p:sp>
    </p:spTree>
    <p:extLst>
      <p:ext uri="{BB962C8B-B14F-4D97-AF65-F5344CB8AC3E}">
        <p14:creationId xmlns:p14="http://schemas.microsoft.com/office/powerpoint/2010/main" val="426244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0B252768-99A8-17A2-3AB0-81555628E45C}"/>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6BD6BA55-9BF4-ECC4-BD00-1A241F0D45B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3E287D55-E8E0-6ACC-2491-2928CC867216}"/>
              </a:ext>
            </a:extLst>
          </p:cNvPr>
          <p:cNvSpPr>
            <a:spLocks noGrp="1" noChangeArrowheads="1"/>
          </p:cNvSpPr>
          <p:nvPr>
            <p:ph type="sldNum" sz="quarter" idx="12"/>
          </p:nvPr>
        </p:nvSpPr>
        <p:spPr>
          <a:ln/>
        </p:spPr>
        <p:txBody>
          <a:bodyPr/>
          <a:lstStyle>
            <a:lvl1pPr>
              <a:defRPr/>
            </a:lvl1pPr>
          </a:lstStyle>
          <a:p>
            <a:pPr>
              <a:defRPr/>
            </a:pPr>
            <a:fld id="{2851F2A0-F681-734B-AD34-A0FC4F0537D0}" type="slidenum">
              <a:rPr lang="en-US" altLang="fr-FR"/>
              <a:pPr>
                <a:defRPr/>
              </a:pPr>
              <a:t>‹n°›</a:t>
            </a:fld>
            <a:endParaRPr lang="en-US" altLang="fr-FR"/>
          </a:p>
        </p:txBody>
      </p:sp>
    </p:spTree>
    <p:extLst>
      <p:ext uri="{BB962C8B-B14F-4D97-AF65-F5344CB8AC3E}">
        <p14:creationId xmlns:p14="http://schemas.microsoft.com/office/powerpoint/2010/main" val="2940082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BBC327F7-EE18-39BB-BFF6-22C122F3A424}"/>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15732B58-F309-0BFB-E5D1-158E0B93721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7E61CA09-86B2-538A-A6EA-5E648D69775F}"/>
              </a:ext>
            </a:extLst>
          </p:cNvPr>
          <p:cNvSpPr>
            <a:spLocks noGrp="1" noChangeArrowheads="1"/>
          </p:cNvSpPr>
          <p:nvPr>
            <p:ph type="sldNum" sz="quarter" idx="12"/>
          </p:nvPr>
        </p:nvSpPr>
        <p:spPr>
          <a:ln/>
        </p:spPr>
        <p:txBody>
          <a:bodyPr/>
          <a:lstStyle>
            <a:lvl1pPr>
              <a:defRPr/>
            </a:lvl1pPr>
          </a:lstStyle>
          <a:p>
            <a:pPr>
              <a:defRPr/>
            </a:pPr>
            <a:fld id="{BC94A151-1747-DA48-B358-896B5E2C1DD5}" type="slidenum">
              <a:rPr lang="en-US" altLang="fr-FR"/>
              <a:pPr>
                <a:defRPr/>
              </a:pPr>
              <a:t>‹n°›</a:t>
            </a:fld>
            <a:endParaRPr lang="en-US" altLang="fr-FR"/>
          </a:p>
        </p:txBody>
      </p:sp>
    </p:spTree>
    <p:extLst>
      <p:ext uri="{BB962C8B-B14F-4D97-AF65-F5344CB8AC3E}">
        <p14:creationId xmlns:p14="http://schemas.microsoft.com/office/powerpoint/2010/main" val="414697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17BB1F-754D-CD5F-8C4B-93FEA4D6D073}"/>
              </a:ext>
            </a:extLst>
          </p:cNvPr>
          <p:cNvSpPr>
            <a:spLocks noGrp="1" noChangeArrowheads="1"/>
          </p:cNvSpPr>
          <p:nvPr>
            <p:ph type="body" idx="1"/>
          </p:nvPr>
        </p:nvSpPr>
        <p:spPr bwMode="auto">
          <a:xfrm>
            <a:off x="609600" y="457200"/>
            <a:ext cx="7848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Cliquez pour modifier les styles du texte du masque</a:t>
            </a:r>
          </a:p>
          <a:p>
            <a:pPr lvl="1"/>
            <a:r>
              <a:rPr lang="en-US" altLang="fr-FR"/>
              <a:t>Deuxième niveau</a:t>
            </a:r>
          </a:p>
          <a:p>
            <a:pPr lvl="2"/>
            <a:r>
              <a:rPr lang="en-US" altLang="fr-FR"/>
              <a:t>Troisième niveau</a:t>
            </a:r>
          </a:p>
          <a:p>
            <a:pPr lvl="3"/>
            <a:r>
              <a:rPr lang="en-US" altLang="fr-FR"/>
              <a:t>Quatrième niveau</a:t>
            </a:r>
          </a:p>
          <a:p>
            <a:pPr lvl="4"/>
            <a:r>
              <a:rPr lang="en-US" altLang="fr-FR"/>
              <a:t>Cinquième niveau</a:t>
            </a:r>
          </a:p>
        </p:txBody>
      </p:sp>
      <p:sp>
        <p:nvSpPr>
          <p:cNvPr id="265219" name="Rectangle 3">
            <a:extLst>
              <a:ext uri="{FF2B5EF4-FFF2-40B4-BE49-F238E27FC236}">
                <a16:creationId xmlns:a16="http://schemas.microsoft.com/office/drawing/2014/main" id="{F72E4AF0-9820-9EDC-C1D1-1A2F09E22E7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ea typeface="ＭＳ Ｐゴシック" charset="0"/>
                <a:cs typeface="ＭＳ Ｐゴシック" charset="0"/>
              </a:defRPr>
            </a:lvl1pPr>
          </a:lstStyle>
          <a:p>
            <a:pPr>
              <a:defRPr/>
            </a:pPr>
            <a:endParaRPr lang="fr-FR"/>
          </a:p>
        </p:txBody>
      </p:sp>
      <p:sp>
        <p:nvSpPr>
          <p:cNvPr id="265220" name="Rectangle 4">
            <a:extLst>
              <a:ext uri="{FF2B5EF4-FFF2-40B4-BE49-F238E27FC236}">
                <a16:creationId xmlns:a16="http://schemas.microsoft.com/office/drawing/2014/main" id="{71BB8D47-5B6B-93BB-E7FC-33CA8EF4BA5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endParaRPr lang="fr-FR"/>
          </a:p>
        </p:txBody>
      </p:sp>
      <p:sp>
        <p:nvSpPr>
          <p:cNvPr id="265221" name="Rectangle 5">
            <a:extLst>
              <a:ext uri="{FF2B5EF4-FFF2-40B4-BE49-F238E27FC236}">
                <a16:creationId xmlns:a16="http://schemas.microsoft.com/office/drawing/2014/main" id="{835FB55E-CE87-FF6B-04EE-BB459288E4B2}"/>
              </a:ext>
            </a:extLst>
          </p:cNvPr>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6F09CE62-4107-5E43-9C3F-06CDFF90065A}"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ＭＳ Ｐゴシック" charset="0"/>
          <a:cs typeface="ＭＳ Ｐゴシック" charset="0"/>
        </a:defRPr>
      </a:lvl1pPr>
      <a:lvl2pPr marL="1035050" indent="-577850" algn="l" rtl="0" eaLnBrk="0" fontAlgn="base" hangingPunct="0">
        <a:spcBef>
          <a:spcPct val="20000"/>
        </a:spcBef>
        <a:spcAft>
          <a:spcPct val="0"/>
        </a:spcAft>
        <a:buAutoNum type="alphaLcPeriod"/>
        <a:defRPr sz="3200">
          <a:solidFill>
            <a:srgbClr val="FF6600"/>
          </a:solidFill>
          <a:latin typeface="+mn-lt"/>
          <a:ea typeface="ＭＳ Ｐゴシック" charset="0"/>
        </a:defRPr>
      </a:lvl2pPr>
      <a:lvl3pPr marL="1409700" indent="-495300" algn="l" rtl="0" eaLnBrk="0" fontAlgn="base" hangingPunct="0">
        <a:spcBef>
          <a:spcPct val="20000"/>
        </a:spcBef>
        <a:spcAft>
          <a:spcPct val="0"/>
        </a:spcAft>
        <a:buClr>
          <a:srgbClr val="990099"/>
        </a:buClr>
        <a:buAutoNum type="romanLcPeriod"/>
        <a:defRPr sz="3200">
          <a:solidFill>
            <a:srgbClr val="990099"/>
          </a:solidFill>
          <a:latin typeface="+mn-lt"/>
          <a:ea typeface="ＭＳ Ｐゴシック" charset="0"/>
        </a:defRPr>
      </a:lvl3pPr>
      <a:lvl4pPr marL="1784350" indent="-412750" algn="l" rtl="0" eaLnBrk="0" fontAlgn="base" hangingPunct="0">
        <a:spcBef>
          <a:spcPct val="20000"/>
        </a:spcBef>
        <a:spcAft>
          <a:spcPct val="0"/>
        </a:spcAft>
        <a:buClr>
          <a:schemeClr val="accent2"/>
        </a:buClr>
        <a:buAutoNum type="arabicParenR"/>
        <a:defRPr sz="2800">
          <a:solidFill>
            <a:schemeClr val="accent2"/>
          </a:solidFill>
          <a:latin typeface="+mn-lt"/>
          <a:ea typeface="ＭＳ Ｐゴシック" charset="0"/>
        </a:defRPr>
      </a:lvl4pPr>
      <a:lvl5pPr marL="2241550" indent="-412750" algn="l" rtl="0" eaLnBrk="0" fontAlgn="base" hangingPunct="0">
        <a:spcBef>
          <a:spcPct val="20000"/>
        </a:spcBef>
        <a:spcAft>
          <a:spcPct val="0"/>
        </a:spcAft>
        <a:defRPr sz="2800">
          <a:solidFill>
            <a:srgbClr val="006666"/>
          </a:solidFill>
          <a:latin typeface="+mn-lt"/>
          <a:ea typeface="ＭＳ Ｐゴシック" charset="0"/>
        </a:defRPr>
      </a:lvl5pPr>
      <a:lvl6pPr marL="2698750" indent="-412750" algn="l" rtl="0" eaLnBrk="0" fontAlgn="base" hangingPunct="0">
        <a:spcBef>
          <a:spcPct val="20000"/>
        </a:spcBef>
        <a:spcAft>
          <a:spcPct val="0"/>
        </a:spcAft>
        <a:defRPr sz="2800">
          <a:solidFill>
            <a:srgbClr val="006666"/>
          </a:solidFill>
          <a:latin typeface="+mn-lt"/>
        </a:defRPr>
      </a:lvl6pPr>
      <a:lvl7pPr marL="3155950" indent="-412750" algn="l" rtl="0" eaLnBrk="0" fontAlgn="base" hangingPunct="0">
        <a:spcBef>
          <a:spcPct val="20000"/>
        </a:spcBef>
        <a:spcAft>
          <a:spcPct val="0"/>
        </a:spcAft>
        <a:defRPr sz="2800">
          <a:solidFill>
            <a:srgbClr val="006666"/>
          </a:solidFill>
          <a:latin typeface="+mn-lt"/>
        </a:defRPr>
      </a:lvl7pPr>
      <a:lvl8pPr marL="3613150" indent="-412750" algn="l" rtl="0" eaLnBrk="0" fontAlgn="base" hangingPunct="0">
        <a:spcBef>
          <a:spcPct val="20000"/>
        </a:spcBef>
        <a:spcAft>
          <a:spcPct val="0"/>
        </a:spcAft>
        <a:defRPr sz="2800">
          <a:solidFill>
            <a:srgbClr val="006666"/>
          </a:solidFill>
          <a:latin typeface="+mn-lt"/>
        </a:defRPr>
      </a:lvl8pPr>
      <a:lvl9pPr marL="4070350" indent="-41275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numéro de diapositive 5">
            <a:extLst>
              <a:ext uri="{FF2B5EF4-FFF2-40B4-BE49-F238E27FC236}">
                <a16:creationId xmlns:a16="http://schemas.microsoft.com/office/drawing/2014/main" id="{A91E3625-B6E4-BD11-3263-9EE18077F7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C1D8EE8-7203-4149-BC73-D5FF91E72C9D}" type="slidenum">
              <a:rPr lang="en-US" altLang="fr-FR" smtClean="0"/>
              <a:pPr/>
              <a:t>1</a:t>
            </a:fld>
            <a:endParaRPr lang="en-US" altLang="fr-FR"/>
          </a:p>
        </p:txBody>
      </p:sp>
      <p:sp>
        <p:nvSpPr>
          <p:cNvPr id="15362" name="Rectangle 3">
            <a:extLst>
              <a:ext uri="{FF2B5EF4-FFF2-40B4-BE49-F238E27FC236}">
                <a16:creationId xmlns:a16="http://schemas.microsoft.com/office/drawing/2014/main" id="{84BCF6AE-E1F2-0B0C-F330-C183F255C14C}"/>
              </a:ext>
            </a:extLst>
          </p:cNvPr>
          <p:cNvSpPr>
            <a:spLocks noGrp="1" noChangeArrowheads="1"/>
          </p:cNvSpPr>
          <p:nvPr>
            <p:ph type="subTitle" idx="1"/>
          </p:nvPr>
        </p:nvSpPr>
        <p:spPr>
          <a:xfrm>
            <a:off x="863600" y="381000"/>
            <a:ext cx="7848600" cy="6381750"/>
          </a:xfrm>
        </p:spPr>
        <p:txBody>
          <a:bodyPr/>
          <a:lstStyle/>
          <a:p>
            <a:pPr algn="l"/>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D</a:t>
            </a:r>
            <a:endParaRPr lang="fr-CA" altLang="fr-FR" sz="2400" dirty="0">
              <a:ea typeface="ＭＳ Ｐゴシック" panose="020B0600070205080204" pitchFamily="34" charset="-128"/>
            </a:endParaRPr>
          </a:p>
          <a:p>
            <a:pPr algn="l"/>
            <a:r>
              <a:rPr lang="fr-CA" altLang="fr-FR" sz="2000" dirty="0">
                <a:ea typeface="ＭＳ Ｐゴシック" panose="020B0600070205080204" pitchFamily="34" charset="-128"/>
              </a:rPr>
              <a:t>Université de Montréal				Automne 2022</a:t>
            </a:r>
          </a:p>
          <a:p>
            <a:pPr algn="l"/>
            <a:r>
              <a:rPr lang="fr-CA" altLang="fr-FR" sz="2000" dirty="0">
                <a:ea typeface="ＭＳ Ｐゴシック" panose="020B0600070205080204" pitchFamily="34" charset="-128"/>
              </a:rPr>
              <a:t>Prof. Michel Morin </a:t>
            </a:r>
            <a:endParaRPr lang="fr-CA" altLang="fr-FR" sz="3600" dirty="0">
              <a:ea typeface="ＭＳ Ｐゴシック" panose="020B0600070205080204" pitchFamily="34" charset="-128"/>
            </a:endParaRPr>
          </a:p>
          <a:p>
            <a:pPr algn="l"/>
            <a:r>
              <a:rPr lang="fr-CA" altLang="fr-FR" sz="2400" dirty="0">
                <a:ea typeface="ＭＳ Ｐゴシック" panose="020B0600070205080204" pitchFamily="34" charset="-128"/>
              </a:rPr>
              <a:t>DRT 1010 – FONDEMENTS DU DROIT I</a:t>
            </a:r>
          </a:p>
          <a:p>
            <a:endParaRPr lang="fr-CA" altLang="fr-FR" sz="2800" dirty="0">
              <a:ea typeface="ＭＳ Ｐゴシック" panose="020B0600070205080204" pitchFamily="34" charset="-128"/>
            </a:endParaRPr>
          </a:p>
          <a:p>
            <a:pPr algn="l"/>
            <a:r>
              <a:rPr lang="fr-CA" altLang="fr-FR" sz="2800" dirty="0">
                <a:ea typeface="ＭＳ Ｐゴシック" panose="020B0600070205080204" pitchFamily="34" charset="-128"/>
              </a:rPr>
              <a:t>Module 1 – </a:t>
            </a:r>
            <a:r>
              <a:rPr lang="fr-CA" altLang="fr-FR" dirty="0">
                <a:ea typeface="ＭＳ Ｐゴシック" panose="020B0600070205080204" pitchFamily="34" charset="-128"/>
              </a:rPr>
              <a:t>Droit romain </a:t>
            </a:r>
          </a:p>
          <a:p>
            <a:pPr algn="l"/>
            <a:r>
              <a:rPr lang="fr-CA" altLang="fr-FR" dirty="0">
                <a:ea typeface="ＭＳ Ｐゴシック" panose="020B0600070205080204" pitchFamily="34" charset="-128"/>
              </a:rPr>
              <a:t>Capsule IC</a:t>
            </a:r>
            <a:r>
              <a:rPr lang="fr-CA" altLang="fr-FR" sz="2800" dirty="0">
                <a:ea typeface="ＭＳ Ｐゴシック" panose="020B0600070205080204" pitchFamily="34" charset="-128"/>
              </a:rPr>
              <a:t> - Le contrôle de l’évolution du droit par les empereurs (I</a:t>
            </a:r>
            <a:r>
              <a:rPr lang="fr-CA" altLang="fr-FR" sz="2800" baseline="30000" dirty="0">
                <a:ea typeface="ＭＳ Ｐゴシック" panose="020B0600070205080204" pitchFamily="34" charset="-128"/>
              </a:rPr>
              <a:t>er</a:t>
            </a:r>
            <a:r>
              <a:rPr lang="fr-CA" altLang="fr-FR" sz="2800" dirty="0">
                <a:ea typeface="ＭＳ Ｐゴシック" panose="020B0600070205080204" pitchFamily="34" charset="-128"/>
              </a:rPr>
              <a:t>-VI</a:t>
            </a:r>
            <a:r>
              <a:rPr lang="fr-CA" altLang="fr-FR" sz="2800" baseline="30000" dirty="0">
                <a:ea typeface="ＭＳ Ｐゴシック" panose="020B0600070205080204" pitchFamily="34" charset="-128"/>
              </a:rPr>
              <a:t>e</a:t>
            </a:r>
            <a:r>
              <a:rPr lang="fr-CA" altLang="fr-FR" sz="2800" dirty="0">
                <a:ea typeface="ＭＳ Ｐゴシック" panose="020B0600070205080204" pitchFamily="34" charset="-128"/>
              </a:rPr>
              <a:t> siècles de </a:t>
            </a:r>
            <a:r>
              <a:rPr lang="fr-CA" altLang="fr-FR" sz="2800" dirty="0" err="1">
                <a:ea typeface="ＭＳ Ｐゴシック" panose="020B0600070205080204" pitchFamily="34" charset="-128"/>
              </a:rPr>
              <a:t>n.è</a:t>
            </a:r>
            <a:r>
              <a:rPr lang="fr-CA" altLang="fr-FR" sz="2800" dirty="0">
                <a:ea typeface="ＭＳ Ｐゴシック" panose="020B0600070205080204" pitchFamily="34" charset="-128"/>
              </a:rPr>
              <a:t>.)</a:t>
            </a:r>
          </a:p>
          <a:p>
            <a:endParaRPr lang="fr-CA" altLang="fr-FR" sz="2800" dirty="0">
              <a:ea typeface="ＭＳ Ｐゴシック" panose="020B0600070205080204" pitchFamily="34" charset="-128"/>
            </a:endParaRPr>
          </a:p>
          <a:p>
            <a:endParaRPr lang="fr-FR" altLang="fr-FR" sz="2400" dirty="0">
              <a:solidFill>
                <a:srgbClr val="3333CC"/>
              </a:solidFill>
              <a:ea typeface="ＭＳ Ｐゴシック" panose="020B0600070205080204" pitchFamily="34" charset="-128"/>
            </a:endParaRPr>
          </a:p>
        </p:txBody>
      </p:sp>
      <p:pic>
        <p:nvPicPr>
          <p:cNvPr id="15363" name="Picture 2050" descr="cour_justinien">
            <a:extLst>
              <a:ext uri="{FF2B5EF4-FFF2-40B4-BE49-F238E27FC236}">
                <a16:creationId xmlns:a16="http://schemas.microsoft.com/office/drawing/2014/main" id="{23DB1860-FBF4-D0D1-8969-D9A354109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963" y="4402138"/>
            <a:ext cx="280987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Espace réservé du numéro de diapositive 5">
            <a:extLst>
              <a:ext uri="{FF2B5EF4-FFF2-40B4-BE49-F238E27FC236}">
                <a16:creationId xmlns:a16="http://schemas.microsoft.com/office/drawing/2014/main" id="{76973C9B-5F1B-C491-1E52-C3DA768B41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455DB8D-8F5D-7142-8980-908C145214E4}" type="slidenum">
              <a:rPr lang="en-US" altLang="fr-FR" smtClean="0"/>
              <a:pPr/>
              <a:t>10</a:t>
            </a:fld>
            <a:endParaRPr lang="en-US" altLang="fr-FR"/>
          </a:p>
        </p:txBody>
      </p:sp>
      <p:sp>
        <p:nvSpPr>
          <p:cNvPr id="54274" name="Rectangle 3">
            <a:extLst>
              <a:ext uri="{FF2B5EF4-FFF2-40B4-BE49-F238E27FC236}">
                <a16:creationId xmlns:a16="http://schemas.microsoft.com/office/drawing/2014/main" id="{32632164-BCB9-B638-5892-91875D6C3393}"/>
              </a:ext>
            </a:extLst>
          </p:cNvPr>
          <p:cNvSpPr>
            <a:spLocks noGrp="1" noChangeArrowheads="1"/>
          </p:cNvSpPr>
          <p:nvPr>
            <p:ph type="body" idx="1"/>
          </p:nvPr>
        </p:nvSpPr>
        <p:spPr>
          <a:xfrm>
            <a:off x="647700" y="476250"/>
            <a:ext cx="7848600" cy="5791200"/>
          </a:xfrm>
        </p:spPr>
        <p:txBody>
          <a:bodyPr/>
          <a:lstStyle/>
          <a:p>
            <a:pPr marL="1905000" lvl="3" indent="-533400">
              <a:buFontTx/>
              <a:buAutoNum type="arabicParenR" startAt="4"/>
            </a:pPr>
            <a:r>
              <a:rPr lang="fr-CA" altLang="fr-FR" sz="3200">
                <a:ea typeface="ＭＳ Ｐゴシック" panose="020B0600070205080204" pitchFamily="34" charset="-128"/>
              </a:rPr>
              <a:t>Ces deux codes seront largement diffusés dans l’Empire.</a:t>
            </a:r>
          </a:p>
          <a:p>
            <a:pPr marL="1905000" lvl="3" indent="-533400">
              <a:buFontTx/>
              <a:buAutoNum type="arabicParenR" startAt="4"/>
            </a:pPr>
            <a:r>
              <a:rPr lang="fr-CA" altLang="fr-FR" sz="3200">
                <a:ea typeface="ＭＳ Ｐゴシック" panose="020B0600070205080204" pitchFamily="34" charset="-128"/>
              </a:rPr>
              <a:t>Le code théodosien est promulgué conjointement en 438 par les empereurs d’Orient et d’Occident. Il regroupe des constitutions impériales postérieures au décès de Constantin.</a:t>
            </a:r>
            <a:endParaRPr lang="fr-FR" altLang="fr-FR" sz="320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Espace réservé du numéro de diapositive 5">
            <a:extLst>
              <a:ext uri="{FF2B5EF4-FFF2-40B4-BE49-F238E27FC236}">
                <a16:creationId xmlns:a16="http://schemas.microsoft.com/office/drawing/2014/main" id="{78715248-92E1-927C-8A1C-75FC497EA0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8217EEB-7726-6E44-94F6-47E8027127BA}" type="slidenum">
              <a:rPr lang="en-US" altLang="fr-FR" smtClean="0"/>
              <a:pPr/>
              <a:t>11</a:t>
            </a:fld>
            <a:endParaRPr lang="en-US" altLang="fr-FR"/>
          </a:p>
        </p:txBody>
      </p:sp>
      <p:sp>
        <p:nvSpPr>
          <p:cNvPr id="56322" name="Rectangle 3">
            <a:extLst>
              <a:ext uri="{FF2B5EF4-FFF2-40B4-BE49-F238E27FC236}">
                <a16:creationId xmlns:a16="http://schemas.microsoft.com/office/drawing/2014/main" id="{7E355298-27F5-A7DE-31F1-88ED843F1D2F}"/>
              </a:ext>
            </a:extLst>
          </p:cNvPr>
          <p:cNvSpPr>
            <a:spLocks noGrp="1" noChangeArrowheads="1"/>
          </p:cNvSpPr>
          <p:nvPr>
            <p:ph type="body" idx="1"/>
          </p:nvPr>
        </p:nvSpPr>
        <p:spPr>
          <a:xfrm>
            <a:off x="323850" y="190500"/>
            <a:ext cx="8353425" cy="6524625"/>
          </a:xfrm>
        </p:spPr>
        <p:txBody>
          <a:bodyPr/>
          <a:lstStyle/>
          <a:p>
            <a:pPr marL="1574800" lvl="2" indent="-660400">
              <a:buFontTx/>
              <a:buAutoNum type="romanLcPeriod" startAt="3"/>
            </a:pPr>
            <a:r>
              <a:rPr lang="fr-CA" altLang="fr-FR">
                <a:ea typeface="ＭＳ Ｐゴシック" panose="020B0600070205080204" pitchFamily="34" charset="-128"/>
              </a:rPr>
              <a:t>Les jurisconsultes pouvant être cités en justice</a:t>
            </a:r>
          </a:p>
          <a:p>
            <a:pPr marL="1574800" lvl="2" indent="-660400">
              <a:buFontTx/>
              <a:buAutoNum type="romanLcPeriod" startAt="3"/>
            </a:pPr>
            <a:endParaRPr lang="fr-CA" altLang="fr-FR">
              <a:ea typeface="ＭＳ Ｐゴシック" panose="020B0600070205080204" pitchFamily="34" charset="-128"/>
            </a:endParaRPr>
          </a:p>
          <a:p>
            <a:pPr marL="1949450" lvl="3" indent="-577850"/>
            <a:r>
              <a:rPr lang="fr-CA" altLang="fr-FR">
                <a:ea typeface="ＭＳ Ｐゴシック" panose="020B0600070205080204" pitchFamily="34" charset="-128"/>
              </a:rPr>
              <a:t>En 426, dans l'Empire occidental, la « Loi des citations » ordonne au juge de se fonder prioritairement sur cinq auteurs (Gaius, Papinien, Paul, Ulpien et Modestin).</a:t>
            </a:r>
          </a:p>
          <a:p>
            <a:pPr marL="1949450" lvl="3" indent="-577850"/>
            <a:r>
              <a:rPr lang="fr-CA" altLang="fr-FR">
                <a:ea typeface="ＭＳ Ｐゴシック" panose="020B0600070205080204" pitchFamily="34" charset="-128"/>
              </a:rPr>
              <a:t>En cas d’égalité, Papinien l’emporte; s’il n’a pas discuté la question, d’autres auteurs peuvent être consultés.</a:t>
            </a:r>
          </a:p>
          <a:p>
            <a:pPr marL="1949450" lvl="3" indent="-577850"/>
            <a:r>
              <a:rPr lang="fr-CA" altLang="fr-FR">
                <a:ea typeface="ＭＳ Ｐゴシック" panose="020B0600070205080204" pitchFamily="34" charset="-128"/>
              </a:rPr>
              <a:t>Cette loi est incluse dans le Code théodosien de 438 et s’applique pour cette raison dans les deux empires.</a:t>
            </a:r>
            <a:endParaRPr lang="fr-CA" altLang="fr-FR" sz="3200">
              <a:ea typeface="ＭＳ Ｐゴシック" panose="020B0600070205080204" pitchFamily="34" charset="-128"/>
            </a:endParaRPr>
          </a:p>
          <a:p>
            <a:pPr marL="2406650" lvl="4" indent="-577850"/>
            <a:endParaRPr lang="fr-FR" altLang="fr-FR" sz="3200">
              <a:solidFill>
                <a:srgbClr val="FF3300"/>
              </a:solidFill>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Espace réservé du numéro de diapositive 5">
            <a:extLst>
              <a:ext uri="{FF2B5EF4-FFF2-40B4-BE49-F238E27FC236}">
                <a16:creationId xmlns:a16="http://schemas.microsoft.com/office/drawing/2014/main" id="{E0C1761F-4295-164F-3CDE-BB08DE158F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73C3EF9-1820-D841-9ABA-883975F88347}" type="slidenum">
              <a:rPr lang="en-US" altLang="fr-FR" smtClean="0"/>
              <a:pPr/>
              <a:t>12</a:t>
            </a:fld>
            <a:endParaRPr lang="en-US" altLang="fr-FR"/>
          </a:p>
        </p:txBody>
      </p:sp>
      <p:sp>
        <p:nvSpPr>
          <p:cNvPr id="66562" name="Rectangle 3">
            <a:extLst>
              <a:ext uri="{FF2B5EF4-FFF2-40B4-BE49-F238E27FC236}">
                <a16:creationId xmlns:a16="http://schemas.microsoft.com/office/drawing/2014/main" id="{7523AA47-597B-4DDD-D833-8C988891F486}"/>
              </a:ext>
            </a:extLst>
          </p:cNvPr>
          <p:cNvSpPr>
            <a:spLocks noGrp="1" noChangeArrowheads="1"/>
          </p:cNvSpPr>
          <p:nvPr>
            <p:ph type="body" idx="1"/>
          </p:nvPr>
        </p:nvSpPr>
        <p:spPr>
          <a:xfrm>
            <a:off x="323850" y="0"/>
            <a:ext cx="8424863" cy="6858000"/>
          </a:xfrm>
        </p:spPr>
        <p:txBody>
          <a:bodyPr/>
          <a:lstStyle/>
          <a:p>
            <a:pPr marL="1117600" lvl="1" indent="-660400">
              <a:buFontTx/>
              <a:buAutoNum type="alphaLcPeriod" startAt="2"/>
              <a:defRPr/>
            </a:pPr>
            <a:r>
              <a:rPr lang="fr-CA" altLang="fr-FR" dirty="0">
                <a:ea typeface="ＭＳ Ｐゴシック" panose="020B0600070205080204" pitchFamily="34" charset="-128"/>
              </a:rPr>
              <a:t>La simplification de Justinien</a:t>
            </a:r>
          </a:p>
          <a:p>
            <a:pPr marL="1574800" lvl="2" indent="-577850">
              <a:buFontTx/>
              <a:buNone/>
              <a:defRPr/>
            </a:pPr>
            <a:r>
              <a:rPr lang="fr-CA" altLang="fr-FR" dirty="0">
                <a:ea typeface="ＭＳ Ｐゴシック" panose="020B0600070205080204" pitchFamily="34" charset="-128"/>
              </a:rPr>
              <a:t>	</a:t>
            </a:r>
            <a:r>
              <a:rPr lang="fr-CA" altLang="fr-FR" sz="2800" dirty="0">
                <a:solidFill>
                  <a:schemeClr val="accent2">
                    <a:lumMod val="75000"/>
                  </a:schemeClr>
                </a:solidFill>
                <a:ea typeface="ＭＳ Ｐゴシック" panose="020B0600070205080204" pitchFamily="34" charset="-128"/>
              </a:rPr>
              <a:t>Les compilations de Justinien (appelées </a:t>
            </a:r>
            <a:r>
              <a:rPr lang="fr-CA" altLang="fr-FR" sz="2800" i="1" dirty="0">
                <a:solidFill>
                  <a:schemeClr val="accent2">
                    <a:lumMod val="75000"/>
                  </a:schemeClr>
                </a:solidFill>
                <a:ea typeface="ＭＳ Ｐゴシック" panose="020B0600070205080204" pitchFamily="34" charset="-128"/>
              </a:rPr>
              <a:t>Corpus </a:t>
            </a:r>
            <a:r>
              <a:rPr lang="fr-CA" altLang="fr-FR" sz="2800" i="1" dirty="0" err="1">
                <a:solidFill>
                  <a:schemeClr val="accent2">
                    <a:lumMod val="75000"/>
                  </a:schemeClr>
                </a:solidFill>
                <a:ea typeface="ＭＳ Ｐゴシック" panose="020B0600070205080204" pitchFamily="34" charset="-128"/>
              </a:rPr>
              <a:t>Iuris</a:t>
            </a:r>
            <a:r>
              <a:rPr lang="fr-CA" altLang="fr-FR" sz="2800" i="1" dirty="0">
                <a:solidFill>
                  <a:schemeClr val="accent2">
                    <a:lumMod val="75000"/>
                  </a:schemeClr>
                </a:solidFill>
                <a:ea typeface="ＭＳ Ｐゴシック" panose="020B0600070205080204" pitchFamily="34" charset="-128"/>
              </a:rPr>
              <a:t> </a:t>
            </a:r>
            <a:r>
              <a:rPr lang="fr-CA" altLang="fr-FR" sz="2800" i="1" dirty="0" err="1">
                <a:solidFill>
                  <a:schemeClr val="accent2">
                    <a:lumMod val="75000"/>
                  </a:schemeClr>
                </a:solidFill>
                <a:ea typeface="ＭＳ Ｐゴシック" panose="020B0600070205080204" pitchFamily="34" charset="-128"/>
              </a:rPr>
              <a:t>civilis</a:t>
            </a:r>
            <a:r>
              <a:rPr lang="fr-CA" altLang="fr-FR" sz="2800" dirty="0">
                <a:solidFill>
                  <a:schemeClr val="accent2">
                    <a:lumMod val="75000"/>
                  </a:schemeClr>
                </a:solidFill>
                <a:ea typeface="ＭＳ Ｐゴシック" panose="020B0600070205080204" pitchFamily="34" charset="-128"/>
              </a:rPr>
              <a:t> au Moyen Age) comprennent quatre parties: le Code, le Digeste, les Institutes et les Novelles.</a:t>
            </a:r>
          </a:p>
          <a:p>
            <a:pPr marL="1949450" lvl="3" indent="-577850">
              <a:buFontTx/>
              <a:buNone/>
              <a:defRPr/>
            </a:pPr>
            <a:endParaRPr lang="fr-CA" altLang="fr-FR" dirty="0">
              <a:ea typeface="ＭＳ Ｐゴシック" panose="020B0600070205080204" pitchFamily="34" charset="-128"/>
            </a:endParaRPr>
          </a:p>
          <a:p>
            <a:pPr marL="1574800" lvl="2" indent="-660400">
              <a:defRPr/>
            </a:pPr>
            <a:r>
              <a:rPr lang="fr-CA" altLang="fr-FR" dirty="0">
                <a:ea typeface="ＭＳ Ｐゴシック" panose="020B0600070205080204" pitchFamily="34" charset="-128"/>
              </a:rPr>
              <a:t>Le Code préparé en 528</a:t>
            </a:r>
          </a:p>
          <a:p>
            <a:pPr marL="1949450" lvl="3" indent="-577850">
              <a:defRPr/>
            </a:pPr>
            <a:endParaRPr lang="fr-CA" altLang="fr-FR" sz="3200" dirty="0">
              <a:ea typeface="ＭＳ Ｐゴシック" panose="020B0600070205080204" pitchFamily="34" charset="-128"/>
            </a:endParaRPr>
          </a:p>
          <a:p>
            <a:pPr marL="1949450" lvl="3" indent="-577850">
              <a:defRPr/>
            </a:pPr>
            <a:r>
              <a:rPr lang="fr-CA" altLang="fr-FR" dirty="0">
                <a:ea typeface="ＭＳ Ｐゴシック" panose="020B0600070205080204" pitchFamily="34" charset="-128"/>
              </a:rPr>
              <a:t>Il regroupe des constitutions impériales.</a:t>
            </a:r>
          </a:p>
          <a:p>
            <a:pPr marL="1949450" lvl="3" indent="-577850">
              <a:defRPr/>
            </a:pPr>
            <a:r>
              <a:rPr lang="fr-CA" altLang="fr-FR" dirty="0">
                <a:ea typeface="ＭＳ Ｐゴシック" panose="020B0600070205080204" pitchFamily="34" charset="-128"/>
              </a:rPr>
              <a:t>Il est mis à jour en 534.</a:t>
            </a:r>
          </a:p>
          <a:p>
            <a:pPr marL="1949450" lvl="3" indent="-577850">
              <a:defRPr/>
            </a:pPr>
            <a:endParaRPr lang="fr-CA" altLang="fr-FR" dirty="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Espace réservé du numéro de diapositive 5">
            <a:extLst>
              <a:ext uri="{FF2B5EF4-FFF2-40B4-BE49-F238E27FC236}">
                <a16:creationId xmlns:a16="http://schemas.microsoft.com/office/drawing/2014/main" id="{198EBED3-8D03-4D21-B69A-BE14CB4B5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2C39F16-1615-AA45-8FB5-32E7C8083B55}" type="slidenum">
              <a:rPr lang="en-US" altLang="fr-FR" smtClean="0"/>
              <a:pPr/>
              <a:t>13</a:t>
            </a:fld>
            <a:endParaRPr lang="en-US" altLang="fr-FR"/>
          </a:p>
        </p:txBody>
      </p:sp>
      <p:sp>
        <p:nvSpPr>
          <p:cNvPr id="66562" name="Rectangle 3">
            <a:extLst>
              <a:ext uri="{FF2B5EF4-FFF2-40B4-BE49-F238E27FC236}">
                <a16:creationId xmlns:a16="http://schemas.microsoft.com/office/drawing/2014/main" id="{766016CA-9189-C82E-04AF-057BADD949DA}"/>
              </a:ext>
            </a:extLst>
          </p:cNvPr>
          <p:cNvSpPr>
            <a:spLocks noGrp="1" noChangeArrowheads="1"/>
          </p:cNvSpPr>
          <p:nvPr>
            <p:ph type="body" idx="1"/>
          </p:nvPr>
        </p:nvSpPr>
        <p:spPr>
          <a:xfrm>
            <a:off x="250825" y="0"/>
            <a:ext cx="8424863" cy="6858000"/>
          </a:xfrm>
        </p:spPr>
        <p:txBody>
          <a:bodyPr/>
          <a:lstStyle/>
          <a:p>
            <a:pPr marL="1524000" lvl="2" indent="-609600">
              <a:buFontTx/>
              <a:buAutoNum type="romanLcPeriod" startAt="2"/>
            </a:pPr>
            <a:r>
              <a:rPr lang="fr-CA" altLang="fr-FR">
                <a:ea typeface="ＭＳ Ｐゴシック" panose="020B0600070205080204" pitchFamily="34" charset="-128"/>
              </a:rPr>
              <a:t>Le Digeste (ou Pandectes), en 533</a:t>
            </a:r>
          </a:p>
          <a:p>
            <a:pPr marL="1949450" lvl="3" indent="-577850"/>
            <a:endParaRPr lang="fr-CA" altLang="fr-FR" sz="3200">
              <a:ea typeface="ＭＳ Ｐゴシック" panose="020B0600070205080204" pitchFamily="34" charset="-128"/>
            </a:endParaRPr>
          </a:p>
          <a:p>
            <a:pPr marL="1949450" lvl="3" indent="-577850"/>
            <a:r>
              <a:rPr lang="fr-CA" altLang="fr-FR">
                <a:ea typeface="ＭＳ Ｐゴシック" panose="020B0600070205080204" pitchFamily="34" charset="-128"/>
              </a:rPr>
              <a:t>Les problèmes à l’origine de la rédaction du Digeste : la multiplication, la désuétude et l’inaccessibilité des ouvrages (« Troisième préface, portant confirmation du Digeste, adresse au Sénat de Constantinople », H. HULOT et et J.F. BERTHELOT, </a:t>
            </a:r>
            <a:r>
              <a:rPr lang="fr-CA" altLang="fr-FR" i="1">
                <a:ea typeface="ＭＳ Ｐゴシック" panose="020B0600070205080204" pitchFamily="34" charset="-128"/>
              </a:rPr>
              <a:t>Les Cinquantes Livres du Digeste...</a:t>
            </a:r>
            <a:r>
              <a:rPr lang="fr-CA" altLang="fr-FR">
                <a:ea typeface="ＭＳ Ｐゴシック" panose="020B0600070205080204" pitchFamily="34" charset="-128"/>
              </a:rPr>
              <a:t>, nos 12 à 17  (</a:t>
            </a:r>
            <a:r>
              <a:rPr lang="fr-CA" altLang="fr-FR" b="1">
                <a:ea typeface="ＭＳ Ｐゴシック" panose="020B0600070205080204" pitchFamily="34" charset="-128"/>
              </a:rPr>
              <a:t>Studium, Pour aller plus loin)</a:t>
            </a:r>
            <a:endParaRPr lang="fr-CA" altLang="fr-FR">
              <a:ea typeface="ＭＳ Ｐゴシック" panose="020B0600070205080204" pitchFamily="34" charset="-128"/>
            </a:endParaRPr>
          </a:p>
          <a:p>
            <a:pPr marL="1949450" lvl="3" indent="-577850"/>
            <a:endParaRPr lang="fr-CA" altLang="fr-FR">
              <a:ea typeface="ＭＳ Ｐゴシック" panose="020B0600070205080204" pitchFamily="34" charset="-128"/>
            </a:endParaRPr>
          </a:p>
          <a:p>
            <a:pPr marL="1949450" lvl="3" indent="-577850"/>
            <a:r>
              <a:rPr lang="fr-CA" altLang="fr-FR">
                <a:ea typeface="ＭＳ Ｐゴシック" panose="020B0600070205080204" pitchFamily="34" charset="-128"/>
              </a:rPr>
              <a:t>Le Digeste regroupe des extraits d'ouvrages de jurisconsultes renommés</a:t>
            </a:r>
          </a:p>
          <a:p>
            <a:pPr marL="1949450" lvl="3" indent="-577850"/>
            <a:endParaRPr lang="fr-FR" altLang="fr-FR">
              <a:ea typeface="ＭＳ Ｐゴシック" panose="020B0600070205080204" pitchFamily="34" charset="-128"/>
            </a:endParaRPr>
          </a:p>
          <a:p>
            <a:pPr marL="1949450" lvl="3" indent="-577850"/>
            <a:endParaRPr lang="fr-CA" altLang="fr-FR">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Espace réservé du numéro de diapositive 5">
            <a:extLst>
              <a:ext uri="{FF2B5EF4-FFF2-40B4-BE49-F238E27FC236}">
                <a16:creationId xmlns:a16="http://schemas.microsoft.com/office/drawing/2014/main" id="{EC7AB045-6BAB-D490-4691-D7345BD498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AED7373-7A25-BD46-BA7C-2E91D047DBD2}" type="slidenum">
              <a:rPr lang="en-US" altLang="fr-FR" smtClean="0"/>
              <a:pPr/>
              <a:t>14</a:t>
            </a:fld>
            <a:endParaRPr lang="en-US" altLang="fr-FR"/>
          </a:p>
        </p:txBody>
      </p:sp>
      <p:sp>
        <p:nvSpPr>
          <p:cNvPr id="194562" name="Rectangle 4">
            <a:extLst>
              <a:ext uri="{FF2B5EF4-FFF2-40B4-BE49-F238E27FC236}">
                <a16:creationId xmlns:a16="http://schemas.microsoft.com/office/drawing/2014/main" id="{02625D60-8B45-B319-EF2A-EDF4C24F1EC8}"/>
              </a:ext>
            </a:extLst>
          </p:cNvPr>
          <p:cNvSpPr>
            <a:spLocks noGrp="1" noChangeArrowheads="1"/>
          </p:cNvSpPr>
          <p:nvPr>
            <p:ph type="body" idx="1"/>
          </p:nvPr>
        </p:nvSpPr>
        <p:spPr/>
        <p:txBody>
          <a:bodyPr/>
          <a:lstStyle/>
          <a:p>
            <a:pPr marL="2406650" lvl="4" indent="-577850">
              <a:buFontTx/>
              <a:buAutoNum type="arabicParenR" startAt="2"/>
              <a:defRPr/>
            </a:pPr>
            <a:endParaRPr lang="fr-CA" altLang="fr-FR" dirty="0">
              <a:solidFill>
                <a:schemeClr val="tx1"/>
              </a:solidFill>
              <a:ea typeface="ＭＳ Ｐゴシック" panose="020B0600070205080204" pitchFamily="34" charset="-128"/>
            </a:endParaRPr>
          </a:p>
          <a:p>
            <a:pPr marL="2406650" lvl="4" indent="-577850">
              <a:defRPr/>
            </a:pPr>
            <a:r>
              <a:rPr lang="fr-CA" altLang="fr-FR" dirty="0">
                <a:solidFill>
                  <a:schemeClr val="tx1"/>
                </a:solidFill>
                <a:ea typeface="ＭＳ Ｐゴシック" panose="020B0600070205080204" pitchFamily="34" charset="-128"/>
              </a:rPr>
              <a:t>-</a:t>
            </a:r>
            <a:r>
              <a:rPr lang="fr-FR" altLang="fr-FR" dirty="0">
                <a:solidFill>
                  <a:schemeClr val="tx1"/>
                </a:solidFill>
                <a:ea typeface="ＭＳ Ｐゴシック" panose="020B0600070205080204" pitchFamily="34" charset="-128"/>
              </a:rPr>
              <a:t>	exemple: </a:t>
            </a:r>
            <a:r>
              <a:rPr lang="fr-CA" altLang="fr-FR" i="1" dirty="0">
                <a:ea typeface="ＭＳ Ｐゴシック" panose="020B0600070205080204" pitchFamily="34" charset="-128"/>
              </a:rPr>
              <a:t>Dol et crainte selon les jurisconsultes romains</a:t>
            </a:r>
            <a:r>
              <a:rPr lang="fr-FR" altLang="fr-FR" dirty="0">
                <a:solidFill>
                  <a:schemeClr val="tx1"/>
                </a:solidFill>
                <a:ea typeface="ＭＳ Ｐゴシック" panose="020B0600070205080204" pitchFamily="34" charset="-128"/>
              </a:rPr>
              <a:t> (</a:t>
            </a:r>
            <a:r>
              <a:rPr lang="fr-FR" altLang="fr-FR" b="1" dirty="0" err="1">
                <a:solidFill>
                  <a:schemeClr val="accent1">
                    <a:lumMod val="50000"/>
                  </a:schemeClr>
                </a:solidFill>
                <a:ea typeface="ＭＳ Ｐゴシック" panose="020B0600070205080204" pitchFamily="34" charset="-128"/>
              </a:rPr>
              <a:t>Studium</a:t>
            </a:r>
            <a:r>
              <a:rPr lang="fr-FR" altLang="fr-FR" b="1" dirty="0">
                <a:solidFill>
                  <a:schemeClr val="accent1">
                    <a:lumMod val="50000"/>
                  </a:schemeClr>
                </a:solidFill>
                <a:ea typeface="ＭＳ Ｐゴシック" panose="020B0600070205080204" pitchFamily="34" charset="-128"/>
              </a:rPr>
              <a:t>, </a:t>
            </a:r>
            <a:r>
              <a:rPr lang="fr-CA" altLang="fr-FR" b="1" dirty="0">
                <a:solidFill>
                  <a:schemeClr val="accent1">
                    <a:lumMod val="50000"/>
                  </a:schemeClr>
                </a:solidFill>
                <a:ea typeface="ＭＳ Ｐゴシック" panose="020B0600070205080204" pitchFamily="34" charset="-128"/>
              </a:rPr>
              <a:t>Capsule IB</a:t>
            </a:r>
            <a:r>
              <a:rPr lang="fr-FR" altLang="fr-FR" b="1" dirty="0">
                <a:solidFill>
                  <a:schemeClr val="tx1"/>
                </a:solidFill>
                <a:ea typeface="ＭＳ Ｐゴシック" panose="020B0600070205080204" pitchFamily="34" charset="-128"/>
              </a:rPr>
              <a:t>)</a:t>
            </a:r>
            <a:r>
              <a:rPr lang="fr-FR" altLang="fr-FR" dirty="0">
                <a:solidFill>
                  <a:schemeClr val="tx1"/>
                </a:solidFill>
                <a:ea typeface="ＭＳ Ｐゴシック" panose="020B0600070205080204" pitchFamily="34" charset="-128"/>
              </a:rPr>
              <a:t>.</a:t>
            </a:r>
          </a:p>
          <a:p>
            <a:pPr marL="2406650" lvl="4" indent="-577850">
              <a:defRPr/>
            </a:pPr>
            <a:r>
              <a:rPr lang="fr-FR" altLang="fr-FR" i="1" dirty="0">
                <a:solidFill>
                  <a:schemeClr val="tx1"/>
                </a:solidFill>
                <a:ea typeface="ＭＳ Ｐゴシック" panose="020B0600070205080204" pitchFamily="34" charset="-128"/>
              </a:rPr>
              <a:t>-	Banque de Nouvelle-Écosse</a:t>
            </a:r>
            <a:r>
              <a:rPr lang="fr-FR" altLang="fr-FR" dirty="0">
                <a:solidFill>
                  <a:schemeClr val="tx1"/>
                </a:solidFill>
                <a:ea typeface="ＭＳ Ｐゴシック" panose="020B0600070205080204" pitchFamily="34" charset="-128"/>
              </a:rPr>
              <a:t> c. </a:t>
            </a:r>
            <a:r>
              <a:rPr lang="fr-FR" altLang="fr-FR" i="1" dirty="0">
                <a:solidFill>
                  <a:schemeClr val="tx1"/>
                </a:solidFill>
                <a:ea typeface="ＭＳ Ｐゴシック" panose="020B0600070205080204" pitchFamily="34" charset="-128"/>
              </a:rPr>
              <a:t>Thibault</a:t>
            </a:r>
            <a:r>
              <a:rPr lang="fr-FR" altLang="fr-FR" dirty="0">
                <a:solidFill>
                  <a:schemeClr val="tx1"/>
                </a:solidFill>
                <a:ea typeface="ＭＳ Ｐゴシック" panose="020B0600070205080204" pitchFamily="34" charset="-128"/>
              </a:rPr>
              <a:t>, 2004 CSC 29, </a:t>
            </a:r>
            <a:r>
              <a:rPr lang="fr-CA" dirty="0">
                <a:solidFill>
                  <a:schemeClr val="tx1"/>
                </a:solidFill>
              </a:rPr>
              <a:t>[2004] 1 R.C.S. 758, </a:t>
            </a:r>
            <a:r>
              <a:rPr lang="fr-FR" altLang="fr-FR" dirty="0">
                <a:solidFill>
                  <a:schemeClr val="tx1"/>
                </a:solidFill>
                <a:ea typeface="ＭＳ Ｐゴシック" panose="020B0600070205080204" pitchFamily="34" charset="-128"/>
              </a:rPr>
              <a:t>paragr. 23-24.</a:t>
            </a:r>
          </a:p>
          <a:p>
            <a:pPr marL="2406650" lvl="4" indent="-577850">
              <a:defRPr/>
            </a:pPr>
            <a:endParaRPr lang="fr-CA" altLang="fr-FR" dirty="0">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Espace réservé du numéro de diapositive 5">
            <a:extLst>
              <a:ext uri="{FF2B5EF4-FFF2-40B4-BE49-F238E27FC236}">
                <a16:creationId xmlns:a16="http://schemas.microsoft.com/office/drawing/2014/main" id="{428D814A-6989-E7B1-C952-DF3751A9C3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F7CC3A3-59C2-1F4F-8BC7-B9D15A46593F}" type="slidenum">
              <a:rPr lang="en-US" altLang="fr-FR" smtClean="0"/>
              <a:pPr/>
              <a:t>15</a:t>
            </a:fld>
            <a:endParaRPr lang="en-US" altLang="fr-FR"/>
          </a:p>
        </p:txBody>
      </p:sp>
      <p:sp>
        <p:nvSpPr>
          <p:cNvPr id="73730" name="Rectangle 3">
            <a:extLst>
              <a:ext uri="{FF2B5EF4-FFF2-40B4-BE49-F238E27FC236}">
                <a16:creationId xmlns:a16="http://schemas.microsoft.com/office/drawing/2014/main" id="{1AA0F91C-90ED-D331-9FC8-8B90A87D0AB8}"/>
              </a:ext>
            </a:extLst>
          </p:cNvPr>
          <p:cNvSpPr>
            <a:spLocks noGrp="1" noChangeArrowheads="1"/>
          </p:cNvSpPr>
          <p:nvPr>
            <p:ph type="body" idx="1"/>
          </p:nvPr>
        </p:nvSpPr>
        <p:spPr>
          <a:xfrm>
            <a:off x="533400" y="457200"/>
            <a:ext cx="8070850" cy="6140450"/>
          </a:xfrm>
        </p:spPr>
        <p:txBody>
          <a:bodyPr/>
          <a:lstStyle/>
          <a:p>
            <a:pPr marL="1574800" lvl="2" indent="-660400">
              <a:buFontTx/>
              <a:buAutoNum type="romanLcPeriod" startAt="3"/>
            </a:pPr>
            <a:r>
              <a:rPr lang="fr-CA" altLang="fr-FR" dirty="0">
                <a:ea typeface="ＭＳ Ｐゴシック" panose="020B0600070205080204" pitchFamily="34" charset="-128"/>
              </a:rPr>
              <a:t>Les Institutes (533)</a:t>
            </a:r>
          </a:p>
          <a:p>
            <a:pPr marL="1574800" lvl="2" indent="-660400">
              <a:buFontTx/>
              <a:buAutoNum type="romanLcPeriod" startAt="3"/>
            </a:pPr>
            <a:endParaRPr lang="fr-CA" altLang="fr-FR" sz="3600" dirty="0">
              <a:ea typeface="ＭＳ Ｐゴシック" panose="020B0600070205080204" pitchFamily="34" charset="-128"/>
            </a:endParaRPr>
          </a:p>
          <a:p>
            <a:pPr marL="1949450" lvl="3" indent="-577850"/>
            <a:r>
              <a:rPr lang="fr-CA" altLang="fr-FR" dirty="0">
                <a:ea typeface="ＭＳ Ｐゴシック" panose="020B0600070205080204" pitchFamily="34" charset="-128"/>
              </a:rPr>
              <a:t>C’est un manuel destiné aux étudiants mais qui a l'autorité de la loi.</a:t>
            </a:r>
            <a:endParaRPr lang="en-CA" altLang="fr-FR" dirty="0">
              <a:ea typeface="ＭＳ Ｐゴシック" panose="020B0600070205080204" pitchFamily="34" charset="-128"/>
            </a:endParaRPr>
          </a:p>
          <a:p>
            <a:pPr marL="2406650" lvl="4" indent="-577850">
              <a:buFontTx/>
              <a:buChar char="-"/>
            </a:pPr>
            <a:r>
              <a:rPr lang="en-CA" altLang="fr-FR" dirty="0" err="1">
                <a:solidFill>
                  <a:srgbClr val="00664D"/>
                </a:solidFill>
                <a:ea typeface="ＭＳ Ｐゴシック" panose="020B0600070205080204" pitchFamily="34" charset="-128"/>
              </a:rPr>
              <a:t>Voir</a:t>
            </a:r>
            <a:r>
              <a:rPr lang="en-CA" altLang="fr-FR" dirty="0">
                <a:solidFill>
                  <a:srgbClr val="00664D"/>
                </a:solidFill>
                <a:ea typeface="ＭＳ Ｐゴシック" panose="020B0600070205080204" pitchFamily="34" charset="-128"/>
              </a:rPr>
              <a:t> </a:t>
            </a:r>
            <a:r>
              <a:rPr lang="en-CA" altLang="fr-FR" i="1" dirty="0">
                <a:solidFill>
                  <a:srgbClr val="00664D"/>
                </a:solidFill>
                <a:ea typeface="ＭＳ Ｐゴシック" panose="020B0600070205080204" pitchFamily="34" charset="-128"/>
              </a:rPr>
              <a:t>Institutes de </a:t>
            </a:r>
            <a:r>
              <a:rPr lang="en-CA" altLang="fr-FR" i="1" dirty="0" err="1">
                <a:solidFill>
                  <a:srgbClr val="00664D"/>
                </a:solidFill>
                <a:ea typeface="ＭＳ Ｐゴシック" panose="020B0600070205080204" pitchFamily="34" charset="-128"/>
              </a:rPr>
              <a:t>Justinien</a:t>
            </a:r>
            <a:r>
              <a:rPr lang="en-CA" altLang="fr-FR" i="1" dirty="0">
                <a:solidFill>
                  <a:srgbClr val="00664D"/>
                </a:solidFill>
                <a:ea typeface="ＭＳ Ｐゴシック" panose="020B0600070205080204" pitchFamily="34" charset="-128"/>
              </a:rPr>
              <a:t>.</a:t>
            </a:r>
            <a:r>
              <a:rPr lang="en-CA" altLang="fr-FR" dirty="0">
                <a:solidFill>
                  <a:srgbClr val="00664D"/>
                </a:solidFill>
                <a:ea typeface="ＭＳ Ｐゴシック" panose="020B0600070205080204" pitchFamily="34" charset="-128"/>
              </a:rPr>
              <a:t> L. II, </a:t>
            </a:r>
            <a:r>
              <a:rPr lang="en-CA" altLang="fr-FR">
                <a:solidFill>
                  <a:srgbClr val="00664D"/>
                </a:solidFill>
                <a:ea typeface="ＭＳ Ｐゴシック" panose="020B0600070205080204" pitchFamily="34" charset="-128"/>
              </a:rPr>
              <a:t>1, </a:t>
            </a:r>
            <a:r>
              <a:rPr lang="en-CA" altLang="fr-FR" b="1" dirty="0">
                <a:solidFill>
                  <a:srgbClr val="00664D"/>
                </a:solidFill>
                <a:ea typeface="ＭＳ Ｐゴシック" panose="020B0600070205080204" pitchFamily="34" charset="-128"/>
              </a:rPr>
              <a:t>(</a:t>
            </a:r>
            <a:r>
              <a:rPr lang="en-CA" altLang="fr-FR" b="1" dirty="0" err="1">
                <a:solidFill>
                  <a:srgbClr val="00664D"/>
                </a:solidFill>
                <a:ea typeface="ＭＳ Ｐゴシック" panose="020B0600070205080204" pitchFamily="34" charset="-128"/>
              </a:rPr>
              <a:t>Studium</a:t>
            </a:r>
            <a:r>
              <a:rPr lang="en-CA" altLang="fr-FR" b="1" dirty="0">
                <a:solidFill>
                  <a:srgbClr val="00664D"/>
                </a:solidFill>
                <a:ea typeface="ＭＳ Ｐゴシック" panose="020B0600070205080204" pitchFamily="34" charset="-128"/>
              </a:rPr>
              <a:t>)</a:t>
            </a:r>
          </a:p>
          <a:p>
            <a:pPr marL="2406650" lvl="4" indent="-577850">
              <a:buFontTx/>
              <a:buChar char="-"/>
            </a:pPr>
            <a:endParaRPr lang="en-CA" altLang="fr-FR" dirty="0">
              <a:solidFill>
                <a:schemeClr val="tx1"/>
              </a:solidFill>
              <a:ea typeface="ＭＳ Ｐゴシック" panose="020B0600070205080204" pitchFamily="34" charset="-128"/>
            </a:endParaRPr>
          </a:p>
          <a:p>
            <a:pPr marL="1574800" lvl="2" indent="-660400">
              <a:buFontTx/>
              <a:buAutoNum type="romanLcPeriod" startAt="4"/>
            </a:pPr>
            <a:r>
              <a:rPr lang="fr-CA" altLang="fr-FR" dirty="0">
                <a:ea typeface="ＭＳ Ｐゴシック" panose="020B0600070205080204" pitchFamily="34" charset="-128"/>
              </a:rPr>
              <a:t>Les Novelles</a:t>
            </a:r>
          </a:p>
          <a:p>
            <a:pPr marL="1949450" lvl="3" indent="-577850"/>
            <a:r>
              <a:rPr lang="fr-CA" altLang="fr-FR" dirty="0">
                <a:ea typeface="ＭＳ Ｐゴシック" panose="020B0600070205080204" pitchFamily="34" charset="-128"/>
              </a:rPr>
              <a:t>Elles regroupent les </a:t>
            </a:r>
            <a:r>
              <a:rPr lang="en-CA" altLang="fr-FR" dirty="0">
                <a:ea typeface="ＭＳ Ｐゴシック" panose="020B0600070205080204" pitchFamily="34" charset="-128"/>
              </a:rPr>
              <a:t>c</a:t>
            </a:r>
            <a:r>
              <a:rPr lang="fr-CA" altLang="fr-FR" dirty="0" err="1">
                <a:ea typeface="ＭＳ Ｐゴシック" panose="020B0600070205080204" pitchFamily="34" charset="-128"/>
              </a:rPr>
              <a:t>onstitutions</a:t>
            </a:r>
            <a:r>
              <a:rPr lang="fr-CA" altLang="fr-FR" dirty="0">
                <a:ea typeface="ＭＳ Ｐゴシック" panose="020B0600070205080204" pitchFamily="34" charset="-128"/>
              </a:rPr>
              <a:t> de Justinien qui ont été édictées entre 535 et 565.</a:t>
            </a:r>
            <a:endParaRPr lang="en-CA" altLang="fr-FR" dirty="0">
              <a:solidFill>
                <a:srgbClr val="009999"/>
              </a:solidFill>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Espace réservé du numéro de diapositive 3">
            <a:extLst>
              <a:ext uri="{FF2B5EF4-FFF2-40B4-BE49-F238E27FC236}">
                <a16:creationId xmlns:a16="http://schemas.microsoft.com/office/drawing/2014/main" id="{CA50D263-BF72-0789-84FC-19B2CE33FA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4625FF1-9E32-B949-AC46-758E61ADF67C}" type="slidenum">
              <a:rPr lang="en-US" altLang="fr-FR" smtClean="0"/>
              <a:pPr/>
              <a:t>16</a:t>
            </a:fld>
            <a:endParaRPr lang="en-US" altLang="fr-FR"/>
          </a:p>
        </p:txBody>
      </p:sp>
      <p:sp>
        <p:nvSpPr>
          <p:cNvPr id="200706" name="Rectangle 4">
            <a:extLst>
              <a:ext uri="{FF2B5EF4-FFF2-40B4-BE49-F238E27FC236}">
                <a16:creationId xmlns:a16="http://schemas.microsoft.com/office/drawing/2014/main" id="{45F77AD6-8A83-BB4D-B628-72E677C00B0B}"/>
              </a:ext>
            </a:extLst>
          </p:cNvPr>
          <p:cNvSpPr>
            <a:spLocks noChangeArrowheads="1"/>
          </p:cNvSpPr>
          <p:nvPr/>
        </p:nvSpPr>
        <p:spPr bwMode="auto">
          <a:xfrm>
            <a:off x="684213" y="414338"/>
            <a:ext cx="7775575" cy="5661025"/>
          </a:xfrm>
          <a:prstGeom prst="rect">
            <a:avLst/>
          </a:prstGeom>
          <a:noFill/>
          <a:ln>
            <a:noFill/>
          </a:ln>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1117600" indent="-6604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spcBef>
                <a:spcPct val="20000"/>
              </a:spcBef>
              <a:buFontTx/>
              <a:buAutoNum type="alphaLcPeriod" startAt="3"/>
              <a:defRPr/>
            </a:pPr>
            <a:r>
              <a:rPr lang="fr-CA" altLang="fr-FR" sz="2800" dirty="0">
                <a:solidFill>
                  <a:srgbClr val="FF6600"/>
                </a:solidFill>
              </a:rPr>
              <a:t>L’évolution du droit après l’entrée en vigueur des Compilations</a:t>
            </a:r>
          </a:p>
          <a:p>
            <a:pPr marL="1714500" lvl="3" indent="-342900">
              <a:buFontTx/>
              <a:buChar char="-"/>
              <a:defRPr/>
            </a:pPr>
            <a:endParaRPr lang="fr-FR" altLang="fr-FR" dirty="0">
              <a:solidFill>
                <a:srgbClr val="009999"/>
              </a:solidFill>
            </a:endParaRPr>
          </a:p>
          <a:p>
            <a:pPr marL="1460500" lvl="1" indent="-342900">
              <a:buFontTx/>
              <a:buChar char="-"/>
              <a:defRPr/>
            </a:pPr>
            <a:r>
              <a:rPr lang="fr-FR" altLang="fr-FR" sz="2800" dirty="0">
                <a:solidFill>
                  <a:srgbClr val="009999"/>
                </a:solidFill>
              </a:rPr>
              <a:t>Il est interdit de citer les anciens textes devant les juges; seuls le Code, le Digeste, les Institutes peuvent l’être.</a:t>
            </a:r>
          </a:p>
          <a:p>
            <a:pPr marL="1460500" lvl="1" indent="-342900">
              <a:buFontTx/>
              <a:buChar char="-"/>
              <a:defRPr/>
            </a:pPr>
            <a:endParaRPr lang="fr-FR" altLang="fr-FR" sz="2800" dirty="0">
              <a:solidFill>
                <a:srgbClr val="009999"/>
              </a:solidFill>
            </a:endParaRPr>
          </a:p>
          <a:p>
            <a:pPr marL="1460500" lvl="1" indent="-342900">
              <a:buFontTx/>
              <a:buChar char="-"/>
              <a:defRPr/>
            </a:pPr>
            <a:r>
              <a:rPr lang="fr-FR" altLang="fr-FR" sz="2800" dirty="0">
                <a:solidFill>
                  <a:srgbClr val="009999"/>
                </a:solidFill>
              </a:rPr>
              <a:t>La rédaction de commentaires du Digeste est interdite.</a:t>
            </a:r>
          </a:p>
          <a:p>
            <a:pPr marL="1714500" lvl="3" indent="-342900">
              <a:buFontTx/>
              <a:buChar char="-"/>
              <a:defRPr/>
            </a:pPr>
            <a:endParaRPr lang="fr-FR" altLang="fr-FR" dirty="0">
              <a:solidFill>
                <a:srgbClr val="00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Espace réservé du numéro de diapositive 3">
            <a:extLst>
              <a:ext uri="{FF2B5EF4-FFF2-40B4-BE49-F238E27FC236}">
                <a16:creationId xmlns:a16="http://schemas.microsoft.com/office/drawing/2014/main" id="{1BF6832B-599A-3875-62D6-B9CE14C097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FE92681-FA51-784A-B81D-2E04E28034C4}" type="slidenum">
              <a:rPr lang="en-US" altLang="fr-FR" smtClean="0"/>
              <a:pPr/>
              <a:t>17</a:t>
            </a:fld>
            <a:endParaRPr lang="en-US" altLang="fr-FR"/>
          </a:p>
        </p:txBody>
      </p:sp>
      <p:sp>
        <p:nvSpPr>
          <p:cNvPr id="200706" name="Rectangle 4">
            <a:extLst>
              <a:ext uri="{FF2B5EF4-FFF2-40B4-BE49-F238E27FC236}">
                <a16:creationId xmlns:a16="http://schemas.microsoft.com/office/drawing/2014/main" id="{4389FBC4-225E-82C2-F679-398B6D606B88}"/>
              </a:ext>
            </a:extLst>
          </p:cNvPr>
          <p:cNvSpPr>
            <a:spLocks noChangeArrowheads="1"/>
          </p:cNvSpPr>
          <p:nvPr/>
        </p:nvSpPr>
        <p:spPr bwMode="auto">
          <a:xfrm>
            <a:off x="466725" y="363538"/>
            <a:ext cx="8210550" cy="5661025"/>
          </a:xfrm>
          <a:prstGeom prst="rect">
            <a:avLst/>
          </a:prstGeom>
          <a:noFill/>
          <a:ln>
            <a:noFill/>
          </a:ln>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1117600" indent="-6604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defRPr/>
            </a:pPr>
            <a:endParaRPr lang="fr-FR" altLang="fr-FR" sz="2800" dirty="0">
              <a:solidFill>
                <a:srgbClr val="009999"/>
              </a:solidFill>
            </a:endParaRPr>
          </a:p>
          <a:p>
            <a:pPr marL="1460500" lvl="1" indent="-342900">
              <a:buFontTx/>
              <a:buChar char="-"/>
              <a:defRPr/>
            </a:pPr>
            <a:r>
              <a:rPr lang="fr-FR" altLang="fr-FR" sz="2800" dirty="0">
                <a:solidFill>
                  <a:schemeClr val="accent1">
                    <a:lumMod val="75000"/>
                  </a:schemeClr>
                </a:solidFill>
              </a:rPr>
              <a:t>« il pourrait se présenter à l’avenir de nouvelles difficultés qui ne se trouveraient pas décidées dans notre recueil (on sait assez en effet que la nature est fertile en nouveautés »: dans ce cas, il faut soumettre le problème à l’Empereur (voir</a:t>
            </a:r>
            <a:r>
              <a:rPr lang="fr-FR" altLang="fr-FR" dirty="0">
                <a:solidFill>
                  <a:srgbClr val="009999"/>
                </a:solidFill>
              </a:rPr>
              <a:t>« Troisième préface, portant confirmation du Digeste […] », n</a:t>
            </a:r>
            <a:r>
              <a:rPr lang="fr-FR" altLang="fr-FR" baseline="30000" dirty="0">
                <a:solidFill>
                  <a:srgbClr val="009999"/>
                </a:solidFill>
              </a:rPr>
              <a:t>os</a:t>
            </a:r>
            <a:r>
              <a:rPr lang="fr-FR" altLang="fr-FR" dirty="0">
                <a:solidFill>
                  <a:srgbClr val="009999"/>
                </a:solidFill>
              </a:rPr>
              <a:t> 18 à 22, </a:t>
            </a:r>
            <a:r>
              <a:rPr lang="fr-FR" altLang="fr-FR" dirty="0" err="1">
                <a:solidFill>
                  <a:schemeClr val="accent1">
                    <a:lumMod val="50000"/>
                  </a:schemeClr>
                </a:solidFill>
              </a:rPr>
              <a:t>Studium</a:t>
            </a:r>
            <a:r>
              <a:rPr lang="fr-FR" altLang="fr-FR" dirty="0">
                <a:solidFill>
                  <a:schemeClr val="accent1">
                    <a:lumMod val="50000"/>
                  </a:schemeClr>
                </a:solidFill>
              </a:rPr>
              <a:t>, </a:t>
            </a:r>
            <a:r>
              <a:rPr lang="fr-CA" altLang="fr-FR" dirty="0">
                <a:solidFill>
                  <a:schemeClr val="accent1">
                    <a:lumMod val="50000"/>
                  </a:schemeClr>
                </a:solidFill>
              </a:rPr>
              <a:t>pour aller plus loin</a:t>
            </a:r>
            <a:r>
              <a:rPr lang="fr-FR" altLang="fr-FR" dirty="0">
                <a:solidFill>
                  <a:srgbClr val="009999"/>
                </a:solidFill>
              </a:rPr>
              <a:t>).</a:t>
            </a:r>
          </a:p>
          <a:p>
            <a:pPr lvl="3">
              <a:defRPr/>
            </a:pPr>
            <a:endParaRPr lang="fr-FR" altLang="fr-FR" dirty="0">
              <a:solidFill>
                <a:srgbClr val="009999"/>
              </a:solidFill>
            </a:endParaRPr>
          </a:p>
          <a:p>
            <a:pPr lvl="3">
              <a:defRPr/>
            </a:pPr>
            <a:r>
              <a:rPr lang="fr-FR" altLang="fr-FR" dirty="0">
                <a:solidFill>
                  <a:srgbClr val="009999"/>
                </a:solidFill>
              </a:rPr>
              <a:t>		</a:t>
            </a:r>
            <a:r>
              <a:rPr lang="fr-CA" altLang="fr-FR" dirty="0">
                <a:solidFill>
                  <a:srgbClr val="00B050"/>
                </a:solidFill>
              </a:rPr>
              <a:t>Vote électronique</a:t>
            </a:r>
          </a:p>
          <a:p>
            <a:pPr marL="1460500" lvl="1" indent="-342900">
              <a:buFontTx/>
              <a:buChar char="-"/>
              <a:defRPr/>
            </a:pPr>
            <a:endParaRPr lang="fr-FR" altLang="fr-FR" dirty="0">
              <a:solidFill>
                <a:srgbClr val="009999"/>
              </a:solidFill>
            </a:endParaRPr>
          </a:p>
          <a:p>
            <a:pPr marL="1714500" lvl="3" indent="-342900">
              <a:buFontTx/>
              <a:buChar char="-"/>
              <a:defRPr/>
            </a:pPr>
            <a:endParaRPr lang="fr-FR" altLang="fr-FR" dirty="0">
              <a:solidFill>
                <a:srgbClr val="009999"/>
              </a:solidFill>
            </a:endParaRPr>
          </a:p>
        </p:txBody>
      </p:sp>
      <p:sp>
        <p:nvSpPr>
          <p:cNvPr id="2" name="Flèche vers la droite 3">
            <a:extLst>
              <a:ext uri="{FF2B5EF4-FFF2-40B4-BE49-F238E27FC236}">
                <a16:creationId xmlns:a16="http://schemas.microsoft.com/office/drawing/2014/main" id="{D0FC0076-B9FD-D1BA-4C1D-B8D203B2ADC7}"/>
              </a:ext>
            </a:extLst>
          </p:cNvPr>
          <p:cNvSpPr>
            <a:spLocks noChangeArrowheads="1"/>
          </p:cNvSpPr>
          <p:nvPr/>
        </p:nvSpPr>
        <p:spPr bwMode="auto">
          <a:xfrm>
            <a:off x="2123728" y="4437112"/>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Espace réservé du numéro de diapositive 5">
            <a:extLst>
              <a:ext uri="{FF2B5EF4-FFF2-40B4-BE49-F238E27FC236}">
                <a16:creationId xmlns:a16="http://schemas.microsoft.com/office/drawing/2014/main" id="{A27855EB-B450-D544-A6D5-5158DBEE5D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3CB88F7-1C6F-3541-AA59-83DBF5FC804C}" type="slidenum">
              <a:rPr lang="en-US" altLang="fr-FR" smtClean="0"/>
              <a:pPr/>
              <a:t>18</a:t>
            </a:fld>
            <a:endParaRPr lang="en-US" altLang="fr-FR"/>
          </a:p>
        </p:txBody>
      </p:sp>
      <p:sp>
        <p:nvSpPr>
          <p:cNvPr id="74754" name="Rectangle 3">
            <a:extLst>
              <a:ext uri="{FF2B5EF4-FFF2-40B4-BE49-F238E27FC236}">
                <a16:creationId xmlns:a16="http://schemas.microsoft.com/office/drawing/2014/main" id="{5FB2411E-C3A4-0DCB-8BD7-147A6D5AAF10}"/>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solidFill>
                  <a:srgbClr val="C00000"/>
                </a:solidFill>
                <a:ea typeface="ＭＳ Ｐゴシック" panose="020B0600070205080204" pitchFamily="34" charset="-128"/>
              </a:rPr>
              <a:t>QUE RETENIR:</a:t>
            </a:r>
          </a:p>
          <a:p>
            <a:pPr marL="1371600" lvl="2" indent="-457200">
              <a:buFontTx/>
              <a:buChar char="-"/>
              <a:defRPr/>
            </a:pPr>
            <a:r>
              <a:rPr lang="fr-CA" altLang="fr-FR" sz="2800" dirty="0">
                <a:solidFill>
                  <a:srgbClr val="C00000"/>
                </a:solidFill>
                <a:ea typeface="ＭＳ Ｐゴシック" panose="020B0600070205080204" pitchFamily="34" charset="-128"/>
              </a:rPr>
              <a:t>Les empereurs exercent directement (édits) ou indirectement (sénat) le pouvoir législatif.</a:t>
            </a:r>
          </a:p>
          <a:p>
            <a:pPr marL="1371600" lvl="2" indent="-457200">
              <a:buFontTx/>
              <a:buChar char="-"/>
              <a:defRPr/>
            </a:pPr>
            <a:r>
              <a:rPr lang="fr-CA" altLang="fr-FR" sz="2800" dirty="0">
                <a:solidFill>
                  <a:srgbClr val="C00000"/>
                </a:solidFill>
                <a:ea typeface="ＭＳ Ｐゴシック" panose="020B0600070205080204" pitchFamily="34" charset="-128"/>
              </a:rPr>
              <a:t>Ainsi, après qu’il a été codifié, l’édit du préteur ne peut plus être modifié par ce magistrat.</a:t>
            </a:r>
          </a:p>
          <a:p>
            <a:pPr marL="1371600" lvl="2" indent="-457200">
              <a:buFontTx/>
              <a:buChar char="-"/>
              <a:defRPr/>
            </a:pPr>
            <a:r>
              <a:rPr lang="fr-CA" altLang="fr-FR" sz="2800" dirty="0">
                <a:solidFill>
                  <a:srgbClr val="C00000"/>
                </a:solidFill>
                <a:ea typeface="ＭＳ Ｐゴシック" panose="020B0600070205080204" pitchFamily="34" charset="-128"/>
              </a:rPr>
              <a:t>Les empereurs contrôlent l’interprétation du droit.</a:t>
            </a:r>
          </a:p>
          <a:p>
            <a:pPr marL="1371600" lvl="2" indent="-457200">
              <a:buFontTx/>
              <a:buChar char="-"/>
              <a:defRPr/>
            </a:pPr>
            <a:r>
              <a:rPr lang="fr-CA" altLang="fr-FR" sz="2800" dirty="0">
                <a:solidFill>
                  <a:srgbClr val="C00000"/>
                </a:solidFill>
                <a:ea typeface="ＭＳ Ｐゴシック" panose="020B0600070205080204" pitchFamily="34" charset="-128"/>
              </a:rPr>
              <a:t>À partir d’</a:t>
            </a:r>
            <a:r>
              <a:rPr lang="fr-CA" altLang="fr-FR" sz="2800" dirty="0">
                <a:solidFill>
                  <a:srgbClr val="C00000"/>
                </a:solidFill>
              </a:rPr>
              <a:t>Hadrien (117-138), l’opinion unanime des jurisconsultes reconnus par un empereur a force de loi.</a:t>
            </a:r>
          </a:p>
          <a:p>
            <a:pPr marL="1371600" lvl="2" indent="-457200">
              <a:buFontTx/>
              <a:buChar char="-"/>
              <a:defRPr/>
            </a:pPr>
            <a:r>
              <a:rPr lang="fr-CA" altLang="fr-FR" sz="2800" dirty="0">
                <a:solidFill>
                  <a:srgbClr val="C00000"/>
                </a:solidFill>
                <a:ea typeface="ＭＳ Ｐゴシック" panose="020B0600070205080204" pitchFamily="34" charset="-128"/>
              </a:rPr>
              <a:t>Avant un jugement, un juge ou l’une des parties à un procès peut obtenir un rescrit impérial qui tranche le litige entre les parties.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Espace réservé du numéro de diapositive 5">
            <a:extLst>
              <a:ext uri="{FF2B5EF4-FFF2-40B4-BE49-F238E27FC236}">
                <a16:creationId xmlns:a16="http://schemas.microsoft.com/office/drawing/2014/main" id="{588281F8-FCE0-FDDF-B9EA-2C2AA96785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2AB3E36-8CBE-404D-A459-B9319886A96E}" type="slidenum">
              <a:rPr lang="en-US" altLang="fr-FR" smtClean="0"/>
              <a:pPr/>
              <a:t>19</a:t>
            </a:fld>
            <a:endParaRPr lang="en-US" altLang="fr-FR"/>
          </a:p>
        </p:txBody>
      </p:sp>
      <p:sp>
        <p:nvSpPr>
          <p:cNvPr id="74754" name="Rectangle 3">
            <a:extLst>
              <a:ext uri="{FF2B5EF4-FFF2-40B4-BE49-F238E27FC236}">
                <a16:creationId xmlns:a16="http://schemas.microsoft.com/office/drawing/2014/main" id="{FA44381D-6E2F-E56E-FCD2-897354F2B2B0}"/>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solidFill>
                  <a:srgbClr val="C00000"/>
                </a:solidFill>
                <a:ea typeface="ＭＳ Ｐゴシック" panose="020B0600070205080204" pitchFamily="34" charset="-128"/>
              </a:rPr>
              <a:t>QUE RETENIR:</a:t>
            </a:r>
          </a:p>
          <a:p>
            <a:pPr marL="1371600" lvl="2" indent="-457200">
              <a:buFontTx/>
              <a:buChar char="-"/>
              <a:defRPr/>
            </a:pPr>
            <a:r>
              <a:rPr lang="fr-CA" altLang="fr-FR" sz="2800" dirty="0">
                <a:solidFill>
                  <a:srgbClr val="C00000"/>
                </a:solidFill>
                <a:ea typeface="ＭＳ Ｐゴシック" panose="020B0600070205080204" pitchFamily="34" charset="-128"/>
              </a:rPr>
              <a:t>Le Conseil de l’empereur siège en appel; sa décision prend la forme d’un décret.</a:t>
            </a:r>
          </a:p>
          <a:p>
            <a:pPr marL="1371600" lvl="2" indent="-457200">
              <a:buFontTx/>
              <a:buChar char="-"/>
              <a:defRPr/>
            </a:pPr>
            <a:r>
              <a:rPr lang="fr-CA" altLang="fr-FR" sz="2800" dirty="0">
                <a:solidFill>
                  <a:srgbClr val="C00000"/>
                </a:solidFill>
                <a:ea typeface="ＭＳ Ｐゴシック" panose="020B0600070205080204" pitchFamily="34" charset="-128"/>
              </a:rPr>
              <a:t>Vers le début du IVe siècle, les textes législatifs (édits, sénatus-consultes, etc.) ou interprétatifs (rescrits ou décrets) émanant de l’empereur sont appelés des constitutions impériales.</a:t>
            </a:r>
          </a:p>
          <a:p>
            <a:pPr marL="1371600" lvl="2" indent="-457200">
              <a:buFontTx/>
              <a:buChar char="-"/>
              <a:defRPr/>
            </a:pPr>
            <a:r>
              <a:rPr lang="fr-CA" altLang="fr-FR" sz="2800" dirty="0">
                <a:solidFill>
                  <a:srgbClr val="C00000"/>
                </a:solidFill>
                <a:ea typeface="ＭＳ Ｐゴシック" panose="020B0600070205080204" pitchFamily="34" charset="-128"/>
              </a:rPr>
              <a:t>Deux codes rédigés par des juristes à titre privé recueillent les principaux textes de ce genre.</a:t>
            </a:r>
          </a:p>
          <a:p>
            <a:pPr marL="1371600" lvl="2" indent="-457200">
              <a:buFontTx/>
              <a:buChar char="-"/>
              <a:defRPr/>
            </a:pPr>
            <a:r>
              <a:rPr lang="fr-CA" altLang="fr-FR" sz="2800" dirty="0">
                <a:solidFill>
                  <a:srgbClr val="C00000"/>
                </a:solidFill>
                <a:ea typeface="ＭＳ Ｐゴシック" panose="020B0600070205080204" pitchFamily="34" charset="-128"/>
              </a:rPr>
              <a:t>Le Code Théodosien (438), approuvé par les deux empereurs dans les deux empires, reprend des constitutions adoptées depuis 337.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u numéro de diapositive 5">
            <a:extLst>
              <a:ext uri="{FF2B5EF4-FFF2-40B4-BE49-F238E27FC236}">
                <a16:creationId xmlns:a16="http://schemas.microsoft.com/office/drawing/2014/main" id="{91277203-3527-4012-5A80-D37019C244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5135031-CBED-854E-AF62-625B7CB4FDCC}" type="slidenum">
              <a:rPr lang="en-US" altLang="fr-FR" smtClean="0"/>
              <a:pPr/>
              <a:t>2</a:t>
            </a:fld>
            <a:endParaRPr lang="en-US" altLang="fr-FR"/>
          </a:p>
        </p:txBody>
      </p:sp>
      <p:sp>
        <p:nvSpPr>
          <p:cNvPr id="139266" name="Rectangle 3">
            <a:extLst>
              <a:ext uri="{FF2B5EF4-FFF2-40B4-BE49-F238E27FC236}">
                <a16:creationId xmlns:a16="http://schemas.microsoft.com/office/drawing/2014/main" id="{6B5AA746-F28A-8FC6-CB78-A721C8BA282B}"/>
              </a:ext>
            </a:extLst>
          </p:cNvPr>
          <p:cNvSpPr>
            <a:spLocks noGrp="1" noChangeArrowheads="1"/>
          </p:cNvSpPr>
          <p:nvPr>
            <p:ph type="body" idx="1"/>
          </p:nvPr>
        </p:nvSpPr>
        <p:spPr>
          <a:xfrm>
            <a:off x="609600" y="381000"/>
            <a:ext cx="8066088" cy="6361113"/>
          </a:xfrm>
        </p:spPr>
        <p:txBody>
          <a:bodyPr/>
          <a:lstStyle/>
          <a:p>
            <a:pPr marL="609600" indent="-609600">
              <a:buFontTx/>
              <a:buNone/>
              <a:defRPr/>
            </a:pPr>
            <a:r>
              <a:rPr lang="fr-CA" altLang="fr-FR" dirty="0">
                <a:ea typeface="ＭＳ Ｐゴシック" panose="020B0600070205080204" pitchFamily="34" charset="-128"/>
              </a:rPr>
              <a:t>C. Le contrôle de l’évolution du droit par les empereurs (I</a:t>
            </a:r>
            <a:r>
              <a:rPr lang="fr-CA" altLang="fr-FR" baseline="30000" dirty="0">
                <a:ea typeface="ＭＳ Ｐゴシック" panose="020B0600070205080204" pitchFamily="34" charset="-128"/>
              </a:rPr>
              <a:t>er</a:t>
            </a:r>
            <a:r>
              <a:rPr lang="fr-CA" altLang="fr-FR" dirty="0">
                <a:ea typeface="ＭＳ Ｐゴシック" panose="020B0600070205080204" pitchFamily="34" charset="-128"/>
              </a:rPr>
              <a:t>-VI</a:t>
            </a:r>
            <a:r>
              <a:rPr lang="fr-CA" altLang="fr-FR" baseline="30000" dirty="0">
                <a:ea typeface="ＭＳ Ｐゴシック" panose="020B0600070205080204" pitchFamily="34" charset="-128"/>
              </a:rPr>
              <a:t>e</a:t>
            </a:r>
            <a:r>
              <a:rPr lang="fr-CA" altLang="fr-FR" dirty="0">
                <a:ea typeface="ＭＳ Ｐゴシック" panose="020B0600070205080204" pitchFamily="34" charset="-128"/>
              </a:rPr>
              <a:t> siècles)</a:t>
            </a:r>
            <a:endParaRPr lang="en-CA" altLang="fr-FR" dirty="0">
              <a:ea typeface="ＭＳ Ｐゴシック" panose="020B0600070205080204" pitchFamily="34" charset="-128"/>
            </a:endParaRPr>
          </a:p>
          <a:p>
            <a:pPr marL="609600" indent="-609600">
              <a:defRPr/>
            </a:pPr>
            <a:r>
              <a:rPr lang="fr-CA" altLang="fr-FR" dirty="0">
                <a:ea typeface="ＭＳ Ｐゴシック" panose="020B0600070205080204" pitchFamily="34" charset="-128"/>
              </a:rPr>
              <a:t>La transformation des sources du droit</a:t>
            </a:r>
            <a:r>
              <a:rPr lang="en-CA" altLang="fr-FR" dirty="0">
                <a:ea typeface="ＭＳ Ｐゴシック" panose="020B0600070205080204" pitchFamily="34" charset="-128"/>
              </a:rPr>
              <a:t> (</a:t>
            </a:r>
            <a:r>
              <a:rPr lang="en-CA" altLang="fr-FR" dirty="0" err="1">
                <a:ea typeface="ＭＳ Ｐゴシック" panose="020B0600070205080204" pitchFamily="34" charset="-128"/>
              </a:rPr>
              <a:t>Ier-IIIe</a:t>
            </a:r>
            <a:r>
              <a:rPr lang="en-CA" altLang="fr-FR" dirty="0">
                <a:ea typeface="ＭＳ Ｐゴシック" panose="020B0600070205080204" pitchFamily="34" charset="-128"/>
              </a:rPr>
              <a:t> siècles) </a:t>
            </a:r>
            <a:endParaRPr lang="en-US" altLang="fr-FR" i="1" dirty="0">
              <a:solidFill>
                <a:srgbClr val="CC3300"/>
              </a:solidFill>
              <a:ea typeface="ＭＳ Ｐゴシック" panose="020B0600070205080204" pitchFamily="34" charset="-128"/>
            </a:endParaRPr>
          </a:p>
          <a:p>
            <a:pPr marL="0" indent="0">
              <a:buFontTx/>
              <a:buNone/>
              <a:defRPr/>
            </a:pPr>
            <a:r>
              <a:rPr lang="fr-CA" altLang="fr-FR" dirty="0">
                <a:ea typeface="ＭＳ Ｐゴシック" panose="020B0600070205080204" pitchFamily="34" charset="-128"/>
              </a:rPr>
              <a:t>	</a:t>
            </a:r>
            <a:r>
              <a:rPr lang="fr-CA" altLang="fr-FR" dirty="0">
                <a:solidFill>
                  <a:srgbClr val="FF0000"/>
                </a:solidFill>
                <a:ea typeface="ＭＳ Ｐゴシック" panose="020B0600070205080204" pitchFamily="34" charset="-128"/>
              </a:rPr>
              <a:t>a.	Le pouvoir législatif</a:t>
            </a:r>
          </a:p>
          <a:p>
            <a:pPr marL="0" indent="0">
              <a:buFontTx/>
              <a:buNone/>
              <a:defRPr/>
            </a:pPr>
            <a:r>
              <a:rPr lang="fr-CA" altLang="fr-FR" dirty="0">
                <a:ea typeface="ＭＳ Ｐゴシック" panose="020B0600070205080204" pitchFamily="34" charset="-128"/>
              </a:rPr>
              <a:t>	</a:t>
            </a:r>
            <a:r>
              <a:rPr lang="fr-CA" altLang="fr-FR" dirty="0">
                <a:solidFill>
                  <a:srgbClr val="FF0000"/>
                </a:solidFill>
                <a:ea typeface="ＭＳ Ｐゴシック" panose="020B0600070205080204" pitchFamily="34" charset="-128"/>
              </a:rPr>
              <a:t>b.	Le pouvoir interprétatif</a:t>
            </a:r>
          </a:p>
          <a:p>
            <a:pPr>
              <a:buFontTx/>
              <a:buAutoNum type="arabicPeriod" startAt="2"/>
              <a:defRPr/>
            </a:pPr>
            <a:r>
              <a:rPr lang="fr-CA" altLang="fr-FR" dirty="0">
                <a:ea typeface="ＭＳ Ｐゴシック" panose="020B0600070205080204" pitchFamily="34" charset="-128"/>
              </a:rPr>
              <a:t>L’accessibilité des sources du droit (IVe-VIe siècles)</a:t>
            </a:r>
          </a:p>
          <a:p>
            <a:pPr lvl="2">
              <a:buFontTx/>
              <a:buAutoNum type="alphaLcPeriod"/>
              <a:defRPr/>
            </a:pPr>
            <a:r>
              <a:rPr lang="fr-CA" altLang="fr-FR" dirty="0">
                <a:solidFill>
                  <a:srgbClr val="FF0000"/>
                </a:solidFill>
              </a:rPr>
              <a:t>La multiplication des sources reconnues par les empereurs</a:t>
            </a:r>
          </a:p>
          <a:p>
            <a:pPr lvl="2">
              <a:buFontTx/>
              <a:buAutoNum type="alphaLcPeriod"/>
              <a:defRPr/>
            </a:pPr>
            <a:r>
              <a:rPr lang="fr-CA" altLang="fr-FR" dirty="0">
                <a:solidFill>
                  <a:srgbClr val="FF0000"/>
                </a:solidFill>
                <a:ea typeface="ＭＳ Ｐゴシック" panose="020B0600070205080204" pitchFamily="34" charset="-128"/>
              </a:rPr>
              <a:t>La simplification de Justinien</a:t>
            </a:r>
            <a:endParaRPr lang="fr-CA" altLang="fr-FR" dirty="0">
              <a:solidFill>
                <a:srgbClr val="FF0000"/>
              </a:solidFill>
            </a:endParaRPr>
          </a:p>
          <a:p>
            <a:pPr lvl="2">
              <a:buFontTx/>
              <a:buAutoNum type="alphaLcPeriod"/>
              <a:defRPr/>
            </a:pPr>
            <a:endParaRPr lang="fr-CA" altLang="fr-FR" dirty="0">
              <a:solidFill>
                <a:srgbClr val="FF0000"/>
              </a:solidFill>
            </a:endParaRPr>
          </a:p>
          <a:p>
            <a:pPr lvl="1">
              <a:buFontTx/>
              <a:buAutoNum type="arabicPeriod" startAt="2"/>
              <a:defRPr/>
            </a:pPr>
            <a:endParaRPr lang="fr-CA" altLang="fr-FR" dirty="0">
              <a:solidFill>
                <a:srgbClr val="FF0000"/>
              </a:solidFill>
              <a:ea typeface="ＭＳ Ｐゴシック" panose="020B0600070205080204" pitchFamily="34" charset="-128"/>
            </a:endParaRPr>
          </a:p>
          <a:p>
            <a:pPr marL="0" indent="0">
              <a:buFontTx/>
              <a:buNone/>
              <a:defRPr/>
            </a:pPr>
            <a:endParaRPr lang="fr-CA" altLang="fr-FR" dirty="0">
              <a:solidFill>
                <a:srgbClr val="FF0000"/>
              </a:solidFill>
              <a:ea typeface="ＭＳ Ｐゴシック" panose="020B0600070205080204" pitchFamily="34" charset="-128"/>
            </a:endParaRPr>
          </a:p>
          <a:p>
            <a:pPr marL="0" indent="0">
              <a:buFontTx/>
              <a:buNone/>
              <a:defRPr/>
            </a:pPr>
            <a:endParaRPr lang="fr-CA" altLang="fr-FR" dirty="0">
              <a:solidFill>
                <a:srgbClr val="FF3300"/>
              </a:solidFill>
              <a:ea typeface="ＭＳ Ｐゴシック" panose="020B0600070205080204" pitchFamily="34" charset="-128"/>
            </a:endParaRPr>
          </a:p>
          <a:p>
            <a:pPr marL="609600" indent="-609600">
              <a:buFontTx/>
              <a:buNone/>
              <a:defRPr/>
            </a:pPr>
            <a:endParaRPr lang="fr-CA" altLang="fr-FR"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Espace réservé du numéro de diapositive 5">
            <a:extLst>
              <a:ext uri="{FF2B5EF4-FFF2-40B4-BE49-F238E27FC236}">
                <a16:creationId xmlns:a16="http://schemas.microsoft.com/office/drawing/2014/main" id="{D3A928C0-3B99-3ED2-1004-DC45296E2A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331571A-01AB-364F-9A96-FA3E99CF3287}" type="slidenum">
              <a:rPr lang="en-US" altLang="fr-FR" smtClean="0"/>
              <a:pPr/>
              <a:t>20</a:t>
            </a:fld>
            <a:endParaRPr lang="en-US" altLang="fr-FR"/>
          </a:p>
        </p:txBody>
      </p:sp>
      <p:sp>
        <p:nvSpPr>
          <p:cNvPr id="74754" name="Rectangle 3">
            <a:extLst>
              <a:ext uri="{FF2B5EF4-FFF2-40B4-BE49-F238E27FC236}">
                <a16:creationId xmlns:a16="http://schemas.microsoft.com/office/drawing/2014/main" id="{999F19B0-351C-AFF7-0B30-417C6EE09D3B}"/>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solidFill>
                  <a:srgbClr val="C00000"/>
                </a:solidFill>
                <a:ea typeface="ＭＳ Ｐゴシック" panose="020B0600070205080204" pitchFamily="34" charset="-128"/>
              </a:rPr>
              <a:t>QUE RETENIR:</a:t>
            </a:r>
          </a:p>
          <a:p>
            <a:pPr marL="1371600" lvl="2" indent="-457200">
              <a:buFontTx/>
              <a:buChar char="-"/>
              <a:defRPr/>
            </a:pPr>
            <a:r>
              <a:rPr lang="fr-CA" altLang="fr-FR" sz="2800" dirty="0">
                <a:solidFill>
                  <a:srgbClr val="C00000"/>
                </a:solidFill>
                <a:ea typeface="ＭＳ Ｐゴシック" panose="020B0600070205080204" pitchFamily="34" charset="-128"/>
              </a:rPr>
              <a:t>La loi des citations (426, reprise dans le Code Théodosien) donne force de loi à l’opinion de cinq auteurs ou à la majorité d’entre eux. En cas d’égalité, Papinien l’emporte; s’il ne s’est pas prononcé, d’autres auteurs peuvent être consultés.</a:t>
            </a:r>
          </a:p>
          <a:p>
            <a:pPr marL="1371600" lvl="2" indent="-457200">
              <a:buFontTx/>
              <a:buChar char="-"/>
              <a:defRPr/>
            </a:pPr>
            <a:r>
              <a:rPr lang="fr-CA" altLang="fr-FR" sz="2800" dirty="0">
                <a:solidFill>
                  <a:srgbClr val="C00000"/>
                </a:solidFill>
                <a:ea typeface="ＭＳ Ｐゴシック" panose="020B0600070205080204" pitchFamily="34" charset="-128"/>
              </a:rPr>
              <a:t>Les compilations de Justinien effectuent une grande refonte. Un Code de constitutions impériales (528, révisé en 534) remplace le Code Théodosien.</a:t>
            </a:r>
          </a:p>
          <a:p>
            <a:pPr marL="1371600" lvl="2" indent="-457200">
              <a:buFontTx/>
              <a:buChar char="-"/>
              <a:defRPr/>
            </a:pPr>
            <a:r>
              <a:rPr lang="fr-CA" altLang="fr-FR" sz="2800" dirty="0">
                <a:solidFill>
                  <a:srgbClr val="C00000"/>
                </a:solidFill>
                <a:ea typeface="ＭＳ Ｐゴシック" panose="020B0600070205080204" pitchFamily="34" charset="-128"/>
              </a:rPr>
              <a:t>Le Digeste contient seulement les passages les plus importants des ouvrages des anciens jurisconsultes.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Espace réservé du numéro de diapositive 5">
            <a:extLst>
              <a:ext uri="{FF2B5EF4-FFF2-40B4-BE49-F238E27FC236}">
                <a16:creationId xmlns:a16="http://schemas.microsoft.com/office/drawing/2014/main" id="{86939DA7-09C0-2646-86A5-7126D9F5CA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30E0946-79E6-CB4B-8E78-71C51A49EAB9}" type="slidenum">
              <a:rPr lang="en-US" altLang="fr-FR" smtClean="0"/>
              <a:pPr/>
              <a:t>21</a:t>
            </a:fld>
            <a:endParaRPr lang="en-US" altLang="fr-FR"/>
          </a:p>
        </p:txBody>
      </p:sp>
      <p:sp>
        <p:nvSpPr>
          <p:cNvPr id="74754" name="Rectangle 3">
            <a:extLst>
              <a:ext uri="{FF2B5EF4-FFF2-40B4-BE49-F238E27FC236}">
                <a16:creationId xmlns:a16="http://schemas.microsoft.com/office/drawing/2014/main" id="{EE54E26F-F983-EE5A-66D7-F666E899F5BF}"/>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solidFill>
                  <a:srgbClr val="C00000"/>
                </a:solidFill>
                <a:ea typeface="ＭＳ Ｐゴシック" panose="020B0600070205080204" pitchFamily="34" charset="-128"/>
              </a:rPr>
              <a:t>QUE RETENIR:</a:t>
            </a:r>
          </a:p>
          <a:p>
            <a:pPr marL="1371600" lvl="2" indent="-457200">
              <a:buFontTx/>
              <a:buChar char="-"/>
              <a:defRPr/>
            </a:pPr>
            <a:r>
              <a:rPr lang="fr-CA" altLang="fr-FR" sz="2800" dirty="0">
                <a:solidFill>
                  <a:srgbClr val="C00000"/>
                </a:solidFill>
                <a:ea typeface="ＭＳ Ｐゴシック" panose="020B0600070205080204" pitchFamily="34" charset="-128"/>
              </a:rPr>
              <a:t>Les Institutes sont un ouvrage introductif pour étudiant.</a:t>
            </a:r>
          </a:p>
          <a:p>
            <a:pPr marL="1371600" lvl="2" indent="-457200">
              <a:buFontTx/>
              <a:buChar char="-"/>
              <a:defRPr/>
            </a:pPr>
            <a:r>
              <a:rPr lang="fr-CA" altLang="fr-FR" sz="2800" dirty="0">
                <a:solidFill>
                  <a:srgbClr val="C00000"/>
                </a:solidFill>
                <a:ea typeface="ＭＳ Ｐゴシック" panose="020B0600070205080204" pitchFamily="34" charset="-128"/>
              </a:rPr>
              <a:t>Les Novelles sont des textes adoptés par Justinien de 536 à 565.</a:t>
            </a:r>
          </a:p>
          <a:p>
            <a:pPr marL="1371600" lvl="2" indent="-457200">
              <a:buFontTx/>
              <a:buChar char="-"/>
              <a:defRPr/>
            </a:pPr>
            <a:r>
              <a:rPr lang="fr-CA" altLang="fr-FR" sz="2800" dirty="0">
                <a:solidFill>
                  <a:srgbClr val="C00000"/>
                </a:solidFill>
                <a:ea typeface="ＭＳ Ｐゴシック" panose="020B0600070205080204" pitchFamily="34" charset="-128"/>
              </a:rPr>
              <a:t>Les Compilations (Code, Digeste, Institutes et Novelles) ont force de loi.</a:t>
            </a:r>
          </a:p>
          <a:p>
            <a:pPr marL="1371600" lvl="2" indent="-457200">
              <a:buFontTx/>
              <a:buChar char="-"/>
              <a:defRPr/>
            </a:pPr>
            <a:r>
              <a:rPr lang="fr-CA" altLang="fr-FR" sz="2800" dirty="0">
                <a:solidFill>
                  <a:srgbClr val="C00000"/>
                </a:solidFill>
                <a:ea typeface="ＭＳ Ｐゴシック" panose="020B0600070205080204" pitchFamily="34" charset="-128"/>
              </a:rPr>
              <a:t>Aucun ouvrage ancien ne peut plus être cité.</a:t>
            </a:r>
          </a:p>
          <a:p>
            <a:pPr marL="1371600" lvl="2" indent="-457200">
              <a:buFontTx/>
              <a:buChar char="-"/>
              <a:defRPr/>
            </a:pPr>
            <a:r>
              <a:rPr lang="fr-CA" altLang="fr-FR" sz="2800" dirty="0">
                <a:solidFill>
                  <a:srgbClr val="C00000"/>
                </a:solidFill>
                <a:ea typeface="ＭＳ Ｐゴシック" panose="020B0600070205080204" pitchFamily="34" charset="-128"/>
              </a:rPr>
              <a:t>Les cas non prévus et les difficultés doivent </a:t>
            </a:r>
            <a:r>
              <a:rPr lang="fr-CA" altLang="fr-FR" sz="2800">
                <a:solidFill>
                  <a:srgbClr val="C00000"/>
                </a:solidFill>
                <a:ea typeface="ＭＳ Ｐゴシック" panose="020B0600070205080204" pitchFamily="34" charset="-128"/>
              </a:rPr>
              <a:t>être soumis à </a:t>
            </a:r>
            <a:r>
              <a:rPr lang="fr-CA" altLang="fr-FR" sz="2800" dirty="0">
                <a:solidFill>
                  <a:srgbClr val="C00000"/>
                </a:solidFill>
                <a:ea typeface="ＭＳ Ｐゴシック" panose="020B0600070205080204" pitchFamily="34" charset="-128"/>
              </a:rPr>
              <a:t>l’empereur.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u numéro de diapositive 5">
            <a:extLst>
              <a:ext uri="{FF2B5EF4-FFF2-40B4-BE49-F238E27FC236}">
                <a16:creationId xmlns:a16="http://schemas.microsoft.com/office/drawing/2014/main" id="{703B7C3E-AE58-21C3-9F5D-3B1C0F3351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1885108-AF21-2647-8DA3-6869C4F29227}" type="slidenum">
              <a:rPr lang="en-US" altLang="fr-FR" smtClean="0"/>
              <a:pPr/>
              <a:t>3</a:t>
            </a:fld>
            <a:endParaRPr lang="en-US" altLang="fr-FR"/>
          </a:p>
        </p:txBody>
      </p:sp>
      <p:sp>
        <p:nvSpPr>
          <p:cNvPr id="19458" name="Rectangle 3">
            <a:extLst>
              <a:ext uri="{FF2B5EF4-FFF2-40B4-BE49-F238E27FC236}">
                <a16:creationId xmlns:a16="http://schemas.microsoft.com/office/drawing/2014/main" id="{A8A74493-7F83-EDE1-E4B1-A4F750814704}"/>
              </a:ext>
            </a:extLst>
          </p:cNvPr>
          <p:cNvSpPr>
            <a:spLocks noGrp="1" noChangeArrowheads="1"/>
          </p:cNvSpPr>
          <p:nvPr>
            <p:ph type="body" idx="1"/>
          </p:nvPr>
        </p:nvSpPr>
        <p:spPr>
          <a:xfrm>
            <a:off x="609600" y="381000"/>
            <a:ext cx="7848600" cy="5791200"/>
          </a:xfrm>
        </p:spPr>
        <p:txBody>
          <a:bodyPr/>
          <a:lstStyle/>
          <a:p>
            <a:pPr marL="609600" indent="-609600">
              <a:buFontTx/>
              <a:buNone/>
            </a:pPr>
            <a:r>
              <a:rPr lang="fr-CA" altLang="fr-FR">
                <a:ea typeface="ＭＳ Ｐゴシック" panose="020B0600070205080204" pitchFamily="34" charset="-128"/>
              </a:rPr>
              <a:t>C. Le contrôle de l’évolution du droit par les empereurs (I</a:t>
            </a:r>
            <a:r>
              <a:rPr lang="fr-CA" altLang="fr-FR" baseline="30000">
                <a:ea typeface="ＭＳ Ｐゴシック" panose="020B0600070205080204" pitchFamily="34" charset="-128"/>
              </a:rPr>
              <a:t>er</a:t>
            </a:r>
            <a:r>
              <a:rPr lang="fr-CA" altLang="fr-FR">
                <a:ea typeface="ＭＳ Ｐゴシック" panose="020B0600070205080204" pitchFamily="34" charset="-128"/>
              </a:rPr>
              <a:t>-VI</a:t>
            </a:r>
            <a:r>
              <a:rPr lang="fr-CA" altLang="fr-FR" baseline="30000">
                <a:ea typeface="ＭＳ Ｐゴシック" panose="020B0600070205080204" pitchFamily="34" charset="-128"/>
              </a:rPr>
              <a:t>e</a:t>
            </a:r>
            <a:r>
              <a:rPr lang="fr-CA" altLang="fr-FR">
                <a:ea typeface="ＭＳ Ｐゴシック" panose="020B0600070205080204" pitchFamily="34" charset="-128"/>
              </a:rPr>
              <a:t> siècles)</a:t>
            </a:r>
            <a:endParaRPr lang="en-CA" altLang="fr-FR">
              <a:ea typeface="ＭＳ Ｐゴシック" panose="020B0600070205080204" pitchFamily="34" charset="-128"/>
            </a:endParaRPr>
          </a:p>
          <a:p>
            <a:pPr marL="609600" indent="-609600">
              <a:buFontTx/>
              <a:buChar char="-"/>
            </a:pPr>
            <a:endParaRPr lang="en-CA" altLang="fr-FR">
              <a:ea typeface="ＭＳ Ｐゴシック" panose="020B0600070205080204" pitchFamily="34" charset="-128"/>
            </a:endParaRPr>
          </a:p>
          <a:p>
            <a:pPr marL="609600" indent="-609600">
              <a:buFontTx/>
              <a:buChar char="-"/>
            </a:pPr>
            <a:r>
              <a:rPr lang="en-CA" altLang="fr-FR">
                <a:ea typeface="ＭＳ Ｐゴシック" panose="020B0600070205080204" pitchFamily="34" charset="-128"/>
              </a:rPr>
              <a:t>Contexte historique et social </a:t>
            </a:r>
            <a:r>
              <a:rPr lang="en-US" altLang="fr-FR" i="1">
                <a:ea typeface="ＭＳ Ｐゴシック" panose="020B0600070205080204" pitchFamily="34" charset="-128"/>
              </a:rPr>
              <a:t>(Introduction</a:t>
            </a:r>
            <a:r>
              <a:rPr lang="en-US" altLang="fr-FR">
                <a:ea typeface="ＭＳ Ｐゴシック" panose="020B0600070205080204" pitchFamily="34" charset="-128"/>
              </a:rPr>
              <a:t>, p. 61-63 et nos 127-130; facultatif)</a:t>
            </a:r>
          </a:p>
          <a:p>
            <a:pPr marL="609600" indent="-609600">
              <a:buFontTx/>
              <a:buChar char="-"/>
            </a:pPr>
            <a:r>
              <a:rPr lang="fr-CA" altLang="fr-FR">
                <a:ea typeface="ＭＳ Ｐゴシック" panose="020B0600070205080204" pitchFamily="34" charset="-128"/>
              </a:rPr>
              <a:t>En 27 av. n.è., Octave est nommé Auguste, c'est-à-dire Empereur, par le Sénat; c'est le début de l'Empire. Il décède en 14 de n.è.</a:t>
            </a:r>
            <a:endParaRPr lang="fr-CA" altLang="fr-FR">
              <a:solidFill>
                <a:srgbClr val="FF3300"/>
              </a:solidFill>
              <a:ea typeface="ＭＳ Ｐゴシック" panose="020B0600070205080204" pitchFamily="34" charset="-128"/>
            </a:endParaRPr>
          </a:p>
          <a:p>
            <a:pPr marL="609600" indent="-609600">
              <a:buFontTx/>
              <a:buNone/>
            </a:pPr>
            <a:endParaRPr lang="fr-CA" altLang="fr-FR">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Espace réservé du numéro de diapositive 5">
            <a:extLst>
              <a:ext uri="{FF2B5EF4-FFF2-40B4-BE49-F238E27FC236}">
                <a16:creationId xmlns:a16="http://schemas.microsoft.com/office/drawing/2014/main" id="{69704CF4-CDE7-048A-D149-721853735D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A947C32-DCCF-DC4F-8D78-3F407499FDB0}" type="slidenum">
              <a:rPr lang="en-US" altLang="fr-FR" smtClean="0"/>
              <a:pPr/>
              <a:t>4</a:t>
            </a:fld>
            <a:endParaRPr lang="en-US" altLang="fr-FR"/>
          </a:p>
        </p:txBody>
      </p:sp>
      <p:sp>
        <p:nvSpPr>
          <p:cNvPr id="35842" name="Rectangle 3">
            <a:extLst>
              <a:ext uri="{FF2B5EF4-FFF2-40B4-BE49-F238E27FC236}">
                <a16:creationId xmlns:a16="http://schemas.microsoft.com/office/drawing/2014/main" id="{48E3DA96-60B9-548F-C07E-6EB16F4CF3AF}"/>
              </a:ext>
            </a:extLst>
          </p:cNvPr>
          <p:cNvSpPr>
            <a:spLocks noGrp="1" noChangeArrowheads="1"/>
          </p:cNvSpPr>
          <p:nvPr>
            <p:ph type="body" idx="1"/>
          </p:nvPr>
        </p:nvSpPr>
        <p:spPr>
          <a:xfrm>
            <a:off x="0" y="0"/>
            <a:ext cx="8748713" cy="6858000"/>
          </a:xfrm>
        </p:spPr>
        <p:txBody>
          <a:bodyPr/>
          <a:lstStyle/>
          <a:p>
            <a:pPr marL="609600" indent="-609600">
              <a:defRPr/>
            </a:pPr>
            <a:r>
              <a:rPr lang="fr-CA" altLang="fr-FR" dirty="0">
                <a:ea typeface="ＭＳ Ｐゴシック" panose="020B0600070205080204" pitchFamily="34" charset="-128"/>
              </a:rPr>
              <a:t>La transformation des sources du droit</a:t>
            </a:r>
            <a:r>
              <a:rPr lang="en-CA" altLang="fr-FR" dirty="0">
                <a:ea typeface="ＭＳ Ｐゴシック" panose="020B0600070205080204" pitchFamily="34" charset="-128"/>
              </a:rPr>
              <a:t> (</a:t>
            </a:r>
            <a:r>
              <a:rPr lang="en-CA" altLang="fr-FR" dirty="0" err="1">
                <a:ea typeface="ＭＳ Ｐゴシック" panose="020B0600070205080204" pitchFamily="34" charset="-128"/>
              </a:rPr>
              <a:t>Ier-IIIe</a:t>
            </a:r>
            <a:r>
              <a:rPr lang="en-CA" altLang="fr-FR" dirty="0">
                <a:ea typeface="ＭＳ Ｐゴシック" panose="020B0600070205080204" pitchFamily="34" charset="-128"/>
              </a:rPr>
              <a:t> siècles) </a:t>
            </a:r>
            <a:endParaRPr lang="en-US" altLang="fr-FR" i="1" dirty="0">
              <a:solidFill>
                <a:srgbClr val="CC3300"/>
              </a:solidFill>
              <a:ea typeface="ＭＳ Ｐゴシック" panose="020B0600070205080204" pitchFamily="34" charset="-128"/>
            </a:endParaRPr>
          </a:p>
          <a:p>
            <a:pPr marL="609600" indent="-609600">
              <a:buFontTx/>
              <a:buNone/>
              <a:defRPr/>
            </a:pPr>
            <a:r>
              <a:rPr lang="en-US" altLang="fr-FR" i="1" dirty="0">
                <a:solidFill>
                  <a:srgbClr val="CC3300"/>
                </a:solidFill>
                <a:ea typeface="ＭＳ Ｐゴシック" panose="020B0600070205080204" pitchFamily="34" charset="-128"/>
              </a:rPr>
              <a:t>		</a:t>
            </a:r>
            <a:r>
              <a:rPr lang="en-US" altLang="fr-FR" sz="2400" i="1" dirty="0">
                <a:solidFill>
                  <a:srgbClr val="002060"/>
                </a:solidFill>
                <a:ea typeface="ＭＳ Ｐゴシック" panose="020B0600070205080204" pitchFamily="34" charset="-128"/>
              </a:rPr>
              <a:t>-	</a:t>
            </a:r>
            <a:r>
              <a:rPr lang="en-US" altLang="fr-FR" sz="2400" i="1" dirty="0" err="1">
                <a:solidFill>
                  <a:srgbClr val="002060"/>
                </a:solidFill>
                <a:ea typeface="ＭＳ Ｐゴシック" panose="020B0600070205080204" pitchFamily="34" charset="-128"/>
              </a:rPr>
              <a:t>voir</a:t>
            </a:r>
            <a:r>
              <a:rPr lang="en-US" altLang="fr-FR" sz="2400" i="1" dirty="0">
                <a:solidFill>
                  <a:srgbClr val="002060"/>
                </a:solidFill>
                <a:ea typeface="ＭＳ Ｐゴシック" panose="020B0600070205080204" pitchFamily="34" charset="-128"/>
              </a:rPr>
              <a:t> Introduction</a:t>
            </a:r>
            <a:r>
              <a:rPr lang="en-US" altLang="fr-FR" sz="2400" dirty="0">
                <a:solidFill>
                  <a:srgbClr val="002060"/>
                </a:solidFill>
                <a:ea typeface="ＭＳ Ｐゴシック" panose="020B0600070205080204" pitchFamily="34" charset="-128"/>
              </a:rPr>
              <a:t>, </a:t>
            </a:r>
            <a:r>
              <a:rPr lang="en-US" altLang="fr-FR" sz="2400" dirty="0" err="1">
                <a:solidFill>
                  <a:srgbClr val="002060"/>
                </a:solidFill>
                <a:ea typeface="ＭＳ Ｐゴシック" panose="020B0600070205080204" pitchFamily="34" charset="-128"/>
              </a:rPr>
              <a:t>nos</a:t>
            </a:r>
            <a:r>
              <a:rPr lang="en-US" altLang="fr-FR" sz="2400" dirty="0">
                <a:solidFill>
                  <a:srgbClr val="002060"/>
                </a:solidFill>
                <a:ea typeface="ＭＳ Ｐゴシック" panose="020B0600070205080204" pitchFamily="34" charset="-128"/>
              </a:rPr>
              <a:t> 135-137 et 155-157</a:t>
            </a:r>
            <a:endParaRPr lang="fr-CA" altLang="fr-FR" sz="2400" dirty="0">
              <a:solidFill>
                <a:srgbClr val="002060"/>
              </a:solidFill>
              <a:ea typeface="ＭＳ Ｐゴシック" panose="020B0600070205080204" pitchFamily="34" charset="-128"/>
            </a:endParaRPr>
          </a:p>
          <a:p>
            <a:pPr marL="990600" lvl="1" indent="-533400">
              <a:defRPr/>
            </a:pPr>
            <a:r>
              <a:rPr lang="fr-CA" altLang="fr-FR" dirty="0">
                <a:ea typeface="ＭＳ Ｐゴシック" panose="020B0600070205080204" pitchFamily="34" charset="-128"/>
              </a:rPr>
              <a:t>Le pouvoir législatif</a:t>
            </a:r>
            <a:endParaRPr lang="fr-CA" altLang="fr-FR" sz="2800" dirty="0">
              <a:ea typeface="ＭＳ Ｐゴシック" panose="020B0600070205080204" pitchFamily="34" charset="-128"/>
            </a:endParaRPr>
          </a:p>
          <a:p>
            <a:pPr marL="1371600" lvl="2" indent="-457200">
              <a:defRPr/>
            </a:pPr>
            <a:r>
              <a:rPr lang="fr-CA" altLang="fr-FR" dirty="0">
                <a:ea typeface="ＭＳ Ｐゴシック" panose="020B0600070205080204" pitchFamily="34" charset="-128"/>
              </a:rPr>
              <a:t>L’adoption de nouvelles normes</a:t>
            </a:r>
          </a:p>
          <a:p>
            <a:pPr marL="1752600" lvl="3" indent="-381000">
              <a:defRPr/>
            </a:pPr>
            <a:r>
              <a:rPr lang="fr-CA" altLang="fr-FR" dirty="0">
                <a:ea typeface="ＭＳ Ｐゴシック" panose="020B0600070205080204" pitchFamily="34" charset="-128"/>
              </a:rPr>
              <a:t>Les comices centuriates n’adoptent plus de loi après la fin du Ier siècle de </a:t>
            </a:r>
            <a:r>
              <a:rPr lang="fr-CA" altLang="fr-FR" dirty="0" err="1">
                <a:ea typeface="ＭＳ Ｐゴシック" panose="020B0600070205080204" pitchFamily="34" charset="-128"/>
              </a:rPr>
              <a:t>n.è</a:t>
            </a:r>
            <a:r>
              <a:rPr lang="fr-CA" altLang="fr-FR" dirty="0">
                <a:ea typeface="ＭＳ Ｐゴシック" panose="020B0600070205080204" pitchFamily="34" charset="-128"/>
              </a:rPr>
              <a:t>.</a:t>
            </a:r>
          </a:p>
          <a:p>
            <a:pPr marL="1752600" lvl="3" indent="-381000">
              <a:defRPr/>
            </a:pPr>
            <a:r>
              <a:rPr lang="fr-CA" altLang="fr-FR" dirty="0">
                <a:ea typeface="ＭＳ Ｐゴシック" panose="020B0600070205080204" pitchFamily="34" charset="-128"/>
              </a:rPr>
              <a:t>L’empereur adopte des édits et le sénat, des sénatus-consultes.</a:t>
            </a:r>
          </a:p>
          <a:p>
            <a:pPr marL="1752600" lvl="3" indent="-381000">
              <a:defRPr/>
            </a:pPr>
            <a:r>
              <a:rPr lang="fr-CA" altLang="fr-FR" dirty="0">
                <a:ea typeface="ＭＳ Ｐゴシック" panose="020B0600070205080204" pitchFamily="34" charset="-128"/>
              </a:rPr>
              <a:t>D’autres magistrats adoptent des édits, mais ils ne peuvent déroger à ceux de l’empereur.</a:t>
            </a:r>
          </a:p>
          <a:p>
            <a:pPr lvl="2">
              <a:buFont typeface="Times New Roman" panose="02020603050405020304" pitchFamily="18" charset="0"/>
              <a:buAutoNum type="romanLcPeriod" startAt="2"/>
              <a:defRPr/>
            </a:pPr>
            <a:r>
              <a:rPr lang="fr-CA" altLang="fr-FR" dirty="0"/>
              <a:t>La codification de l’édit du préteur (début du IIe</a:t>
            </a:r>
            <a:r>
              <a:rPr lang="fr-CA" altLang="fr-FR" dirty="0">
                <a:solidFill>
                  <a:srgbClr val="9966FF"/>
                </a:solidFill>
              </a:rPr>
              <a:t> </a:t>
            </a:r>
            <a:r>
              <a:rPr lang="fr-CA" altLang="fr-FR" dirty="0"/>
              <a:t>siècle)</a:t>
            </a:r>
            <a:endParaRPr lang="fr-FR" alt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Espace réservé du numéro de diapositive 5">
            <a:extLst>
              <a:ext uri="{FF2B5EF4-FFF2-40B4-BE49-F238E27FC236}">
                <a16:creationId xmlns:a16="http://schemas.microsoft.com/office/drawing/2014/main" id="{A18CB014-3967-2569-4340-808066867A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79F8BD7-608D-B249-BA0A-4C886FF0A6F5}" type="slidenum">
              <a:rPr lang="en-US" altLang="fr-FR" smtClean="0"/>
              <a:pPr/>
              <a:t>5</a:t>
            </a:fld>
            <a:endParaRPr lang="en-US" altLang="fr-FR"/>
          </a:p>
        </p:txBody>
      </p:sp>
      <p:sp>
        <p:nvSpPr>
          <p:cNvPr id="39938" name="Rectangle 3">
            <a:extLst>
              <a:ext uri="{FF2B5EF4-FFF2-40B4-BE49-F238E27FC236}">
                <a16:creationId xmlns:a16="http://schemas.microsoft.com/office/drawing/2014/main" id="{04A684E8-86A8-D1CE-F2F0-156374BB286E}"/>
              </a:ext>
            </a:extLst>
          </p:cNvPr>
          <p:cNvSpPr>
            <a:spLocks noGrp="1" noChangeArrowheads="1"/>
          </p:cNvSpPr>
          <p:nvPr>
            <p:ph type="body" idx="1"/>
          </p:nvPr>
        </p:nvSpPr>
        <p:spPr>
          <a:xfrm>
            <a:off x="468313" y="223838"/>
            <a:ext cx="8207375" cy="6410325"/>
          </a:xfrm>
        </p:spPr>
        <p:txBody>
          <a:bodyPr/>
          <a:lstStyle/>
          <a:p>
            <a:pPr lvl="1">
              <a:buFontTx/>
              <a:buAutoNum type="alphaLcPeriod" startAt="2"/>
              <a:defRPr/>
            </a:pPr>
            <a:r>
              <a:rPr lang="fr-CA" altLang="fr-FR" dirty="0">
                <a:ea typeface="ＭＳ Ｐゴシック" panose="020B0600070205080204" pitchFamily="34" charset="-128"/>
              </a:rPr>
              <a:t>Le pouvoir interprétatif</a:t>
            </a:r>
          </a:p>
          <a:p>
            <a:pPr marL="1492250" lvl="2" indent="-577850">
              <a:defRPr/>
            </a:pPr>
            <a:r>
              <a:rPr lang="fr-CA" altLang="fr-FR" dirty="0">
                <a:ea typeface="ＭＳ Ｐゴシック" panose="020B0600070205080204" pitchFamily="34" charset="-128"/>
              </a:rPr>
              <a:t>Les jurisconsultes</a:t>
            </a:r>
          </a:p>
          <a:p>
            <a:pPr marL="1949450" lvl="3" indent="-577850">
              <a:defRPr/>
            </a:pPr>
            <a:r>
              <a:rPr lang="fr-CA" altLang="fr-FR" sz="2400" dirty="0">
                <a:ea typeface="ＭＳ Ｐゴシック" panose="020B0600070205080204" pitchFamily="34" charset="-128"/>
              </a:rPr>
              <a:t>Leurs activités</a:t>
            </a:r>
          </a:p>
          <a:p>
            <a:pPr marL="2406650" lvl="4" indent="-577850">
              <a:buFontTx/>
              <a:buChar char="-"/>
              <a:defRPr/>
            </a:pPr>
            <a:r>
              <a:rPr lang="fr-CA" altLang="fr-FR" sz="2400" i="1" dirty="0">
                <a:ea typeface="ＭＳ Ｐゴシック" panose="020B0600070205080204" pitchFamily="34" charset="-128"/>
              </a:rPr>
              <a:t>Dol et crainte selon les jurisconsultes romains</a:t>
            </a:r>
            <a:r>
              <a:rPr lang="fr-FR" altLang="fr-FR" sz="2400" dirty="0">
                <a:solidFill>
                  <a:schemeClr val="tx1"/>
                </a:solidFill>
                <a:ea typeface="ＭＳ Ｐゴシック" panose="020B0600070205080204" pitchFamily="34" charset="-128"/>
              </a:rPr>
              <a:t> (</a:t>
            </a:r>
            <a:r>
              <a:rPr lang="fr-FR" altLang="fr-FR" sz="2400" b="1" dirty="0" err="1">
                <a:solidFill>
                  <a:schemeClr val="accent1">
                    <a:lumMod val="50000"/>
                  </a:schemeClr>
                </a:solidFill>
                <a:ea typeface="ＭＳ Ｐゴシック" panose="020B0600070205080204" pitchFamily="34" charset="-128"/>
              </a:rPr>
              <a:t>Studium</a:t>
            </a:r>
            <a:r>
              <a:rPr lang="fr-FR" altLang="fr-FR" sz="2400" b="1" dirty="0">
                <a:solidFill>
                  <a:schemeClr val="accent1">
                    <a:lumMod val="50000"/>
                  </a:schemeClr>
                </a:solidFill>
                <a:ea typeface="ＭＳ Ｐゴシック" panose="020B0600070205080204" pitchFamily="34" charset="-128"/>
              </a:rPr>
              <a:t>, </a:t>
            </a:r>
            <a:r>
              <a:rPr lang="fr-CA" altLang="fr-FR" sz="2400" b="1" dirty="0">
                <a:solidFill>
                  <a:schemeClr val="accent1">
                    <a:lumMod val="50000"/>
                  </a:schemeClr>
                </a:solidFill>
                <a:ea typeface="ＭＳ Ｐゴシック" panose="020B0600070205080204" pitchFamily="34" charset="-128"/>
              </a:rPr>
              <a:t>Capsule IB</a:t>
            </a:r>
            <a:r>
              <a:rPr lang="fr-FR" altLang="fr-FR" sz="2400" b="1" dirty="0">
                <a:solidFill>
                  <a:schemeClr val="tx1"/>
                </a:solidFill>
                <a:ea typeface="ＭＳ Ｐゴシック" panose="020B0600070205080204" pitchFamily="34" charset="-128"/>
              </a:rPr>
              <a:t>)</a:t>
            </a:r>
            <a:r>
              <a:rPr lang="fr-FR" altLang="fr-FR" sz="2400" dirty="0">
                <a:solidFill>
                  <a:schemeClr val="tx1"/>
                </a:solidFill>
                <a:ea typeface="ＭＳ Ｐゴシック" panose="020B0600070205080204" pitchFamily="34" charset="-128"/>
              </a:rPr>
              <a:t>.</a:t>
            </a:r>
          </a:p>
          <a:p>
            <a:pPr marL="2406650" lvl="4" indent="-577850">
              <a:buFontTx/>
              <a:buChar char="-"/>
              <a:defRPr/>
            </a:pPr>
            <a:endParaRPr lang="fr-CA" altLang="fr-FR" sz="2400" dirty="0">
              <a:ea typeface="ＭＳ Ｐゴシック" panose="020B0600070205080204" pitchFamily="34" charset="-128"/>
            </a:endParaRPr>
          </a:p>
          <a:p>
            <a:pPr marL="1949450" lvl="3" indent="-577850">
              <a:defRPr/>
            </a:pPr>
            <a:r>
              <a:rPr lang="fr-CA" altLang="fr-FR" sz="2400" dirty="0">
                <a:ea typeface="ＭＳ Ｐゴシック" panose="020B0600070205080204" pitchFamily="34" charset="-128"/>
              </a:rPr>
              <a:t>Certains jurisconsultes sont reconnus et honorés par un empereur, mais pas tous.</a:t>
            </a:r>
          </a:p>
          <a:p>
            <a:pPr marL="1949450" lvl="3" indent="-577850">
              <a:defRPr/>
            </a:pPr>
            <a:endParaRPr lang="fr-CA" altLang="fr-FR" sz="2400" dirty="0">
              <a:solidFill>
                <a:schemeClr val="accent2"/>
              </a:solidFill>
            </a:endParaRPr>
          </a:p>
          <a:p>
            <a:pPr marL="1949450" lvl="3" indent="-577850">
              <a:defRPr/>
            </a:pPr>
            <a:r>
              <a:rPr lang="fr-CA" altLang="fr-FR" sz="2400" dirty="0">
                <a:solidFill>
                  <a:schemeClr val="accent2"/>
                </a:solidFill>
              </a:rPr>
              <a:t>L’autorité des opinions données par les jurisconsultes reconnus par l’Empereur :</a:t>
            </a:r>
            <a:endParaRPr lang="fr-CA" altLang="fr-FR" sz="2800" dirty="0">
              <a:solidFill>
                <a:schemeClr val="accent2"/>
              </a:solidFill>
            </a:endParaRPr>
          </a:p>
          <a:p>
            <a:pPr lvl="4">
              <a:buFontTx/>
              <a:buChar char="o"/>
              <a:defRPr/>
            </a:pPr>
            <a:r>
              <a:rPr lang="fr-CA" altLang="fr-FR" sz="2400" dirty="0"/>
              <a:t>avant Hadrien (117-138)</a:t>
            </a:r>
          </a:p>
          <a:p>
            <a:pPr lvl="4">
              <a:buFontTx/>
              <a:buChar char="o"/>
              <a:defRPr/>
            </a:pPr>
            <a:r>
              <a:rPr lang="fr-CA" altLang="fr-FR" sz="2400" dirty="0"/>
              <a:t>la réforme d’Hadrien</a:t>
            </a:r>
          </a:p>
          <a:p>
            <a:pPr marL="1828800" lvl="4" indent="0">
              <a:defRPr/>
            </a:pPr>
            <a:r>
              <a:rPr lang="fr-CA" altLang="fr-FR" sz="2400" dirty="0"/>
              <a:t>	</a:t>
            </a:r>
            <a:r>
              <a:rPr lang="fr-CA" altLang="fr-FR" dirty="0"/>
              <a:t>Vote électronique</a:t>
            </a:r>
          </a:p>
          <a:p>
            <a:pPr marL="1949450" lvl="3" indent="-577850">
              <a:defRPr/>
            </a:pPr>
            <a:endParaRPr lang="fr-CA" altLang="fr-FR" sz="2400" dirty="0">
              <a:ea typeface="ＭＳ Ｐゴシック" panose="020B0600070205080204" pitchFamily="34" charset="-128"/>
            </a:endParaRPr>
          </a:p>
        </p:txBody>
      </p:sp>
      <p:sp>
        <p:nvSpPr>
          <p:cNvPr id="2" name="Flèche vers la droite 3">
            <a:extLst>
              <a:ext uri="{FF2B5EF4-FFF2-40B4-BE49-F238E27FC236}">
                <a16:creationId xmlns:a16="http://schemas.microsoft.com/office/drawing/2014/main" id="{ABE331C9-5953-2AC8-08E5-C804242EEE4A}"/>
              </a:ext>
            </a:extLst>
          </p:cNvPr>
          <p:cNvSpPr>
            <a:spLocks noChangeArrowheads="1"/>
          </p:cNvSpPr>
          <p:nvPr/>
        </p:nvSpPr>
        <p:spPr bwMode="auto">
          <a:xfrm>
            <a:off x="1979712" y="6021288"/>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Espace réservé du numéro de diapositive 5">
            <a:extLst>
              <a:ext uri="{FF2B5EF4-FFF2-40B4-BE49-F238E27FC236}">
                <a16:creationId xmlns:a16="http://schemas.microsoft.com/office/drawing/2014/main" id="{BD5F06C7-7AC9-13B6-DB22-7DAED1BBA7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51FB5C4-E117-184E-B179-88644FA3BCF1}" type="slidenum">
              <a:rPr lang="en-US" altLang="fr-FR" smtClean="0"/>
              <a:pPr/>
              <a:t>6</a:t>
            </a:fld>
            <a:endParaRPr lang="en-US" altLang="fr-FR"/>
          </a:p>
        </p:txBody>
      </p:sp>
      <p:sp>
        <p:nvSpPr>
          <p:cNvPr id="46082" name="Rectangle 2">
            <a:extLst>
              <a:ext uri="{FF2B5EF4-FFF2-40B4-BE49-F238E27FC236}">
                <a16:creationId xmlns:a16="http://schemas.microsoft.com/office/drawing/2014/main" id="{8F856D8C-AE84-7F69-8F6C-D417731FC57E}"/>
              </a:ext>
            </a:extLst>
          </p:cNvPr>
          <p:cNvSpPr>
            <a:spLocks noGrp="1" noChangeArrowheads="1"/>
          </p:cNvSpPr>
          <p:nvPr>
            <p:ph type="body" idx="1"/>
          </p:nvPr>
        </p:nvSpPr>
        <p:spPr>
          <a:xfrm>
            <a:off x="250825" y="381000"/>
            <a:ext cx="8356600" cy="6407150"/>
          </a:xfrm>
        </p:spPr>
        <p:txBody>
          <a:bodyPr/>
          <a:lstStyle/>
          <a:p>
            <a:pPr marL="1492250" lvl="2" indent="-577850">
              <a:lnSpc>
                <a:spcPct val="90000"/>
              </a:lnSpc>
              <a:buFontTx/>
              <a:buNone/>
              <a:defRPr/>
            </a:pPr>
            <a:endParaRPr lang="fr-CA" altLang="fr-FR" sz="2800" dirty="0">
              <a:ea typeface="ＭＳ Ｐゴシック" panose="020B0600070205080204" pitchFamily="34" charset="-128"/>
            </a:endParaRPr>
          </a:p>
          <a:p>
            <a:pPr marL="1492250" lvl="2" indent="-577850">
              <a:lnSpc>
                <a:spcPct val="90000"/>
              </a:lnSpc>
              <a:buFontTx/>
              <a:buAutoNum type="romanLcPeriod" startAt="2"/>
              <a:defRPr/>
            </a:pPr>
            <a:r>
              <a:rPr lang="fr-CA" altLang="fr-FR" dirty="0">
                <a:ea typeface="ＭＳ Ｐゴシック" panose="020B0600070205080204" pitchFamily="34" charset="-128"/>
              </a:rPr>
              <a:t>Les rescrits</a:t>
            </a:r>
          </a:p>
          <a:p>
            <a:pPr marL="1371600" lvl="3" indent="0">
              <a:lnSpc>
                <a:spcPct val="90000"/>
              </a:lnSpc>
              <a:buFontTx/>
              <a:buNone/>
              <a:defRPr/>
            </a:pPr>
            <a:r>
              <a:rPr lang="fr-CA" altLang="fr-FR" sz="3200" dirty="0">
                <a:ea typeface="ＭＳ Ｐゴシック" panose="020B0600070205080204" pitchFamily="34" charset="-128"/>
              </a:rPr>
              <a:t> </a:t>
            </a:r>
          </a:p>
          <a:p>
            <a:pPr marL="1949450" lvl="3" indent="-577850">
              <a:lnSpc>
                <a:spcPct val="90000"/>
              </a:lnSpc>
              <a:defRPr/>
            </a:pPr>
            <a:r>
              <a:rPr lang="fr-CA" altLang="fr-FR" sz="3200" dirty="0">
                <a:ea typeface="ＭＳ Ｐゴシック" panose="020B0600070205080204" pitchFamily="34" charset="-128"/>
              </a:rPr>
              <a:t>Ils sont rédigés au nom de l’empereur en réponse à une demande des plaideurs ou des juges présentée avant que le jugement ne soit rendu.</a:t>
            </a:r>
          </a:p>
          <a:p>
            <a:pPr marL="1949450" lvl="3" indent="-577850">
              <a:lnSpc>
                <a:spcPct val="90000"/>
              </a:lnSpc>
              <a:defRPr/>
            </a:pPr>
            <a:endParaRPr lang="fr-CA" altLang="fr-FR" sz="3200" dirty="0">
              <a:ea typeface="ＭＳ Ｐゴシック" panose="020B0600070205080204" pitchFamily="34" charset="-128"/>
            </a:endParaRPr>
          </a:p>
          <a:p>
            <a:pPr marL="1492250" lvl="2" indent="-577850">
              <a:lnSpc>
                <a:spcPct val="90000"/>
              </a:lnSpc>
              <a:buFontTx/>
              <a:buAutoNum type="romanLcPeriod" startAt="2"/>
              <a:defRPr/>
            </a:pPr>
            <a:r>
              <a:rPr lang="fr-CA" altLang="fr-FR" dirty="0">
                <a:ea typeface="ＭＳ Ｐゴシック" panose="020B0600070205080204" pitchFamily="34" charset="-128"/>
              </a:rPr>
              <a:t>Les jugements du Conseil de l’Empereur </a:t>
            </a:r>
            <a:r>
              <a:rPr lang="fr-CA" altLang="fr-FR" dirty="0">
                <a:solidFill>
                  <a:srgbClr val="660066"/>
                </a:solidFill>
                <a:ea typeface="ＭＳ Ｐゴシック" panose="020B0600070205080204" pitchFamily="34" charset="-128"/>
              </a:rPr>
              <a:t>(«décrets»)</a:t>
            </a:r>
          </a:p>
          <a:p>
            <a:pPr marL="1492250" lvl="2" indent="-577850">
              <a:lnSpc>
                <a:spcPct val="90000"/>
              </a:lnSpc>
              <a:buFontTx/>
              <a:buAutoNum type="romanLcPeriod" startAt="2"/>
              <a:defRPr/>
            </a:pPr>
            <a:endParaRPr lang="fr-CA" altLang="fr-FR" dirty="0">
              <a:solidFill>
                <a:srgbClr val="660066"/>
              </a:solidFill>
              <a:ea typeface="ＭＳ Ｐゴシック" panose="020B0600070205080204" pitchFamily="34" charset="-128"/>
            </a:endParaRPr>
          </a:p>
          <a:p>
            <a:pPr marL="1289050" lvl="3" indent="0">
              <a:lnSpc>
                <a:spcPct val="90000"/>
              </a:lnSpc>
              <a:buFontTx/>
              <a:buNone/>
              <a:defRPr/>
            </a:pPr>
            <a:r>
              <a:rPr lang="fr-CA" altLang="fr-FR" sz="3200" dirty="0">
                <a:solidFill>
                  <a:schemeClr val="accent2">
                    <a:lumMod val="75000"/>
                  </a:schemeClr>
                </a:solidFill>
                <a:ea typeface="ＭＳ Ｐゴシック" panose="020B0600070205080204" pitchFamily="34" charset="-128"/>
              </a:rPr>
              <a:t>1) Ils sont rendus en appel.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Espace réservé du numéro de diapositive 5">
            <a:extLst>
              <a:ext uri="{FF2B5EF4-FFF2-40B4-BE49-F238E27FC236}">
                <a16:creationId xmlns:a16="http://schemas.microsoft.com/office/drawing/2014/main" id="{578A3ED8-51C2-2355-6AE4-B6692F074C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239DDA2-3949-7F45-9303-F12FF86BB69F}" type="slidenum">
              <a:rPr lang="en-US" altLang="fr-FR" smtClean="0"/>
              <a:pPr/>
              <a:t>7</a:t>
            </a:fld>
            <a:endParaRPr lang="en-US" altLang="fr-FR"/>
          </a:p>
        </p:txBody>
      </p:sp>
      <p:sp>
        <p:nvSpPr>
          <p:cNvPr id="46082" name="Rectangle 3">
            <a:extLst>
              <a:ext uri="{FF2B5EF4-FFF2-40B4-BE49-F238E27FC236}">
                <a16:creationId xmlns:a16="http://schemas.microsoft.com/office/drawing/2014/main" id="{239B5287-80F3-253A-04A4-1D1305B9E8E3}"/>
              </a:ext>
            </a:extLst>
          </p:cNvPr>
          <p:cNvSpPr>
            <a:spLocks noGrp="1" noChangeArrowheads="1"/>
          </p:cNvSpPr>
          <p:nvPr>
            <p:ph type="body" idx="1"/>
          </p:nvPr>
        </p:nvSpPr>
        <p:spPr>
          <a:xfrm>
            <a:off x="539750" y="333375"/>
            <a:ext cx="8131175" cy="6324600"/>
          </a:xfrm>
        </p:spPr>
        <p:txBody>
          <a:bodyPr/>
          <a:lstStyle/>
          <a:p>
            <a:pPr>
              <a:buFontTx/>
              <a:buAutoNum type="arabicPeriod" startAt="2"/>
            </a:pPr>
            <a:r>
              <a:rPr lang="fr-CA" altLang="fr-FR">
                <a:ea typeface="ＭＳ Ｐゴシック" panose="020B0600070205080204" pitchFamily="34" charset="-128"/>
              </a:rPr>
              <a:t>L’accessibilité des sources du droit (IVe-VIe siècles)</a:t>
            </a:r>
            <a:r>
              <a:rPr lang="en-CA" altLang="fr-FR">
                <a:ea typeface="ＭＳ Ｐゴシック" panose="020B0600070205080204" pitchFamily="34" charset="-128"/>
              </a:rPr>
              <a:t> </a:t>
            </a:r>
            <a:r>
              <a:rPr lang="en-US" altLang="fr-FR" i="1">
                <a:solidFill>
                  <a:srgbClr val="CC3300"/>
                </a:solidFill>
                <a:ea typeface="ＭＳ Ｐゴシック" panose="020B0600070205080204" pitchFamily="34" charset="-128"/>
              </a:rPr>
              <a:t>(Introduction</a:t>
            </a:r>
            <a:r>
              <a:rPr lang="en-US" altLang="fr-FR">
                <a:solidFill>
                  <a:srgbClr val="CC3300"/>
                </a:solidFill>
                <a:ea typeface="ＭＳ Ｐゴシック" panose="020B0600070205080204" pitchFamily="34" charset="-128"/>
              </a:rPr>
              <a:t>, nos 158-167)</a:t>
            </a:r>
          </a:p>
          <a:p>
            <a:pPr>
              <a:buFontTx/>
              <a:buNone/>
            </a:pPr>
            <a:endParaRPr lang="fr-CA" altLang="fr-FR">
              <a:ea typeface="ＭＳ Ｐゴシック" panose="020B0600070205080204" pitchFamily="34" charset="-128"/>
            </a:endParaRPr>
          </a:p>
          <a:p>
            <a:pPr>
              <a:buFontTx/>
              <a:buNone/>
            </a:pPr>
            <a:r>
              <a:rPr lang="fr-CA" altLang="fr-FR">
                <a:ea typeface="ＭＳ Ｐゴシック" panose="020B0600070205080204" pitchFamily="34" charset="-128"/>
              </a:rPr>
              <a:t>	-	voir </a:t>
            </a:r>
            <a:r>
              <a:rPr lang="fr-CA" altLang="fr-FR" i="1">
                <a:ea typeface="ＭＳ Ｐゴシック" panose="020B0600070205080204" pitchFamily="34" charset="-128"/>
              </a:rPr>
              <a:t>Introduction</a:t>
            </a:r>
            <a:r>
              <a:rPr lang="fr-CA" altLang="fr-FR">
                <a:ea typeface="ＭＳ Ｐゴシック" panose="020B0600070205080204" pitchFamily="34" charset="-128"/>
              </a:rPr>
              <a:t>, n</a:t>
            </a:r>
            <a:r>
              <a:rPr lang="fr-CA" altLang="fr-FR" baseline="30000">
                <a:ea typeface="ＭＳ Ｐゴシック" panose="020B0600070205080204" pitchFamily="34" charset="-128"/>
              </a:rPr>
              <a:t>os</a:t>
            </a:r>
            <a:r>
              <a:rPr lang="fr-CA" altLang="fr-FR">
                <a:ea typeface="ＭＳ Ｐゴシック" panose="020B0600070205080204" pitchFamily="34" charset="-128"/>
              </a:rPr>
              <a:t> 158-167</a:t>
            </a:r>
            <a:endParaRPr lang="fr-FR" altLang="fr-FR">
              <a:ea typeface="ＭＳ Ｐゴシック" panose="020B0600070205080204" pitchFamily="34" charset="-128"/>
            </a:endParaRPr>
          </a:p>
          <a:p>
            <a:pPr>
              <a:buFontTx/>
              <a:buNone/>
            </a:pPr>
            <a:r>
              <a:rPr lang="fr-CA" altLang="fr-FR">
                <a:ea typeface="ＭＳ Ｐゴシック" panose="020B0600070205080204" pitchFamily="34" charset="-128"/>
              </a:rPr>
              <a:t>	-	À compter de 395, l’Empire romain se scinde en deux: on distingue alors l’Empire occidental et l’Empire oriental. Celui-ci deviendra l’Empire byzantin.</a:t>
            </a:r>
            <a:endParaRPr lang="fr-FR" altLang="fr-FR">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Espace réservé du numéro de diapositive 3">
            <a:extLst>
              <a:ext uri="{FF2B5EF4-FFF2-40B4-BE49-F238E27FC236}">
                <a16:creationId xmlns:a16="http://schemas.microsoft.com/office/drawing/2014/main" id="{51012FFE-BED3-B78B-5774-5385A64B75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78DC14D-BDCA-1E41-A09F-F367A55564D5}" type="slidenum">
              <a:rPr lang="en-US" altLang="fr-FR" smtClean="0"/>
              <a:pPr/>
              <a:t>8</a:t>
            </a:fld>
            <a:endParaRPr lang="en-US" altLang="fr-FR"/>
          </a:p>
        </p:txBody>
      </p:sp>
      <p:sp>
        <p:nvSpPr>
          <p:cNvPr id="50178" name="Rectangle 3">
            <a:extLst>
              <a:ext uri="{FF2B5EF4-FFF2-40B4-BE49-F238E27FC236}">
                <a16:creationId xmlns:a16="http://schemas.microsoft.com/office/drawing/2014/main" id="{00A68327-DBC2-0B2F-BAFB-C8DA22B21719}"/>
              </a:ext>
            </a:extLst>
          </p:cNvPr>
          <p:cNvSpPr txBox="1">
            <a:spLocks noChangeArrowheads="1"/>
          </p:cNvSpPr>
          <p:nvPr/>
        </p:nvSpPr>
        <p:spPr bwMode="auto">
          <a:xfrm>
            <a:off x="539750" y="333375"/>
            <a:ext cx="8131175"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1117600" indent="-660400">
              <a:defRPr sz="2400">
                <a:solidFill>
                  <a:schemeClr val="tx1"/>
                </a:solidFill>
                <a:latin typeface="Times New Roman" panose="02020603050405020304" pitchFamily="18" charset="0"/>
                <a:ea typeface="ＭＳ Ｐゴシック" panose="020B0600070205080204" pitchFamily="34" charset="-128"/>
              </a:defRPr>
            </a:lvl2pPr>
            <a:lvl3pPr marL="1574800" indent="-6604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spcBef>
                <a:spcPct val="20000"/>
              </a:spcBef>
              <a:buFontTx/>
              <a:buAutoNum type="alphaLcPeriod"/>
            </a:pPr>
            <a:r>
              <a:rPr lang="fr-CA" altLang="fr-FR" sz="3200" dirty="0">
                <a:solidFill>
                  <a:srgbClr val="FF6600"/>
                </a:solidFill>
              </a:rPr>
              <a:t>La multiplication des sources reconnues par les empereurs</a:t>
            </a:r>
          </a:p>
          <a:p>
            <a:pPr lvl="2">
              <a:spcBef>
                <a:spcPct val="20000"/>
              </a:spcBef>
              <a:buClr>
                <a:srgbClr val="990099"/>
              </a:buClr>
              <a:buFontTx/>
              <a:buAutoNum type="romanLcPeriod"/>
            </a:pPr>
            <a:r>
              <a:rPr lang="fr-CA" altLang="fr-FR" sz="3200" dirty="0">
                <a:solidFill>
                  <a:srgbClr val="990099"/>
                </a:solidFill>
              </a:rPr>
              <a:t>Les «constitutions impériales»</a:t>
            </a:r>
          </a:p>
          <a:p>
            <a:pPr lvl="3">
              <a:spcBef>
                <a:spcPct val="20000"/>
              </a:spcBef>
              <a:buClr>
                <a:schemeClr val="accent2"/>
              </a:buClr>
              <a:buFontTx/>
              <a:buAutoNum type="arabicParenR" startAt="2"/>
            </a:pPr>
            <a:endParaRPr lang="fr-CA" altLang="fr-FR" dirty="0">
              <a:solidFill>
                <a:schemeClr val="accent2"/>
              </a:solidFill>
            </a:endParaRPr>
          </a:p>
          <a:p>
            <a:pPr lvl="3">
              <a:spcBef>
                <a:spcPct val="20000"/>
              </a:spcBef>
              <a:buClr>
                <a:schemeClr val="accent2"/>
              </a:buClr>
              <a:buFontTx/>
              <a:buAutoNum type="arabicParenR"/>
            </a:pPr>
            <a:r>
              <a:rPr lang="fr-CA" altLang="fr-FR" sz="2800" dirty="0">
                <a:solidFill>
                  <a:schemeClr val="accent2"/>
                </a:solidFill>
              </a:rPr>
              <a:t>Les textes législatifs (édits, sénatus-consultes, etc.)</a:t>
            </a:r>
          </a:p>
          <a:p>
            <a:pPr lvl="3">
              <a:spcBef>
                <a:spcPct val="20000"/>
              </a:spcBef>
              <a:buClr>
                <a:schemeClr val="accent2"/>
              </a:buClr>
              <a:buFontTx/>
              <a:buAutoNum type="arabicParenR"/>
            </a:pPr>
            <a:r>
              <a:rPr lang="fr-CA" altLang="fr-FR" sz="2800" dirty="0">
                <a:solidFill>
                  <a:schemeClr val="accent2"/>
                </a:solidFill>
              </a:rPr>
              <a:t>Les jugements (décrets de l’Empereur, rendus en appel)</a:t>
            </a:r>
          </a:p>
          <a:p>
            <a:pPr lvl="3">
              <a:spcBef>
                <a:spcPct val="20000"/>
              </a:spcBef>
              <a:buClr>
                <a:schemeClr val="accent2"/>
              </a:buClr>
              <a:buFontTx/>
              <a:buAutoNum type="arabicParenR"/>
            </a:pPr>
            <a:r>
              <a:rPr lang="fr-CA" altLang="fr-FR" sz="2800" dirty="0">
                <a:solidFill>
                  <a:schemeClr val="accent2"/>
                </a:solidFill>
              </a:rPr>
              <a:t>Les rescrits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u numéro de diapositive 5">
            <a:extLst>
              <a:ext uri="{FF2B5EF4-FFF2-40B4-BE49-F238E27FC236}">
                <a16:creationId xmlns:a16="http://schemas.microsoft.com/office/drawing/2014/main" id="{A2F8987A-F4BA-7D52-529F-D2F4288258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C78E405-8D2A-254F-8BE6-C1A61D5499E3}" type="slidenum">
              <a:rPr lang="en-US" altLang="fr-FR" smtClean="0"/>
              <a:pPr/>
              <a:t>9</a:t>
            </a:fld>
            <a:endParaRPr lang="en-US" altLang="fr-FR"/>
          </a:p>
        </p:txBody>
      </p:sp>
      <p:sp>
        <p:nvSpPr>
          <p:cNvPr id="52226" name="Rectangle 3">
            <a:extLst>
              <a:ext uri="{FF2B5EF4-FFF2-40B4-BE49-F238E27FC236}">
                <a16:creationId xmlns:a16="http://schemas.microsoft.com/office/drawing/2014/main" id="{FD7C706C-0CA8-9BD3-5CB1-A51EC9C9C87B}"/>
              </a:ext>
            </a:extLst>
          </p:cNvPr>
          <p:cNvSpPr>
            <a:spLocks noGrp="1" noChangeArrowheads="1"/>
          </p:cNvSpPr>
          <p:nvPr>
            <p:ph type="body" idx="1"/>
          </p:nvPr>
        </p:nvSpPr>
        <p:spPr>
          <a:xfrm>
            <a:off x="0" y="333375"/>
            <a:ext cx="8748713" cy="6524625"/>
          </a:xfrm>
        </p:spPr>
        <p:txBody>
          <a:bodyPr/>
          <a:lstStyle/>
          <a:p>
            <a:pPr marL="1574800" lvl="2" indent="-660400">
              <a:lnSpc>
                <a:spcPct val="90000"/>
              </a:lnSpc>
              <a:buFontTx/>
              <a:buAutoNum type="romanLcPeriod" startAt="2"/>
            </a:pPr>
            <a:r>
              <a:rPr lang="fr-CA" altLang="fr-FR" sz="3600">
                <a:ea typeface="ＭＳ Ｐゴシック" panose="020B0600070205080204" pitchFamily="34" charset="-128"/>
              </a:rPr>
              <a:t>Les premiers codes</a:t>
            </a:r>
          </a:p>
          <a:p>
            <a:pPr marL="1949450" lvl="3" indent="-577850">
              <a:lnSpc>
                <a:spcPct val="90000"/>
              </a:lnSpc>
            </a:pPr>
            <a:endParaRPr lang="fr-CA" altLang="fr-FR" sz="3200">
              <a:ea typeface="ＭＳ Ｐゴシック" panose="020B0600070205080204" pitchFamily="34" charset="-128"/>
            </a:endParaRPr>
          </a:p>
          <a:p>
            <a:pPr marL="1949450" lvl="3" indent="-577850">
              <a:lnSpc>
                <a:spcPct val="90000"/>
              </a:lnSpc>
            </a:pPr>
            <a:r>
              <a:rPr lang="fr-CA" altLang="fr-FR">
                <a:ea typeface="ＭＳ Ｐゴシック" panose="020B0600070205080204" pitchFamily="34" charset="-128"/>
              </a:rPr>
              <a:t>À l’origine, un </a:t>
            </a:r>
            <a:r>
              <a:rPr lang="fr-CA" altLang="fr-FR" i="1">
                <a:ea typeface="ＭＳ Ｐゴシック" panose="020B0600070205080204" pitchFamily="34" charset="-128"/>
              </a:rPr>
              <a:t>codex </a:t>
            </a:r>
            <a:r>
              <a:rPr lang="fr-CA" altLang="fr-FR">
                <a:ea typeface="ＭＳ Ｐゴシック" panose="020B0600070205080204" pitchFamily="34" charset="-128"/>
              </a:rPr>
              <a:t>est un livre dont les pages sont reliées</a:t>
            </a:r>
          </a:p>
          <a:p>
            <a:pPr marL="1949450" lvl="3" indent="-577850">
              <a:lnSpc>
                <a:spcPct val="90000"/>
              </a:lnSpc>
            </a:pPr>
            <a:endParaRPr lang="fr-CA" altLang="fr-FR">
              <a:ea typeface="ＭＳ Ｐゴシック" panose="020B0600070205080204" pitchFamily="34" charset="-128"/>
            </a:endParaRPr>
          </a:p>
          <a:p>
            <a:pPr marL="1949450" lvl="3" indent="-577850">
              <a:lnSpc>
                <a:spcPct val="90000"/>
              </a:lnSpc>
            </a:pPr>
            <a:r>
              <a:rPr lang="fr-CA" altLang="fr-FR">
                <a:ea typeface="ＭＳ Ｐゴシック" panose="020B0600070205080204" pitchFamily="34" charset="-128"/>
              </a:rPr>
              <a:t>Le Code grégorien (292), qui n’a pas force de loi, regroupe essentiellement des rescrits impériaux des II</a:t>
            </a:r>
            <a:r>
              <a:rPr lang="fr-CA" altLang="fr-FR" baseline="30000">
                <a:ea typeface="ＭＳ Ｐゴシック" panose="020B0600070205080204" pitchFamily="34" charset="-128"/>
              </a:rPr>
              <a:t>e</a:t>
            </a:r>
            <a:r>
              <a:rPr lang="fr-CA" altLang="fr-FR">
                <a:ea typeface="ＭＳ Ｐゴシック" panose="020B0600070205080204" pitchFamily="34" charset="-128"/>
              </a:rPr>
              <a:t> et III</a:t>
            </a:r>
            <a:r>
              <a:rPr lang="fr-CA" altLang="fr-FR" baseline="30000">
                <a:ea typeface="ＭＳ Ｐゴシック" panose="020B0600070205080204" pitchFamily="34" charset="-128"/>
              </a:rPr>
              <a:t>e</a:t>
            </a:r>
            <a:r>
              <a:rPr lang="fr-CA" altLang="fr-FR">
                <a:ea typeface="ＭＳ Ｐゴシック" panose="020B0600070205080204" pitchFamily="34" charset="-128"/>
              </a:rPr>
              <a:t> siècles.</a:t>
            </a:r>
          </a:p>
          <a:p>
            <a:pPr marL="1949450" lvl="3" indent="-577850">
              <a:lnSpc>
                <a:spcPct val="90000"/>
              </a:lnSpc>
            </a:pPr>
            <a:endParaRPr lang="fr-CA" altLang="fr-FR">
              <a:ea typeface="ＭＳ Ｐゴシック" panose="020B0600070205080204" pitchFamily="34" charset="-128"/>
            </a:endParaRPr>
          </a:p>
          <a:p>
            <a:pPr marL="1949450" lvl="3" indent="-577850">
              <a:lnSpc>
                <a:spcPct val="90000"/>
              </a:lnSpc>
            </a:pPr>
            <a:r>
              <a:rPr lang="fr-CA" altLang="fr-FR">
                <a:ea typeface="ＭＳ Ｐゴシック" panose="020B0600070205080204" pitchFamily="34" charset="-128"/>
              </a:rPr>
              <a:t>Le code hermogénien, qui n’a pas non plus force de loi, connaît trois éditions. La dernière contient des constitutions impériales rédigées entre 293 et 324.</a:t>
            </a:r>
            <a:endParaRPr lang="fr-FR" altLang="fr-FR">
              <a:ea typeface="ＭＳ Ｐゴシック" panose="020B0600070205080204" pitchFamily="34" charset="-128"/>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12520</TotalTime>
  <Words>3053</Words>
  <Application>Microsoft Macintosh PowerPoint</Application>
  <PresentationFormat>Affichage à l'écran (4:3)</PresentationFormat>
  <Paragraphs>250</Paragraphs>
  <Slides>21</Slides>
  <Notes>21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Tahoma</vt:lpstr>
      <vt:lpstr>Times New Roman</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DRC 1502 –ORIGINE ET ÉVOLUTION DU DROIT QUÉBÉCOIS ET CANADIEN</dc:title>
  <dc:creator>Université d' Ottawa</dc:creator>
  <cp:lastModifiedBy>Dagher Alice</cp:lastModifiedBy>
  <cp:revision>514</cp:revision>
  <cp:lastPrinted>2015-09-15T15:57:33Z</cp:lastPrinted>
  <dcterms:created xsi:type="dcterms:W3CDTF">2002-01-08T19:49:38Z</dcterms:created>
  <dcterms:modified xsi:type="dcterms:W3CDTF">2022-09-22T18:02:11Z</dcterms:modified>
</cp:coreProperties>
</file>