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5"/>
  </p:notesMasterIdLst>
  <p:handoutMasterIdLst>
    <p:handoutMasterId r:id="rId16"/>
  </p:handoutMasterIdLst>
  <p:sldIdLst>
    <p:sldId id="440" r:id="rId2"/>
    <p:sldId id="442" r:id="rId3"/>
    <p:sldId id="443" r:id="rId4"/>
    <p:sldId id="256" r:id="rId5"/>
    <p:sldId id="260" r:id="rId6"/>
    <p:sldId id="451" r:id="rId7"/>
    <p:sldId id="441" r:id="rId8"/>
    <p:sldId id="261" r:id="rId9"/>
    <p:sldId id="264" r:id="rId10"/>
    <p:sldId id="448" r:id="rId11"/>
    <p:sldId id="262" r:id="rId12"/>
    <p:sldId id="445" r:id="rId13"/>
    <p:sldId id="446" r:id="rId14"/>
  </p:sldIdLst>
  <p:sldSz cx="9144000" cy="6858000" type="screen4x3"/>
  <p:notesSz cx="7010400" cy="9296400"/>
  <p:custDataLst>
    <p:tags r:id="rId17"/>
  </p:custDataLst>
  <p:defaultTextStyle>
    <a:defPPr>
      <a:defRPr lang="fr-F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FF6600"/>
    <a:srgbClr val="CC0099"/>
    <a:srgbClr val="008080"/>
    <a:srgbClr val="FF0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autoAdjust="0"/>
    <p:restoredTop sz="53462" autoAdjust="0"/>
  </p:normalViewPr>
  <p:slideViewPr>
    <p:cSldViewPr>
      <p:cViewPr varScale="1">
        <p:scale>
          <a:sx n="56" d="100"/>
          <a:sy n="56" d="100"/>
        </p:scale>
        <p:origin x="31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defTabSz="931863" eaLnBrk="1" hangingPunct="1">
              <a:defRPr sz="1200">
                <a:latin typeface="Tahoma" charset="0"/>
              </a:defRPr>
            </a:lvl1pPr>
          </a:lstStyle>
          <a:p>
            <a:endParaRPr lang="fr-FR"/>
          </a:p>
        </p:txBody>
      </p:sp>
      <p:sp>
        <p:nvSpPr>
          <p:cNvPr id="99331"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algn="r" defTabSz="931863" eaLnBrk="1" hangingPunct="1">
              <a:defRPr sz="1200">
                <a:latin typeface="Tahoma" charset="0"/>
              </a:defRPr>
            </a:lvl1pPr>
          </a:lstStyle>
          <a:p>
            <a:endParaRPr lang="fr-FR"/>
          </a:p>
        </p:txBody>
      </p:sp>
      <p:sp>
        <p:nvSpPr>
          <p:cNvPr id="99332" name="Rectangle 4"/>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defTabSz="931863" eaLnBrk="1" hangingPunct="1">
              <a:defRPr sz="1200">
                <a:latin typeface="Tahoma" charset="0"/>
              </a:defRPr>
            </a:lvl1pPr>
          </a:lstStyle>
          <a:p>
            <a:endParaRPr lang="fr-FR"/>
          </a:p>
        </p:txBody>
      </p:sp>
      <p:sp>
        <p:nvSpPr>
          <p:cNvPr id="99333"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algn="r" defTabSz="931863" eaLnBrk="1" hangingPunct="1">
              <a:defRPr sz="1200">
                <a:latin typeface="Tahoma" charset="0"/>
              </a:defRPr>
            </a:lvl1pPr>
          </a:lstStyle>
          <a:p>
            <a:fld id="{4A67F752-E9A1-460E-8EE3-4203652BBF47}" type="slidenum">
              <a:rPr lang="fr-FR"/>
              <a:pPr/>
              <a:t>‹n°›</a:t>
            </a:fld>
            <a:endParaRPr lang="fr-FR"/>
          </a:p>
        </p:txBody>
      </p:sp>
    </p:spTree>
    <p:extLst>
      <p:ext uri="{BB962C8B-B14F-4D97-AF65-F5344CB8AC3E}">
        <p14:creationId xmlns:p14="http://schemas.microsoft.com/office/powerpoint/2010/main" val="313575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defTabSz="931863" eaLnBrk="1" hangingPunct="1">
              <a:defRPr sz="1200"/>
            </a:lvl1pPr>
          </a:lstStyle>
          <a:p>
            <a:endParaRPr lang="fr-FR"/>
          </a:p>
        </p:txBody>
      </p:sp>
      <p:sp>
        <p:nvSpPr>
          <p:cNvPr id="10243" name="Rectangle 3"/>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algn="r" defTabSz="931863" eaLnBrk="1" hangingPunct="1">
              <a:defRPr sz="1200"/>
            </a:lvl1pPr>
          </a:lstStyle>
          <a:p>
            <a:endParaRPr lang="fr-FR"/>
          </a:p>
        </p:txBody>
      </p:sp>
      <p:sp>
        <p:nvSpPr>
          <p:cNvPr id="10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46"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defTabSz="931863" eaLnBrk="1" hangingPunct="1">
              <a:defRPr sz="1200"/>
            </a:lvl1pPr>
          </a:lstStyle>
          <a:p>
            <a:endParaRPr lang="fr-FR"/>
          </a:p>
        </p:txBody>
      </p:sp>
      <p:sp>
        <p:nvSpPr>
          <p:cNvPr id="10247"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algn="r" defTabSz="931863" eaLnBrk="1" hangingPunct="1">
              <a:defRPr sz="1200"/>
            </a:lvl1pPr>
          </a:lstStyle>
          <a:p>
            <a:fld id="{7B333742-95E2-4363-B974-3A7E82915AB3}" type="slidenum">
              <a:rPr lang="fr-FR"/>
              <a:pPr/>
              <a:t>‹n°›</a:t>
            </a:fld>
            <a:endParaRPr lang="fr-FR"/>
          </a:p>
        </p:txBody>
      </p:sp>
    </p:spTree>
    <p:extLst>
      <p:ext uri="{BB962C8B-B14F-4D97-AF65-F5344CB8AC3E}">
        <p14:creationId xmlns:p14="http://schemas.microsoft.com/office/powerpoint/2010/main" val="4810817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DACE5A3C-2957-B447-9373-CD4B17649A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02F31B1-E674-4844-878F-B1447D5AA7DE}" type="slidenum">
              <a:rPr lang="fr-FR" altLang="fr-FR" sz="1200" smtClean="0">
                <a:latin typeface="Tahoma" panose="020B0604030504040204" pitchFamily="34" charset="0"/>
              </a:rPr>
              <a:pPr/>
              <a:t>1</a:t>
            </a:fld>
            <a:endParaRPr lang="fr-FR" altLang="fr-FR" sz="1200">
              <a:latin typeface="Tahoma" panose="020B0604030504040204" pitchFamily="34" charset="0"/>
            </a:endParaRPr>
          </a:p>
        </p:txBody>
      </p:sp>
      <p:sp>
        <p:nvSpPr>
          <p:cNvPr id="16386" name="Rectangle 2">
            <a:extLst>
              <a:ext uri="{FF2B5EF4-FFF2-40B4-BE49-F238E27FC236}">
                <a16:creationId xmlns:a16="http://schemas.microsoft.com/office/drawing/2014/main" id="{DC20344A-943D-0045-A1D0-56FEFD2D8457}"/>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DBBD33D-4D5F-E043-8BDF-A96907B5CB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59238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6C7D1-E192-4316-948D-00013015DCC6}" type="slidenum">
              <a:rPr lang="fr-FR"/>
              <a:pPr/>
              <a:t>10</a:t>
            </a:fld>
            <a:endParaRPr lang="fr-F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fr-FR" dirty="0"/>
              <a:t>Attaques contre le Roi= mort automatiquement</a:t>
            </a:r>
          </a:p>
          <a:p>
            <a:r>
              <a:rPr lang="fr-FR" dirty="0"/>
              <a:t>Catégories des paysans qui ne sont pas totalement libres (n’ont pas d’argent anyway)=châtiment corporel (fouettés, mutilés…) ou mort</a:t>
            </a:r>
          </a:p>
        </p:txBody>
      </p:sp>
    </p:spTree>
    <p:extLst>
      <p:ext uri="{BB962C8B-B14F-4D97-AF65-F5344CB8AC3E}">
        <p14:creationId xmlns:p14="http://schemas.microsoft.com/office/powerpoint/2010/main" val="419872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CAB8C-8CBC-4A3D-AAA4-EBBF34FD0669}" type="slidenum">
              <a:rPr lang="fr-FR"/>
              <a:pPr/>
              <a:t>11</a:t>
            </a:fld>
            <a:endParaRPr lang="fr-F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fr-CA" dirty="0"/>
              <a:t>Version simplifiée basée sur le code Théodosien</a:t>
            </a:r>
          </a:p>
          <a:p>
            <a:r>
              <a:rPr lang="fr-CA" dirty="0"/>
              <a:t>Toute la séance des jurisconsultes est oubliée/disparue</a:t>
            </a:r>
          </a:p>
          <a:p>
            <a:r>
              <a:rPr lang="fr-CA" dirty="0"/>
              <a:t>**avant Justinien</a:t>
            </a:r>
          </a:p>
          <a:p>
            <a:endParaRPr lang="fr-CA" dirty="0"/>
          </a:p>
          <a:p>
            <a:endParaRPr lang="fr-CA" dirty="0"/>
          </a:p>
          <a:p>
            <a:r>
              <a:rPr lang="fr-CA" dirty="0"/>
              <a:t>d. Disparition du système </a:t>
            </a:r>
          </a:p>
          <a:p>
            <a:r>
              <a:rPr lang="fr-CA" dirty="0"/>
              <a:t>Tout deviendra très local et graduellement, on constate qu’il n’y a plus de référence aux anciennes lois car l’origine ethnique n’est plus pertinente, les gens vivent dans les mêmes royaumes. Évolution/transformation du système et sera remplacé par celui de </a:t>
            </a:r>
            <a:r>
              <a:rPr lang="fr-CA"/>
              <a:t>la féodalité.</a:t>
            </a:r>
            <a:endParaRPr lang="fr-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10DD6-858A-4590-817C-B81E29F93A6C}" type="slidenum">
              <a:rPr lang="fr-FR"/>
              <a:pPr/>
              <a:t>12</a:t>
            </a:fld>
            <a:endParaRPr lang="fr-FR"/>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219536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10DD6-858A-4590-817C-B81E29F93A6C}" type="slidenum">
              <a:rPr lang="fr-FR"/>
              <a:pPr/>
              <a:t>13</a:t>
            </a:fld>
            <a:endParaRPr lang="fr-FR"/>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103772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2</a:t>
            </a:fld>
            <a:endParaRPr lang="fr-FR"/>
          </a:p>
        </p:txBody>
      </p:sp>
    </p:spTree>
    <p:extLst>
      <p:ext uri="{BB962C8B-B14F-4D97-AF65-F5344CB8AC3E}">
        <p14:creationId xmlns:p14="http://schemas.microsoft.com/office/powerpoint/2010/main" val="199151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3</a:t>
            </a:fld>
            <a:endParaRPr lang="fr-FR"/>
          </a:p>
        </p:txBody>
      </p:sp>
    </p:spTree>
    <p:extLst>
      <p:ext uri="{BB962C8B-B14F-4D97-AF65-F5344CB8AC3E}">
        <p14:creationId xmlns:p14="http://schemas.microsoft.com/office/powerpoint/2010/main" val="290602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4</a:t>
            </a:fld>
            <a:endParaRPr lang="fr-FR"/>
          </a:p>
        </p:txBody>
      </p:sp>
    </p:spTree>
    <p:extLst>
      <p:ext uri="{BB962C8B-B14F-4D97-AF65-F5344CB8AC3E}">
        <p14:creationId xmlns:p14="http://schemas.microsoft.com/office/powerpoint/2010/main" val="380191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B42B45-FDDA-4049-9F86-A74E78D1A14C}" type="slidenum">
              <a:rPr lang="fr-FR"/>
              <a:pPr/>
              <a:t>5</a:t>
            </a:fld>
            <a:endParaRPr lang="fr-FR"/>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Notion de justice totalement différente pour les peuples barbares.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CA" sz="1000" b="0" baseline="0"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Dans ce système, lorsqu’il y a un acte de violence, la famille de la victime peut exiger des représailles.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La victime peut préférer s’adresser au juge et porter une accusation.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L’accusé est obligé de se repre2tenter devant le juge.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Juges ont un rôle assez limité, s’assurent que tout est fait dans le respect de la tradition, siègent en public avec des hommes libres, nommés par le Roi. Procès débute par un serment (un appel à Dieu), souvent celui du défendeur en premier. Il doit dire qu’il n’a rien à se reprocher…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Serments très courts et précis, doivent être récités sans erreur, mais faciles à apprendre.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CA" sz="1000" b="0" baseline="0"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On essaie ensuit de voir si on peut confirmer le serment en demandant à la communauté de confirmer ce serment, donc de jurer eux aussi que le défendeur n’a rien à se reprocher.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Ces membres de la communauté se nomment les </a:t>
            </a:r>
            <a:r>
              <a:rPr lang="fr-CA" sz="1000" b="0" baseline="0" dirty="0" err="1">
                <a:solidFill>
                  <a:schemeClr val="tx1"/>
                </a:solidFill>
              </a:rPr>
              <a:t>cojureurs</a:t>
            </a:r>
            <a:r>
              <a:rPr lang="fr-CA" sz="1000" b="0" baseline="0" dirty="0">
                <a:solidFill>
                  <a:schemeClr val="tx1"/>
                </a:solidFill>
              </a:rPr>
              <a:t>. Ne savent pas forcément si vrai ou non, mais sont prêt à confirmer le serment.</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Il y a la possibilité que la communauté refuse de la soutenir/aider, si on lui reproche d’être coupable, donc ça donne indice sur sa culpabilité.</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CA" sz="1000" b="0" baseline="0"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Appel à la communauté à manifester sa confiance ou son manque de confiance envers la personne.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CA" sz="1000" b="0" baseline="0"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**si il n’y a pas (assez) de </a:t>
            </a:r>
            <a:r>
              <a:rPr lang="fr-CA" sz="1000" b="0" baseline="0" dirty="0" err="1">
                <a:solidFill>
                  <a:schemeClr val="tx1"/>
                </a:solidFill>
              </a:rPr>
              <a:t>cojureurs</a:t>
            </a:r>
            <a:r>
              <a:rPr lang="fr-CA" sz="1000" b="0" baseline="0" dirty="0">
                <a:solidFill>
                  <a:schemeClr val="tx1"/>
                </a:solidFill>
              </a:rPr>
              <a:t>, serment infirmé et procès perdu.</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CA" sz="1000" b="0" baseline="0"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Pour les crimes majeurs ou grands enjeux, on ne peut pas arrêter juste au </a:t>
            </a:r>
            <a:r>
              <a:rPr lang="fr-CA" sz="1000" b="0" baseline="0" dirty="0" err="1">
                <a:solidFill>
                  <a:schemeClr val="tx1"/>
                </a:solidFill>
              </a:rPr>
              <a:t>cojureurs</a:t>
            </a:r>
            <a:r>
              <a:rPr lang="fr-CA" sz="1000" b="0" baseline="0" dirty="0">
                <a:solidFill>
                  <a:schemeClr val="tx1"/>
                </a:solidFill>
              </a:rPr>
              <a:t> (car pas 100% fiable, amis/ famille viennent soutenir). Il faut donc aller plus loin.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CA" sz="1000" b="0" baseline="0"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On permet alors à l’autre partie (souvent demanderesse) de prêter serment à son tour (contre-serment).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CA" sz="1000" b="0" baseline="0"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sz="1000" b="0" baseline="0" dirty="0">
                <a:solidFill>
                  <a:schemeClr val="tx1"/>
                </a:solidFill>
              </a:rPr>
              <a:t>Rôle du juge= faire appel à Dieu. Fait une épreuve dans laquelle Dieu fera perdre la personne qui a menti en prêtant serment.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B42B45-FDDA-4049-9F86-A74E78D1A14C}" type="slidenum">
              <a:rPr lang="fr-FR"/>
              <a:pPr/>
              <a:t>6</a:t>
            </a:fld>
            <a:endParaRPr lang="fr-FR"/>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r>
              <a:rPr lang="fr-CA" sz="1000" dirty="0"/>
              <a:t>Duel: combat entre demandeur/défendeur et Dieu décidera le gagnant. Lorsque un des 2 ne peut pas se relever, il est perdant, perd le procès aussi. Celui qui a perdu est celui qui s’est parjuré (a menti a Dieu).</a:t>
            </a:r>
          </a:p>
          <a:p>
            <a:endParaRPr lang="fr-CA" sz="1000" dirty="0"/>
          </a:p>
          <a:p>
            <a:r>
              <a:rPr lang="fr-CA" sz="1000" dirty="0"/>
              <a:t>Certaines personnes ne pouvaient se battre (femmes, prêtres…) et avaient la possibilité d’embaucher un combattant. Le « champion » était celui qui se battait pour quelqu’un d’autre. À la fin tout le monde engageait des champions, les riches pouvaient embaucher des meilleurs champions et le rôle de Dieu devient plutôt significatif.</a:t>
            </a:r>
          </a:p>
          <a:p>
            <a:endParaRPr lang="fr-CA" sz="1000" dirty="0"/>
          </a:p>
          <a:p>
            <a:r>
              <a:rPr lang="fr-CA" sz="1000" dirty="0"/>
              <a:t>Si le juge décide que le duel n’est pas approprié, il peut choisir d’imposer une ordalie (à sa discrétion)</a:t>
            </a:r>
          </a:p>
          <a:p>
            <a:endParaRPr lang="fr-CA" sz="1000" dirty="0"/>
          </a:p>
          <a:p>
            <a:r>
              <a:rPr lang="fr-CA" sz="1000" dirty="0"/>
              <a:t>Ordalie: soit de l’eau ou du feu. Le juge choisit qui (du demandeur ou défendeur) subit l’ordalie. Épreuve qu’on organise pour que Dieu nous dise si une des 2 parties doit gagner ou perdre le procès.</a:t>
            </a:r>
          </a:p>
          <a:p>
            <a:r>
              <a:rPr lang="fr-CA" sz="1000" dirty="0"/>
              <a:t>Ordalie de l’eau: on ligote la personne, et on la jette dans l’eau. Si elle flotte, elle est rejetée par l’eau et donc impure et si elle reste au fond elle est pure donc innocente. Souvent réussi (environ 1min).</a:t>
            </a:r>
          </a:p>
          <a:p>
            <a:endParaRPr lang="fr-CA" sz="1000" dirty="0"/>
          </a:p>
          <a:p>
            <a:r>
              <a:rPr lang="fr-CA" sz="1000" dirty="0"/>
              <a:t>Ordalie du feu: on brûle la main pendant 1min ou 2 avec un fer. Puis, on observe si la main va bien guérir. Si plaie guérit bien après qq jours, la personne est pure et sinon impure perd le procès.</a:t>
            </a:r>
          </a:p>
          <a:p>
            <a:endParaRPr lang="fr-CA" sz="1000" dirty="0"/>
          </a:p>
          <a:p>
            <a:r>
              <a:rPr lang="fr-CA" sz="1000" dirty="0"/>
              <a:t>On peut croire qu’il y avait une certaine logique humaine, consciente ou non derrière cela (ordalie de l’eau plus facile, plus clément envers une main d’un vs un autre…)</a:t>
            </a:r>
          </a:p>
        </p:txBody>
      </p:sp>
    </p:spTree>
    <p:extLst>
      <p:ext uri="{BB962C8B-B14F-4D97-AF65-F5344CB8AC3E}">
        <p14:creationId xmlns:p14="http://schemas.microsoft.com/office/powerpoint/2010/main" val="340187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B333742-95E2-4363-B974-3A7E82915AB3}" type="slidenum">
              <a:rPr lang="fr-FR" smtClean="0"/>
              <a:pPr/>
              <a:t>7</a:t>
            </a:fld>
            <a:endParaRPr lang="fr-FR"/>
          </a:p>
        </p:txBody>
      </p:sp>
    </p:spTree>
    <p:extLst>
      <p:ext uri="{BB962C8B-B14F-4D97-AF65-F5344CB8AC3E}">
        <p14:creationId xmlns:p14="http://schemas.microsoft.com/office/powerpoint/2010/main" val="2182158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E4638-440A-4161-8B2A-338E8E22CFD9}" type="slidenum">
              <a:rPr lang="fr-FR"/>
              <a:pPr/>
              <a:t>8</a:t>
            </a:fld>
            <a:endParaRPr lang="fr-F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pPr marL="228600" indent="-228600">
              <a:buAutoNum type="alphaLcParenR"/>
            </a:pPr>
            <a:endParaRPr lang="fr-CA" sz="1200" dirty="0"/>
          </a:p>
          <a:p>
            <a:pPr marL="228600" indent="-228600">
              <a:buAutoNum type="alphaLcParenR"/>
            </a:pPr>
            <a:r>
              <a:rPr lang="fr-CA" sz="1200" dirty="0"/>
              <a:t>Toute personne est rattachée à un peuple. On a par ex des </a:t>
            </a:r>
            <a:r>
              <a:rPr lang="fr-CA" sz="1200" dirty="0" err="1"/>
              <a:t>wisigots</a:t>
            </a:r>
            <a:r>
              <a:rPr lang="fr-CA" sz="1200" dirty="0"/>
              <a:t>, des burgondes ou encore des </a:t>
            </a:r>
            <a:r>
              <a:rPr lang="fr-CA" sz="1200" dirty="0" err="1"/>
              <a:t>alamands</a:t>
            </a:r>
            <a:r>
              <a:rPr lang="fr-CA" sz="1200" dirty="0"/>
              <a:t> dans le royaume des francs. Provient des parents. A la naissance, on fait partir d’un peuple et chaque peuple a son propre système de lois. Il y a qq exceptions, donc tout ce qui concerne la puissance de l’E, le Roi… mêmes lois, mais en ce qui concerne famille, … chaque peuple a ses propres lois.</a:t>
            </a:r>
          </a:p>
          <a:p>
            <a:pPr marL="228600" indent="-228600">
              <a:buAutoNum type="alphaLcParenR"/>
            </a:pPr>
            <a:r>
              <a:rPr lang="fr-CA" sz="1200" dirty="0"/>
              <a:t>On demande aux parties « Sous quelles lois vis-tu? ». Il peut y avoir plusieurs lois évoquées lorsque les 2 parties sont rattachées à 2 peuples différents, il faut donc choisir laquelle des 2 lois s’applique (souvent celle du défendeur, quand c’est une veuve on applique la loi du mari, l’église est soumise au droit romain) </a:t>
            </a:r>
          </a:p>
          <a:p>
            <a:pPr marL="228600" indent="-228600">
              <a:buAutoNum type="alphaLcParenR"/>
            </a:pPr>
            <a:endParaRPr lang="fr-CA" sz="1200" dirty="0"/>
          </a:p>
          <a:p>
            <a:pPr marL="228600" indent="-228600">
              <a:buAutoNum type="alphaLcParenR"/>
            </a:pPr>
            <a:r>
              <a:rPr lang="fr-CA" sz="1200" dirty="0"/>
              <a:t>=Système de personnalité des lois (la loi est propre à son peuple)</a:t>
            </a:r>
          </a:p>
          <a:p>
            <a:pPr marL="228600" indent="-228600">
              <a:buAutoNum type="alphaLcParenR"/>
            </a:pPr>
            <a:endParaRPr lang="fr-CA" sz="1200" dirty="0"/>
          </a:p>
          <a:p>
            <a:pPr marL="228600" indent="-228600">
              <a:buAutoNum type="alphaLcParenR"/>
            </a:pPr>
            <a:endParaRPr lang="fr-CA" sz="1200" dirty="0"/>
          </a:p>
          <a:p>
            <a:pPr marL="228600" indent="-228600">
              <a:buAutoNum type="alphaLcParenR"/>
            </a:pPr>
            <a:r>
              <a:rPr lang="fr-CA" sz="1200" dirty="0"/>
              <a:t>Il existe 2 lois pour les francs, selon si ce sont des francs salien ou ripuaires.</a:t>
            </a:r>
          </a:p>
          <a:p>
            <a:pPr marL="228600" indent="-228600">
              <a:buAutoNum type="alphaLcParenR"/>
            </a:pPr>
            <a:r>
              <a:rPr lang="fr-CA" sz="1200" dirty="0"/>
              <a:t>Il y a un code pour les Wisigoths</a:t>
            </a:r>
          </a:p>
          <a:p>
            <a:pPr marL="228600" indent="-228600">
              <a:buAutoNum type="alphaLcParenR"/>
            </a:pPr>
            <a:r>
              <a:rPr lang="fr-CA" sz="1200" dirty="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6C7D1-E192-4316-948D-00013015DCC6}" type="slidenum">
              <a:rPr lang="fr-FR"/>
              <a:pPr/>
              <a:t>9</a:t>
            </a:fld>
            <a:endParaRPr lang="fr-F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fr-FR" dirty="0"/>
              <a:t>Ces lois mises par écrit ne sont pas du tout comme un code civil/ comme les écrits de Justinien.</a:t>
            </a:r>
          </a:p>
          <a:p>
            <a:r>
              <a:rPr lang="fr-FR" dirty="0"/>
              <a:t>C’était plutôt le paiement d’une somme d’argent qui s’imposait plutôt que la mort comme punition.</a:t>
            </a:r>
          </a:p>
          <a:p>
            <a:endParaRPr lang="fr-FR" dirty="0"/>
          </a:p>
          <a:p>
            <a:r>
              <a:rPr lang="fr-FR" dirty="0"/>
              <a:t>Si défendeur a perdu, doit payer une somme d’argent, dont 1/3 va au Roi et 2/3 à la victime.</a:t>
            </a:r>
          </a:p>
          <a:p>
            <a:r>
              <a:rPr lang="fr-FR" dirty="0"/>
              <a:t>Sanction (plupart du temps) pour violence= somme d’argent</a:t>
            </a:r>
          </a:p>
          <a:p>
            <a:endParaRPr lang="fr-FR" dirty="0"/>
          </a:p>
          <a:p>
            <a:r>
              <a:rPr lang="fr-FR" dirty="0"/>
              <a:t>Si l’accusé n’a pas d’argent, on le remet à la victime et la victime peut en faire un esclave ou encore le mettre à mort.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BAF8771F-8C8C-4F7C-8111-DDCFA0A5931D}" type="slidenum">
              <a:rPr lang="en-US"/>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D4FDEAA-3169-48D7-9834-985B0FB16C18}" type="slidenum">
              <a:rPr lang="en-US"/>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71680A95-9D13-4961-B499-34762344296D}"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73C06243-B296-47F9-85B9-A43785069C43}" type="slidenum">
              <a:rPr lang="en-US"/>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3A89C192-A413-4270-969A-A3BF06C05047}" type="slidenum">
              <a:rPr lang="en-US"/>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151B63C1-888D-4ED5-8FBF-5D902EB5E706}" type="slidenum">
              <a:rPr lang="en-US"/>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en-US"/>
          </a:p>
        </p:txBody>
      </p:sp>
      <p:sp>
        <p:nvSpPr>
          <p:cNvPr id="8" name="Espace réservé du pied de page 7"/>
          <p:cNvSpPr>
            <a:spLocks noGrp="1"/>
          </p:cNvSpPr>
          <p:nvPr>
            <p:ph type="ftr" sz="quarter" idx="11"/>
          </p:nvPr>
        </p:nvSpPr>
        <p:spPr/>
        <p:txBody>
          <a:bodyPr/>
          <a:lstStyle>
            <a:lvl1pPr>
              <a:defRPr/>
            </a:lvl1pPr>
          </a:lstStyle>
          <a:p>
            <a:endParaRPr lang="en-US"/>
          </a:p>
        </p:txBody>
      </p:sp>
      <p:sp>
        <p:nvSpPr>
          <p:cNvPr id="9" name="Espace réservé du numéro de diapositive 8"/>
          <p:cNvSpPr>
            <a:spLocks noGrp="1"/>
          </p:cNvSpPr>
          <p:nvPr>
            <p:ph type="sldNum" sz="quarter" idx="12"/>
          </p:nvPr>
        </p:nvSpPr>
        <p:spPr/>
        <p:txBody>
          <a:bodyPr/>
          <a:lstStyle>
            <a:lvl1pPr>
              <a:defRPr/>
            </a:lvl1pPr>
          </a:lstStyle>
          <a:p>
            <a:fld id="{6F8ACBD8-B0C5-4DB4-8931-6782DDFFC5D2}" type="slidenum">
              <a:rPr lang="en-US"/>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en-US"/>
          </a:p>
        </p:txBody>
      </p:sp>
      <p:sp>
        <p:nvSpPr>
          <p:cNvPr id="4" name="Espace réservé du pied de page 3"/>
          <p:cNvSpPr>
            <a:spLocks noGrp="1"/>
          </p:cNvSpPr>
          <p:nvPr>
            <p:ph type="ftr" sz="quarter" idx="11"/>
          </p:nvPr>
        </p:nvSpPr>
        <p:spPr/>
        <p:txBody>
          <a:bodyPr/>
          <a:lstStyle>
            <a:lvl1pPr>
              <a:defRPr/>
            </a:lvl1pPr>
          </a:lstStyle>
          <a:p>
            <a:endParaRPr lang="en-US"/>
          </a:p>
        </p:txBody>
      </p:sp>
      <p:sp>
        <p:nvSpPr>
          <p:cNvPr id="5" name="Espace réservé du numéro de diapositive 4"/>
          <p:cNvSpPr>
            <a:spLocks noGrp="1"/>
          </p:cNvSpPr>
          <p:nvPr>
            <p:ph type="sldNum" sz="quarter" idx="12"/>
          </p:nvPr>
        </p:nvSpPr>
        <p:spPr/>
        <p:txBody>
          <a:bodyPr/>
          <a:lstStyle>
            <a:lvl1pPr>
              <a:defRPr/>
            </a:lvl1pPr>
          </a:lstStyle>
          <a:p>
            <a:fld id="{5BD66D10-0B43-45B6-A459-66BD7595F7D0}" type="slidenum">
              <a:rPr lang="en-US"/>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p>
        </p:txBody>
      </p:sp>
      <p:sp>
        <p:nvSpPr>
          <p:cNvPr id="3" name="Espace réservé du pied de page 2"/>
          <p:cNvSpPr>
            <a:spLocks noGrp="1"/>
          </p:cNvSpPr>
          <p:nvPr>
            <p:ph type="ftr" sz="quarter" idx="11"/>
          </p:nvPr>
        </p:nvSpPr>
        <p:spPr/>
        <p:txBody>
          <a:bodyPr/>
          <a:lstStyle>
            <a:lvl1pPr>
              <a:defRPr/>
            </a:lvl1pPr>
          </a:lstStyle>
          <a:p>
            <a:endParaRPr lang="en-US"/>
          </a:p>
        </p:txBody>
      </p:sp>
      <p:sp>
        <p:nvSpPr>
          <p:cNvPr id="4" name="Espace réservé du numéro de diapositive 3"/>
          <p:cNvSpPr>
            <a:spLocks noGrp="1"/>
          </p:cNvSpPr>
          <p:nvPr>
            <p:ph type="sldNum" sz="quarter" idx="12"/>
          </p:nvPr>
        </p:nvSpPr>
        <p:spPr/>
        <p:txBody>
          <a:bodyPr/>
          <a:lstStyle>
            <a:lvl1pPr>
              <a:defRPr/>
            </a:lvl1pPr>
          </a:lstStyle>
          <a:p>
            <a:fld id="{A5BDC35A-BBA9-4F09-A0F3-1EB8925802DA}"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F79D505F-E051-4D98-A0A3-CF73758BBDDF}"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5DAA7A0E-6EB7-4631-9CAA-FBD9FCA2B30B}" type="slidenum">
              <a:rPr lang="en-US"/>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bwMode="auto">
          <a:xfrm>
            <a:off x="609600" y="457200"/>
            <a:ext cx="7848600" cy="5791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142339"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42340"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42341" name="Rectangle 5"/>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fld id="{A2BC0ACE-904A-4321-9C7B-25540C9B2DD1}"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mn-ea"/>
          <a:cs typeface="+mn-cs"/>
        </a:defRPr>
      </a:lvl1pPr>
      <a:lvl2pPr marL="1035050" indent="-577850" algn="l" rtl="0" eaLnBrk="0" fontAlgn="base" hangingPunct="0">
        <a:spcBef>
          <a:spcPct val="20000"/>
        </a:spcBef>
        <a:spcAft>
          <a:spcPct val="0"/>
        </a:spcAft>
        <a:buAutoNum type="alphaLcPeriod"/>
        <a:defRPr sz="3200">
          <a:solidFill>
            <a:srgbClr val="FF6600"/>
          </a:solidFill>
          <a:latin typeface="+mn-lt"/>
        </a:defRPr>
      </a:lvl2pPr>
      <a:lvl3pPr marL="1409700" indent="-495300" algn="l" rtl="0" eaLnBrk="0" fontAlgn="base" hangingPunct="0">
        <a:spcBef>
          <a:spcPct val="20000"/>
        </a:spcBef>
        <a:spcAft>
          <a:spcPct val="0"/>
        </a:spcAft>
        <a:buClr>
          <a:srgbClr val="990099"/>
        </a:buClr>
        <a:buAutoNum type="romanLcPeriod"/>
        <a:defRPr sz="3200">
          <a:solidFill>
            <a:srgbClr val="990099"/>
          </a:solidFill>
          <a:latin typeface="+mn-lt"/>
        </a:defRPr>
      </a:lvl3pPr>
      <a:lvl4pPr marL="1784350" indent="-412750" algn="l" rtl="0" eaLnBrk="0" fontAlgn="base" hangingPunct="0">
        <a:spcBef>
          <a:spcPct val="20000"/>
        </a:spcBef>
        <a:spcAft>
          <a:spcPct val="0"/>
        </a:spcAft>
        <a:buClr>
          <a:schemeClr val="accent2"/>
        </a:buClr>
        <a:buAutoNum type="arabicParenR"/>
        <a:defRPr sz="2800">
          <a:solidFill>
            <a:schemeClr val="accent2"/>
          </a:solidFill>
          <a:latin typeface="+mn-lt"/>
        </a:defRPr>
      </a:lvl4pPr>
      <a:lvl5pPr marL="2241550" indent="-412750" algn="l" rtl="0" eaLnBrk="0" fontAlgn="base" hangingPunct="0">
        <a:spcBef>
          <a:spcPct val="20000"/>
        </a:spcBef>
        <a:spcAft>
          <a:spcPct val="0"/>
        </a:spcAft>
        <a:defRPr sz="2800">
          <a:solidFill>
            <a:srgbClr val="006666"/>
          </a:solidFill>
          <a:latin typeface="+mn-lt"/>
        </a:defRPr>
      </a:lvl5pPr>
      <a:lvl6pPr marL="2698750" indent="-412750" algn="l" rtl="0" eaLnBrk="0" fontAlgn="base" hangingPunct="0">
        <a:spcBef>
          <a:spcPct val="20000"/>
        </a:spcBef>
        <a:spcAft>
          <a:spcPct val="0"/>
        </a:spcAft>
        <a:defRPr sz="2800">
          <a:solidFill>
            <a:srgbClr val="006666"/>
          </a:solidFill>
          <a:latin typeface="+mn-lt"/>
        </a:defRPr>
      </a:lvl6pPr>
      <a:lvl7pPr marL="3155950" indent="-412750" algn="l" rtl="0" eaLnBrk="0" fontAlgn="base" hangingPunct="0">
        <a:spcBef>
          <a:spcPct val="20000"/>
        </a:spcBef>
        <a:spcAft>
          <a:spcPct val="0"/>
        </a:spcAft>
        <a:defRPr sz="2800">
          <a:solidFill>
            <a:srgbClr val="006666"/>
          </a:solidFill>
          <a:latin typeface="+mn-lt"/>
        </a:defRPr>
      </a:lvl7pPr>
      <a:lvl8pPr marL="3613150" indent="-412750" algn="l" rtl="0" eaLnBrk="0" fontAlgn="base" hangingPunct="0">
        <a:spcBef>
          <a:spcPct val="20000"/>
        </a:spcBef>
        <a:spcAft>
          <a:spcPct val="0"/>
        </a:spcAft>
        <a:defRPr sz="2800">
          <a:solidFill>
            <a:srgbClr val="006666"/>
          </a:solidFill>
          <a:latin typeface="+mn-lt"/>
        </a:defRPr>
      </a:lvl8pPr>
      <a:lvl9pPr marL="4070350" indent="-41275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numéro de diapositive 5">
            <a:extLst>
              <a:ext uri="{FF2B5EF4-FFF2-40B4-BE49-F238E27FC236}">
                <a16:creationId xmlns:a16="http://schemas.microsoft.com/office/drawing/2014/main" id="{AC4A0DCB-7CF1-7944-8005-B5796A0D9E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FF20E58-909E-584C-9BFF-AF2889FFAFD9}" type="slidenum">
              <a:rPr lang="en-US" altLang="fr-FR" smtClean="0"/>
              <a:pPr/>
              <a:t>1</a:t>
            </a:fld>
            <a:endParaRPr lang="en-US" altLang="fr-FR"/>
          </a:p>
        </p:txBody>
      </p:sp>
      <p:sp>
        <p:nvSpPr>
          <p:cNvPr id="15362" name="Rectangle 3">
            <a:extLst>
              <a:ext uri="{FF2B5EF4-FFF2-40B4-BE49-F238E27FC236}">
                <a16:creationId xmlns:a16="http://schemas.microsoft.com/office/drawing/2014/main" id="{E624E7A2-AA1C-E14F-89CB-48A590ADDD70}"/>
              </a:ext>
            </a:extLst>
          </p:cNvPr>
          <p:cNvSpPr>
            <a:spLocks noGrp="1" noChangeArrowheads="1"/>
          </p:cNvSpPr>
          <p:nvPr>
            <p:ph type="subTitle" idx="1"/>
          </p:nvPr>
        </p:nvSpPr>
        <p:spPr>
          <a:xfrm>
            <a:off x="250825" y="476250"/>
            <a:ext cx="8642350" cy="5976938"/>
          </a:xfrm>
        </p:spPr>
        <p:txBody>
          <a:bodyPr/>
          <a:lstStyle/>
          <a:p>
            <a:pPr algn="l"/>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B</a:t>
            </a:r>
            <a:endParaRPr lang="fr-CA" altLang="fr-FR" sz="2400" dirty="0">
              <a:ea typeface="ＭＳ Ｐゴシック" panose="020B0600070205080204" pitchFamily="34" charset="-128"/>
            </a:endParaRPr>
          </a:p>
          <a:p>
            <a:pPr algn="l"/>
            <a:r>
              <a:rPr lang="fr-CA" altLang="fr-FR" sz="2000" dirty="0">
                <a:ea typeface="ＭＳ Ｐゴシック" panose="020B0600070205080204" pitchFamily="34" charset="-128"/>
              </a:rPr>
              <a:t>Université de Montréal				Automne 2022</a:t>
            </a:r>
          </a:p>
          <a:p>
            <a:pPr algn="l"/>
            <a:r>
              <a:rPr lang="fr-CA" altLang="fr-FR" sz="2000" dirty="0">
                <a:ea typeface="ＭＳ Ｐゴシック" panose="020B0600070205080204" pitchFamily="34" charset="-128"/>
              </a:rPr>
              <a:t>Prof. Michel Morin </a:t>
            </a:r>
          </a:p>
          <a:p>
            <a:pPr algn="l"/>
            <a:endParaRPr lang="fr-CA" altLang="fr-FR" sz="3600" dirty="0">
              <a:ea typeface="ＭＳ Ｐゴシック" panose="020B0600070205080204" pitchFamily="34" charset="-128"/>
            </a:endParaRPr>
          </a:p>
          <a:p>
            <a:r>
              <a:rPr lang="fr-CA" altLang="fr-FR" sz="3600" dirty="0">
                <a:ea typeface="ＭＳ Ｐゴシック" panose="020B0600070205080204" pitchFamily="34" charset="-128"/>
              </a:rPr>
              <a:t>DRT 1010 – FONDEMENTS DU DROIT I</a:t>
            </a:r>
          </a:p>
          <a:p>
            <a:pPr algn="l"/>
            <a:endParaRPr lang="fr-CA" altLang="fr-FR" sz="2800" dirty="0">
              <a:ea typeface="ＭＳ Ｐゴシック" panose="020B0600070205080204" pitchFamily="34" charset="-128"/>
            </a:endParaRPr>
          </a:p>
          <a:p>
            <a:r>
              <a:rPr lang="fr-CA" altLang="fr-FR" sz="2800" dirty="0">
                <a:ea typeface="ＭＳ Ｐゴシック" panose="020B0600070205080204" pitchFamily="34" charset="-128"/>
              </a:rPr>
              <a:t>CAPSULE IIA DU MODULE 2</a:t>
            </a:r>
          </a:p>
          <a:p>
            <a:r>
              <a:rPr lang="fr-CA" sz="2800" b="1" dirty="0"/>
              <a:t>Les royaumes barbares</a:t>
            </a:r>
          </a:p>
          <a:p>
            <a:endParaRPr lang="fr-CA" altLang="fr-FR" sz="2800" dirty="0">
              <a:ea typeface="ＭＳ Ｐゴシック" panose="020B0600070205080204" pitchFamily="34" charset="-128"/>
            </a:endParaRPr>
          </a:p>
          <a:p>
            <a:endParaRPr lang="fr-FR" altLang="fr-FR" sz="2400" dirty="0">
              <a:solidFill>
                <a:srgbClr val="3333CC"/>
              </a:solidFill>
              <a:ea typeface="ＭＳ Ｐゴシック" panose="020B0600070205080204" pitchFamily="34" charset="-128"/>
            </a:endParaRPr>
          </a:p>
        </p:txBody>
      </p:sp>
      <p:pic>
        <p:nvPicPr>
          <p:cNvPr id="4" name="Picture 3">
            <a:extLst>
              <a:ext uri="{FF2B5EF4-FFF2-40B4-BE49-F238E27FC236}">
                <a16:creationId xmlns:a16="http://schemas.microsoft.com/office/drawing/2014/main" id="{87422D1A-3C08-174B-94FF-089C54320855}"/>
              </a:ext>
            </a:extLst>
          </p:cNvPr>
          <p:cNvPicPr>
            <a:picLocks noChangeAspect="1" noChangeArrowheads="1"/>
          </p:cNvPicPr>
          <p:nvPr/>
        </p:nvPicPr>
        <p:blipFill>
          <a:blip r:embed="rId3" cstate="print"/>
          <a:srcRect/>
          <a:stretch>
            <a:fillRect/>
          </a:stretch>
        </p:blipFill>
        <p:spPr bwMode="auto">
          <a:xfrm>
            <a:off x="3122476" y="4797152"/>
            <a:ext cx="2899048" cy="1580731"/>
          </a:xfrm>
          <a:prstGeom prst="rect">
            <a:avLst/>
          </a:prstGeom>
          <a:noFill/>
        </p:spPr>
      </p:pic>
    </p:spTree>
    <p:extLst>
      <p:ext uri="{BB962C8B-B14F-4D97-AF65-F5344CB8AC3E}">
        <p14:creationId xmlns:p14="http://schemas.microsoft.com/office/powerpoint/2010/main" val="309011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3CA9340-8745-428A-8D0E-7975767D5C87}" type="slidenum">
              <a:rPr lang="en-US"/>
              <a:pPr/>
              <a:t>10</a:t>
            </a:fld>
            <a:endParaRPr lang="en-US"/>
          </a:p>
        </p:txBody>
      </p:sp>
      <p:sp>
        <p:nvSpPr>
          <p:cNvPr id="19459" name="Rectangle 3"/>
          <p:cNvSpPr>
            <a:spLocks noGrp="1" noChangeArrowheads="1"/>
          </p:cNvSpPr>
          <p:nvPr>
            <p:ph type="body" idx="1"/>
          </p:nvPr>
        </p:nvSpPr>
        <p:spPr>
          <a:xfrm>
            <a:off x="684212" y="333375"/>
            <a:ext cx="7992243" cy="6335986"/>
          </a:xfrm>
        </p:spPr>
        <p:txBody>
          <a:bodyPr/>
          <a:lstStyle/>
          <a:p>
            <a:pPr marL="2286000" lvl="4" indent="-457200">
              <a:buFontTx/>
              <a:buChar char="-"/>
            </a:pPr>
            <a:r>
              <a:rPr lang="fr-CA" dirty="0"/>
              <a:t>Il s’agit généralement de la seule peine imposée, avec deux exceptions (initialement): 1) les attaques contre le roi, qui sont punies de mort et 2) les serfs (paysans non libres de quitter leur terre), qui subissent des peines corporelles ou la mort.</a:t>
            </a:r>
          </a:p>
          <a:p>
            <a:pPr marL="2286000" lvl="4" indent="-457200">
              <a:buFontTx/>
              <a:buChar char="-"/>
            </a:pPr>
            <a:r>
              <a:rPr lang="fr-CA" dirty="0"/>
              <a:t>Le montant des compositions est réglementé dans les différentes lois barbares en fonction de chaque crime, du type de personne ou de blessure.</a:t>
            </a:r>
          </a:p>
          <a:p>
            <a:pPr marL="2286000" lvl="4" indent="-457200">
              <a:buFontTx/>
              <a:buChar char="-"/>
            </a:pPr>
            <a:r>
              <a:rPr lang="fr-CA" dirty="0">
                <a:solidFill>
                  <a:schemeClr val="tx1"/>
                </a:solidFill>
              </a:rPr>
              <a:t>Lecture: </a:t>
            </a:r>
            <a:r>
              <a:rPr lang="fr-CA" i="1" dirty="0">
                <a:solidFill>
                  <a:schemeClr val="tx1"/>
                </a:solidFill>
              </a:rPr>
              <a:t>Loi salique (extraits)</a:t>
            </a:r>
            <a:r>
              <a:rPr lang="fr-CA" dirty="0">
                <a:solidFill>
                  <a:schemeClr val="tx1"/>
                </a:solidFill>
              </a:rPr>
              <a:t> (</a:t>
            </a:r>
            <a:r>
              <a:rPr lang="fr-CA" b="1" dirty="0" err="1">
                <a:solidFill>
                  <a:schemeClr val="tx1"/>
                </a:solidFill>
              </a:rPr>
              <a:t>Studium</a:t>
            </a:r>
            <a:r>
              <a:rPr lang="fr-CA" dirty="0">
                <a:solidFill>
                  <a:schemeClr val="tx1"/>
                </a:solidFill>
              </a:rPr>
              <a:t>)</a:t>
            </a:r>
            <a:endParaRPr lang="fr-FR" dirty="0"/>
          </a:p>
          <a:p>
            <a:pPr marL="1371600" lvl="3" indent="0">
              <a:buNone/>
            </a:pPr>
            <a:endParaRPr lang="fr-CA" sz="2800" dirty="0"/>
          </a:p>
          <a:p>
            <a:pPr marL="1949450" lvl="3" indent="-577850">
              <a:buFontTx/>
              <a:buNone/>
            </a:pPr>
            <a:endParaRPr lang="fr-FR" dirty="0"/>
          </a:p>
        </p:txBody>
      </p:sp>
    </p:spTree>
    <p:extLst>
      <p:ext uri="{BB962C8B-B14F-4D97-AF65-F5344CB8AC3E}">
        <p14:creationId xmlns:p14="http://schemas.microsoft.com/office/powerpoint/2010/main" val="28180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E79FE162-623C-4B1D-BE63-3259D9AE75C6}" type="slidenum">
              <a:rPr lang="en-US"/>
              <a:pPr/>
              <a:t>11</a:t>
            </a:fld>
            <a:endParaRPr lang="en-US"/>
          </a:p>
        </p:txBody>
      </p:sp>
      <p:sp>
        <p:nvSpPr>
          <p:cNvPr id="16387" name="Rectangle 3"/>
          <p:cNvSpPr>
            <a:spLocks noGrp="1" noChangeArrowheads="1"/>
          </p:cNvSpPr>
          <p:nvPr>
            <p:ph type="body" idx="1"/>
          </p:nvPr>
        </p:nvSpPr>
        <p:spPr>
          <a:xfrm>
            <a:off x="647700" y="381000"/>
            <a:ext cx="7810500" cy="6360368"/>
          </a:xfrm>
        </p:spPr>
        <p:txBody>
          <a:bodyPr/>
          <a:lstStyle/>
          <a:p>
            <a:pPr marL="457200" lvl="1" indent="0">
              <a:buNone/>
            </a:pPr>
            <a:r>
              <a:rPr lang="fr-CA" dirty="0"/>
              <a:t>c. 	Les lois des Romains: le «Bréviaire 	d’Alaric»</a:t>
            </a:r>
          </a:p>
          <a:p>
            <a:pPr marL="1949450" lvl="3" indent="-577850"/>
            <a:r>
              <a:rPr lang="fr-CA" sz="2400" dirty="0"/>
              <a:t>En 507 </a:t>
            </a:r>
            <a:r>
              <a:rPr lang="fr-CA" sz="2400" dirty="0" err="1"/>
              <a:t>ap</a:t>
            </a:r>
            <a:r>
              <a:rPr lang="fr-CA" sz="2400" dirty="0"/>
              <a:t>. J.-C., Clovis </a:t>
            </a:r>
            <a:r>
              <a:rPr lang="en-CA" sz="2400" dirty="0"/>
              <a:t>impose à </a:t>
            </a:r>
            <a:r>
              <a:rPr lang="en-CA" sz="2400" dirty="0" err="1"/>
              <a:t>tous</a:t>
            </a:r>
            <a:r>
              <a:rPr lang="en-CA" sz="2400" dirty="0"/>
              <a:t> </a:t>
            </a:r>
            <a:r>
              <a:rPr lang="fr-CA" sz="2400" dirty="0"/>
              <a:t>les Romains d</a:t>
            </a:r>
            <a:r>
              <a:rPr lang="en-CA" sz="2400" dirty="0"/>
              <a:t>u</a:t>
            </a:r>
            <a:r>
              <a:rPr lang="fr-CA" sz="2400" dirty="0"/>
              <a:t> royaume </a:t>
            </a:r>
            <a:r>
              <a:rPr lang="en-CA" sz="2400" dirty="0"/>
              <a:t>des Francs </a:t>
            </a:r>
            <a:r>
              <a:rPr lang="fr-CA" sz="2400" dirty="0"/>
              <a:t>la «loi romaine des Wisigoths»</a:t>
            </a:r>
            <a:r>
              <a:rPr lang="en-CA" sz="2400" dirty="0"/>
              <a:t>. Celle-</a:t>
            </a:r>
            <a:r>
              <a:rPr lang="en-CA" sz="2400" dirty="0" err="1"/>
              <a:t>ci</a:t>
            </a:r>
            <a:r>
              <a:rPr lang="en-CA" sz="2400" dirty="0"/>
              <a:t> </a:t>
            </a:r>
            <a:r>
              <a:rPr lang="fr-CA" sz="2400" dirty="0"/>
              <a:t>a été rédigée en 506 dans le royaume voisin des Wisigoths sous le règne d’Alaric II.</a:t>
            </a:r>
          </a:p>
          <a:p>
            <a:pPr marL="1949450" lvl="3" indent="-577850"/>
            <a:r>
              <a:rPr lang="fr-CA" sz="2400" dirty="0"/>
              <a:t>Ce texte, communément appelé le « Bréviaire d’Alaric », reprend les principales règles romaines suivies à cette époque. Elles sont tirées pour la plupart du Code Théodosien de 438 et sont parfois suivies d’interprétations.</a:t>
            </a:r>
          </a:p>
          <a:p>
            <a:pPr marL="1371600" lvl="3" indent="0">
              <a:buNone/>
            </a:pPr>
            <a:r>
              <a:rPr lang="fr-CA" altLang="fr-FR" sz="2400" dirty="0">
                <a:solidFill>
                  <a:srgbClr val="7030A0"/>
                </a:solidFill>
              </a:rPr>
              <a:t>Vote électronique : Le système de la personnalité des lois</a:t>
            </a:r>
            <a:endParaRPr lang="en-US" sz="2400" dirty="0"/>
          </a:p>
          <a:p>
            <a:pPr marL="1200150" lvl="1">
              <a:buFont typeface="+mj-lt"/>
              <a:buAutoNum type="alphaLcPeriod" startAt="4"/>
            </a:pPr>
            <a:r>
              <a:rPr lang="fr-CA" sz="2800" dirty="0"/>
              <a:t>La disparition du système vers le IXe siècle</a:t>
            </a:r>
          </a:p>
          <a:p>
            <a:pPr marL="1949450" lvl="3" indent="-577850"/>
            <a:endParaRPr lang="fr-FR" sz="2400" dirty="0"/>
          </a:p>
          <a:p>
            <a:pPr marL="1574800" lvl="2" indent="-660400"/>
            <a:endParaRPr lang="fr-CA" dirty="0"/>
          </a:p>
        </p:txBody>
      </p:sp>
      <p:sp>
        <p:nvSpPr>
          <p:cNvPr id="3" name="Flèche vers la droite 3">
            <a:extLst>
              <a:ext uri="{FF2B5EF4-FFF2-40B4-BE49-F238E27FC236}">
                <a16:creationId xmlns:a16="http://schemas.microsoft.com/office/drawing/2014/main" id="{A4FAC516-D98F-3FFB-924E-543F0E2B9A43}"/>
              </a:ext>
            </a:extLst>
          </p:cNvPr>
          <p:cNvSpPr>
            <a:spLocks noChangeArrowheads="1"/>
          </p:cNvSpPr>
          <p:nvPr/>
        </p:nvSpPr>
        <p:spPr bwMode="auto">
          <a:xfrm>
            <a:off x="692829" y="5157192"/>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nchor="t"/>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2"/>
          </p:nvPr>
        </p:nvSpPr>
        <p:spPr/>
        <p:txBody>
          <a:bodyPr/>
          <a:lstStyle/>
          <a:p>
            <a:fld id="{EDD0DB5F-DB59-49A3-A039-3C2F22B9E370}" type="slidenum">
              <a:rPr lang="en-US"/>
              <a:pPr/>
              <a:t>12</a:t>
            </a:fld>
            <a:endParaRPr lang="en-US"/>
          </a:p>
        </p:txBody>
      </p:sp>
      <p:sp>
        <p:nvSpPr>
          <p:cNvPr id="143362" name="Rectangle 2"/>
          <p:cNvSpPr>
            <a:spLocks noChangeArrowheads="1"/>
          </p:cNvSpPr>
          <p:nvPr/>
        </p:nvSpPr>
        <p:spPr bwMode="auto">
          <a:xfrm>
            <a:off x="251520" y="190500"/>
            <a:ext cx="8686800" cy="5823133"/>
          </a:xfrm>
          <a:prstGeom prst="rect">
            <a:avLst/>
          </a:prstGeom>
          <a:noFill/>
          <a:ln w="9525">
            <a:noFill/>
            <a:miter lim="800000"/>
            <a:headEnd/>
            <a:tailEnd/>
          </a:ln>
          <a:effectLst/>
        </p:spPr>
        <p:txBody>
          <a:bodyPr>
            <a:spAutoFit/>
          </a:bodyPr>
          <a:lstStyle/>
          <a:p>
            <a:pPr>
              <a:lnSpc>
                <a:spcPct val="90000"/>
              </a:lnSpc>
              <a:spcBef>
                <a:spcPct val="50000"/>
              </a:spcBef>
              <a:buClr>
                <a:schemeClr val="accent2"/>
              </a:buClr>
            </a:pPr>
            <a:r>
              <a:rPr lang="fr-CA" sz="2800" dirty="0">
                <a:solidFill>
                  <a:srgbClr val="990099"/>
                </a:solidFill>
              </a:rPr>
              <a:t>		QUE FAUT-IL RETENIR?</a:t>
            </a:r>
          </a:p>
          <a:p>
            <a:pPr>
              <a:lnSpc>
                <a:spcPct val="90000"/>
              </a:lnSpc>
              <a:spcBef>
                <a:spcPct val="50000"/>
              </a:spcBef>
              <a:buClr>
                <a:schemeClr val="accent2"/>
              </a:buClr>
            </a:pPr>
            <a:r>
              <a:rPr lang="fr-CA" sz="2800" dirty="0">
                <a:solidFill>
                  <a:srgbClr val="990099"/>
                </a:solidFill>
              </a:rPr>
              <a:t>Une victime de violence peut exercer des représailles ou s’adresser aux juges.</a:t>
            </a:r>
          </a:p>
          <a:p>
            <a:pPr>
              <a:lnSpc>
                <a:spcPct val="90000"/>
              </a:lnSpc>
              <a:spcBef>
                <a:spcPct val="50000"/>
              </a:spcBef>
              <a:buClr>
                <a:schemeClr val="accent2"/>
              </a:buClr>
            </a:pPr>
            <a:r>
              <a:rPr lang="fr-CA" sz="2800" dirty="0">
                <a:solidFill>
                  <a:srgbClr val="990099"/>
                </a:solidFill>
              </a:rPr>
              <a:t>L’accusé (en général) doit prononcer un serment sans erreur, appuyé par des </a:t>
            </a:r>
            <a:r>
              <a:rPr lang="fr-CA" sz="2800" dirty="0" err="1">
                <a:solidFill>
                  <a:srgbClr val="990099"/>
                </a:solidFill>
              </a:rPr>
              <a:t>cojureurs</a:t>
            </a:r>
            <a:r>
              <a:rPr lang="fr-CA" sz="2800" dirty="0">
                <a:solidFill>
                  <a:srgbClr val="990099"/>
                </a:solidFill>
              </a:rPr>
              <a:t>.</a:t>
            </a:r>
          </a:p>
          <a:p>
            <a:pPr>
              <a:lnSpc>
                <a:spcPct val="90000"/>
              </a:lnSpc>
              <a:spcBef>
                <a:spcPct val="50000"/>
              </a:spcBef>
              <a:buClr>
                <a:schemeClr val="accent2"/>
              </a:buClr>
            </a:pPr>
            <a:r>
              <a:rPr lang="fr-CA" sz="2800" dirty="0">
                <a:solidFill>
                  <a:srgbClr val="990099"/>
                </a:solidFill>
              </a:rPr>
              <a:t>Si l’accusateur prête serment à son tour, pour les crimes graves, il faut organiser une épreuve afin que Dieu désigne la personne qui s’est parjurée et qui perd son procès. </a:t>
            </a:r>
          </a:p>
          <a:p>
            <a:pPr>
              <a:lnSpc>
                <a:spcPct val="90000"/>
              </a:lnSpc>
              <a:spcBef>
                <a:spcPct val="50000"/>
              </a:spcBef>
              <a:buClr>
                <a:schemeClr val="accent2"/>
              </a:buClr>
            </a:pPr>
            <a:r>
              <a:rPr lang="fr-CA" sz="2800" dirty="0">
                <a:solidFill>
                  <a:srgbClr val="990099"/>
                </a:solidFill>
              </a:rPr>
              <a:t>Ce peut être un duel judiciaire (sans mise à mort) ou une ordalie (celle de l’eau ou du feu).</a:t>
            </a:r>
          </a:p>
          <a:p>
            <a:pPr>
              <a:lnSpc>
                <a:spcPct val="90000"/>
              </a:lnSpc>
              <a:spcBef>
                <a:spcPct val="50000"/>
              </a:spcBef>
              <a:buClr>
                <a:schemeClr val="accent2"/>
              </a:buClr>
            </a:pPr>
            <a:r>
              <a:rPr lang="fr-CA" sz="2800" dirty="0">
                <a:solidFill>
                  <a:srgbClr val="990099"/>
                </a:solidFill>
              </a:rPr>
              <a:t>L’opinion des juges peut influer sur le choix de l’ordalie ou son interprétation.</a:t>
            </a:r>
          </a:p>
        </p:txBody>
      </p:sp>
    </p:spTree>
    <p:extLst>
      <p:ext uri="{BB962C8B-B14F-4D97-AF65-F5344CB8AC3E}">
        <p14:creationId xmlns:p14="http://schemas.microsoft.com/office/powerpoint/2010/main" val="426369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2"/>
          </p:nvPr>
        </p:nvSpPr>
        <p:spPr/>
        <p:txBody>
          <a:bodyPr/>
          <a:lstStyle/>
          <a:p>
            <a:fld id="{EDD0DB5F-DB59-49A3-A039-3C2F22B9E370}" type="slidenum">
              <a:rPr lang="en-US"/>
              <a:pPr/>
              <a:t>13</a:t>
            </a:fld>
            <a:endParaRPr lang="en-US"/>
          </a:p>
        </p:txBody>
      </p:sp>
      <p:sp>
        <p:nvSpPr>
          <p:cNvPr id="143362" name="Rectangle 2"/>
          <p:cNvSpPr>
            <a:spLocks noChangeArrowheads="1"/>
          </p:cNvSpPr>
          <p:nvPr/>
        </p:nvSpPr>
        <p:spPr bwMode="auto">
          <a:xfrm>
            <a:off x="114300" y="43827"/>
            <a:ext cx="8686800" cy="6814173"/>
          </a:xfrm>
          <a:prstGeom prst="rect">
            <a:avLst/>
          </a:prstGeom>
          <a:noFill/>
          <a:ln w="9525">
            <a:noFill/>
            <a:miter lim="800000"/>
            <a:headEnd/>
            <a:tailEnd/>
          </a:ln>
          <a:effectLst/>
        </p:spPr>
        <p:txBody>
          <a:bodyPr>
            <a:spAutoFit/>
          </a:bodyPr>
          <a:lstStyle/>
          <a:p>
            <a:pPr>
              <a:lnSpc>
                <a:spcPct val="90000"/>
              </a:lnSpc>
              <a:spcBef>
                <a:spcPct val="50000"/>
              </a:spcBef>
              <a:buClr>
                <a:schemeClr val="accent2"/>
              </a:buClr>
            </a:pPr>
            <a:r>
              <a:rPr lang="fr-CA" sz="2800" dirty="0">
                <a:solidFill>
                  <a:srgbClr val="990099"/>
                </a:solidFill>
              </a:rPr>
              <a:t>		QUE FAUT-IL RETENIR?</a:t>
            </a:r>
          </a:p>
          <a:p>
            <a:pPr>
              <a:lnSpc>
                <a:spcPct val="90000"/>
              </a:lnSpc>
              <a:spcBef>
                <a:spcPct val="50000"/>
              </a:spcBef>
              <a:buClr>
                <a:schemeClr val="accent2"/>
              </a:buClr>
            </a:pPr>
            <a:r>
              <a:rPr lang="fr-CA" sz="2800" dirty="0">
                <a:solidFill>
                  <a:srgbClr val="990099"/>
                </a:solidFill>
              </a:rPr>
              <a:t>Sous le système de la personnalité des lois, toute personne est soumise à la loi de son peuple d’origine.</a:t>
            </a:r>
          </a:p>
          <a:p>
            <a:pPr>
              <a:lnSpc>
                <a:spcPct val="90000"/>
              </a:lnSpc>
              <a:spcBef>
                <a:spcPct val="50000"/>
              </a:spcBef>
              <a:buClr>
                <a:schemeClr val="accent2"/>
              </a:buClr>
            </a:pPr>
            <a:r>
              <a:rPr lang="fr-CA" sz="2800" dirty="0">
                <a:solidFill>
                  <a:srgbClr val="990099"/>
                </a:solidFill>
              </a:rPr>
              <a:t>Des règles déterminent la loi applicable si les deux parties au procès sont d’origine différente.</a:t>
            </a:r>
          </a:p>
          <a:p>
            <a:pPr>
              <a:lnSpc>
                <a:spcPct val="90000"/>
              </a:lnSpc>
              <a:spcBef>
                <a:spcPct val="50000"/>
              </a:spcBef>
              <a:buClr>
                <a:schemeClr val="accent2"/>
              </a:buClr>
            </a:pPr>
            <a:r>
              <a:rPr lang="fr-CA" sz="2800" dirty="0">
                <a:solidFill>
                  <a:srgbClr val="990099"/>
                </a:solidFill>
              </a:rPr>
              <a:t>Chaque peuple met ses lois par écrit à cette époque.</a:t>
            </a:r>
          </a:p>
          <a:p>
            <a:pPr>
              <a:lnSpc>
                <a:spcPct val="90000"/>
              </a:lnSpc>
              <a:spcBef>
                <a:spcPct val="50000"/>
              </a:spcBef>
              <a:buClr>
                <a:schemeClr val="accent2"/>
              </a:buClr>
            </a:pPr>
            <a:r>
              <a:rPr lang="fr-CA" sz="2800" dirty="0">
                <a:solidFill>
                  <a:srgbClr val="990099"/>
                </a:solidFill>
              </a:rPr>
              <a:t>La loi applicable aux descendants des Romains reprend surtout des règles du Code théodosien de 438.</a:t>
            </a:r>
          </a:p>
          <a:p>
            <a:pPr>
              <a:lnSpc>
                <a:spcPct val="90000"/>
              </a:lnSpc>
              <a:spcBef>
                <a:spcPct val="50000"/>
              </a:spcBef>
              <a:buClr>
                <a:schemeClr val="accent2"/>
              </a:buClr>
            </a:pPr>
            <a:r>
              <a:rPr lang="fr-CA" sz="2800" dirty="0">
                <a:solidFill>
                  <a:srgbClr val="990099"/>
                </a:solidFill>
              </a:rPr>
              <a:t>Les lois barbares comprennent principalement le montant des compositions payable au roi (1/3) et à la victime (2/3), sauf en cas d’attaque contre le roi ou lorsque qu’un serf est l’agresseur. </a:t>
            </a:r>
          </a:p>
          <a:p>
            <a:pPr>
              <a:lnSpc>
                <a:spcPct val="90000"/>
              </a:lnSpc>
              <a:spcBef>
                <a:spcPct val="50000"/>
              </a:spcBef>
              <a:buClr>
                <a:schemeClr val="accent2"/>
              </a:buClr>
            </a:pPr>
            <a:r>
              <a:rPr lang="fr-CA" sz="2800" dirty="0">
                <a:solidFill>
                  <a:srgbClr val="990099"/>
                </a:solidFill>
              </a:rPr>
              <a:t>Ce montant varie énormément en fonction du type de blessure et des différentes catégories de victimes.</a:t>
            </a:r>
          </a:p>
        </p:txBody>
      </p:sp>
    </p:spTree>
    <p:extLst>
      <p:ext uri="{BB962C8B-B14F-4D97-AF65-F5344CB8AC3E}">
        <p14:creationId xmlns:p14="http://schemas.microsoft.com/office/powerpoint/2010/main" val="424389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9C069F5-329A-46A0-BEB6-022C2AED9FDB}" type="slidenum">
              <a:rPr lang="en-US"/>
              <a:pPr/>
              <a:t>2</a:t>
            </a:fld>
            <a:endParaRPr lang="en-US"/>
          </a:p>
        </p:txBody>
      </p:sp>
      <p:sp>
        <p:nvSpPr>
          <p:cNvPr id="2053" name="Rectangle 5"/>
          <p:cNvSpPr>
            <a:spLocks noGrp="1" noChangeArrowheads="1"/>
          </p:cNvSpPr>
          <p:nvPr>
            <p:ph type="body" idx="1"/>
          </p:nvPr>
        </p:nvSpPr>
        <p:spPr>
          <a:xfrm>
            <a:off x="0" y="404813"/>
            <a:ext cx="9144000" cy="5791200"/>
          </a:xfrm>
        </p:spPr>
        <p:txBody>
          <a:bodyPr/>
          <a:lstStyle/>
          <a:p>
            <a:pPr marL="711200" indent="-711200" algn="just">
              <a:buFontTx/>
              <a:buAutoNum type="romanUcPeriod" startAt="2"/>
            </a:pPr>
            <a:r>
              <a:rPr lang="fr-CA" sz="2700" b="1" dirty="0"/>
              <a:t>LE DÉCLIN ET LA RENAISSANCE DE LA SCIENCE JURIDIQUE EN FRANCE AU MOYEN ÂGE</a:t>
            </a:r>
          </a:p>
          <a:p>
            <a:pPr marL="711200" indent="-711200">
              <a:buFontTx/>
              <a:buAutoNum type="alphaUcPeriod"/>
            </a:pPr>
            <a:r>
              <a:rPr lang="fr-CA" sz="2800" b="1" dirty="0"/>
              <a:t>Les </a:t>
            </a:r>
            <a:r>
              <a:rPr lang="fr-CA" sz="2800" b="1"/>
              <a:t>royaumes barbares </a:t>
            </a:r>
            <a:r>
              <a:rPr lang="fr-CA" sz="2800" b="1">
                <a:solidFill>
                  <a:srgbClr val="FF0000"/>
                </a:solidFill>
              </a:rPr>
              <a:t>(Ve-VIIIe siècles)</a:t>
            </a:r>
            <a:endParaRPr lang="fr-CA" sz="2800" b="1" dirty="0"/>
          </a:p>
          <a:p>
            <a:pPr lvl="0"/>
            <a:r>
              <a:rPr lang="fr-CA" sz="2800" dirty="0">
                <a:solidFill>
                  <a:srgbClr val="000000"/>
                </a:solidFill>
              </a:rPr>
              <a:t>Le déroulement des procès</a:t>
            </a:r>
            <a:r>
              <a:rPr lang="en-CA" sz="2800" dirty="0">
                <a:solidFill>
                  <a:srgbClr val="000000"/>
                </a:solidFill>
              </a:rPr>
              <a:t> </a:t>
            </a:r>
          </a:p>
          <a:p>
            <a:pPr marL="1117600" lvl="1" indent="-660400"/>
            <a:r>
              <a:rPr lang="fr-CA" sz="2800" dirty="0"/>
              <a:t>Les représailles et l’accusation</a:t>
            </a:r>
          </a:p>
          <a:p>
            <a:pPr marL="1117600" lvl="1" indent="-660400"/>
            <a:r>
              <a:rPr lang="fr-CA" sz="2800" dirty="0"/>
              <a:t>Les juges</a:t>
            </a:r>
          </a:p>
          <a:p>
            <a:pPr marL="1117600" lvl="1" indent="-660400"/>
            <a:r>
              <a:rPr lang="fr-CA" sz="2800" dirty="0"/>
              <a:t>Le serment et les </a:t>
            </a:r>
            <a:r>
              <a:rPr lang="fr-CA" sz="2800" dirty="0" err="1"/>
              <a:t>cojureurs</a:t>
            </a:r>
            <a:endParaRPr lang="fr-CA" sz="2800" dirty="0"/>
          </a:p>
          <a:p>
            <a:pPr marL="1117600" lvl="1" indent="-660400"/>
            <a:r>
              <a:rPr lang="fr-CA" sz="2800" dirty="0"/>
              <a:t>Le duel judiciaire et les ordalies</a:t>
            </a:r>
            <a:endParaRPr lang="fr-CA" sz="2800" kern="1200" dirty="0">
              <a:latin typeface="Times New Roman" pitchFamily="18" charset="0"/>
              <a:ea typeface="+mn-ea"/>
              <a:cs typeface="+mn-cs"/>
            </a:endParaRPr>
          </a:p>
          <a:p>
            <a:pPr marL="0" lvl="1" indent="0">
              <a:buNone/>
            </a:pPr>
            <a:endParaRPr lang="fr-CA" dirty="0">
              <a:solidFill>
                <a:srgbClr val="000000"/>
              </a:solidFill>
            </a:endParaRPr>
          </a:p>
          <a:p>
            <a:pPr marL="0" indent="0">
              <a:buNone/>
            </a:pPr>
            <a:endParaRPr lang="fr-CA" dirty="0"/>
          </a:p>
          <a:p>
            <a:pPr marL="0" indent="0">
              <a:buNone/>
            </a:pPr>
            <a:endParaRPr lang="fr-CA" dirty="0"/>
          </a:p>
        </p:txBody>
      </p:sp>
    </p:spTree>
    <p:extLst>
      <p:ext uri="{BB962C8B-B14F-4D97-AF65-F5344CB8AC3E}">
        <p14:creationId xmlns:p14="http://schemas.microsoft.com/office/powerpoint/2010/main" val="395462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9C069F5-329A-46A0-BEB6-022C2AED9FDB}" type="slidenum">
              <a:rPr lang="en-US"/>
              <a:pPr/>
              <a:t>3</a:t>
            </a:fld>
            <a:endParaRPr lang="en-US"/>
          </a:p>
        </p:txBody>
      </p:sp>
      <p:sp>
        <p:nvSpPr>
          <p:cNvPr id="2053" name="Rectangle 5"/>
          <p:cNvSpPr>
            <a:spLocks noGrp="1" noChangeArrowheads="1"/>
          </p:cNvSpPr>
          <p:nvPr>
            <p:ph type="body" idx="1"/>
          </p:nvPr>
        </p:nvSpPr>
        <p:spPr>
          <a:xfrm>
            <a:off x="0" y="404813"/>
            <a:ext cx="9144000" cy="5791200"/>
          </a:xfrm>
        </p:spPr>
        <p:txBody>
          <a:bodyPr/>
          <a:lstStyle/>
          <a:p>
            <a:pPr marL="711200" indent="-711200" algn="just">
              <a:buFontTx/>
              <a:buAutoNum type="romanUcPeriod" startAt="2"/>
            </a:pPr>
            <a:r>
              <a:rPr lang="fr-CA" sz="2700" b="1" dirty="0"/>
              <a:t>LE DÉCLIN ET LA RENAISSANCE DE LA SCIENCE JURIDIQUE EN FRANCE AU MOYEN ÂGE</a:t>
            </a:r>
          </a:p>
          <a:p>
            <a:pPr marL="711200" indent="-711200">
              <a:buFontTx/>
              <a:buAutoNum type="alphaUcPeriod"/>
            </a:pPr>
            <a:r>
              <a:rPr lang="fr-CA" sz="2400" b="1" dirty="0"/>
              <a:t>Les royaumes barbares</a:t>
            </a:r>
          </a:p>
          <a:p>
            <a:pPr marL="0" lvl="0" indent="0">
              <a:buNone/>
            </a:pPr>
            <a:r>
              <a:rPr lang="fr-CA" sz="2400" dirty="0"/>
              <a:t>2. Le système de la personnalité des lois</a:t>
            </a:r>
            <a:endParaRPr lang="fr-CA" sz="2400" dirty="0">
              <a:solidFill>
                <a:srgbClr val="FF6600"/>
              </a:solidFill>
            </a:endParaRPr>
          </a:p>
          <a:p>
            <a:pPr marL="952500" lvl="1" indent="-495300">
              <a:lnSpc>
                <a:spcPct val="90000"/>
              </a:lnSpc>
              <a:spcBef>
                <a:spcPct val="50000"/>
              </a:spcBef>
            </a:pPr>
            <a:r>
              <a:rPr lang="fr-CA" sz="2400" dirty="0"/>
              <a:t>Le fonctionnement du système</a:t>
            </a:r>
            <a:endParaRPr lang="fr-CA" sz="2400" kern="1200" dirty="0">
              <a:latin typeface="Times New Roman" pitchFamily="18" charset="0"/>
              <a:ea typeface="+mn-ea"/>
              <a:cs typeface="+mn-cs"/>
            </a:endParaRPr>
          </a:p>
          <a:p>
            <a:pPr marL="952500" lvl="1" indent="-495300">
              <a:lnSpc>
                <a:spcPct val="90000"/>
              </a:lnSpc>
              <a:spcBef>
                <a:spcPct val="50000"/>
              </a:spcBef>
            </a:pPr>
            <a:r>
              <a:rPr lang="fr-CA" sz="2400" dirty="0"/>
              <a:t>La rédaction des lois des royaumes barbares</a:t>
            </a:r>
          </a:p>
          <a:p>
            <a:pPr marL="952500" lvl="1" indent="-495300">
              <a:lnSpc>
                <a:spcPct val="90000"/>
              </a:lnSpc>
              <a:spcBef>
                <a:spcPct val="50000"/>
              </a:spcBef>
            </a:pPr>
            <a:r>
              <a:rPr lang="fr-CA" sz="2400" dirty="0"/>
              <a:t>Les lois des Romains: le «Bréviaire d’Alaric»</a:t>
            </a:r>
          </a:p>
          <a:p>
            <a:pPr marL="952500" lvl="1" indent="-495300">
              <a:lnSpc>
                <a:spcPct val="90000"/>
              </a:lnSpc>
              <a:spcBef>
                <a:spcPct val="50000"/>
              </a:spcBef>
            </a:pPr>
            <a:r>
              <a:rPr lang="fr-CA" sz="2400" dirty="0"/>
              <a:t>La disparition du système vers le IXe siècle</a:t>
            </a:r>
          </a:p>
          <a:p>
            <a:pPr marL="952500" lvl="1" indent="-495300">
              <a:lnSpc>
                <a:spcPct val="90000"/>
              </a:lnSpc>
              <a:spcBef>
                <a:spcPct val="50000"/>
              </a:spcBef>
            </a:pPr>
            <a:endParaRPr lang="fr-CA" dirty="0"/>
          </a:p>
          <a:p>
            <a:pPr marL="952500" lvl="1" indent="-495300">
              <a:lnSpc>
                <a:spcPct val="90000"/>
              </a:lnSpc>
              <a:spcBef>
                <a:spcPct val="50000"/>
              </a:spcBef>
            </a:pPr>
            <a:endParaRPr lang="fr-CA" kern="1200" dirty="0">
              <a:latin typeface="Times New Roman" pitchFamily="18" charset="0"/>
              <a:ea typeface="+mn-ea"/>
              <a:cs typeface="+mn-cs"/>
            </a:endParaRPr>
          </a:p>
          <a:p>
            <a:pPr marL="0" lvl="1" indent="0">
              <a:buNone/>
            </a:pPr>
            <a:endParaRPr lang="fr-CA" dirty="0">
              <a:solidFill>
                <a:srgbClr val="000000"/>
              </a:solidFill>
            </a:endParaRPr>
          </a:p>
          <a:p>
            <a:pPr marL="0" indent="0">
              <a:buNone/>
            </a:pPr>
            <a:endParaRPr lang="fr-CA" dirty="0"/>
          </a:p>
          <a:p>
            <a:pPr marL="0" indent="0">
              <a:buNone/>
            </a:pPr>
            <a:endParaRPr lang="fr-CA" dirty="0"/>
          </a:p>
        </p:txBody>
      </p:sp>
    </p:spTree>
    <p:extLst>
      <p:ext uri="{BB962C8B-B14F-4D97-AF65-F5344CB8AC3E}">
        <p14:creationId xmlns:p14="http://schemas.microsoft.com/office/powerpoint/2010/main" val="17998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9C069F5-329A-46A0-BEB6-022C2AED9FDB}" type="slidenum">
              <a:rPr lang="en-US"/>
              <a:pPr/>
              <a:t>4</a:t>
            </a:fld>
            <a:endParaRPr lang="en-US"/>
          </a:p>
        </p:txBody>
      </p:sp>
      <p:sp>
        <p:nvSpPr>
          <p:cNvPr id="2053" name="Rectangle 5"/>
          <p:cNvSpPr>
            <a:spLocks noGrp="1" noChangeArrowheads="1"/>
          </p:cNvSpPr>
          <p:nvPr>
            <p:ph type="body" idx="1"/>
          </p:nvPr>
        </p:nvSpPr>
        <p:spPr>
          <a:xfrm>
            <a:off x="467544" y="404812"/>
            <a:ext cx="8065269" cy="6192539"/>
          </a:xfrm>
        </p:spPr>
        <p:txBody>
          <a:bodyPr/>
          <a:lstStyle/>
          <a:p>
            <a:pPr marL="711200" indent="-711200">
              <a:buFontTx/>
              <a:buAutoNum type="romanUcPeriod" startAt="2"/>
            </a:pPr>
            <a:r>
              <a:rPr lang="fr-CA" dirty="0"/>
              <a:t>LE DÉCLIN ET LA RENAISSANCE DE LA SCIENCE JURIDIQUE EN FRANCE AU MOYEN ÂGE</a:t>
            </a:r>
          </a:p>
          <a:p>
            <a:pPr marL="711200" indent="-711200">
              <a:buFontTx/>
              <a:buAutoNum type="alphaUcPeriod"/>
            </a:pPr>
            <a:r>
              <a:rPr lang="fr-CA" dirty="0"/>
              <a:t>Les royaumes barbares</a:t>
            </a:r>
          </a:p>
          <a:p>
            <a:pPr marL="711200" indent="-711200">
              <a:buFontTx/>
              <a:buChar char="-"/>
            </a:pPr>
            <a:r>
              <a:rPr lang="fr-CA" sz="2400" dirty="0"/>
              <a:t>406 L’Empire romain d'Occident est envahi par les Barbares venus du nord. Son territoire diminue graduellement, jusqu’à sa chute définitive, en 476. </a:t>
            </a:r>
            <a:r>
              <a:rPr lang="en-CA" sz="2400" dirty="0"/>
              <a:t>(</a:t>
            </a:r>
            <a:r>
              <a:rPr lang="en-CA" sz="2400" i="1" dirty="0"/>
              <a:t>Introduction </a:t>
            </a:r>
            <a:r>
              <a:rPr lang="en-CA" sz="2400" i="1" dirty="0" err="1"/>
              <a:t>historique</a:t>
            </a:r>
            <a:r>
              <a:rPr lang="en-CA" sz="2400" dirty="0"/>
              <a:t>, p. 101-104, </a:t>
            </a:r>
            <a:r>
              <a:rPr lang="en-CA" sz="2400" dirty="0" err="1"/>
              <a:t>nos</a:t>
            </a:r>
            <a:r>
              <a:rPr lang="en-CA" sz="2400" dirty="0"/>
              <a:t> 198-201, </a:t>
            </a:r>
            <a:r>
              <a:rPr lang="en-CA" sz="2400" dirty="0" err="1"/>
              <a:t>facultatif</a:t>
            </a:r>
            <a:r>
              <a:rPr lang="en-CA" sz="2400" dirty="0"/>
              <a:t>)</a:t>
            </a:r>
            <a:r>
              <a:rPr lang="fr-CA" sz="2400" dirty="0"/>
              <a:t>.</a:t>
            </a:r>
          </a:p>
          <a:p>
            <a:pPr marL="711200" indent="-711200">
              <a:buFontTx/>
              <a:buChar char="-"/>
            </a:pPr>
            <a:r>
              <a:rPr lang="fr-CA" sz="2400" dirty="0"/>
              <a:t>À la fin du Ve siècle, des Francs, des Wisigoths et des Burgondes sont présents dans le royaume des Francs; la majorité de la population est toutefois composée des descendants des habitants de l’Empire romain, appelés simplement « Romains ».</a:t>
            </a:r>
          </a:p>
          <a:p>
            <a:pPr marL="711200" indent="-711200">
              <a:buFontTx/>
              <a:buNone/>
            </a:pPr>
            <a:endParaRPr lang="fr-CA"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A17991BF-EA32-48DD-B515-1D8DCD9068DB}" type="slidenum">
              <a:rPr lang="en-US"/>
              <a:pPr/>
              <a:t>5</a:t>
            </a:fld>
            <a:endParaRPr lang="en-US"/>
          </a:p>
        </p:txBody>
      </p:sp>
      <p:sp>
        <p:nvSpPr>
          <p:cNvPr id="12291" name="Rectangle 1027"/>
          <p:cNvSpPr>
            <a:spLocks noGrp="1" noChangeArrowheads="1"/>
          </p:cNvSpPr>
          <p:nvPr>
            <p:ph type="body" idx="1"/>
          </p:nvPr>
        </p:nvSpPr>
        <p:spPr>
          <a:xfrm>
            <a:off x="685800" y="228600"/>
            <a:ext cx="7924800" cy="6629400"/>
          </a:xfrm>
        </p:spPr>
        <p:txBody>
          <a:bodyPr/>
          <a:lstStyle/>
          <a:p>
            <a:r>
              <a:rPr lang="fr-CA" dirty="0"/>
              <a:t>Le déroulement des procès</a:t>
            </a:r>
            <a:r>
              <a:rPr lang="en-CA" dirty="0"/>
              <a:t> (</a:t>
            </a:r>
            <a:r>
              <a:rPr lang="en-CA" i="1" dirty="0">
                <a:solidFill>
                  <a:srgbClr val="FF6600"/>
                </a:solidFill>
              </a:rPr>
              <a:t>Introduction </a:t>
            </a:r>
            <a:r>
              <a:rPr lang="en-CA" i="1" dirty="0" err="1">
                <a:solidFill>
                  <a:srgbClr val="FF6600"/>
                </a:solidFill>
              </a:rPr>
              <a:t>historique</a:t>
            </a:r>
            <a:r>
              <a:rPr lang="en-CA" dirty="0"/>
              <a:t>, </a:t>
            </a:r>
            <a:r>
              <a:rPr lang="en-CA" dirty="0" err="1"/>
              <a:t>nos</a:t>
            </a:r>
            <a:r>
              <a:rPr lang="en-CA" dirty="0"/>
              <a:t> 212-215) </a:t>
            </a:r>
            <a:endParaRPr lang="fr-CA" dirty="0"/>
          </a:p>
          <a:p>
            <a:pPr marL="1117600" lvl="1" indent="-660400"/>
            <a:r>
              <a:rPr lang="fr-CA" dirty="0"/>
              <a:t>Les représailles et l’accusation</a:t>
            </a:r>
          </a:p>
          <a:p>
            <a:pPr marL="1117600" lvl="1" indent="-660400"/>
            <a:r>
              <a:rPr lang="fr-CA" dirty="0"/>
              <a:t>Les juges</a:t>
            </a:r>
          </a:p>
          <a:p>
            <a:pPr marL="1117600" lvl="1" indent="-660400"/>
            <a:r>
              <a:rPr lang="fr-CA" dirty="0"/>
              <a:t>Le serment et les </a:t>
            </a:r>
            <a:r>
              <a:rPr lang="fr-CA" dirty="0" err="1"/>
              <a:t>cojureurs</a:t>
            </a:r>
            <a:endParaRPr lang="fr-CA" dirty="0"/>
          </a:p>
          <a:p>
            <a:pPr marL="1289050" lvl="2" indent="-457200">
              <a:buFontTx/>
              <a:buChar char="-"/>
            </a:pPr>
            <a:r>
              <a:rPr lang="fr-CA" sz="2800" dirty="0"/>
              <a:t>Le juge choisit la partie (demandeur ou défendeur) qui prête serment en premier lieu.</a:t>
            </a:r>
          </a:p>
          <a:p>
            <a:pPr marL="1289050" lvl="2" indent="-457200">
              <a:buFontTx/>
              <a:buChar char="-"/>
            </a:pPr>
            <a:r>
              <a:rPr lang="fr-CA" sz="2800" dirty="0"/>
              <a:t>Celle-ci fait ensuite venir le nombre de </a:t>
            </a:r>
            <a:r>
              <a:rPr lang="fr-CA" sz="2800" dirty="0" err="1"/>
              <a:t>cojureurs</a:t>
            </a:r>
            <a:r>
              <a:rPr lang="fr-CA" sz="2800" dirty="0"/>
              <a:t> prévu par la loi applicable aux parties afin qu’ils prêtent serment.</a:t>
            </a:r>
          </a:p>
          <a:p>
            <a:pPr marL="1289050" lvl="2" indent="-457200">
              <a:buFontTx/>
              <a:buChar char="-"/>
            </a:pPr>
            <a:r>
              <a:rPr lang="fr-CA" sz="2800" dirty="0"/>
              <a:t>Après que cela, l’adversaire peut prêter un contre-serment.</a:t>
            </a:r>
          </a:p>
          <a:p>
            <a:pPr marL="1289050" lvl="2" indent="-457200">
              <a:buFontTx/>
              <a:buChar char="-"/>
            </a:pPr>
            <a:r>
              <a:rPr lang="fr-CA" sz="2800" dirty="0"/>
              <a:t>Le juge doit faire alors appel à Dieu.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A17991BF-EA32-48DD-B515-1D8DCD9068DB}" type="slidenum">
              <a:rPr lang="en-US"/>
              <a:pPr/>
              <a:t>6</a:t>
            </a:fld>
            <a:endParaRPr lang="en-US"/>
          </a:p>
        </p:txBody>
      </p:sp>
      <p:sp>
        <p:nvSpPr>
          <p:cNvPr id="12291" name="Rectangle 1027"/>
          <p:cNvSpPr>
            <a:spLocks noGrp="1" noChangeArrowheads="1"/>
          </p:cNvSpPr>
          <p:nvPr>
            <p:ph type="body" idx="1"/>
          </p:nvPr>
        </p:nvSpPr>
        <p:spPr>
          <a:xfrm>
            <a:off x="685800" y="228600"/>
            <a:ext cx="7924800" cy="6629400"/>
          </a:xfrm>
        </p:spPr>
        <p:txBody>
          <a:bodyPr/>
          <a:lstStyle/>
          <a:p>
            <a:pPr lvl="1">
              <a:buFont typeface="+mj-lt"/>
              <a:buAutoNum type="alphaLcPeriod" startAt="4"/>
            </a:pPr>
            <a:r>
              <a:rPr lang="fr-CA" dirty="0"/>
              <a:t>Le duel judiciaire et les ordalies</a:t>
            </a:r>
          </a:p>
          <a:p>
            <a:pPr marL="457200" lvl="1" indent="0">
              <a:buNone/>
            </a:pPr>
            <a:endParaRPr lang="fr-CA" dirty="0"/>
          </a:p>
          <a:p>
            <a:pPr marL="1371600" lvl="2" indent="-457200">
              <a:buFontTx/>
              <a:buChar char="-"/>
            </a:pPr>
            <a:r>
              <a:rPr lang="fr-CA" sz="2800" dirty="0"/>
              <a:t>Le juge choisit si un duel ou une ordalie doit avoir lieu.</a:t>
            </a:r>
          </a:p>
          <a:p>
            <a:pPr marL="1371600" lvl="2" indent="-457200">
              <a:buFontTx/>
              <a:buChar char="-"/>
            </a:pPr>
            <a:r>
              <a:rPr lang="fr-CA" sz="2800" dirty="0"/>
              <a:t>S’il choisit une ordalie, il choisit entre l’ordalie de l’eau et l’ordalie du feu.</a:t>
            </a:r>
          </a:p>
          <a:p>
            <a:pPr marL="1371600" lvl="2" indent="-457200">
              <a:buFontTx/>
              <a:buChar char="-"/>
            </a:pPr>
            <a:r>
              <a:rPr lang="fr-CA" sz="2800" dirty="0"/>
              <a:t>Après qu’il a choisi l’ordalie, le juge décide quelle partie doit la subir.</a:t>
            </a:r>
          </a:p>
        </p:txBody>
      </p:sp>
    </p:spTree>
    <p:extLst>
      <p:ext uri="{BB962C8B-B14F-4D97-AF65-F5344CB8AC3E}">
        <p14:creationId xmlns:p14="http://schemas.microsoft.com/office/powerpoint/2010/main" val="157763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39592-D64D-5D4A-BAD3-D274C7FC60A7}"/>
              </a:ext>
            </a:extLst>
          </p:cNvPr>
          <p:cNvSpPr>
            <a:spLocks noGrp="1"/>
          </p:cNvSpPr>
          <p:nvPr>
            <p:ph type="sldNum" sz="quarter" idx="12"/>
          </p:nvPr>
        </p:nvSpPr>
        <p:spPr/>
        <p:txBody>
          <a:bodyPr/>
          <a:lstStyle/>
          <a:p>
            <a:fld id="{A5BDC35A-BBA9-4F09-A0F3-1EB8925802DA}" type="slidenum">
              <a:rPr lang="en-US" smtClean="0"/>
              <a:pPr/>
              <a:t>7</a:t>
            </a:fld>
            <a:endParaRPr lang="en-US"/>
          </a:p>
        </p:txBody>
      </p:sp>
      <p:sp>
        <p:nvSpPr>
          <p:cNvPr id="3" name="Rectangle 3">
            <a:extLst>
              <a:ext uri="{FF2B5EF4-FFF2-40B4-BE49-F238E27FC236}">
                <a16:creationId xmlns:a16="http://schemas.microsoft.com/office/drawing/2014/main" id="{09EEBDED-7850-0547-BD4C-43342D882C94}"/>
              </a:ext>
            </a:extLst>
          </p:cNvPr>
          <p:cNvSpPr txBox="1">
            <a:spLocks noChangeArrowheads="1"/>
          </p:cNvSpPr>
          <p:nvPr/>
        </p:nvSpPr>
        <p:spPr bwMode="auto">
          <a:xfrm>
            <a:off x="467544" y="3068960"/>
            <a:ext cx="8676456" cy="55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1828800" lvl="4" indent="0">
              <a:spcBef>
                <a:spcPct val="20000"/>
              </a:spcBef>
              <a:defRPr/>
            </a:pPr>
            <a:r>
              <a:rPr lang="fr-CA" altLang="fr-FR" sz="2800" dirty="0">
                <a:solidFill>
                  <a:srgbClr val="7030A0"/>
                </a:solidFill>
              </a:rPr>
              <a:t>Vote électronique : rejet des accusations dans    le royaume des Francs</a:t>
            </a:r>
          </a:p>
          <a:p>
            <a:pPr marL="1828800" lvl="4" indent="0">
              <a:spcBef>
                <a:spcPct val="20000"/>
              </a:spcBef>
              <a:defRPr/>
            </a:pPr>
            <a:r>
              <a:rPr lang="fr-CA" altLang="fr-FR" sz="2800" dirty="0">
                <a:solidFill>
                  <a:srgbClr val="006666"/>
                </a:solidFill>
              </a:rPr>
              <a:t> </a:t>
            </a:r>
          </a:p>
        </p:txBody>
      </p:sp>
      <p:sp>
        <p:nvSpPr>
          <p:cNvPr id="4" name="Flèche vers la droite 3">
            <a:extLst>
              <a:ext uri="{FF2B5EF4-FFF2-40B4-BE49-F238E27FC236}">
                <a16:creationId xmlns:a16="http://schemas.microsoft.com/office/drawing/2014/main" id="{0ADDF08C-4FCF-D94F-8E3D-A94C5D15FB34}"/>
              </a:ext>
            </a:extLst>
          </p:cNvPr>
          <p:cNvSpPr>
            <a:spLocks noChangeArrowheads="1"/>
          </p:cNvSpPr>
          <p:nvPr/>
        </p:nvSpPr>
        <p:spPr bwMode="auto">
          <a:xfrm>
            <a:off x="1217836" y="3140968"/>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nchor="t"/>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extLst>
      <p:ext uri="{BB962C8B-B14F-4D97-AF65-F5344CB8AC3E}">
        <p14:creationId xmlns:p14="http://schemas.microsoft.com/office/powerpoint/2010/main" val="358015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16820D81-2D8E-42B1-9EA1-0B07D3DCCB23}" type="slidenum">
              <a:rPr lang="en-US"/>
              <a:pPr/>
              <a:t>8</a:t>
            </a:fld>
            <a:endParaRPr lang="en-US"/>
          </a:p>
        </p:txBody>
      </p:sp>
      <p:sp>
        <p:nvSpPr>
          <p:cNvPr id="13315" name="Rectangle 3"/>
          <p:cNvSpPr>
            <a:spLocks noGrp="1" noChangeArrowheads="1"/>
          </p:cNvSpPr>
          <p:nvPr>
            <p:ph type="body" idx="1"/>
          </p:nvPr>
        </p:nvSpPr>
        <p:spPr>
          <a:xfrm>
            <a:off x="685800" y="609600"/>
            <a:ext cx="7848600" cy="5791200"/>
          </a:xfrm>
        </p:spPr>
        <p:txBody>
          <a:bodyPr/>
          <a:lstStyle/>
          <a:p>
            <a:pPr marL="1117600" lvl="1" indent="-660400">
              <a:buFontTx/>
              <a:buAutoNum type="alphaLcPeriod" startAt="2"/>
            </a:pPr>
            <a:r>
              <a:rPr lang="fr-CA" dirty="0"/>
              <a:t>La rédaction des lois des royaumes barbares</a:t>
            </a:r>
          </a:p>
          <a:p>
            <a:pPr>
              <a:buFontTx/>
              <a:buNone/>
            </a:pPr>
            <a:endParaRPr lang="fr-CA" sz="2800" dirty="0"/>
          </a:p>
          <a:p>
            <a:pPr marL="1949450" lvl="3" indent="-577850"/>
            <a:r>
              <a:rPr lang="fr-CA" dirty="0"/>
              <a:t>La loi salique pour les Francs saliens (VI</a:t>
            </a:r>
            <a:r>
              <a:rPr lang="fr-CA" baseline="30000" dirty="0"/>
              <a:t>e</a:t>
            </a:r>
            <a:r>
              <a:rPr lang="fr-CA" dirty="0"/>
              <a:t> siècle) et la loi des Francs ripuaires (entre 629 et 639)</a:t>
            </a:r>
          </a:p>
          <a:p>
            <a:pPr marL="1949450" lvl="3" indent="-577850"/>
            <a:endParaRPr lang="fr-CA" dirty="0"/>
          </a:p>
          <a:p>
            <a:pPr marL="1949450" lvl="3" indent="-577850">
              <a:buFontTx/>
              <a:buAutoNum type="arabicParenR" startAt="2"/>
            </a:pPr>
            <a:r>
              <a:rPr lang="fr-CA" dirty="0"/>
              <a:t>Le code d’Euric des Wisigoths (476)</a:t>
            </a:r>
          </a:p>
          <a:p>
            <a:pPr marL="1949450" lvl="3" indent="-577850">
              <a:buFontTx/>
              <a:buAutoNum type="arabicParenR" startAt="2"/>
            </a:pPr>
            <a:endParaRPr lang="fr-CA" dirty="0"/>
          </a:p>
          <a:p>
            <a:pPr marL="1949450" lvl="3" indent="-577850">
              <a:buFontTx/>
              <a:buAutoNum type="arabicParenR" startAt="3"/>
            </a:pPr>
            <a:r>
              <a:rPr lang="fr-CA" dirty="0"/>
              <a:t>La loi «gombette» (vers 502), préparée par le roi Gondebaud pour les Burgondes</a:t>
            </a:r>
          </a:p>
          <a:p>
            <a:pPr marL="1371600" lvl="3" indent="0">
              <a:buNone/>
            </a:pPr>
            <a:endParaRPr lang="fr-CA" dirty="0"/>
          </a:p>
          <a:p>
            <a:pPr marL="2406650" lvl="4" indent="-577850">
              <a:buFontTx/>
              <a:buChar char="-"/>
            </a:pPr>
            <a:endParaRPr lang="fr-CA" dirty="0"/>
          </a:p>
          <a:p>
            <a:pPr marL="2406650" lvl="4" indent="-577850">
              <a:buFontTx/>
              <a:buChar char="-"/>
            </a:pPr>
            <a:endParaRPr lang="fr-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3CA9340-8745-428A-8D0E-7975767D5C87}" type="slidenum">
              <a:rPr lang="en-US"/>
              <a:pPr/>
              <a:t>9</a:t>
            </a:fld>
            <a:endParaRPr lang="en-US"/>
          </a:p>
        </p:txBody>
      </p:sp>
      <p:sp>
        <p:nvSpPr>
          <p:cNvPr id="19459" name="Rectangle 3"/>
          <p:cNvSpPr>
            <a:spLocks noGrp="1" noChangeArrowheads="1"/>
          </p:cNvSpPr>
          <p:nvPr>
            <p:ph type="body" idx="1"/>
          </p:nvPr>
        </p:nvSpPr>
        <p:spPr>
          <a:xfrm>
            <a:off x="684212" y="333374"/>
            <a:ext cx="8064251" cy="6119961"/>
          </a:xfrm>
        </p:spPr>
        <p:txBody>
          <a:bodyPr/>
          <a:lstStyle/>
          <a:p>
            <a:pPr marL="1949450" lvl="3" indent="-577850">
              <a:buFontTx/>
              <a:buAutoNum type="arabicParenR" startAt="3"/>
            </a:pPr>
            <a:endParaRPr lang="en-CA" dirty="0"/>
          </a:p>
          <a:p>
            <a:pPr lvl="3">
              <a:buFont typeface="+mj-lt"/>
              <a:buAutoNum type="arabicParenR" startAt="4"/>
            </a:pPr>
            <a:r>
              <a:rPr lang="en-CA" dirty="0" err="1"/>
              <a:t>L’importance</a:t>
            </a:r>
            <a:r>
              <a:rPr lang="en-CA" dirty="0"/>
              <a:t> des compositions (</a:t>
            </a:r>
            <a:r>
              <a:rPr lang="en-CA" i="1" dirty="0">
                <a:solidFill>
                  <a:srgbClr val="FF6600"/>
                </a:solidFill>
              </a:rPr>
              <a:t>Introduction </a:t>
            </a:r>
            <a:r>
              <a:rPr lang="en-CA" i="1" dirty="0" err="1">
                <a:solidFill>
                  <a:srgbClr val="FF6600"/>
                </a:solidFill>
              </a:rPr>
              <a:t>historique</a:t>
            </a:r>
            <a:r>
              <a:rPr lang="en-CA" dirty="0"/>
              <a:t>, </a:t>
            </a:r>
            <a:r>
              <a:rPr lang="en-CA" dirty="0" err="1"/>
              <a:t>nos</a:t>
            </a:r>
            <a:r>
              <a:rPr lang="en-CA" dirty="0"/>
              <a:t> 220-223)</a:t>
            </a:r>
          </a:p>
          <a:p>
            <a:pPr marL="2286000" lvl="4" indent="-457200">
              <a:buFontTx/>
              <a:buChar char="-"/>
            </a:pPr>
            <a:r>
              <a:rPr lang="fr-CA" dirty="0"/>
              <a:t>Les compositions sont une somme d’argent due par les barbares qui ont commis un crime à la victime ou à sa famille.</a:t>
            </a:r>
          </a:p>
          <a:p>
            <a:pPr marL="2286000" lvl="4" indent="-457200">
              <a:buFontTx/>
              <a:buChar char="-"/>
            </a:pPr>
            <a:r>
              <a:rPr lang="fr-CA" dirty="0"/>
              <a:t>Après le jugement condamnant l’accusé, un tiers va au roi.</a:t>
            </a:r>
          </a:p>
          <a:p>
            <a:pPr marL="2286000" lvl="4" indent="-457200">
              <a:buFontTx/>
              <a:buChar char="-"/>
            </a:pPr>
            <a:r>
              <a:rPr lang="fr-CA" dirty="0"/>
              <a:t>Si le condamné ne peut payer, il est livré à la victime, qui peut en faire un esclave ou peut le mettre à mort.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7054</TotalTime>
  <Words>1984</Words>
  <Application>Microsoft Macintosh PowerPoint</Application>
  <PresentationFormat>Affichage à l'écran (4:3)</PresentationFormat>
  <Paragraphs>164</Paragraphs>
  <Slides>13</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Tahoma</vt:lpstr>
      <vt:lpstr>Times New Roman</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p. 6</dc:title>
  <dc:creator>Université d' Ottawa</dc:creator>
  <cp:lastModifiedBy>Dagher Alice</cp:lastModifiedBy>
  <cp:revision>238</cp:revision>
  <cp:lastPrinted>2020-09-15T19:39:51Z</cp:lastPrinted>
  <dcterms:created xsi:type="dcterms:W3CDTF">2002-01-16T16:49:43Z</dcterms:created>
  <dcterms:modified xsi:type="dcterms:W3CDTF">2022-09-22T19:24:11Z</dcterms:modified>
</cp:coreProperties>
</file>