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
  </p:notesMasterIdLst>
  <p:handoutMasterIdLst>
    <p:handoutMasterId r:id="rId15"/>
  </p:handoutMasterIdLst>
  <p:sldIdLst>
    <p:sldId id="440" r:id="rId2"/>
    <p:sldId id="256" r:id="rId3"/>
    <p:sldId id="275" r:id="rId4"/>
    <p:sldId id="343" r:id="rId5"/>
    <p:sldId id="279" r:id="rId6"/>
    <p:sldId id="328" r:id="rId7"/>
    <p:sldId id="282" r:id="rId8"/>
    <p:sldId id="399" r:id="rId9"/>
    <p:sldId id="441" r:id="rId10"/>
    <p:sldId id="283" r:id="rId11"/>
    <p:sldId id="499" r:id="rId12"/>
    <p:sldId id="500" r:id="rId13"/>
  </p:sldIdLst>
  <p:sldSz cx="9144000" cy="6858000" type="screen4x3"/>
  <p:notesSz cx="7010400" cy="9296400"/>
  <p:custDataLst>
    <p:tags r:id="rId16"/>
  </p:custDataLst>
  <p:defaultTextStyle>
    <a:defPPr>
      <a:defRPr lang="fr-F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C0099"/>
    <a:srgbClr val="008080"/>
    <a:srgbClr val="FF6600"/>
    <a:srgbClr val="FF00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autoAdjust="0"/>
    <p:restoredTop sz="59602" autoAdjust="0"/>
  </p:normalViewPr>
  <p:slideViewPr>
    <p:cSldViewPr>
      <p:cViewPr varScale="1">
        <p:scale>
          <a:sx n="72" d="100"/>
          <a:sy n="72" d="100"/>
        </p:scale>
        <p:origin x="2624" y="2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6FE47-6BDB-4F62-85B4-8B7BE54438C2}" type="doc">
      <dgm:prSet loTypeId="urn:microsoft.com/office/officeart/2005/8/layout/pyramid1" loCatId="pyramid" qsTypeId="urn:microsoft.com/office/officeart/2005/8/quickstyle/simple1" qsCatId="simple" csTypeId="urn:microsoft.com/office/officeart/2005/8/colors/accent1_2" csCatId="accent1" phldr="1"/>
      <dgm:spPr/>
    </dgm:pt>
    <dgm:pt modelId="{DE73920A-95D0-4636-A5AE-DE217F7C701E}">
      <dgm:prSet phldrT="[Texte]" custT="1"/>
      <dgm:spPr>
        <a:solidFill>
          <a:srgbClr val="00B0F0"/>
        </a:solidFill>
      </dgm:spPr>
      <dgm:t>
        <a:bodyPr/>
        <a:lstStyle/>
        <a:p>
          <a:endParaRPr lang="fr-CA" sz="2000" dirty="0"/>
        </a:p>
        <a:p>
          <a:endParaRPr lang="fr-CA" sz="2000" dirty="0"/>
        </a:p>
        <a:p>
          <a:endParaRPr lang="fr-CA" sz="2000" dirty="0"/>
        </a:p>
        <a:p>
          <a:r>
            <a:rPr lang="fr-CA" sz="2400" dirty="0">
              <a:solidFill>
                <a:srgbClr val="FFFF00"/>
              </a:solidFill>
            </a:rPr>
            <a:t>Conseil du roi</a:t>
          </a:r>
        </a:p>
        <a:p>
          <a:r>
            <a:rPr lang="fr-CA" sz="2400" dirty="0">
              <a:solidFill>
                <a:schemeClr val="bg1"/>
              </a:solidFill>
            </a:rPr>
            <a:t>(féodal)</a:t>
          </a:r>
          <a:endParaRPr lang="fr-FR" sz="2400" dirty="0">
            <a:solidFill>
              <a:schemeClr val="bg1"/>
            </a:solidFill>
          </a:endParaRPr>
        </a:p>
      </dgm:t>
    </dgm:pt>
    <dgm:pt modelId="{3B40CBFA-732F-4242-B19D-50C30DCE95EB}" type="parTrans" cxnId="{03EFAF70-5CFD-4B13-97E5-167BBFF20703}">
      <dgm:prSet/>
      <dgm:spPr/>
      <dgm:t>
        <a:bodyPr/>
        <a:lstStyle/>
        <a:p>
          <a:endParaRPr lang="fr-FR"/>
        </a:p>
      </dgm:t>
    </dgm:pt>
    <dgm:pt modelId="{D8898B21-C6CE-4A0F-85D3-A88418372648}" type="sibTrans" cxnId="{03EFAF70-5CFD-4B13-97E5-167BBFF20703}">
      <dgm:prSet/>
      <dgm:spPr/>
      <dgm:t>
        <a:bodyPr/>
        <a:lstStyle/>
        <a:p>
          <a:endParaRPr lang="fr-FR"/>
        </a:p>
      </dgm:t>
    </dgm:pt>
    <dgm:pt modelId="{DFC1E737-D765-40C9-9DA2-28E088AD9650}">
      <dgm:prSet phldrT="[Texte]" custT="1"/>
      <dgm:spPr>
        <a:solidFill>
          <a:srgbClr val="990099"/>
        </a:solidFill>
      </dgm:spPr>
      <dgm:t>
        <a:bodyPr/>
        <a:lstStyle/>
        <a:p>
          <a:r>
            <a:rPr lang="fr-CA" sz="2800" dirty="0">
              <a:solidFill>
                <a:srgbClr val="FFFF00"/>
              </a:solidFill>
            </a:rPr>
            <a:t>Cours féodales régionales </a:t>
          </a:r>
        </a:p>
        <a:p>
          <a:r>
            <a:rPr lang="fr-CA" sz="2400">
              <a:solidFill>
                <a:schemeClr val="bg1"/>
              </a:solidFill>
            </a:rPr>
            <a:t>(seigneurs supérieurs </a:t>
          </a:r>
          <a:endParaRPr lang="fr-CA" sz="2400" dirty="0">
            <a:solidFill>
              <a:schemeClr val="bg1"/>
            </a:solidFill>
          </a:endParaRPr>
        </a:p>
        <a:p>
          <a:r>
            <a:rPr lang="fr-CA" sz="2400" dirty="0">
              <a:solidFill>
                <a:schemeClr val="bg1"/>
              </a:solidFill>
            </a:rPr>
            <a:t>et leurs vassaux)</a:t>
          </a:r>
          <a:endParaRPr lang="fr-FR" sz="2400" dirty="0">
            <a:solidFill>
              <a:schemeClr val="bg1"/>
            </a:solidFill>
          </a:endParaRPr>
        </a:p>
      </dgm:t>
    </dgm:pt>
    <dgm:pt modelId="{C0951A64-5E4A-4A06-8A2B-22BB82206144}" type="parTrans" cxnId="{D8BC85A4-C1A6-462B-8A3D-DA0B9754D806}">
      <dgm:prSet/>
      <dgm:spPr/>
      <dgm:t>
        <a:bodyPr/>
        <a:lstStyle/>
        <a:p>
          <a:endParaRPr lang="fr-FR"/>
        </a:p>
      </dgm:t>
    </dgm:pt>
    <dgm:pt modelId="{4AFB62F5-1395-4D7F-B084-4AE80B58DE5C}" type="sibTrans" cxnId="{D8BC85A4-C1A6-462B-8A3D-DA0B9754D806}">
      <dgm:prSet/>
      <dgm:spPr/>
      <dgm:t>
        <a:bodyPr/>
        <a:lstStyle/>
        <a:p>
          <a:endParaRPr lang="fr-FR"/>
        </a:p>
      </dgm:t>
    </dgm:pt>
    <dgm:pt modelId="{F2405E1C-1C93-49BE-BE18-CA7BC0D24FC2}">
      <dgm:prSet phldrT="[Texte]" custT="1"/>
      <dgm:spPr>
        <a:solidFill>
          <a:srgbClr val="008080"/>
        </a:solidFill>
      </dgm:spPr>
      <dgm:t>
        <a:bodyPr/>
        <a:lstStyle/>
        <a:p>
          <a:r>
            <a:rPr lang="fr-CA" sz="2800" dirty="0">
              <a:solidFill>
                <a:srgbClr val="FFFF00"/>
              </a:solidFill>
            </a:rPr>
            <a:t>Cours seigneuriales</a:t>
          </a:r>
        </a:p>
        <a:p>
          <a:r>
            <a:rPr lang="fr-CA" sz="2400" dirty="0">
              <a:solidFill>
                <a:schemeClr val="bg1"/>
              </a:solidFill>
            </a:rPr>
            <a:t> (jugements du seigneur dans sa seigneurie au niveau local)</a:t>
          </a:r>
          <a:endParaRPr lang="fr-FR" sz="2400" dirty="0">
            <a:solidFill>
              <a:schemeClr val="bg1"/>
            </a:solidFill>
          </a:endParaRPr>
        </a:p>
      </dgm:t>
    </dgm:pt>
    <dgm:pt modelId="{870527E6-4E92-495A-9410-C0A7D72E5D6C}" type="parTrans" cxnId="{637382DF-A871-48D2-A8C3-101C53CA2884}">
      <dgm:prSet/>
      <dgm:spPr/>
      <dgm:t>
        <a:bodyPr/>
        <a:lstStyle/>
        <a:p>
          <a:endParaRPr lang="fr-FR"/>
        </a:p>
      </dgm:t>
    </dgm:pt>
    <dgm:pt modelId="{88BEAD58-6800-46CB-AB6C-D088E9C56A83}" type="sibTrans" cxnId="{637382DF-A871-48D2-A8C3-101C53CA2884}">
      <dgm:prSet/>
      <dgm:spPr/>
      <dgm:t>
        <a:bodyPr/>
        <a:lstStyle/>
        <a:p>
          <a:endParaRPr lang="fr-FR"/>
        </a:p>
      </dgm:t>
    </dgm:pt>
    <dgm:pt modelId="{55D806D8-0331-41DC-B3C5-6F15D6F01613}" type="pres">
      <dgm:prSet presAssocID="{85B6FE47-6BDB-4F62-85B4-8B7BE54438C2}" presName="Name0" presStyleCnt="0">
        <dgm:presLayoutVars>
          <dgm:dir/>
          <dgm:animLvl val="lvl"/>
          <dgm:resizeHandles val="exact"/>
        </dgm:presLayoutVars>
      </dgm:prSet>
      <dgm:spPr/>
    </dgm:pt>
    <dgm:pt modelId="{CF47EAAE-F7B7-458D-AD23-3D1252F986D3}" type="pres">
      <dgm:prSet presAssocID="{DE73920A-95D0-4636-A5AE-DE217F7C701E}" presName="Name8" presStyleCnt="0"/>
      <dgm:spPr/>
    </dgm:pt>
    <dgm:pt modelId="{4E273E27-8CC4-4DD6-A146-DF1F56A7BD0F}" type="pres">
      <dgm:prSet presAssocID="{DE73920A-95D0-4636-A5AE-DE217F7C701E}" presName="level" presStyleLbl="node1" presStyleIdx="0" presStyleCnt="3">
        <dgm:presLayoutVars>
          <dgm:chMax val="1"/>
          <dgm:bulletEnabled val="1"/>
        </dgm:presLayoutVars>
      </dgm:prSet>
      <dgm:spPr/>
    </dgm:pt>
    <dgm:pt modelId="{A0913014-DC8F-4547-BF47-22EA09AFB135}" type="pres">
      <dgm:prSet presAssocID="{DE73920A-95D0-4636-A5AE-DE217F7C701E}" presName="levelTx" presStyleLbl="revTx" presStyleIdx="0" presStyleCnt="0">
        <dgm:presLayoutVars>
          <dgm:chMax val="1"/>
          <dgm:bulletEnabled val="1"/>
        </dgm:presLayoutVars>
      </dgm:prSet>
      <dgm:spPr/>
    </dgm:pt>
    <dgm:pt modelId="{A4B29CF0-A8F0-4178-B3ED-4366188535BC}" type="pres">
      <dgm:prSet presAssocID="{DFC1E737-D765-40C9-9DA2-28E088AD9650}" presName="Name8" presStyleCnt="0"/>
      <dgm:spPr/>
    </dgm:pt>
    <dgm:pt modelId="{28A0CC57-4912-4F60-83E1-A12A8E4101CF}" type="pres">
      <dgm:prSet presAssocID="{DFC1E737-D765-40C9-9DA2-28E088AD9650}" presName="level" presStyleLbl="node1" presStyleIdx="1" presStyleCnt="3">
        <dgm:presLayoutVars>
          <dgm:chMax val="1"/>
          <dgm:bulletEnabled val="1"/>
        </dgm:presLayoutVars>
      </dgm:prSet>
      <dgm:spPr/>
    </dgm:pt>
    <dgm:pt modelId="{9CEBA52B-76B8-4255-9F1C-6551AC972ADC}" type="pres">
      <dgm:prSet presAssocID="{DFC1E737-D765-40C9-9DA2-28E088AD9650}" presName="levelTx" presStyleLbl="revTx" presStyleIdx="0" presStyleCnt="0">
        <dgm:presLayoutVars>
          <dgm:chMax val="1"/>
          <dgm:bulletEnabled val="1"/>
        </dgm:presLayoutVars>
      </dgm:prSet>
      <dgm:spPr/>
    </dgm:pt>
    <dgm:pt modelId="{E8EE1D77-B38A-4514-953C-9440984F0F1D}" type="pres">
      <dgm:prSet presAssocID="{F2405E1C-1C93-49BE-BE18-CA7BC0D24FC2}" presName="Name8" presStyleCnt="0"/>
      <dgm:spPr/>
    </dgm:pt>
    <dgm:pt modelId="{501E70F6-635E-4997-A59B-BE6599A1B453}" type="pres">
      <dgm:prSet presAssocID="{F2405E1C-1C93-49BE-BE18-CA7BC0D24FC2}" presName="level" presStyleLbl="node1" presStyleIdx="2" presStyleCnt="3">
        <dgm:presLayoutVars>
          <dgm:chMax val="1"/>
          <dgm:bulletEnabled val="1"/>
        </dgm:presLayoutVars>
      </dgm:prSet>
      <dgm:spPr/>
    </dgm:pt>
    <dgm:pt modelId="{BCDB5EDF-AB56-4C96-BC0E-9FF9C40E2F24}" type="pres">
      <dgm:prSet presAssocID="{F2405E1C-1C93-49BE-BE18-CA7BC0D24FC2}" presName="levelTx" presStyleLbl="revTx" presStyleIdx="0" presStyleCnt="0">
        <dgm:presLayoutVars>
          <dgm:chMax val="1"/>
          <dgm:bulletEnabled val="1"/>
        </dgm:presLayoutVars>
      </dgm:prSet>
      <dgm:spPr/>
    </dgm:pt>
  </dgm:ptLst>
  <dgm:cxnLst>
    <dgm:cxn modelId="{50FCF81C-43B8-433D-BDE4-47096030CE70}" type="presOf" srcId="{DFC1E737-D765-40C9-9DA2-28E088AD9650}" destId="{9CEBA52B-76B8-4255-9F1C-6551AC972ADC}" srcOrd="1" destOrd="0" presId="urn:microsoft.com/office/officeart/2005/8/layout/pyramid1"/>
    <dgm:cxn modelId="{C175C229-2941-40F1-A8A1-94AE95BA3FC8}" type="presOf" srcId="{F2405E1C-1C93-49BE-BE18-CA7BC0D24FC2}" destId="{BCDB5EDF-AB56-4C96-BC0E-9FF9C40E2F24}" srcOrd="1" destOrd="0" presId="urn:microsoft.com/office/officeart/2005/8/layout/pyramid1"/>
    <dgm:cxn modelId="{37439562-846B-40E2-B3B0-F180A1ADBF38}" type="presOf" srcId="{F2405E1C-1C93-49BE-BE18-CA7BC0D24FC2}" destId="{501E70F6-635E-4997-A59B-BE6599A1B453}" srcOrd="0" destOrd="0" presId="urn:microsoft.com/office/officeart/2005/8/layout/pyramid1"/>
    <dgm:cxn modelId="{03EFAF70-5CFD-4B13-97E5-167BBFF20703}" srcId="{85B6FE47-6BDB-4F62-85B4-8B7BE54438C2}" destId="{DE73920A-95D0-4636-A5AE-DE217F7C701E}" srcOrd="0" destOrd="0" parTransId="{3B40CBFA-732F-4242-B19D-50C30DCE95EB}" sibTransId="{D8898B21-C6CE-4A0F-85D3-A88418372648}"/>
    <dgm:cxn modelId="{1D624886-0E76-443D-B3DE-67A8B5CB8292}" type="presOf" srcId="{DFC1E737-D765-40C9-9DA2-28E088AD9650}" destId="{28A0CC57-4912-4F60-83E1-A12A8E4101CF}" srcOrd="0" destOrd="0" presId="urn:microsoft.com/office/officeart/2005/8/layout/pyramid1"/>
    <dgm:cxn modelId="{4ADACF8C-B301-42F3-A149-FB05BEC50A60}" type="presOf" srcId="{DE73920A-95D0-4636-A5AE-DE217F7C701E}" destId="{4E273E27-8CC4-4DD6-A146-DF1F56A7BD0F}" srcOrd="0" destOrd="0" presId="urn:microsoft.com/office/officeart/2005/8/layout/pyramid1"/>
    <dgm:cxn modelId="{94F70594-BE14-4FE4-ABD5-CEBF8E13D884}" type="presOf" srcId="{DE73920A-95D0-4636-A5AE-DE217F7C701E}" destId="{A0913014-DC8F-4547-BF47-22EA09AFB135}" srcOrd="1" destOrd="0" presId="urn:microsoft.com/office/officeart/2005/8/layout/pyramid1"/>
    <dgm:cxn modelId="{D8BC85A4-C1A6-462B-8A3D-DA0B9754D806}" srcId="{85B6FE47-6BDB-4F62-85B4-8B7BE54438C2}" destId="{DFC1E737-D765-40C9-9DA2-28E088AD9650}" srcOrd="1" destOrd="0" parTransId="{C0951A64-5E4A-4A06-8A2B-22BB82206144}" sibTransId="{4AFB62F5-1395-4D7F-B084-4AE80B58DE5C}"/>
    <dgm:cxn modelId="{964FECBA-53D1-460B-8498-CC14104D8F81}" type="presOf" srcId="{85B6FE47-6BDB-4F62-85B4-8B7BE54438C2}" destId="{55D806D8-0331-41DC-B3C5-6F15D6F01613}" srcOrd="0" destOrd="0" presId="urn:microsoft.com/office/officeart/2005/8/layout/pyramid1"/>
    <dgm:cxn modelId="{637382DF-A871-48D2-A8C3-101C53CA2884}" srcId="{85B6FE47-6BDB-4F62-85B4-8B7BE54438C2}" destId="{F2405E1C-1C93-49BE-BE18-CA7BC0D24FC2}" srcOrd="2" destOrd="0" parTransId="{870527E6-4E92-495A-9410-C0A7D72E5D6C}" sibTransId="{88BEAD58-6800-46CB-AB6C-D088E9C56A83}"/>
    <dgm:cxn modelId="{CDC5658D-BFC2-44B7-B41E-6C1AC85ACF8E}" type="presParOf" srcId="{55D806D8-0331-41DC-B3C5-6F15D6F01613}" destId="{CF47EAAE-F7B7-458D-AD23-3D1252F986D3}" srcOrd="0" destOrd="0" presId="urn:microsoft.com/office/officeart/2005/8/layout/pyramid1"/>
    <dgm:cxn modelId="{723D6D2A-BE4C-4D7A-969B-F18B78C098C2}" type="presParOf" srcId="{CF47EAAE-F7B7-458D-AD23-3D1252F986D3}" destId="{4E273E27-8CC4-4DD6-A146-DF1F56A7BD0F}" srcOrd="0" destOrd="0" presId="urn:microsoft.com/office/officeart/2005/8/layout/pyramid1"/>
    <dgm:cxn modelId="{05CDE27D-6230-4559-95BF-DFABD4172849}" type="presParOf" srcId="{CF47EAAE-F7B7-458D-AD23-3D1252F986D3}" destId="{A0913014-DC8F-4547-BF47-22EA09AFB135}" srcOrd="1" destOrd="0" presId="urn:microsoft.com/office/officeart/2005/8/layout/pyramid1"/>
    <dgm:cxn modelId="{E47A9BA8-A2FD-437F-8A71-73C342E43765}" type="presParOf" srcId="{55D806D8-0331-41DC-B3C5-6F15D6F01613}" destId="{A4B29CF0-A8F0-4178-B3ED-4366188535BC}" srcOrd="1" destOrd="0" presId="urn:microsoft.com/office/officeart/2005/8/layout/pyramid1"/>
    <dgm:cxn modelId="{4D171370-A88A-43D6-8DB6-42D973244310}" type="presParOf" srcId="{A4B29CF0-A8F0-4178-B3ED-4366188535BC}" destId="{28A0CC57-4912-4F60-83E1-A12A8E4101CF}" srcOrd="0" destOrd="0" presId="urn:microsoft.com/office/officeart/2005/8/layout/pyramid1"/>
    <dgm:cxn modelId="{26AD5FF9-2DA4-435F-9B60-41D1C346354A}" type="presParOf" srcId="{A4B29CF0-A8F0-4178-B3ED-4366188535BC}" destId="{9CEBA52B-76B8-4255-9F1C-6551AC972ADC}" srcOrd="1" destOrd="0" presId="urn:microsoft.com/office/officeart/2005/8/layout/pyramid1"/>
    <dgm:cxn modelId="{2F0FF2A5-2EE8-40F4-B64F-03BB0BD50F92}" type="presParOf" srcId="{55D806D8-0331-41DC-B3C5-6F15D6F01613}" destId="{E8EE1D77-B38A-4514-953C-9440984F0F1D}" srcOrd="2" destOrd="0" presId="urn:microsoft.com/office/officeart/2005/8/layout/pyramid1"/>
    <dgm:cxn modelId="{335F5A41-F9C2-4427-AE2B-D53D2608515B}" type="presParOf" srcId="{E8EE1D77-B38A-4514-953C-9440984F0F1D}" destId="{501E70F6-635E-4997-A59B-BE6599A1B453}" srcOrd="0" destOrd="0" presId="urn:microsoft.com/office/officeart/2005/8/layout/pyramid1"/>
    <dgm:cxn modelId="{CFA5A817-4930-4090-8D44-A0D97640BD5E}" type="presParOf" srcId="{E8EE1D77-B38A-4514-953C-9440984F0F1D}" destId="{BCDB5EDF-AB56-4C96-BC0E-9FF9C40E2F2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73E27-8CC4-4DD6-A146-DF1F56A7BD0F}">
      <dsp:nvSpPr>
        <dsp:cNvPr id="0" name=""/>
        <dsp:cNvSpPr/>
      </dsp:nvSpPr>
      <dsp:spPr>
        <a:xfrm>
          <a:off x="2616200" y="0"/>
          <a:ext cx="2616200" cy="1930400"/>
        </a:xfrm>
        <a:prstGeom prst="trapezoid">
          <a:avLst>
            <a:gd name="adj" fmla="val 67763"/>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fr-CA" sz="2000" kern="1200" dirty="0"/>
        </a:p>
        <a:p>
          <a:pPr marL="0" lvl="0" indent="0" algn="ctr" defTabSz="889000">
            <a:lnSpc>
              <a:spcPct val="90000"/>
            </a:lnSpc>
            <a:spcBef>
              <a:spcPct val="0"/>
            </a:spcBef>
            <a:spcAft>
              <a:spcPct val="35000"/>
            </a:spcAft>
            <a:buNone/>
          </a:pPr>
          <a:endParaRPr lang="fr-CA" sz="2000" kern="1200" dirty="0"/>
        </a:p>
        <a:p>
          <a:pPr marL="0" lvl="0" indent="0" algn="ctr" defTabSz="889000">
            <a:lnSpc>
              <a:spcPct val="90000"/>
            </a:lnSpc>
            <a:spcBef>
              <a:spcPct val="0"/>
            </a:spcBef>
            <a:spcAft>
              <a:spcPct val="35000"/>
            </a:spcAft>
            <a:buNone/>
          </a:pPr>
          <a:endParaRPr lang="fr-CA" sz="2000" kern="1200" dirty="0"/>
        </a:p>
        <a:p>
          <a:pPr marL="0" lvl="0" indent="0" algn="ctr" defTabSz="889000">
            <a:lnSpc>
              <a:spcPct val="90000"/>
            </a:lnSpc>
            <a:spcBef>
              <a:spcPct val="0"/>
            </a:spcBef>
            <a:spcAft>
              <a:spcPct val="35000"/>
            </a:spcAft>
            <a:buNone/>
          </a:pPr>
          <a:r>
            <a:rPr lang="fr-CA" sz="2400" kern="1200" dirty="0">
              <a:solidFill>
                <a:srgbClr val="FFFF00"/>
              </a:solidFill>
            </a:rPr>
            <a:t>Conseil du roi</a:t>
          </a:r>
        </a:p>
        <a:p>
          <a:pPr marL="0" lvl="0" indent="0" algn="ctr" defTabSz="889000">
            <a:lnSpc>
              <a:spcPct val="90000"/>
            </a:lnSpc>
            <a:spcBef>
              <a:spcPct val="0"/>
            </a:spcBef>
            <a:spcAft>
              <a:spcPct val="35000"/>
            </a:spcAft>
            <a:buNone/>
          </a:pPr>
          <a:r>
            <a:rPr lang="fr-CA" sz="2400" kern="1200" dirty="0">
              <a:solidFill>
                <a:schemeClr val="bg1"/>
              </a:solidFill>
            </a:rPr>
            <a:t>(féodal)</a:t>
          </a:r>
          <a:endParaRPr lang="fr-FR" sz="2400" kern="1200" dirty="0">
            <a:solidFill>
              <a:schemeClr val="bg1"/>
            </a:solidFill>
          </a:endParaRPr>
        </a:p>
      </dsp:txBody>
      <dsp:txXfrm>
        <a:off x="2616200" y="0"/>
        <a:ext cx="2616200" cy="1930400"/>
      </dsp:txXfrm>
    </dsp:sp>
    <dsp:sp modelId="{28A0CC57-4912-4F60-83E1-A12A8E4101CF}">
      <dsp:nvSpPr>
        <dsp:cNvPr id="0" name=""/>
        <dsp:cNvSpPr/>
      </dsp:nvSpPr>
      <dsp:spPr>
        <a:xfrm>
          <a:off x="1308100" y="1930400"/>
          <a:ext cx="5232400" cy="1930400"/>
        </a:xfrm>
        <a:prstGeom prst="trapezoid">
          <a:avLst>
            <a:gd name="adj" fmla="val 67763"/>
          </a:avLst>
        </a:prstGeom>
        <a:solidFill>
          <a:srgbClr val="9900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fr-CA" sz="2800" kern="1200" dirty="0">
              <a:solidFill>
                <a:srgbClr val="FFFF00"/>
              </a:solidFill>
            </a:rPr>
            <a:t>Cours féodales régionales </a:t>
          </a:r>
        </a:p>
        <a:p>
          <a:pPr marL="0" lvl="0" indent="0" algn="ctr" defTabSz="1244600">
            <a:lnSpc>
              <a:spcPct val="90000"/>
            </a:lnSpc>
            <a:spcBef>
              <a:spcPct val="0"/>
            </a:spcBef>
            <a:spcAft>
              <a:spcPct val="35000"/>
            </a:spcAft>
            <a:buNone/>
          </a:pPr>
          <a:r>
            <a:rPr lang="fr-CA" sz="2400" kern="1200">
              <a:solidFill>
                <a:schemeClr val="bg1"/>
              </a:solidFill>
            </a:rPr>
            <a:t>(seigneurs supérieurs </a:t>
          </a:r>
          <a:endParaRPr lang="fr-CA" sz="2400" kern="1200" dirty="0">
            <a:solidFill>
              <a:schemeClr val="bg1"/>
            </a:solidFill>
          </a:endParaRPr>
        </a:p>
        <a:p>
          <a:pPr marL="0" lvl="0" indent="0" algn="ctr" defTabSz="1244600">
            <a:lnSpc>
              <a:spcPct val="90000"/>
            </a:lnSpc>
            <a:spcBef>
              <a:spcPct val="0"/>
            </a:spcBef>
            <a:spcAft>
              <a:spcPct val="35000"/>
            </a:spcAft>
            <a:buNone/>
          </a:pPr>
          <a:r>
            <a:rPr lang="fr-CA" sz="2400" kern="1200" dirty="0">
              <a:solidFill>
                <a:schemeClr val="bg1"/>
              </a:solidFill>
            </a:rPr>
            <a:t>et leurs vassaux)</a:t>
          </a:r>
          <a:endParaRPr lang="fr-FR" sz="2400" kern="1200" dirty="0">
            <a:solidFill>
              <a:schemeClr val="bg1"/>
            </a:solidFill>
          </a:endParaRPr>
        </a:p>
      </dsp:txBody>
      <dsp:txXfrm>
        <a:off x="2223769" y="1930400"/>
        <a:ext cx="3401060" cy="1930400"/>
      </dsp:txXfrm>
    </dsp:sp>
    <dsp:sp modelId="{501E70F6-635E-4997-A59B-BE6599A1B453}">
      <dsp:nvSpPr>
        <dsp:cNvPr id="0" name=""/>
        <dsp:cNvSpPr/>
      </dsp:nvSpPr>
      <dsp:spPr>
        <a:xfrm>
          <a:off x="0" y="3860800"/>
          <a:ext cx="7848600" cy="1930400"/>
        </a:xfrm>
        <a:prstGeom prst="trapezoid">
          <a:avLst>
            <a:gd name="adj" fmla="val 67763"/>
          </a:avLst>
        </a:prstGeom>
        <a:solidFill>
          <a:srgbClr val="00808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fr-CA" sz="2800" kern="1200" dirty="0">
              <a:solidFill>
                <a:srgbClr val="FFFF00"/>
              </a:solidFill>
            </a:rPr>
            <a:t>Cours seigneuriales</a:t>
          </a:r>
        </a:p>
        <a:p>
          <a:pPr marL="0" lvl="0" indent="0" algn="ctr" defTabSz="1244600">
            <a:lnSpc>
              <a:spcPct val="90000"/>
            </a:lnSpc>
            <a:spcBef>
              <a:spcPct val="0"/>
            </a:spcBef>
            <a:spcAft>
              <a:spcPct val="35000"/>
            </a:spcAft>
            <a:buNone/>
          </a:pPr>
          <a:r>
            <a:rPr lang="fr-CA" sz="2400" kern="1200" dirty="0">
              <a:solidFill>
                <a:schemeClr val="bg1"/>
              </a:solidFill>
            </a:rPr>
            <a:t> (jugements du seigneur dans sa seigneurie au niveau local)</a:t>
          </a:r>
          <a:endParaRPr lang="fr-FR" sz="2400" kern="1200" dirty="0">
            <a:solidFill>
              <a:schemeClr val="bg1"/>
            </a:solidFill>
          </a:endParaRPr>
        </a:p>
      </dsp:txBody>
      <dsp:txXfrm>
        <a:off x="1373504" y="3860800"/>
        <a:ext cx="5101590" cy="19304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defTabSz="931863" eaLnBrk="1" hangingPunct="1">
              <a:defRPr sz="1200">
                <a:latin typeface="Tahoma" charset="0"/>
              </a:defRPr>
            </a:lvl1pPr>
          </a:lstStyle>
          <a:p>
            <a:endParaRPr lang="fr-FR"/>
          </a:p>
        </p:txBody>
      </p:sp>
      <p:sp>
        <p:nvSpPr>
          <p:cNvPr id="99331"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algn="r" defTabSz="931863" eaLnBrk="1" hangingPunct="1">
              <a:defRPr sz="1200">
                <a:latin typeface="Tahoma" charset="0"/>
              </a:defRPr>
            </a:lvl1pPr>
          </a:lstStyle>
          <a:p>
            <a:endParaRPr lang="fr-FR"/>
          </a:p>
        </p:txBody>
      </p:sp>
      <p:sp>
        <p:nvSpPr>
          <p:cNvPr id="99332" name="Rectangle 4"/>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defTabSz="931863" eaLnBrk="1" hangingPunct="1">
              <a:defRPr sz="1200">
                <a:latin typeface="Tahoma" charset="0"/>
              </a:defRPr>
            </a:lvl1pPr>
          </a:lstStyle>
          <a:p>
            <a:endParaRPr lang="fr-FR"/>
          </a:p>
        </p:txBody>
      </p:sp>
      <p:sp>
        <p:nvSpPr>
          <p:cNvPr id="99333"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algn="r" defTabSz="931863" eaLnBrk="1" hangingPunct="1">
              <a:defRPr sz="1200">
                <a:latin typeface="Tahoma" charset="0"/>
              </a:defRPr>
            </a:lvl1pPr>
          </a:lstStyle>
          <a:p>
            <a:fld id="{4A67F752-E9A1-460E-8EE3-4203652BBF47}" type="slidenum">
              <a:rPr lang="fr-FR"/>
              <a:pPr/>
              <a:t>‹n°›</a:t>
            </a:fld>
            <a:endParaRPr lang="fr-FR"/>
          </a:p>
        </p:txBody>
      </p:sp>
    </p:spTree>
    <p:extLst>
      <p:ext uri="{BB962C8B-B14F-4D97-AF65-F5344CB8AC3E}">
        <p14:creationId xmlns:p14="http://schemas.microsoft.com/office/powerpoint/2010/main" val="313575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defTabSz="931863" eaLnBrk="1" hangingPunct="1">
              <a:defRPr sz="1200"/>
            </a:lvl1pPr>
          </a:lstStyle>
          <a:p>
            <a:endParaRPr lang="fr-FR"/>
          </a:p>
        </p:txBody>
      </p:sp>
      <p:sp>
        <p:nvSpPr>
          <p:cNvPr id="10243" name="Rectangle 3"/>
          <p:cNvSpPr>
            <a:spLocks noGrp="1" noChangeArrowheads="1"/>
          </p:cNvSpPr>
          <p:nvPr>
            <p:ph type="dt" idx="1"/>
          </p:nvPr>
        </p:nvSpPr>
        <p:spPr bwMode="auto">
          <a:xfrm>
            <a:off x="3973513" y="0"/>
            <a:ext cx="3036887" cy="465138"/>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lvl1pPr algn="r" defTabSz="931863" eaLnBrk="1" hangingPunct="1">
              <a:defRPr sz="1200"/>
            </a:lvl1pPr>
          </a:lstStyle>
          <a:p>
            <a:endParaRPr lang="fr-FR"/>
          </a:p>
        </p:txBody>
      </p:sp>
      <p:sp>
        <p:nvSpPr>
          <p:cNvPr id="102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4" rIns="93170" bIns="4658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46" name="Rectangle 6"/>
          <p:cNvSpPr>
            <a:spLocks noGrp="1" noChangeArrowheads="1"/>
          </p:cNvSpPr>
          <p:nvPr>
            <p:ph type="ftr" sz="quarter" idx="4"/>
          </p:nvPr>
        </p:nvSpPr>
        <p:spPr bwMode="auto">
          <a:xfrm>
            <a:off x="0" y="8831263"/>
            <a:ext cx="3036888"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defTabSz="931863" eaLnBrk="1" hangingPunct="1">
              <a:defRPr sz="1200"/>
            </a:lvl1pPr>
          </a:lstStyle>
          <a:p>
            <a:endParaRPr lang="fr-FR"/>
          </a:p>
        </p:txBody>
      </p:sp>
      <p:sp>
        <p:nvSpPr>
          <p:cNvPr id="10247" name="Rectangle 7"/>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a:effectLst/>
        </p:spPr>
        <p:txBody>
          <a:bodyPr vert="horz" wrap="square" lIns="93170" tIns="46584" rIns="93170" bIns="46584" numCol="1" anchor="b" anchorCtr="0" compatLnSpc="1">
            <a:prstTxWarp prst="textNoShape">
              <a:avLst/>
            </a:prstTxWarp>
          </a:bodyPr>
          <a:lstStyle>
            <a:lvl1pPr algn="r" defTabSz="931863" eaLnBrk="1" hangingPunct="1">
              <a:defRPr sz="1200"/>
            </a:lvl1pPr>
          </a:lstStyle>
          <a:p>
            <a:fld id="{7B333742-95E2-4363-B974-3A7E82915AB3}" type="slidenum">
              <a:rPr lang="fr-FR"/>
              <a:pPr/>
              <a:t>‹n°›</a:t>
            </a:fld>
            <a:endParaRPr lang="fr-FR"/>
          </a:p>
        </p:txBody>
      </p:sp>
    </p:spTree>
    <p:extLst>
      <p:ext uri="{BB962C8B-B14F-4D97-AF65-F5344CB8AC3E}">
        <p14:creationId xmlns:p14="http://schemas.microsoft.com/office/powerpoint/2010/main" val="4810817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DACE5A3C-2957-B447-9373-CD4B17649A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02F31B1-E674-4844-878F-B1447D5AA7DE}" type="slidenum">
              <a:rPr lang="fr-FR" altLang="fr-FR" sz="1200" smtClean="0">
                <a:latin typeface="Tahoma" panose="020B0604030504040204" pitchFamily="34" charset="0"/>
              </a:rPr>
              <a:pPr/>
              <a:t>1</a:t>
            </a:fld>
            <a:endParaRPr lang="fr-FR" altLang="fr-FR" sz="1200">
              <a:latin typeface="Tahoma" panose="020B0604030504040204" pitchFamily="34" charset="0"/>
            </a:endParaRPr>
          </a:p>
        </p:txBody>
      </p:sp>
      <p:sp>
        <p:nvSpPr>
          <p:cNvPr id="16386" name="Rectangle 2">
            <a:extLst>
              <a:ext uri="{FF2B5EF4-FFF2-40B4-BE49-F238E27FC236}">
                <a16:creationId xmlns:a16="http://schemas.microsoft.com/office/drawing/2014/main" id="{DC20344A-943D-0045-A1D0-56FEFD2D8457}"/>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DBBD33D-4D5F-E043-8BDF-A96907B5CB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43292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3CE2D76-F170-2A4B-B08A-7FCDBBC7A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BD641C-8F7C-2B4E-808E-B82C64610011}" type="slidenum">
              <a:rPr lang="fr-FR" altLang="fr-FR" sz="1200" smtClean="0">
                <a:latin typeface="Tahoma" panose="020B0604030504040204" pitchFamily="34" charset="0"/>
              </a:rPr>
              <a:pPr/>
              <a:t>11</a:t>
            </a:fld>
            <a:endParaRPr lang="fr-FR" altLang="fr-FR" sz="1200">
              <a:latin typeface="Tahoma" panose="020B0604030504040204" pitchFamily="34" charset="0"/>
            </a:endParaRPr>
          </a:p>
        </p:txBody>
      </p:sp>
      <p:sp>
        <p:nvSpPr>
          <p:cNvPr id="53250" name="Rectangle 2">
            <a:extLst>
              <a:ext uri="{FF2B5EF4-FFF2-40B4-BE49-F238E27FC236}">
                <a16:creationId xmlns:a16="http://schemas.microsoft.com/office/drawing/2014/main" id="{2797FFE3-82E5-EA4D-A057-A5A86F4E4656}"/>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1382E1C-6B72-8D4B-A72E-4A6141D2DF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79808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3CE2D76-F170-2A4B-B08A-7FCDBBC7A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BD641C-8F7C-2B4E-808E-B82C64610011}" type="slidenum">
              <a:rPr lang="fr-FR" altLang="fr-FR" sz="1200" smtClean="0">
                <a:latin typeface="Tahoma" panose="020B0604030504040204" pitchFamily="34" charset="0"/>
              </a:rPr>
              <a:pPr/>
              <a:t>12</a:t>
            </a:fld>
            <a:endParaRPr lang="fr-FR" altLang="fr-FR" sz="1200">
              <a:latin typeface="Tahoma" panose="020B0604030504040204" pitchFamily="34" charset="0"/>
            </a:endParaRPr>
          </a:p>
        </p:txBody>
      </p:sp>
      <p:sp>
        <p:nvSpPr>
          <p:cNvPr id="53250" name="Rectangle 2">
            <a:extLst>
              <a:ext uri="{FF2B5EF4-FFF2-40B4-BE49-F238E27FC236}">
                <a16:creationId xmlns:a16="http://schemas.microsoft.com/office/drawing/2014/main" id="{2797FFE3-82E5-EA4D-A057-A5A86F4E4656}"/>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1382E1C-6B72-8D4B-A72E-4A6141D2DF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0679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2</a:t>
            </a:fld>
            <a:endParaRPr lang="fr-FR"/>
          </a:p>
        </p:txBody>
      </p:sp>
    </p:spTree>
    <p:extLst>
      <p:ext uri="{BB962C8B-B14F-4D97-AF65-F5344CB8AC3E}">
        <p14:creationId xmlns:p14="http://schemas.microsoft.com/office/powerpoint/2010/main" val="3801917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51621-E5F6-40B2-90AC-F339B4286457}" type="slidenum">
              <a:rPr lang="fr-FR"/>
              <a:pPr/>
              <a:t>3</a:t>
            </a:fld>
            <a:endParaRPr lang="fr-F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fr-FR" dirty="0"/>
              <a:t>Roi et empereurs ont perdu leur influence.</a:t>
            </a:r>
          </a:p>
          <a:p>
            <a:endParaRPr lang="fr-FR" dirty="0"/>
          </a:p>
          <a:p>
            <a:r>
              <a:rPr lang="fr-FR" dirty="0"/>
              <a:t>Agriculteurs: font vivre la société par leur travail</a:t>
            </a:r>
          </a:p>
          <a:p>
            <a:endParaRPr lang="fr-FR" dirty="0"/>
          </a:p>
          <a:p>
            <a:r>
              <a:rPr lang="fr-FR" dirty="0"/>
              <a:t>Serfs: </a:t>
            </a:r>
          </a:p>
          <a:p>
            <a:pPr marL="171450" indent="-171450">
              <a:buFontTx/>
              <a:buChar char="-"/>
            </a:pPr>
            <a:r>
              <a:rPr lang="fr-FR" dirty="0"/>
              <a:t>Pas entièrement libres, pas totalement des esclaves, mais n’ont pas tous les droits</a:t>
            </a:r>
          </a:p>
          <a:p>
            <a:pPr marL="171450" indent="-171450">
              <a:buFontTx/>
              <a:buChar char="-"/>
            </a:pPr>
            <a:r>
              <a:rPr lang="fr-FR" dirty="0"/>
              <a:t>On nait sert, hérité d’un de nos parents</a:t>
            </a:r>
          </a:p>
          <a:p>
            <a:pPr marL="171450" indent="-171450">
              <a:buFontTx/>
              <a:buChar char="-"/>
            </a:pPr>
            <a:r>
              <a:rPr lang="fr-FR" dirty="0"/>
              <a:t>Restrictions: ne peuvent pas quitter la seigneurie ou se marier sans l’accord du seigneur. Doivent travailler sur les terres du seigneurs, et lui versent une redevance avec des produits agricoles.</a:t>
            </a:r>
          </a:p>
          <a:p>
            <a:pPr marL="171450" indent="-171450">
              <a:buFontTx/>
              <a:buChar char="-"/>
            </a:pPr>
            <a:r>
              <a:rPr lang="fr-FR" dirty="0"/>
              <a:t>Pas de limites claires sur ce que le seigneur peut exiger.</a:t>
            </a:r>
          </a:p>
          <a:p>
            <a:pPr marL="171450" indent="-171450">
              <a:buFontTx/>
              <a:buChar char="-"/>
            </a:pPr>
            <a:r>
              <a:rPr lang="fr-FR" dirty="0"/>
              <a:t>Quand ils décèdent, n’ont pas de patrimoine/héritier et donc leur terre revient au seigneur.</a:t>
            </a:r>
          </a:p>
          <a:p>
            <a:pPr marL="171450" indent="-171450">
              <a:buFontTx/>
              <a:buChar char="-"/>
            </a:pPr>
            <a:r>
              <a:rPr lang="fr-FR" dirty="0"/>
              <a:t>Si le seigneur abuse peut être contre ses intérêts (révolte) mais est libre de faire ce qu’il veut.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Cette absence de tribunaux, de recours judiciaire pour les serfs lui empêche d’avoir accès à la justice de l’époque. </a:t>
            </a:r>
          </a:p>
          <a:p>
            <a:endParaRPr lang="fr-FR" dirty="0"/>
          </a:p>
          <a:p>
            <a:r>
              <a:rPr lang="fr-FR" dirty="0"/>
              <a:t>Le seigneur pouvait porter plainte lui-même contre un serf, et un serf ne peut pas porter plainte. </a:t>
            </a:r>
          </a:p>
          <a:p>
            <a:endParaRPr lang="fr-FR" dirty="0"/>
          </a:p>
          <a:p>
            <a:r>
              <a:rPr lang="fr-FR" dirty="0"/>
              <a:t>Différence avec esclave: seigneur ne peut pas le vendre ou le mettre à mort.</a:t>
            </a:r>
          </a:p>
          <a:p>
            <a:endParaRPr lang="fr-FR" dirty="0"/>
          </a:p>
          <a:p>
            <a:endParaRPr lang="fr-FR" dirty="0"/>
          </a:p>
          <a:p>
            <a:r>
              <a:rPr lang="fr-FR" dirty="0"/>
              <a:t>Paysans libres:</a:t>
            </a:r>
          </a:p>
          <a:p>
            <a:r>
              <a:rPr lang="fr-FR" dirty="0"/>
              <a:t>N’ont pas de restrictions, mais comme reçoivent une terre du seigneur, doivent lui verser une redevance en produits agricoles. Libres en le sens que leur obligation face au seigneur est limitée à une chose, peuvent poursuivre (duel aussi)/ prêter serment contre le seigneur.</a:t>
            </a:r>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4</a:t>
            </a:fld>
            <a:endParaRPr lang="fr-FR"/>
          </a:p>
        </p:txBody>
      </p:sp>
    </p:spTree>
    <p:extLst>
      <p:ext uri="{BB962C8B-B14F-4D97-AF65-F5344CB8AC3E}">
        <p14:creationId xmlns:p14="http://schemas.microsoft.com/office/powerpoint/2010/main" val="1377440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BD280-B1EA-4668-A794-9D8DE8D57548}" type="slidenum">
              <a:rPr lang="fr-FR"/>
              <a:pPr/>
              <a:t>5</a:t>
            </a:fld>
            <a:endParaRPr lang="fr-F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fr-FR" dirty="0"/>
              <a:t>Seigneurie ou fief= territoire du seigneur</a:t>
            </a:r>
          </a:p>
          <a:p>
            <a:endParaRPr lang="fr-FR" dirty="0"/>
          </a:p>
          <a:p>
            <a:r>
              <a:rPr lang="fr-FR" dirty="0"/>
              <a:t>Le seigneur a autorité sur les habitants de la seigneurie, doit rendre la justice. C’est un guerrier (c’est comme ça qu’il est devenu seigneur). En contrepartie de ses responsabilité, il ne travaille pas le reste du temps. Risque sa vie au combat.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Seigneur doit faire partie d’une armée régionale plus importante pour avoir la possibilité de la population (pas tout seul). Il a un 2</a:t>
            </a:r>
            <a:r>
              <a:rPr lang="fr-FR" baseline="30000" dirty="0"/>
              <a:t>e</a:t>
            </a:r>
            <a:r>
              <a:rPr lang="fr-FR" dirty="0"/>
              <a:t> seigneur plus puissant comme commandant qui possède un territoire plus large. </a:t>
            </a:r>
          </a:p>
          <a:p>
            <a:r>
              <a:rPr lang="fr-FR" dirty="0"/>
              <a:t>Vassal: Seigneur qui est dans une situation d’obéissance face à un autre seigneur.</a:t>
            </a:r>
          </a:p>
          <a:p>
            <a:endParaRPr lang="fr-FR" dirty="0"/>
          </a:p>
          <a:p>
            <a:r>
              <a:rPr lang="fr-FR" dirty="0"/>
              <a:t>Cour féodale: est aussi une cour pour les vassaux eux-mêmes (peuvent s’entre poursuivre). Instance judiciaire qui concerne les seigneurs entre eux (presque exclusivement) sous l’autorité du seigneur supérieur.</a:t>
            </a:r>
          </a:p>
          <a:p>
            <a:endParaRPr lang="fr-FR" dirty="0"/>
          </a:p>
          <a:p>
            <a:r>
              <a:rPr lang="fr-FR" dirty="0"/>
              <a:t>Le paysans libre peut se plaindre à cette cour de son seigneur. Pour se plaindre il faut qu’il y ait eu un procès local ou que la cour seigneuriale de sa seigneurie ait refusé de l’entendre, OU que il y ait eu un procès et donc ordalie/duel et que le seigneur ait déterminé un vainqueur ne respectant pas duel/ordalie (contraire de ce que tout le monde pouvait voir)</a:t>
            </a:r>
          </a:p>
          <a:p>
            <a:endParaRPr lang="fr-FR" dirty="0"/>
          </a:p>
          <a:p>
            <a:r>
              <a:rPr lang="fr-FR" dirty="0"/>
              <a:t>On fera un duel judiciaire entre le seigneur et le paysan libre à la Cour féodale</a:t>
            </a:r>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6</a:t>
            </a:fld>
            <a:endParaRPr lang="fr-FR"/>
          </a:p>
        </p:txBody>
      </p:sp>
    </p:spTree>
    <p:extLst>
      <p:ext uri="{BB962C8B-B14F-4D97-AF65-F5344CB8AC3E}">
        <p14:creationId xmlns:p14="http://schemas.microsoft.com/office/powerpoint/2010/main" val="1521072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64F6D-E88A-41B5-BAC4-0BF5D186FD7D}" type="slidenum">
              <a:rPr lang="fr-FR"/>
              <a:pPr/>
              <a:t>7</a:t>
            </a:fld>
            <a:endParaRPr lang="fr-F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fr-CA" dirty="0"/>
              <a:t>Ses pouvoirs sur les grand vassaux sont très limités.</a:t>
            </a:r>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B333742-95E2-4363-B974-3A7E82915AB3}" type="slidenum">
              <a:rPr lang="fr-FR" smtClean="0"/>
              <a:pPr/>
              <a:t>8</a:t>
            </a:fld>
            <a:endParaRPr lang="fr-FR"/>
          </a:p>
        </p:txBody>
      </p:sp>
    </p:spTree>
    <p:extLst>
      <p:ext uri="{BB962C8B-B14F-4D97-AF65-F5344CB8AC3E}">
        <p14:creationId xmlns:p14="http://schemas.microsoft.com/office/powerpoint/2010/main" val="159732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5921FC-F7B6-4271-986F-B5A7449CBBC9}" type="slidenum">
              <a:rPr lang="fr-FR"/>
              <a:pPr/>
              <a:t>10</a:t>
            </a:fld>
            <a:endParaRPr lang="fr-F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pPr marL="228600" indent="-228600">
              <a:buAutoNum type="alphaLcPeriod"/>
            </a:pPr>
            <a:r>
              <a:rPr lang="fr-FR" sz="1000" dirty="0"/>
              <a:t>Tenants= ceux qui tiennent une terre dans la seigneurie (agriculteurs, paysans libres, serfs) et ont des obligations envers leur seigneur, doivent le faire vivre en lui remettant produits agricoles. Coutume du paysan: obligation coutumière du tenant envers le seigneur. </a:t>
            </a:r>
          </a:p>
          <a:p>
            <a:pPr marL="228600" indent="-228600">
              <a:buAutoNum type="alphaLcPeriod"/>
            </a:pPr>
            <a:r>
              <a:rPr lang="fr-FR" sz="1000" dirty="0"/>
              <a:t>Le seigneur ne peut pas modifier cette obligation annuelle. Parfois, le Roi peut intervenir lorsque le seigneur impose des obligations qui n’existaient pas dans le passé.</a:t>
            </a:r>
          </a:p>
          <a:p>
            <a:pPr marL="228600" indent="-228600">
              <a:buAutoNum type="alphaLcPeriod"/>
            </a:pPr>
            <a:endParaRPr lang="fr-FR" sz="1000" dirty="0"/>
          </a:p>
          <a:p>
            <a:pPr marL="228600" indent="-228600">
              <a:buAutoNum type="alphaLcPeriod"/>
            </a:pPr>
            <a:endParaRPr lang="fr-FR" sz="1000" dirty="0"/>
          </a:p>
          <a:p>
            <a:pPr marL="228600" indent="-228600">
              <a:buAutoNum type="alphaLcPeriod"/>
            </a:pPr>
            <a:r>
              <a:rPr lang="fr-FR" sz="1000" dirty="0"/>
              <a:t>Vassaux:</a:t>
            </a:r>
          </a:p>
          <a:p>
            <a:pPr marL="228600" indent="-228600">
              <a:buAutoNum type="alphaLcPeriod"/>
            </a:pPr>
            <a:r>
              <a:rPr lang="fr-FR" sz="1000" dirty="0"/>
              <a:t>Plan militaire: ont certaines règles qui régissent activités militaires (obligations militaires), obligation d’être présent lorsque la cour féodale se réunit</a:t>
            </a:r>
          </a:p>
          <a:p>
            <a:pPr marL="228600" indent="-228600">
              <a:buAutoNum type="alphaLcPeriod"/>
            </a:pPr>
            <a:endParaRPr lang="fr-FR" sz="1000" dirty="0"/>
          </a:p>
          <a:p>
            <a:pPr marL="228600" indent="-228600">
              <a:buAutoNum type="alphaLcPeriod"/>
            </a:pPr>
            <a:r>
              <a:rPr lang="fr-FR" sz="1000" dirty="0"/>
              <a:t>Plan successoral (quand seigneur meurt): si le seigneur meurt et a des descendants en ligne directe (fils, petits-fils), sa seigneurie leur sera transmise.</a:t>
            </a:r>
          </a:p>
          <a:p>
            <a:pPr marL="228600" indent="-228600">
              <a:buAutoNum type="alphaLcPeriod"/>
            </a:pPr>
            <a:r>
              <a:rPr lang="fr-FR" sz="1000" dirty="0"/>
              <a:t>Si pas de descendants: flou</a:t>
            </a:r>
          </a:p>
          <a:p>
            <a:pPr marL="228600" indent="-228600">
              <a:buAutoNum type="alphaLcPeriod"/>
            </a:pPr>
            <a:endParaRPr lang="fr-FR" sz="1000" dirty="0"/>
          </a:p>
          <a:p>
            <a:pPr marL="228600" indent="-228600">
              <a:buAutoNum type="alphaLcPeriod"/>
            </a:pPr>
            <a:r>
              <a:rPr lang="fr-FR" sz="1000" dirty="0"/>
              <a:t>Bcp de flous sur plusieurs points et donc de compromis/négociations</a:t>
            </a:r>
          </a:p>
          <a:p>
            <a:pPr marL="228600" indent="-228600">
              <a:buAutoNum type="alphaLcPeriod"/>
            </a:pPr>
            <a:endParaRPr lang="fr-FR"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BAF8771F-8C8C-4F7C-8111-DDCFA0A5931D}" type="slidenum">
              <a:rPr lang="en-US"/>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1D4FDEAA-3169-48D7-9834-985B0FB16C18}" type="slidenum">
              <a:rPr lang="en-US"/>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973762"/>
          </a:xfrm>
          <a:prstGeom prst="rect">
            <a:avLst/>
          </a:prstGeo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973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71680A95-9D13-4961-B499-34762344296D}" type="slidenum">
              <a:rPr lang="en-US"/>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73C06243-B296-47F9-85B9-A43785069C43}" type="slidenum">
              <a:rPr lang="en-US"/>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3A89C192-A413-4270-969A-A3BF06C05047}" type="slidenum">
              <a:rPr lang="en-US"/>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half" idx="1"/>
          </p:nvPr>
        </p:nvSpPr>
        <p:spPr>
          <a:xfrm>
            <a:off x="6096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101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151B63C1-888D-4ED5-8FBF-5D902EB5E706}" type="slidenum">
              <a:rPr lang="en-US"/>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endParaRPr lang="en-US"/>
          </a:p>
        </p:txBody>
      </p:sp>
      <p:sp>
        <p:nvSpPr>
          <p:cNvPr id="8" name="Espace réservé du pied de page 7"/>
          <p:cNvSpPr>
            <a:spLocks noGrp="1"/>
          </p:cNvSpPr>
          <p:nvPr>
            <p:ph type="ftr" sz="quarter" idx="11"/>
          </p:nvPr>
        </p:nvSpPr>
        <p:spPr/>
        <p:txBody>
          <a:bodyPr/>
          <a:lstStyle>
            <a:lvl1pPr>
              <a:defRPr/>
            </a:lvl1pPr>
          </a:lstStyle>
          <a:p>
            <a:endParaRPr lang="en-US"/>
          </a:p>
        </p:txBody>
      </p:sp>
      <p:sp>
        <p:nvSpPr>
          <p:cNvPr id="9" name="Espace réservé du numéro de diapositive 8"/>
          <p:cNvSpPr>
            <a:spLocks noGrp="1"/>
          </p:cNvSpPr>
          <p:nvPr>
            <p:ph type="sldNum" sz="quarter" idx="12"/>
          </p:nvPr>
        </p:nvSpPr>
        <p:spPr/>
        <p:txBody>
          <a:bodyPr/>
          <a:lstStyle>
            <a:lvl1pPr>
              <a:defRPr/>
            </a:lvl1pPr>
          </a:lstStyle>
          <a:p>
            <a:fld id="{6F8ACBD8-B0C5-4DB4-8931-6782DDFFC5D2}" type="slidenum">
              <a:rPr lang="en-US"/>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endParaRPr lang="en-US"/>
          </a:p>
        </p:txBody>
      </p:sp>
      <p:sp>
        <p:nvSpPr>
          <p:cNvPr id="4" name="Espace réservé du pied de page 3"/>
          <p:cNvSpPr>
            <a:spLocks noGrp="1"/>
          </p:cNvSpPr>
          <p:nvPr>
            <p:ph type="ftr" sz="quarter" idx="11"/>
          </p:nvPr>
        </p:nvSpPr>
        <p:spPr/>
        <p:txBody>
          <a:bodyPr/>
          <a:lstStyle>
            <a:lvl1pPr>
              <a:defRPr/>
            </a:lvl1pPr>
          </a:lstStyle>
          <a:p>
            <a:endParaRPr lang="en-US"/>
          </a:p>
        </p:txBody>
      </p:sp>
      <p:sp>
        <p:nvSpPr>
          <p:cNvPr id="5" name="Espace réservé du numéro de diapositive 4"/>
          <p:cNvSpPr>
            <a:spLocks noGrp="1"/>
          </p:cNvSpPr>
          <p:nvPr>
            <p:ph type="sldNum" sz="quarter" idx="12"/>
          </p:nvPr>
        </p:nvSpPr>
        <p:spPr/>
        <p:txBody>
          <a:bodyPr/>
          <a:lstStyle>
            <a:lvl1pPr>
              <a:defRPr/>
            </a:lvl1pPr>
          </a:lstStyle>
          <a:p>
            <a:fld id="{5BD66D10-0B43-45B6-A459-66BD7595F7D0}" type="slidenum">
              <a:rPr lang="en-US"/>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n-US"/>
          </a:p>
        </p:txBody>
      </p:sp>
      <p:sp>
        <p:nvSpPr>
          <p:cNvPr id="3" name="Espace réservé du pied de page 2"/>
          <p:cNvSpPr>
            <a:spLocks noGrp="1"/>
          </p:cNvSpPr>
          <p:nvPr>
            <p:ph type="ftr" sz="quarter" idx="11"/>
          </p:nvPr>
        </p:nvSpPr>
        <p:spPr/>
        <p:txBody>
          <a:bodyPr/>
          <a:lstStyle>
            <a:lvl1pPr>
              <a:defRPr/>
            </a:lvl1pPr>
          </a:lstStyle>
          <a:p>
            <a:endParaRPr lang="en-US"/>
          </a:p>
        </p:txBody>
      </p:sp>
      <p:sp>
        <p:nvSpPr>
          <p:cNvPr id="4" name="Espace réservé du numéro de diapositive 3"/>
          <p:cNvSpPr>
            <a:spLocks noGrp="1"/>
          </p:cNvSpPr>
          <p:nvPr>
            <p:ph type="sldNum" sz="quarter" idx="12"/>
          </p:nvPr>
        </p:nvSpPr>
        <p:spPr/>
        <p:txBody>
          <a:bodyPr/>
          <a:lstStyle>
            <a:lvl1pPr>
              <a:defRPr/>
            </a:lvl1pPr>
          </a:lstStyle>
          <a:p>
            <a:fld id="{A5BDC35A-BBA9-4F09-A0F3-1EB8925802DA}" type="slidenum">
              <a:rPr lang="en-US"/>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F79D505F-E051-4D98-A0A3-CF73758BBDDF}" type="slidenum">
              <a:rPr lang="en-US"/>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5DAA7A0E-6EB7-4631-9CAA-FBD9FCA2B30B}" type="slidenum">
              <a:rPr lang="en-US"/>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bwMode="auto">
          <a:xfrm>
            <a:off x="609600" y="457200"/>
            <a:ext cx="7848600" cy="5791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142339"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42340"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42341" name="Rectangle 5"/>
          <p:cNvSpPr>
            <a:spLocks noGrp="1" noChangeArrowheads="1"/>
          </p:cNvSpPr>
          <p:nvPr>
            <p:ph type="sldNum" sz="quarter" idx="4"/>
          </p:nvPr>
        </p:nvSpPr>
        <p:spPr bwMode="auto">
          <a:xfrm>
            <a:off x="8458200" y="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fld id="{A2BC0ACE-904A-4321-9C7B-25540C9B2DD1}" type="slidenum">
              <a:rPr lang="en-US"/>
              <a:pPr/>
              <a:t>‹n°›</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660400" indent="-660400" algn="l" rtl="0" eaLnBrk="0" fontAlgn="base" hangingPunct="0">
        <a:spcBef>
          <a:spcPct val="20000"/>
        </a:spcBef>
        <a:spcAft>
          <a:spcPct val="0"/>
        </a:spcAft>
        <a:buAutoNum type="arabicPeriod"/>
        <a:defRPr sz="3200">
          <a:solidFill>
            <a:schemeClr val="tx1"/>
          </a:solidFill>
          <a:latin typeface="+mn-lt"/>
          <a:ea typeface="+mn-ea"/>
          <a:cs typeface="+mn-cs"/>
        </a:defRPr>
      </a:lvl1pPr>
      <a:lvl2pPr marL="1035050" indent="-577850" algn="l" rtl="0" eaLnBrk="0" fontAlgn="base" hangingPunct="0">
        <a:spcBef>
          <a:spcPct val="20000"/>
        </a:spcBef>
        <a:spcAft>
          <a:spcPct val="0"/>
        </a:spcAft>
        <a:buAutoNum type="alphaLcPeriod"/>
        <a:defRPr sz="3200">
          <a:solidFill>
            <a:srgbClr val="FF6600"/>
          </a:solidFill>
          <a:latin typeface="+mn-lt"/>
        </a:defRPr>
      </a:lvl2pPr>
      <a:lvl3pPr marL="1409700" indent="-495300" algn="l" rtl="0" eaLnBrk="0" fontAlgn="base" hangingPunct="0">
        <a:spcBef>
          <a:spcPct val="20000"/>
        </a:spcBef>
        <a:spcAft>
          <a:spcPct val="0"/>
        </a:spcAft>
        <a:buClr>
          <a:srgbClr val="990099"/>
        </a:buClr>
        <a:buAutoNum type="romanLcPeriod"/>
        <a:defRPr sz="3200">
          <a:solidFill>
            <a:srgbClr val="990099"/>
          </a:solidFill>
          <a:latin typeface="+mn-lt"/>
        </a:defRPr>
      </a:lvl3pPr>
      <a:lvl4pPr marL="1784350" indent="-412750" algn="l" rtl="0" eaLnBrk="0" fontAlgn="base" hangingPunct="0">
        <a:spcBef>
          <a:spcPct val="20000"/>
        </a:spcBef>
        <a:spcAft>
          <a:spcPct val="0"/>
        </a:spcAft>
        <a:buClr>
          <a:schemeClr val="accent2"/>
        </a:buClr>
        <a:buAutoNum type="arabicParenR"/>
        <a:defRPr sz="2800">
          <a:solidFill>
            <a:schemeClr val="accent2"/>
          </a:solidFill>
          <a:latin typeface="+mn-lt"/>
        </a:defRPr>
      </a:lvl4pPr>
      <a:lvl5pPr marL="2241550" indent="-412750" algn="l" rtl="0" eaLnBrk="0" fontAlgn="base" hangingPunct="0">
        <a:spcBef>
          <a:spcPct val="20000"/>
        </a:spcBef>
        <a:spcAft>
          <a:spcPct val="0"/>
        </a:spcAft>
        <a:defRPr sz="2800">
          <a:solidFill>
            <a:srgbClr val="006666"/>
          </a:solidFill>
          <a:latin typeface="+mn-lt"/>
        </a:defRPr>
      </a:lvl5pPr>
      <a:lvl6pPr marL="2698750" indent="-412750" algn="l" rtl="0" eaLnBrk="0" fontAlgn="base" hangingPunct="0">
        <a:spcBef>
          <a:spcPct val="20000"/>
        </a:spcBef>
        <a:spcAft>
          <a:spcPct val="0"/>
        </a:spcAft>
        <a:defRPr sz="2800">
          <a:solidFill>
            <a:srgbClr val="006666"/>
          </a:solidFill>
          <a:latin typeface="+mn-lt"/>
        </a:defRPr>
      </a:lvl6pPr>
      <a:lvl7pPr marL="3155950" indent="-412750" algn="l" rtl="0" eaLnBrk="0" fontAlgn="base" hangingPunct="0">
        <a:spcBef>
          <a:spcPct val="20000"/>
        </a:spcBef>
        <a:spcAft>
          <a:spcPct val="0"/>
        </a:spcAft>
        <a:defRPr sz="2800">
          <a:solidFill>
            <a:srgbClr val="006666"/>
          </a:solidFill>
          <a:latin typeface="+mn-lt"/>
        </a:defRPr>
      </a:lvl7pPr>
      <a:lvl8pPr marL="3613150" indent="-412750" algn="l" rtl="0" eaLnBrk="0" fontAlgn="base" hangingPunct="0">
        <a:spcBef>
          <a:spcPct val="20000"/>
        </a:spcBef>
        <a:spcAft>
          <a:spcPct val="0"/>
        </a:spcAft>
        <a:defRPr sz="2800">
          <a:solidFill>
            <a:srgbClr val="006666"/>
          </a:solidFill>
          <a:latin typeface="+mn-lt"/>
        </a:defRPr>
      </a:lvl8pPr>
      <a:lvl9pPr marL="4070350" indent="-412750" algn="l" rtl="0" eaLnBrk="0" fontAlgn="base" hangingPunct="0">
        <a:spcBef>
          <a:spcPct val="20000"/>
        </a:spcBef>
        <a:spcAft>
          <a:spcPct val="0"/>
        </a:spcAft>
        <a:defRPr sz="2800">
          <a:solidFill>
            <a:srgbClr val="00666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numéro de diapositive 5">
            <a:extLst>
              <a:ext uri="{FF2B5EF4-FFF2-40B4-BE49-F238E27FC236}">
                <a16:creationId xmlns:a16="http://schemas.microsoft.com/office/drawing/2014/main" id="{AC4A0DCB-7CF1-7944-8005-B5796A0D9E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FF20E58-909E-584C-9BFF-AF2889FFAFD9}" type="slidenum">
              <a:rPr lang="en-US" altLang="fr-FR" smtClean="0"/>
              <a:pPr/>
              <a:t>1</a:t>
            </a:fld>
            <a:endParaRPr lang="en-US" altLang="fr-FR"/>
          </a:p>
        </p:txBody>
      </p:sp>
      <p:sp>
        <p:nvSpPr>
          <p:cNvPr id="15362" name="Rectangle 3">
            <a:extLst>
              <a:ext uri="{FF2B5EF4-FFF2-40B4-BE49-F238E27FC236}">
                <a16:creationId xmlns:a16="http://schemas.microsoft.com/office/drawing/2014/main" id="{E624E7A2-AA1C-E14F-89CB-48A590ADDD70}"/>
              </a:ext>
            </a:extLst>
          </p:cNvPr>
          <p:cNvSpPr>
            <a:spLocks noGrp="1" noChangeArrowheads="1"/>
          </p:cNvSpPr>
          <p:nvPr>
            <p:ph type="subTitle" idx="1"/>
          </p:nvPr>
        </p:nvSpPr>
        <p:spPr>
          <a:xfrm>
            <a:off x="250825" y="476250"/>
            <a:ext cx="8642350" cy="5976938"/>
          </a:xfrm>
        </p:spPr>
        <p:txBody>
          <a:bodyPr/>
          <a:lstStyle/>
          <a:p>
            <a:pPr algn="l"/>
            <a:r>
              <a:rPr lang="fr-CA" altLang="fr-FR" sz="2000" dirty="0">
                <a:ea typeface="ＭＳ Ｐゴシック" panose="020B0600070205080204" pitchFamily="34" charset="-128"/>
              </a:rPr>
              <a:t>Faculté de droit					</a:t>
            </a:r>
            <a:r>
              <a:rPr lang="en-CA" altLang="fr-FR" sz="2400" dirty="0">
                <a:ea typeface="ＭＳ Ｐゴシック" panose="020B0600070205080204" pitchFamily="34" charset="-128"/>
              </a:rPr>
              <a:t>Sections B et D</a:t>
            </a:r>
            <a:endParaRPr lang="fr-CA" altLang="fr-FR" sz="2400" dirty="0">
              <a:ea typeface="ＭＳ Ｐゴシック" panose="020B0600070205080204" pitchFamily="34" charset="-128"/>
            </a:endParaRPr>
          </a:p>
          <a:p>
            <a:pPr algn="l"/>
            <a:r>
              <a:rPr lang="fr-CA" altLang="fr-FR" sz="2000" dirty="0">
                <a:ea typeface="ＭＳ Ｐゴシック" panose="020B0600070205080204" pitchFamily="34" charset="-128"/>
              </a:rPr>
              <a:t>Université de Montréal				</a:t>
            </a:r>
            <a:r>
              <a:rPr lang="fr-CA" altLang="fr-FR" sz="2000">
                <a:ea typeface="ＭＳ Ｐゴシック" panose="020B0600070205080204" pitchFamily="34" charset="-128"/>
              </a:rPr>
              <a:t>Automne 2022</a:t>
            </a:r>
            <a:endParaRPr lang="fr-CA" altLang="fr-FR" sz="2000" dirty="0">
              <a:ea typeface="ＭＳ Ｐゴシック" panose="020B0600070205080204" pitchFamily="34" charset="-128"/>
            </a:endParaRPr>
          </a:p>
          <a:p>
            <a:pPr algn="l"/>
            <a:r>
              <a:rPr lang="fr-CA" altLang="fr-FR" sz="2000" dirty="0">
                <a:ea typeface="ＭＳ Ｐゴシック" panose="020B0600070205080204" pitchFamily="34" charset="-128"/>
              </a:rPr>
              <a:t>Prof. Michel Morin </a:t>
            </a:r>
          </a:p>
          <a:p>
            <a:pPr algn="l"/>
            <a:endParaRPr lang="fr-CA" altLang="fr-FR" sz="3600" dirty="0">
              <a:ea typeface="ＭＳ Ｐゴシック" panose="020B0600070205080204" pitchFamily="34" charset="-128"/>
            </a:endParaRPr>
          </a:p>
          <a:p>
            <a:r>
              <a:rPr lang="fr-CA" altLang="fr-FR" sz="3600" dirty="0">
                <a:ea typeface="ＭＳ Ｐゴシック" panose="020B0600070205080204" pitchFamily="34" charset="-128"/>
              </a:rPr>
              <a:t>DRT 1010 – FONDEMENTS DU DROIT I</a:t>
            </a:r>
          </a:p>
          <a:p>
            <a:pPr algn="l"/>
            <a:endParaRPr lang="fr-CA" altLang="fr-FR" sz="2800" dirty="0">
              <a:ea typeface="ＭＳ Ｐゴシック" panose="020B0600070205080204" pitchFamily="34" charset="-128"/>
            </a:endParaRPr>
          </a:p>
          <a:p>
            <a:r>
              <a:rPr lang="fr-CA" altLang="fr-FR" sz="2800" dirty="0">
                <a:ea typeface="ＭＳ Ｐゴシック" panose="020B0600070205080204" pitchFamily="34" charset="-128"/>
              </a:rPr>
              <a:t>CAPSULE IIB DU MODULE 2</a:t>
            </a:r>
          </a:p>
          <a:p>
            <a:endParaRPr lang="fr-CA" altLang="fr-FR" sz="2800" dirty="0">
              <a:ea typeface="ＭＳ Ｐゴシック" panose="020B0600070205080204" pitchFamily="34" charset="-128"/>
            </a:endParaRPr>
          </a:p>
          <a:p>
            <a:r>
              <a:rPr lang="fr-CA" sz="2800" dirty="0"/>
              <a:t>La féodalité (840-1150 environ)</a:t>
            </a:r>
          </a:p>
          <a:p>
            <a:endParaRPr lang="fr-CA" altLang="fr-FR" sz="2800" dirty="0">
              <a:ea typeface="ＭＳ Ｐゴシック" panose="020B0600070205080204" pitchFamily="34" charset="-128"/>
            </a:endParaRPr>
          </a:p>
          <a:p>
            <a:endParaRPr lang="fr-FR" altLang="fr-FR" sz="2400" dirty="0">
              <a:solidFill>
                <a:srgbClr val="3333CC"/>
              </a:solidFill>
              <a:ea typeface="ＭＳ Ｐゴシック" panose="020B0600070205080204" pitchFamily="34" charset="-128"/>
            </a:endParaRPr>
          </a:p>
        </p:txBody>
      </p:sp>
    </p:spTree>
    <p:extLst>
      <p:ext uri="{BB962C8B-B14F-4D97-AF65-F5344CB8AC3E}">
        <p14:creationId xmlns:p14="http://schemas.microsoft.com/office/powerpoint/2010/main" val="261973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F9A651A4-425B-4BFB-A695-46EDE161FDAE}" type="slidenum">
              <a:rPr lang="en-US"/>
              <a:pPr/>
              <a:t>10</a:t>
            </a:fld>
            <a:endParaRPr lang="en-US"/>
          </a:p>
        </p:txBody>
      </p:sp>
      <p:sp>
        <p:nvSpPr>
          <p:cNvPr id="49155" name="Rectangle 3"/>
          <p:cNvSpPr>
            <a:spLocks noGrp="1" noChangeArrowheads="1"/>
          </p:cNvSpPr>
          <p:nvPr>
            <p:ph type="body" idx="1"/>
          </p:nvPr>
        </p:nvSpPr>
        <p:spPr>
          <a:xfrm>
            <a:off x="664196" y="214524"/>
            <a:ext cx="8156276" cy="6454836"/>
          </a:xfrm>
        </p:spPr>
        <p:txBody>
          <a:bodyPr/>
          <a:lstStyle/>
          <a:p>
            <a:pPr>
              <a:buFontTx/>
              <a:buAutoNum type="arabicPeriod" startAt="2"/>
            </a:pPr>
            <a:r>
              <a:rPr lang="fr-CA" dirty="0"/>
              <a:t>Les coutumes</a:t>
            </a:r>
          </a:p>
          <a:p>
            <a:pPr>
              <a:buNone/>
            </a:pPr>
            <a:endParaRPr lang="en-CA" dirty="0"/>
          </a:p>
          <a:p>
            <a:pPr lvl="1">
              <a:buFontTx/>
              <a:buChar char="-"/>
            </a:pPr>
            <a:r>
              <a:rPr lang="en-CA" sz="2800" dirty="0" err="1">
                <a:solidFill>
                  <a:schemeClr val="tx1"/>
                </a:solidFill>
              </a:rPr>
              <a:t>Voir</a:t>
            </a:r>
            <a:r>
              <a:rPr lang="en-CA" sz="2800" dirty="0">
                <a:solidFill>
                  <a:schemeClr val="tx1"/>
                </a:solidFill>
              </a:rPr>
              <a:t> </a:t>
            </a:r>
            <a:r>
              <a:rPr lang="en-CA" sz="2800" i="1" dirty="0">
                <a:solidFill>
                  <a:schemeClr val="tx1"/>
                </a:solidFill>
              </a:rPr>
              <a:t>Introduction </a:t>
            </a:r>
            <a:r>
              <a:rPr lang="en-CA" sz="2800" i="1" dirty="0" err="1">
                <a:solidFill>
                  <a:schemeClr val="tx1"/>
                </a:solidFill>
              </a:rPr>
              <a:t>historique</a:t>
            </a:r>
            <a:r>
              <a:rPr lang="en-CA" sz="2800" dirty="0">
                <a:solidFill>
                  <a:schemeClr val="tx1"/>
                </a:solidFill>
              </a:rPr>
              <a:t>, </a:t>
            </a:r>
            <a:r>
              <a:rPr lang="en-CA" sz="2800" dirty="0" err="1">
                <a:solidFill>
                  <a:schemeClr val="tx1"/>
                </a:solidFill>
              </a:rPr>
              <a:t>nos</a:t>
            </a:r>
            <a:r>
              <a:rPr lang="en-CA" sz="2800" dirty="0">
                <a:solidFill>
                  <a:schemeClr val="tx1"/>
                </a:solidFill>
              </a:rPr>
              <a:t> 229-230</a:t>
            </a:r>
            <a:endParaRPr lang="fr-CA" dirty="0">
              <a:solidFill>
                <a:schemeClr val="tx1"/>
              </a:solidFill>
            </a:endParaRPr>
          </a:p>
          <a:p>
            <a:pPr lvl="1">
              <a:buFontTx/>
              <a:buChar char="-"/>
            </a:pPr>
            <a:endParaRPr lang="fr-CA" dirty="0"/>
          </a:p>
          <a:p>
            <a:pPr marL="1117600" lvl="1" indent="-660400"/>
            <a:r>
              <a:rPr lang="fr-CA" dirty="0"/>
              <a:t>Les obligations </a:t>
            </a:r>
            <a:r>
              <a:rPr lang="en-CA" dirty="0"/>
              <a:t>des tenants </a:t>
            </a:r>
            <a:r>
              <a:rPr lang="en-CA" dirty="0" err="1"/>
              <a:t>envers</a:t>
            </a:r>
            <a:r>
              <a:rPr lang="en-CA" dirty="0"/>
              <a:t> </a:t>
            </a:r>
            <a:r>
              <a:rPr lang="en-CA" dirty="0" err="1"/>
              <a:t>leur</a:t>
            </a:r>
            <a:r>
              <a:rPr lang="en-CA" dirty="0"/>
              <a:t> seigneur</a:t>
            </a:r>
          </a:p>
          <a:p>
            <a:pPr marL="1117600" lvl="1" indent="-660400">
              <a:buFontTx/>
              <a:buNone/>
            </a:pPr>
            <a:endParaRPr lang="en-CA" dirty="0"/>
          </a:p>
          <a:p>
            <a:pPr marL="1117600" lvl="1" indent="-660400">
              <a:buFontTx/>
              <a:buAutoNum type="alphaLcPeriod" startAt="2"/>
            </a:pPr>
            <a:r>
              <a:rPr lang="en-CA" dirty="0"/>
              <a:t>Les droits et obligations des </a:t>
            </a:r>
            <a:r>
              <a:rPr lang="en-CA" dirty="0" err="1"/>
              <a:t>vassaux</a:t>
            </a:r>
            <a:endParaRPr lang="en-CA" dirty="0"/>
          </a:p>
          <a:p>
            <a:pPr marL="1117600" lvl="1" indent="-660400">
              <a:buFontTx/>
              <a:buAutoNum type="alphaLcPeriod" startAt="2"/>
            </a:pPr>
            <a:endParaRPr lang="en-CA" dirty="0"/>
          </a:p>
          <a:p>
            <a:pPr marL="1346200" lvl="2" indent="-514350">
              <a:buAutoNum type="arabicParenR"/>
            </a:pPr>
            <a:r>
              <a:rPr lang="en-CA" dirty="0"/>
              <a:t>Au plan </a:t>
            </a:r>
            <a:r>
              <a:rPr lang="en-CA" dirty="0" err="1"/>
              <a:t>militaire</a:t>
            </a:r>
            <a:endParaRPr lang="en-CA" dirty="0"/>
          </a:p>
          <a:p>
            <a:pPr marL="1346200" lvl="2" indent="-514350">
              <a:buAutoNum type="arabicParenR"/>
            </a:pPr>
            <a:r>
              <a:rPr lang="fr-CA" dirty="0"/>
              <a:t>Au plan successoral</a:t>
            </a:r>
          </a:p>
          <a:p>
            <a:pPr marL="1117600" lvl="1" indent="-660400">
              <a:buFontTx/>
              <a:buNone/>
            </a:pPr>
            <a:endParaRPr lang="fr-CA" dirty="0"/>
          </a:p>
          <a:p>
            <a:pPr marL="1117600" lvl="1" indent="-660400"/>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Espace réservé du numéro de diapositive 5">
            <a:extLst>
              <a:ext uri="{FF2B5EF4-FFF2-40B4-BE49-F238E27FC236}">
                <a16:creationId xmlns:a16="http://schemas.microsoft.com/office/drawing/2014/main" id="{C8BE7FBC-19EA-9D40-A865-979A3261B4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AA9C350-5FF0-D441-BDDC-FE080C347580}" type="slidenum">
              <a:rPr lang="en-US" altLang="fr-FR" smtClean="0"/>
              <a:pPr/>
              <a:t>11</a:t>
            </a:fld>
            <a:endParaRPr lang="en-US" altLang="fr-FR"/>
          </a:p>
        </p:txBody>
      </p:sp>
      <p:sp>
        <p:nvSpPr>
          <p:cNvPr id="74754" name="Rectangle 3">
            <a:extLst>
              <a:ext uri="{FF2B5EF4-FFF2-40B4-BE49-F238E27FC236}">
                <a16:creationId xmlns:a16="http://schemas.microsoft.com/office/drawing/2014/main" id="{1B4C9853-F9F1-AB4A-9407-07E061ECE828}"/>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solidFill>
                  <a:srgbClr val="C00000"/>
                </a:solidFill>
                <a:ea typeface="ＭＳ Ｐゴシック" panose="020B0600070205080204" pitchFamily="34" charset="-128"/>
              </a:rPr>
              <a:t>QUE RETENIR:</a:t>
            </a:r>
          </a:p>
          <a:p>
            <a:pPr marL="1371600" lvl="2" indent="-457200">
              <a:buFontTx/>
              <a:buChar char="-"/>
              <a:defRPr/>
            </a:pPr>
            <a:r>
              <a:rPr lang="fr-CA" altLang="fr-FR" sz="2600" dirty="0">
                <a:solidFill>
                  <a:srgbClr val="C00000"/>
                </a:solidFill>
                <a:ea typeface="ＭＳ Ｐゴシック" panose="020B0600070205080204" pitchFamily="34" charset="-128"/>
              </a:rPr>
              <a:t>Les serfs ne peuvent quitter leur seigneurie ni se marier sans l’accord de leur seigneur. Ils travaillent pour lui et lui versent une taxe. Le seigneur hérite de leurs biens.</a:t>
            </a:r>
          </a:p>
          <a:p>
            <a:pPr marL="1371600" lvl="2" indent="-457200">
              <a:buFontTx/>
              <a:buChar char="-"/>
              <a:defRPr/>
            </a:pPr>
            <a:r>
              <a:rPr lang="fr-CA" altLang="fr-FR" sz="2600" dirty="0">
                <a:solidFill>
                  <a:srgbClr val="C00000"/>
                </a:solidFill>
                <a:ea typeface="ＭＳ Ｐゴシック" panose="020B0600070205080204" pitchFamily="34" charset="-128"/>
              </a:rPr>
              <a:t>Les serfs ne peuvent prêter serment contre un homme libre (paysan ou seigneur) ni se battre en duel, ce qui les empêche d’intenter une action contre ces personnes.</a:t>
            </a:r>
          </a:p>
          <a:p>
            <a:pPr marL="1371600" lvl="2" indent="-457200">
              <a:buFontTx/>
              <a:buChar char="-"/>
              <a:defRPr/>
            </a:pPr>
            <a:r>
              <a:rPr lang="fr-CA" altLang="fr-FR" sz="2600" dirty="0">
                <a:solidFill>
                  <a:srgbClr val="C00000"/>
                </a:solidFill>
                <a:ea typeface="ＭＳ Ｐゴシック" panose="020B0600070205080204" pitchFamily="34" charset="-128"/>
              </a:rPr>
              <a:t>Les paysans libres doivent seulement verser une redevance au seigneur. Pour le reste, ils ne sont pas soumis aux restrictions imposées aux serfs.</a:t>
            </a:r>
          </a:p>
          <a:p>
            <a:pPr marL="1371600" lvl="2" indent="-457200">
              <a:buFontTx/>
              <a:buChar char="-"/>
              <a:defRPr/>
            </a:pPr>
            <a:r>
              <a:rPr lang="fr-CA" altLang="fr-FR" sz="2600" dirty="0">
                <a:solidFill>
                  <a:srgbClr val="C00000"/>
                </a:solidFill>
                <a:ea typeface="ＭＳ Ｐゴシック" panose="020B0600070205080204" pitchFamily="34" charset="-128"/>
              </a:rPr>
              <a:t>Le seigneur assure la défense des habitants de la seigneurie et y rend la justice au niveau local.</a:t>
            </a:r>
          </a:p>
          <a:p>
            <a:pPr marL="1371600" lvl="2" indent="-457200">
              <a:buFontTx/>
              <a:buChar char="-"/>
              <a:defRPr/>
            </a:pPr>
            <a:r>
              <a:rPr lang="fr-CA" altLang="fr-FR" sz="2600" dirty="0">
                <a:solidFill>
                  <a:srgbClr val="C00000"/>
                </a:solidFill>
                <a:ea typeface="ＭＳ Ｐゴシック" panose="020B0600070205080204" pitchFamily="34" charset="-128"/>
              </a:rPr>
              <a:t>Le seigneur bénéficie des redevances des paysans libres ou des serfs et du travail de ces derniers.</a:t>
            </a:r>
          </a:p>
        </p:txBody>
      </p:sp>
    </p:spTree>
    <p:extLst>
      <p:ext uri="{BB962C8B-B14F-4D97-AF65-F5344CB8AC3E}">
        <p14:creationId xmlns:p14="http://schemas.microsoft.com/office/powerpoint/2010/main" val="266456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Espace réservé du numéro de diapositive 5">
            <a:extLst>
              <a:ext uri="{FF2B5EF4-FFF2-40B4-BE49-F238E27FC236}">
                <a16:creationId xmlns:a16="http://schemas.microsoft.com/office/drawing/2014/main" id="{C8BE7FBC-19EA-9D40-A865-979A3261B4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AA9C350-5FF0-D441-BDDC-FE080C347580}" type="slidenum">
              <a:rPr lang="en-US" altLang="fr-FR" smtClean="0"/>
              <a:pPr/>
              <a:t>12</a:t>
            </a:fld>
            <a:endParaRPr lang="en-US" altLang="fr-FR"/>
          </a:p>
        </p:txBody>
      </p:sp>
      <p:sp>
        <p:nvSpPr>
          <p:cNvPr id="74754" name="Rectangle 3">
            <a:extLst>
              <a:ext uri="{FF2B5EF4-FFF2-40B4-BE49-F238E27FC236}">
                <a16:creationId xmlns:a16="http://schemas.microsoft.com/office/drawing/2014/main" id="{1B4C9853-F9F1-AB4A-9407-07E061ECE828}"/>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solidFill>
                  <a:srgbClr val="C00000"/>
                </a:solidFill>
                <a:ea typeface="ＭＳ Ｐゴシック" panose="020B0600070205080204" pitchFamily="34" charset="-128"/>
              </a:rPr>
              <a:t>QUE RETENIR:</a:t>
            </a:r>
          </a:p>
          <a:p>
            <a:pPr marL="1371600" lvl="2" indent="-457200">
              <a:buFontTx/>
              <a:buChar char="-"/>
              <a:defRPr/>
            </a:pPr>
            <a:r>
              <a:rPr lang="fr-CA" altLang="fr-FR" sz="2600" dirty="0">
                <a:solidFill>
                  <a:srgbClr val="C00000"/>
                </a:solidFill>
                <a:ea typeface="ＭＳ Ｐゴシック" panose="020B0600070205080204" pitchFamily="34" charset="-128"/>
              </a:rPr>
              <a:t>Le seigneur est le vassal d’un autre seigneur sous les ordres duquel il combat.</a:t>
            </a:r>
          </a:p>
          <a:p>
            <a:pPr marL="1371600" lvl="2" indent="-457200">
              <a:buFontTx/>
              <a:buChar char="-"/>
              <a:defRPr/>
            </a:pPr>
            <a:r>
              <a:rPr lang="fr-CA" altLang="fr-FR" sz="2600" dirty="0">
                <a:solidFill>
                  <a:srgbClr val="C00000"/>
                </a:solidFill>
                <a:ea typeface="ＭＳ Ｐゴシック" panose="020B0600070205080204" pitchFamily="34" charset="-128"/>
              </a:rPr>
              <a:t>Les vassaux doivent assister aux séances de la cour féodale de leur seigneur, où l’un d’eux peut en poursuivre un autre. Celle-ci a une compétence régionale.</a:t>
            </a:r>
          </a:p>
          <a:p>
            <a:pPr marL="1371600" lvl="2" indent="-457200">
              <a:buFontTx/>
              <a:buChar char="-"/>
              <a:defRPr/>
            </a:pPr>
            <a:r>
              <a:rPr lang="fr-CA" altLang="fr-FR" sz="2600" dirty="0">
                <a:solidFill>
                  <a:srgbClr val="C00000"/>
                </a:solidFill>
                <a:ea typeface="ＭＳ Ｐゴシック" panose="020B0600070205080204" pitchFamily="34" charset="-128"/>
              </a:rPr>
              <a:t>Un paysan libre peut contester devant la cour féodale le refus de son seigneur de rendre jugement ou d’accepter le résultat d’une ordalie ou d’un duel.</a:t>
            </a:r>
          </a:p>
          <a:p>
            <a:pPr marL="1371600" lvl="2" indent="-457200">
              <a:buFontTx/>
              <a:buChar char="-"/>
              <a:defRPr/>
            </a:pPr>
            <a:r>
              <a:rPr lang="fr-CA" altLang="fr-FR" sz="2600" dirty="0">
                <a:solidFill>
                  <a:srgbClr val="C00000"/>
                </a:solidFill>
                <a:ea typeface="ＭＳ Ｐゴシック" panose="020B0600070205080204" pitchFamily="34" charset="-128"/>
              </a:rPr>
              <a:t>Tout seigneur qui n’a pas de seigneur supérieur est un vassal direct du roi.</a:t>
            </a:r>
          </a:p>
          <a:p>
            <a:pPr marL="1371600" lvl="2" indent="-457200">
              <a:buFontTx/>
              <a:buChar char="-"/>
              <a:defRPr/>
            </a:pPr>
            <a:r>
              <a:rPr lang="fr-CA" altLang="fr-FR" sz="2600" dirty="0">
                <a:solidFill>
                  <a:srgbClr val="C00000"/>
                </a:solidFill>
                <a:ea typeface="ＭＳ Ｐゴシック" panose="020B0600070205080204" pitchFamily="34" charset="-128"/>
              </a:rPr>
              <a:t>Le roi a sa propre cour féodale, pour l’ensemble du royaume.</a:t>
            </a:r>
          </a:p>
        </p:txBody>
      </p:sp>
    </p:spTree>
    <p:extLst>
      <p:ext uri="{BB962C8B-B14F-4D97-AF65-F5344CB8AC3E}">
        <p14:creationId xmlns:p14="http://schemas.microsoft.com/office/powerpoint/2010/main" val="396816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79C069F5-329A-46A0-BEB6-022C2AED9FDB}" type="slidenum">
              <a:rPr lang="en-US"/>
              <a:pPr/>
              <a:t>2</a:t>
            </a:fld>
            <a:endParaRPr lang="en-US"/>
          </a:p>
        </p:txBody>
      </p:sp>
      <p:sp>
        <p:nvSpPr>
          <p:cNvPr id="2053" name="Rectangle 5"/>
          <p:cNvSpPr>
            <a:spLocks noGrp="1" noChangeArrowheads="1"/>
          </p:cNvSpPr>
          <p:nvPr>
            <p:ph type="body" idx="1"/>
          </p:nvPr>
        </p:nvSpPr>
        <p:spPr>
          <a:xfrm>
            <a:off x="0" y="404812"/>
            <a:ext cx="9144000" cy="6453187"/>
          </a:xfrm>
        </p:spPr>
        <p:txBody>
          <a:bodyPr/>
          <a:lstStyle/>
          <a:p>
            <a:pPr marL="711200" indent="-711200">
              <a:buFontTx/>
              <a:buAutoNum type="romanUcPeriod" startAt="2"/>
            </a:pPr>
            <a:r>
              <a:rPr lang="fr-CA" b="1" dirty="0"/>
              <a:t>LE DÉCLIN ET LA RENAISSANCE DE LA SCIENCE JURIDIQUE EN FRANCE AU MOYEN ÂGE</a:t>
            </a:r>
          </a:p>
          <a:p>
            <a:pPr marL="0" indent="0">
              <a:buNone/>
            </a:pPr>
            <a:r>
              <a:rPr lang="fr-CA" b="1" dirty="0"/>
              <a:t>B. La féodalité (840-1150 environ)</a:t>
            </a:r>
          </a:p>
          <a:p>
            <a:r>
              <a:rPr lang="fr-CA" dirty="0"/>
              <a:t>Les catégories sociales et le système de justice</a:t>
            </a:r>
          </a:p>
          <a:p>
            <a:pPr marL="1117600" lvl="1" indent="-660400"/>
            <a:r>
              <a:rPr lang="fr-CA" dirty="0"/>
              <a:t>Les agriculteurs</a:t>
            </a:r>
          </a:p>
          <a:p>
            <a:pPr marL="1117600" lvl="1" indent="-660400">
              <a:buFontTx/>
              <a:buAutoNum type="alphaLcPeriod" startAt="2"/>
            </a:pPr>
            <a:r>
              <a:rPr lang="fr-CA" dirty="0"/>
              <a:t>Le seigneur</a:t>
            </a:r>
          </a:p>
          <a:p>
            <a:pPr marL="1117600" lvl="1" indent="-660400">
              <a:buFontTx/>
              <a:buAutoNum type="alphaLcPeriod" startAt="2"/>
            </a:pPr>
            <a:r>
              <a:rPr lang="fr-CA" dirty="0"/>
              <a:t>Le roi</a:t>
            </a:r>
          </a:p>
          <a:p>
            <a:pPr>
              <a:buFontTx/>
              <a:buAutoNum type="arabicPeriod" startAt="2"/>
            </a:pPr>
            <a:r>
              <a:rPr lang="fr-CA" dirty="0"/>
              <a:t>Les coutumes</a:t>
            </a:r>
          </a:p>
          <a:p>
            <a:pPr marL="1117600" lvl="1" indent="-660400"/>
            <a:r>
              <a:rPr lang="fr-CA" dirty="0"/>
              <a:t>Les obligations </a:t>
            </a:r>
            <a:r>
              <a:rPr lang="en-CA" dirty="0"/>
              <a:t>des tenants</a:t>
            </a:r>
          </a:p>
          <a:p>
            <a:pPr marL="1117600" lvl="1" indent="-660400">
              <a:buFontTx/>
              <a:buAutoNum type="alphaLcPeriod" startAt="2"/>
            </a:pPr>
            <a:r>
              <a:rPr lang="en-CA" dirty="0"/>
              <a:t>Les droits et obligations des </a:t>
            </a:r>
            <a:r>
              <a:rPr lang="en-CA" dirty="0" err="1"/>
              <a:t>vassaux</a:t>
            </a:r>
            <a:endParaRPr lang="fr-CA" dirty="0"/>
          </a:p>
          <a:p>
            <a:pPr marL="457200" lvl="1" indent="0">
              <a:buNone/>
            </a:pPr>
            <a:endParaRPr lang="fr-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366025C5-992D-45E8-8555-F1732804F21C}" type="slidenum">
              <a:rPr lang="en-US"/>
              <a:pPr/>
              <a:t>3</a:t>
            </a:fld>
            <a:endParaRPr lang="en-US"/>
          </a:p>
        </p:txBody>
      </p:sp>
      <p:sp>
        <p:nvSpPr>
          <p:cNvPr id="39939" name="Rectangle 3"/>
          <p:cNvSpPr>
            <a:spLocks noGrp="1" noChangeArrowheads="1"/>
          </p:cNvSpPr>
          <p:nvPr>
            <p:ph type="body" idx="1"/>
          </p:nvPr>
        </p:nvSpPr>
        <p:spPr>
          <a:xfrm>
            <a:off x="502444" y="457200"/>
            <a:ext cx="8139112" cy="6400800"/>
          </a:xfrm>
        </p:spPr>
        <p:txBody>
          <a:bodyPr/>
          <a:lstStyle/>
          <a:p>
            <a:r>
              <a:rPr lang="fr-CA" dirty="0"/>
              <a:t>Les catégories sociales et le système de justice</a:t>
            </a:r>
          </a:p>
          <a:p>
            <a:pPr marL="1117600" lvl="1" indent="-660400"/>
            <a:r>
              <a:rPr lang="fr-CA" dirty="0"/>
              <a:t>Les agriculteurs</a:t>
            </a:r>
            <a:r>
              <a:rPr lang="en-CA" dirty="0"/>
              <a:t> </a:t>
            </a:r>
            <a:r>
              <a:rPr lang="en-CA" sz="2800" dirty="0">
                <a:solidFill>
                  <a:srgbClr val="990099"/>
                </a:solidFill>
              </a:rPr>
              <a:t>(</a:t>
            </a:r>
            <a:r>
              <a:rPr lang="en-CA" sz="2800" i="1" dirty="0"/>
              <a:t>Introduction </a:t>
            </a:r>
            <a:r>
              <a:rPr lang="en-CA" sz="2800" i="1" dirty="0" err="1"/>
              <a:t>historique</a:t>
            </a:r>
            <a:r>
              <a:rPr lang="en-CA" sz="2800" dirty="0">
                <a:solidFill>
                  <a:srgbClr val="990099"/>
                </a:solidFill>
              </a:rPr>
              <a:t>, </a:t>
            </a:r>
            <a:r>
              <a:rPr lang="en-CA" sz="2800" dirty="0" err="1">
                <a:solidFill>
                  <a:srgbClr val="990099"/>
                </a:solidFill>
              </a:rPr>
              <a:t>nos</a:t>
            </a:r>
            <a:r>
              <a:rPr lang="en-CA" sz="2800" dirty="0">
                <a:solidFill>
                  <a:srgbClr val="990099"/>
                </a:solidFill>
              </a:rPr>
              <a:t> 202-204)</a:t>
            </a:r>
          </a:p>
          <a:p>
            <a:pPr marL="1492250" lvl="2" indent="-660400"/>
            <a:r>
              <a:rPr lang="en-CA" sz="2800" dirty="0"/>
              <a:t>Les serfs</a:t>
            </a:r>
          </a:p>
          <a:p>
            <a:pPr marL="1492250" lvl="2" indent="-660400"/>
            <a:endParaRPr lang="fr-CA" sz="2800" dirty="0">
              <a:solidFill>
                <a:schemeClr val="accent2"/>
              </a:solidFill>
            </a:endParaRPr>
          </a:p>
          <a:p>
            <a:pPr marL="1574800" lvl="2" indent="-660400">
              <a:buFont typeface="+mj-lt"/>
              <a:buAutoNum type="arabicParenR"/>
            </a:pPr>
            <a:r>
              <a:rPr lang="fr-FR" sz="2400" dirty="0">
                <a:solidFill>
                  <a:schemeClr val="accent2"/>
                </a:solidFill>
              </a:rPr>
              <a:t>Ce </a:t>
            </a:r>
            <a:r>
              <a:rPr lang="fr-CA" sz="2400" dirty="0">
                <a:solidFill>
                  <a:schemeClr val="accent2"/>
                </a:solidFill>
              </a:rPr>
              <a:t>sont souvent des descendants d’esclaves; ce statut se transmet à leurs enfants.</a:t>
            </a:r>
            <a:endParaRPr lang="fr-CA" sz="2400" dirty="0"/>
          </a:p>
          <a:p>
            <a:pPr marL="1574800" lvl="2" indent="-660400">
              <a:buAutoNum type="arabicParenR"/>
            </a:pPr>
            <a:r>
              <a:rPr lang="fr-CA" sz="2400" dirty="0">
                <a:solidFill>
                  <a:schemeClr val="accent2"/>
                </a:solidFill>
              </a:rPr>
              <a:t>Ils </a:t>
            </a:r>
            <a:r>
              <a:rPr lang="fr-FR" sz="2400" dirty="0">
                <a:solidFill>
                  <a:schemeClr val="accent2"/>
                </a:solidFill>
              </a:rPr>
              <a:t>ne peuvent quitter la seigneurie ou se marier sans l’accord du seigneur.</a:t>
            </a:r>
          </a:p>
          <a:p>
            <a:pPr marL="1574800" lvl="2" indent="-660400">
              <a:lnSpc>
                <a:spcPct val="90000"/>
              </a:lnSpc>
              <a:buFont typeface="+mj-lt"/>
              <a:buAutoNum type="arabicParenR" startAt="3"/>
            </a:pPr>
            <a:r>
              <a:rPr lang="fr-CA" sz="2400" dirty="0">
                <a:solidFill>
                  <a:schemeClr val="accent2"/>
                </a:solidFill>
              </a:rPr>
              <a:t>Les serfs </a:t>
            </a:r>
            <a:r>
              <a:rPr lang="fr-FR" sz="2400" dirty="0">
                <a:solidFill>
                  <a:schemeClr val="accent2"/>
                </a:solidFill>
              </a:rPr>
              <a:t>doivent travailler sur les terres </a:t>
            </a:r>
            <a:r>
              <a:rPr lang="fr-CA" sz="2400" dirty="0">
                <a:solidFill>
                  <a:schemeClr val="accent2"/>
                </a:solidFill>
              </a:rPr>
              <a:t>du </a:t>
            </a:r>
            <a:r>
              <a:rPr lang="fr-FR" sz="2400" dirty="0">
                <a:solidFill>
                  <a:schemeClr val="accent2"/>
                </a:solidFill>
              </a:rPr>
              <a:t>seigneur </a:t>
            </a:r>
            <a:r>
              <a:rPr lang="fr-CA" sz="2400" dirty="0">
                <a:solidFill>
                  <a:schemeClr val="accent2"/>
                </a:solidFill>
              </a:rPr>
              <a:t>et</a:t>
            </a:r>
            <a:r>
              <a:rPr lang="fr-FR" sz="2400" dirty="0">
                <a:solidFill>
                  <a:schemeClr val="accent2"/>
                </a:solidFill>
              </a:rPr>
              <a:t> lui verser un taxe.</a:t>
            </a:r>
            <a:endParaRPr lang="fr-CA" sz="2400" dirty="0"/>
          </a:p>
          <a:p>
            <a:pPr marL="1574800" lvl="2" indent="-660400">
              <a:lnSpc>
                <a:spcPct val="90000"/>
              </a:lnSpc>
              <a:buFontTx/>
              <a:buAutoNum type="arabicParenR" startAt="3"/>
            </a:pPr>
            <a:r>
              <a:rPr lang="fr-CA" sz="2400" dirty="0">
                <a:solidFill>
                  <a:schemeClr val="accent2"/>
                </a:solidFill>
              </a:rPr>
              <a:t>À leur mort, le seigneur hérite de leurs biens.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66644320-370D-48A9-BD1B-CF5A659A9975}" type="slidenum">
              <a:rPr lang="en-US"/>
              <a:pPr/>
              <a:t>4</a:t>
            </a:fld>
            <a:endParaRPr lang="en-US"/>
          </a:p>
        </p:txBody>
      </p:sp>
      <p:sp>
        <p:nvSpPr>
          <p:cNvPr id="169987" name="Rectangle 3"/>
          <p:cNvSpPr>
            <a:spLocks noGrp="1" noChangeArrowheads="1"/>
          </p:cNvSpPr>
          <p:nvPr>
            <p:ph type="body" idx="1"/>
          </p:nvPr>
        </p:nvSpPr>
        <p:spPr>
          <a:xfrm>
            <a:off x="179388" y="260350"/>
            <a:ext cx="8640762" cy="6192838"/>
          </a:xfrm>
        </p:spPr>
        <p:txBody>
          <a:bodyPr/>
          <a:lstStyle/>
          <a:p>
            <a:pPr marL="1949450" lvl="3" indent="-577850">
              <a:lnSpc>
                <a:spcPct val="90000"/>
              </a:lnSpc>
              <a:buFontTx/>
              <a:buAutoNum type="arabicParenR" startAt="3"/>
            </a:pPr>
            <a:endParaRPr lang="fr-CA" dirty="0"/>
          </a:p>
          <a:p>
            <a:pPr lvl="2">
              <a:lnSpc>
                <a:spcPct val="90000"/>
              </a:lnSpc>
              <a:buFont typeface="+mj-lt"/>
              <a:buAutoNum type="arabicParenR" startAt="5"/>
            </a:pPr>
            <a:r>
              <a:rPr lang="fr-FR" sz="2400" dirty="0">
                <a:solidFill>
                  <a:schemeClr val="accent2"/>
                </a:solidFill>
              </a:rPr>
              <a:t>Un serf ne peut prêter serment contre un homme libre (paysan ou seigneur) ni se battre en duel, ce qui l’empêche d’intenter une action contre ceux-ci.</a:t>
            </a:r>
          </a:p>
          <a:p>
            <a:pPr lvl="2">
              <a:lnSpc>
                <a:spcPct val="90000"/>
              </a:lnSpc>
              <a:buFont typeface="+mj-lt"/>
              <a:buAutoNum type="arabicParenR" startAt="5"/>
            </a:pPr>
            <a:endParaRPr lang="fr-FR" sz="2400" dirty="0">
              <a:solidFill>
                <a:schemeClr val="accent2"/>
              </a:solidFill>
            </a:endParaRPr>
          </a:p>
          <a:p>
            <a:pPr lvl="2">
              <a:lnSpc>
                <a:spcPct val="90000"/>
              </a:lnSpc>
              <a:buFont typeface="+mj-lt"/>
              <a:buAutoNum type="arabicParenR" startAt="5"/>
            </a:pPr>
            <a:r>
              <a:rPr lang="fr-FR" sz="2400" dirty="0">
                <a:solidFill>
                  <a:schemeClr val="accent2"/>
                </a:solidFill>
              </a:rPr>
              <a:t>S’il est accusé d’avoir commis un crime, il peut subir une ordalie, qui est encore en usage.</a:t>
            </a:r>
          </a:p>
          <a:p>
            <a:pPr lvl="2">
              <a:lnSpc>
                <a:spcPct val="90000"/>
              </a:lnSpc>
              <a:buFont typeface="+mj-lt"/>
              <a:buAutoNum type="arabicParenR" startAt="5"/>
            </a:pPr>
            <a:endParaRPr lang="fr-FR" sz="2400" dirty="0">
              <a:solidFill>
                <a:schemeClr val="accent2"/>
              </a:solidFill>
            </a:endParaRPr>
          </a:p>
          <a:p>
            <a:pPr lvl="2">
              <a:lnSpc>
                <a:spcPct val="90000"/>
              </a:lnSpc>
              <a:buFont typeface="+mj-lt"/>
              <a:buAutoNum type="romanLcPeriod" startAt="2"/>
              <a:defRPr/>
            </a:pPr>
            <a:r>
              <a:rPr lang="fr-FR" dirty="0"/>
              <a:t>Les paysans libres</a:t>
            </a:r>
            <a:endParaRPr lang="fr-CA" dirty="0"/>
          </a:p>
          <a:p>
            <a:pPr marL="1949450" lvl="3" indent="-577850">
              <a:lnSpc>
                <a:spcPct val="90000"/>
              </a:lnSpc>
              <a:buFontTx/>
              <a:buAutoNum type="arabicParenR" startAt="3"/>
              <a:defRPr/>
            </a:pPr>
            <a:endParaRPr lang="fr-CA" dirty="0"/>
          </a:p>
          <a:p>
            <a:pPr marL="914400" lvl="2" indent="0">
              <a:lnSpc>
                <a:spcPct val="90000"/>
              </a:lnSpc>
              <a:buNone/>
              <a:defRPr/>
            </a:pPr>
            <a:r>
              <a:rPr lang="fr-CA" sz="2400" dirty="0">
                <a:solidFill>
                  <a:schemeClr val="accent2"/>
                </a:solidFill>
              </a:rPr>
              <a:t>	Ils doivent simplement verser une redevance au seigneur.</a:t>
            </a:r>
          </a:p>
          <a:p>
            <a:pPr lvl="1">
              <a:lnSpc>
                <a:spcPct val="90000"/>
              </a:lnSpc>
              <a:buFont typeface="+mj-lt"/>
              <a:buAutoNum type="arabicParenR" startAt="5"/>
            </a:pPr>
            <a:endParaRPr lang="fr-CA" sz="2400" dirty="0">
              <a:solidFill>
                <a:schemeClr val="accent2"/>
              </a:solidFill>
            </a:endParaRPr>
          </a:p>
          <a:p>
            <a:pPr marL="1949450" lvl="3" indent="-577850">
              <a:lnSpc>
                <a:spcPct val="90000"/>
              </a:lnSpc>
              <a:buNone/>
            </a:pPr>
            <a:endParaRPr lang="fr-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8D97A154-19D6-4529-A35B-F43C66CD5E87}" type="slidenum">
              <a:rPr lang="en-US"/>
              <a:pPr/>
              <a:t>5</a:t>
            </a:fld>
            <a:endParaRPr lang="en-US"/>
          </a:p>
        </p:txBody>
      </p:sp>
      <p:sp>
        <p:nvSpPr>
          <p:cNvPr id="45059" name="Rectangle 3"/>
          <p:cNvSpPr>
            <a:spLocks noGrp="1" noChangeArrowheads="1"/>
          </p:cNvSpPr>
          <p:nvPr>
            <p:ph type="body" idx="1"/>
          </p:nvPr>
        </p:nvSpPr>
        <p:spPr>
          <a:xfrm>
            <a:off x="323850" y="333375"/>
            <a:ext cx="8424863" cy="6524625"/>
          </a:xfrm>
        </p:spPr>
        <p:txBody>
          <a:bodyPr/>
          <a:lstStyle/>
          <a:p>
            <a:pPr marL="1117600" lvl="1" indent="-660400">
              <a:buFontTx/>
              <a:buAutoNum type="alphaLcPeriod" startAt="2"/>
            </a:pPr>
            <a:r>
              <a:rPr lang="fr-CA" dirty="0"/>
              <a:t>Le seigneur</a:t>
            </a:r>
            <a:r>
              <a:rPr lang="en-CA" dirty="0"/>
              <a:t> </a:t>
            </a:r>
            <a:r>
              <a:rPr lang="en-CA" sz="2800" dirty="0">
                <a:solidFill>
                  <a:srgbClr val="990099"/>
                </a:solidFill>
              </a:rPr>
              <a:t>(</a:t>
            </a:r>
            <a:r>
              <a:rPr lang="en-CA" i="1" dirty="0"/>
              <a:t>Introduction </a:t>
            </a:r>
            <a:r>
              <a:rPr lang="en-CA" i="1" dirty="0" err="1"/>
              <a:t>historique</a:t>
            </a:r>
            <a:r>
              <a:rPr lang="en-CA" dirty="0">
                <a:solidFill>
                  <a:srgbClr val="990099"/>
                </a:solidFill>
              </a:rPr>
              <a:t>, </a:t>
            </a:r>
            <a:r>
              <a:rPr lang="en-CA" dirty="0" err="1">
                <a:solidFill>
                  <a:srgbClr val="990099"/>
                </a:solidFill>
              </a:rPr>
              <a:t>nos</a:t>
            </a:r>
            <a:r>
              <a:rPr lang="en-CA" dirty="0">
                <a:solidFill>
                  <a:srgbClr val="990099"/>
                </a:solidFill>
              </a:rPr>
              <a:t> 209-211</a:t>
            </a:r>
            <a:r>
              <a:rPr lang="en-CA" sz="2800" dirty="0">
                <a:solidFill>
                  <a:srgbClr val="990099"/>
                </a:solidFill>
              </a:rPr>
              <a:t>)</a:t>
            </a:r>
            <a:endParaRPr lang="fr-CA" dirty="0"/>
          </a:p>
          <a:p>
            <a:pPr marL="1574800" lvl="2" indent="-660400"/>
            <a:r>
              <a:rPr lang="fr-CA" dirty="0"/>
              <a:t>Ses pouvoirs à l’intérieur de la seigneurie.</a:t>
            </a:r>
          </a:p>
          <a:p>
            <a:pPr marL="1949450" lvl="3" indent="-577850"/>
            <a:endParaRPr lang="fr-CA" dirty="0"/>
          </a:p>
          <a:p>
            <a:pPr marL="1949450" lvl="3" indent="-577850"/>
            <a:r>
              <a:rPr lang="fr-CA" sz="2400" dirty="0"/>
              <a:t>Le seigneur local exerce son autorité sur un territoire appelé seigneurie ou fief.</a:t>
            </a:r>
          </a:p>
          <a:p>
            <a:pPr marL="1949450" lvl="3" indent="-577850"/>
            <a:endParaRPr lang="fr-CA" sz="2400" dirty="0"/>
          </a:p>
          <a:p>
            <a:pPr marL="1949450" lvl="3" indent="-577850"/>
            <a:r>
              <a:rPr lang="fr-CA" sz="2400" dirty="0"/>
              <a:t>Il rend la justice, mais doit défendre les habitants.</a:t>
            </a:r>
          </a:p>
          <a:p>
            <a:pPr marL="1949450" lvl="3" indent="-577850"/>
            <a:endParaRPr lang="fr-CA" sz="2400" dirty="0"/>
          </a:p>
          <a:p>
            <a:pPr marL="1949450" lvl="3" indent="-577850"/>
            <a:r>
              <a:rPr lang="fr-CA" sz="2400" dirty="0"/>
              <a:t>Les serfs et les paysans libres lui fournissent des redevances ou des journées de travail.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2"/>
          </p:nvPr>
        </p:nvSpPr>
        <p:spPr/>
        <p:txBody>
          <a:bodyPr/>
          <a:lstStyle/>
          <a:p>
            <a:fld id="{DB984A9E-62D6-4972-9568-883665FB439E}" type="slidenum">
              <a:rPr lang="en-US"/>
              <a:pPr/>
              <a:t>6</a:t>
            </a:fld>
            <a:endParaRPr lang="en-US"/>
          </a:p>
        </p:txBody>
      </p:sp>
      <p:sp>
        <p:nvSpPr>
          <p:cNvPr id="147458" name="Rectangle 2"/>
          <p:cNvSpPr>
            <a:spLocks noChangeArrowheads="1"/>
          </p:cNvSpPr>
          <p:nvPr/>
        </p:nvSpPr>
        <p:spPr bwMode="auto">
          <a:xfrm>
            <a:off x="287337" y="381000"/>
            <a:ext cx="8569325" cy="5903154"/>
          </a:xfrm>
          <a:prstGeom prst="rect">
            <a:avLst/>
          </a:prstGeom>
          <a:noFill/>
          <a:ln w="9525">
            <a:noFill/>
            <a:miter lim="800000"/>
            <a:headEnd/>
            <a:tailEnd/>
          </a:ln>
          <a:effectLst/>
        </p:spPr>
        <p:txBody>
          <a:bodyPr>
            <a:spAutoFit/>
          </a:bodyPr>
          <a:lstStyle/>
          <a:p>
            <a:pPr marL="1485900" lvl="2" indent="-571500">
              <a:spcBef>
                <a:spcPct val="20000"/>
              </a:spcBef>
              <a:buClr>
                <a:srgbClr val="990099"/>
              </a:buClr>
              <a:buFont typeface="+mj-lt"/>
              <a:buAutoNum type="romanLcPeriod" startAt="2"/>
            </a:pPr>
            <a:r>
              <a:rPr lang="fr-CA" sz="3200" dirty="0">
                <a:solidFill>
                  <a:srgbClr val="990099"/>
                </a:solidFill>
              </a:rPr>
              <a:t>Ses obligations en tant que vassal</a:t>
            </a:r>
            <a:endParaRPr lang="fr-CA" dirty="0">
              <a:solidFill>
                <a:schemeClr val="accent2"/>
              </a:solidFill>
            </a:endParaRPr>
          </a:p>
          <a:p>
            <a:pPr marL="1866900" lvl="3" indent="-495300">
              <a:spcBef>
                <a:spcPct val="20000"/>
              </a:spcBef>
              <a:buClr>
                <a:schemeClr val="accent2"/>
              </a:buClr>
              <a:buFontTx/>
              <a:buAutoNum type="arabicParenR"/>
            </a:pPr>
            <a:r>
              <a:rPr lang="fr-CA" dirty="0">
                <a:solidFill>
                  <a:schemeClr val="accent2"/>
                </a:solidFill>
              </a:rPr>
              <a:t>Le seigneur local est le vassal d’un seigneur plus puissant auquel il obéit pendant les opérations militaires.</a:t>
            </a:r>
          </a:p>
          <a:p>
            <a:pPr marL="1866900" lvl="3" indent="-495300">
              <a:spcBef>
                <a:spcPct val="20000"/>
              </a:spcBef>
              <a:buClr>
                <a:schemeClr val="accent2"/>
              </a:buClr>
              <a:buFontTx/>
              <a:buAutoNum type="arabicParenR"/>
            </a:pPr>
            <a:endParaRPr lang="fr-CA" dirty="0">
              <a:solidFill>
                <a:srgbClr val="002060"/>
              </a:solidFill>
            </a:endParaRPr>
          </a:p>
          <a:p>
            <a:pPr marL="1949450" lvl="3" indent="-577850">
              <a:buFontTx/>
              <a:buAutoNum type="arabicParenR" startAt="2"/>
            </a:pPr>
            <a:r>
              <a:rPr lang="fr-CA" dirty="0">
                <a:solidFill>
                  <a:srgbClr val="0070C0"/>
                </a:solidFill>
              </a:rPr>
              <a:t>Ce deuxième seigneur préside une cour féodale en présence de ses vassaux, qui doivent également le conseiller.</a:t>
            </a:r>
          </a:p>
          <a:p>
            <a:pPr marL="1949450" lvl="3" indent="-577850">
              <a:buFontTx/>
              <a:buAutoNum type="arabicParenR" startAt="2"/>
            </a:pPr>
            <a:endParaRPr lang="fr-CA" dirty="0">
              <a:solidFill>
                <a:srgbClr val="0070C0"/>
              </a:solidFill>
            </a:endParaRPr>
          </a:p>
          <a:p>
            <a:pPr marL="1949450" lvl="3" indent="-577850">
              <a:buFontTx/>
              <a:buAutoNum type="arabicParenR" startAt="2"/>
            </a:pPr>
            <a:r>
              <a:rPr lang="fr-CA" dirty="0">
                <a:solidFill>
                  <a:srgbClr val="0070C0"/>
                </a:solidFill>
              </a:rPr>
              <a:t>Devant cette cour, un seigneur peut être accusé par un autre vassal ou par la famille de celui-ci.</a:t>
            </a:r>
          </a:p>
          <a:p>
            <a:pPr marL="1949450" lvl="3" indent="-577850">
              <a:buFontTx/>
              <a:buAutoNum type="arabicParenR" startAt="2"/>
            </a:pPr>
            <a:endParaRPr lang="fr-CA" dirty="0">
              <a:solidFill>
                <a:srgbClr val="0070C0"/>
              </a:solidFill>
            </a:endParaRPr>
          </a:p>
          <a:p>
            <a:pPr marL="1949450" lvl="3" indent="-577850">
              <a:buFontTx/>
              <a:buAutoNum type="arabicParenR" startAt="2"/>
            </a:pPr>
            <a:r>
              <a:rPr lang="fr-CA" dirty="0">
                <a:solidFill>
                  <a:srgbClr val="0070C0"/>
                </a:solidFill>
              </a:rPr>
              <a:t>Les paysans libres peuvent s’adresser à cette cour si leur seigneur refuse de rendre un jugement ou ne respecte pas le résultat d’un duel ou d’une ordalie.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7CAFB281-E20E-453F-BB9F-ED566746EEA8}" type="slidenum">
              <a:rPr lang="en-US"/>
              <a:pPr/>
              <a:t>7</a:t>
            </a:fld>
            <a:endParaRPr lang="en-US"/>
          </a:p>
        </p:txBody>
      </p:sp>
      <p:sp>
        <p:nvSpPr>
          <p:cNvPr id="48131" name="Rectangle 3"/>
          <p:cNvSpPr>
            <a:spLocks noGrp="1" noChangeArrowheads="1"/>
          </p:cNvSpPr>
          <p:nvPr>
            <p:ph type="body" idx="1"/>
          </p:nvPr>
        </p:nvSpPr>
        <p:spPr>
          <a:xfrm>
            <a:off x="539552" y="332656"/>
            <a:ext cx="7992888" cy="6525344"/>
          </a:xfrm>
        </p:spPr>
        <p:txBody>
          <a:bodyPr/>
          <a:lstStyle/>
          <a:p>
            <a:pPr marL="1117600" lvl="1" indent="-660400">
              <a:buFontTx/>
              <a:buAutoNum type="alphaLcPeriod" startAt="3"/>
            </a:pPr>
            <a:r>
              <a:rPr lang="fr-CA" dirty="0"/>
              <a:t>Le roi</a:t>
            </a:r>
            <a:r>
              <a:rPr lang="en-CA" dirty="0"/>
              <a:t> </a:t>
            </a:r>
            <a:r>
              <a:rPr lang="en-CA" sz="2800" dirty="0">
                <a:solidFill>
                  <a:srgbClr val="990099"/>
                </a:solidFill>
              </a:rPr>
              <a:t>(</a:t>
            </a:r>
            <a:r>
              <a:rPr lang="en-CA" sz="2800" i="1" dirty="0">
                <a:solidFill>
                  <a:srgbClr val="990099"/>
                </a:solidFill>
              </a:rPr>
              <a:t>Introduction </a:t>
            </a:r>
            <a:r>
              <a:rPr lang="en-CA" sz="2800" i="1" dirty="0" err="1">
                <a:solidFill>
                  <a:srgbClr val="990099"/>
                </a:solidFill>
              </a:rPr>
              <a:t>historique</a:t>
            </a:r>
            <a:r>
              <a:rPr lang="en-CA" sz="2800" dirty="0">
                <a:solidFill>
                  <a:srgbClr val="990099"/>
                </a:solidFill>
              </a:rPr>
              <a:t>, </a:t>
            </a:r>
            <a:r>
              <a:rPr lang="en-CA" sz="2800" dirty="0" err="1">
                <a:solidFill>
                  <a:srgbClr val="990099"/>
                </a:solidFill>
              </a:rPr>
              <a:t>nos</a:t>
            </a:r>
            <a:r>
              <a:rPr lang="en-CA" sz="2800" dirty="0">
                <a:solidFill>
                  <a:srgbClr val="990099"/>
                </a:solidFill>
              </a:rPr>
              <a:t> 207)          </a:t>
            </a:r>
            <a:endParaRPr lang="fr-CA" dirty="0"/>
          </a:p>
          <a:p>
            <a:pPr marL="1117600" lvl="1" indent="-660400">
              <a:buFontTx/>
              <a:buAutoNum type="alphaLcPeriod" startAt="3"/>
            </a:pPr>
            <a:endParaRPr lang="fr-CA" dirty="0"/>
          </a:p>
          <a:p>
            <a:pPr marL="1574800" lvl="2" indent="-660400"/>
            <a:r>
              <a:rPr lang="fr-CA" dirty="0"/>
              <a:t>Le roi, seigneur ultime</a:t>
            </a:r>
          </a:p>
          <a:p>
            <a:pPr marL="1949450" lvl="3" indent="-660400"/>
            <a:r>
              <a:rPr lang="fr-CA" sz="2400" dirty="0"/>
              <a:t>Il n’obéit à aucun seigneur et jouit d’un certain prestige.</a:t>
            </a:r>
          </a:p>
          <a:p>
            <a:pPr marL="1949450" lvl="3" indent="-660400"/>
            <a:r>
              <a:rPr lang="fr-CA" sz="2400" dirty="0"/>
              <a:t>Tout seigneur est obligatoirement le vassal soit d’un autre seigneur, soit du roi.</a:t>
            </a:r>
          </a:p>
          <a:p>
            <a:pPr marL="1574800" lvl="2" indent="-660400">
              <a:buFont typeface="+mj-lt"/>
              <a:buAutoNum type="romanLcPeriod" startAt="2"/>
              <a:defRPr/>
            </a:pPr>
            <a:r>
              <a:rPr lang="fr-CA" dirty="0"/>
              <a:t>La cour féodale du roi.</a:t>
            </a:r>
          </a:p>
          <a:p>
            <a:pPr marL="1371600" lvl="3" indent="0">
              <a:buClr>
                <a:srgbClr val="990099"/>
              </a:buClr>
              <a:buNone/>
            </a:pPr>
            <a:endParaRPr lang="fr-CA" dirty="0">
              <a:solidFill>
                <a:schemeClr val="accent2">
                  <a:lumMod val="75000"/>
                </a:schemeClr>
              </a:solidFill>
            </a:endParaRPr>
          </a:p>
          <a:p>
            <a:pPr marL="1371600" lvl="3" indent="0">
              <a:buClr>
                <a:srgbClr val="990099"/>
              </a:buClr>
              <a:buNone/>
            </a:pPr>
            <a:r>
              <a:rPr lang="fr-CA" sz="2400" dirty="0">
                <a:solidFill>
                  <a:schemeClr val="accent2">
                    <a:lumMod val="75000"/>
                  </a:schemeClr>
                </a:solidFill>
              </a:rPr>
              <a:t>Elle fonctionne essentiellement comme une cour féodale, mais pour l’ensemble du royaume.</a:t>
            </a:r>
            <a:endParaRPr lang="fr-FR" sz="2400" dirty="0">
              <a:solidFill>
                <a:schemeClr val="accent2">
                  <a:lumMod val="75000"/>
                </a:schemeClr>
              </a:solidFill>
            </a:endParaRPr>
          </a:p>
          <a:p>
            <a:pPr marL="1949450" lvl="3" indent="-660400"/>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nvPr>
        </p:nvGraphicFramePr>
        <p:xfrm>
          <a:off x="609600" y="457200"/>
          <a:ext cx="7848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p:cNvSpPr>
            <a:spLocks noGrp="1"/>
          </p:cNvSpPr>
          <p:nvPr>
            <p:ph type="sldNum" sz="quarter" idx="12"/>
          </p:nvPr>
        </p:nvSpPr>
        <p:spPr/>
        <p:txBody>
          <a:bodyPr/>
          <a:lstStyle/>
          <a:p>
            <a:fld id="{73C06243-B296-47F9-85B9-A43785069C43}" type="slidenum">
              <a:rPr lang="en-US" smtClean="0"/>
              <a:pPr/>
              <a:t>8</a:t>
            </a:fld>
            <a:endParaRPr lang="en-US"/>
          </a:p>
        </p:txBody>
      </p:sp>
      <p:sp>
        <p:nvSpPr>
          <p:cNvPr id="7" name="ZoneTexte 6"/>
          <p:cNvSpPr txBox="1"/>
          <p:nvPr/>
        </p:nvSpPr>
        <p:spPr>
          <a:xfrm>
            <a:off x="609600" y="1196752"/>
            <a:ext cx="2018184" cy="1938992"/>
          </a:xfrm>
          <a:prstGeom prst="rect">
            <a:avLst/>
          </a:prstGeom>
          <a:noFill/>
        </p:spPr>
        <p:txBody>
          <a:bodyPr wrap="square" rtlCol="0">
            <a:spAutoFit/>
          </a:bodyPr>
          <a:lstStyle/>
          <a:p>
            <a:r>
              <a:rPr lang="fr-CA" dirty="0"/>
              <a:t>Organisation</a:t>
            </a:r>
          </a:p>
          <a:p>
            <a:r>
              <a:rPr lang="fr-CA" dirty="0"/>
              <a:t>judiciaire – Début du</a:t>
            </a:r>
          </a:p>
          <a:p>
            <a:r>
              <a:rPr lang="fr-CA" dirty="0"/>
              <a:t>Xe-XIIe siècles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7C2784-3BD3-264A-B2F1-E7583AE517F6}"/>
              </a:ext>
            </a:extLst>
          </p:cNvPr>
          <p:cNvSpPr>
            <a:spLocks noGrp="1"/>
          </p:cNvSpPr>
          <p:nvPr>
            <p:ph type="sldNum" sz="quarter" idx="12"/>
          </p:nvPr>
        </p:nvSpPr>
        <p:spPr/>
        <p:txBody>
          <a:bodyPr/>
          <a:lstStyle/>
          <a:p>
            <a:fld id="{73C06243-B296-47F9-85B9-A43785069C43}" type="slidenum">
              <a:rPr lang="en-US" smtClean="0"/>
              <a:pPr/>
              <a:t>9</a:t>
            </a:fld>
            <a:endParaRPr lang="en-US"/>
          </a:p>
        </p:txBody>
      </p:sp>
      <p:sp>
        <p:nvSpPr>
          <p:cNvPr id="5" name="Rectangle 3">
            <a:extLst>
              <a:ext uri="{FF2B5EF4-FFF2-40B4-BE49-F238E27FC236}">
                <a16:creationId xmlns:a16="http://schemas.microsoft.com/office/drawing/2014/main" id="{CEBFD44D-339A-5A46-8C83-F2A4B650CBDE}"/>
              </a:ext>
            </a:extLst>
          </p:cNvPr>
          <p:cNvSpPr txBox="1">
            <a:spLocks noChangeArrowheads="1"/>
          </p:cNvSpPr>
          <p:nvPr/>
        </p:nvSpPr>
        <p:spPr bwMode="auto">
          <a:xfrm>
            <a:off x="0" y="2780928"/>
            <a:ext cx="8676456" cy="55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406650" indent="-577850">
              <a:defRPr sz="2400">
                <a:solidFill>
                  <a:schemeClr val="tx1"/>
                </a:solidFill>
                <a:latin typeface="Times New Roman" panose="02020603050405020304" pitchFamily="18" charset="0"/>
                <a:ea typeface="ＭＳ Ｐゴシック" panose="020B0600070205080204" pitchFamily="34" charset="-128"/>
              </a:defRPr>
            </a:lvl5pPr>
            <a:lvl6pPr marL="28638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3210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7782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2354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1828800" lvl="4" indent="0">
              <a:spcBef>
                <a:spcPct val="20000"/>
              </a:spcBef>
              <a:defRPr/>
            </a:pPr>
            <a:r>
              <a:rPr lang="fr-CA" altLang="fr-FR" sz="2800" dirty="0">
                <a:solidFill>
                  <a:srgbClr val="7030A0"/>
                </a:solidFill>
              </a:rPr>
              <a:t>Vote électronique : Les catégories sociales et les cours</a:t>
            </a:r>
          </a:p>
          <a:p>
            <a:pPr marL="1828800" lvl="4" indent="0">
              <a:spcBef>
                <a:spcPct val="20000"/>
              </a:spcBef>
              <a:defRPr/>
            </a:pPr>
            <a:r>
              <a:rPr lang="fr-CA" altLang="fr-FR" sz="2800" dirty="0">
                <a:solidFill>
                  <a:srgbClr val="006666"/>
                </a:solidFill>
              </a:rPr>
              <a:t> </a:t>
            </a:r>
          </a:p>
        </p:txBody>
      </p:sp>
      <p:sp>
        <p:nvSpPr>
          <p:cNvPr id="6" name="Flèche vers la droite 3">
            <a:extLst>
              <a:ext uri="{FF2B5EF4-FFF2-40B4-BE49-F238E27FC236}">
                <a16:creationId xmlns:a16="http://schemas.microsoft.com/office/drawing/2014/main" id="{73E069A3-0960-8844-8BE2-247AA36DC759}"/>
              </a:ext>
            </a:extLst>
          </p:cNvPr>
          <p:cNvSpPr>
            <a:spLocks noChangeArrowheads="1"/>
          </p:cNvSpPr>
          <p:nvPr/>
        </p:nvSpPr>
        <p:spPr bwMode="auto">
          <a:xfrm>
            <a:off x="750292" y="2852936"/>
            <a:ext cx="977900" cy="484188"/>
          </a:xfrm>
          <a:prstGeom prst="rightArrow">
            <a:avLst>
              <a:gd name="adj1" fmla="val 50000"/>
              <a:gd name="adj2" fmla="val 50024"/>
            </a:avLst>
          </a:prstGeom>
          <a:solidFill>
            <a:schemeClr val="accent1"/>
          </a:solidFill>
          <a:ln w="9525" algn="ctr">
            <a:solidFill>
              <a:schemeClr val="tx1"/>
            </a:solidFill>
            <a:round/>
            <a:headEnd/>
            <a:tailEnd/>
          </a:ln>
        </p:spPr>
        <p:txBody>
          <a:bodyPr anchor="t"/>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extLst>
      <p:ext uri="{BB962C8B-B14F-4D97-AF65-F5344CB8AC3E}">
        <p14:creationId xmlns:p14="http://schemas.microsoft.com/office/powerpoint/2010/main" val="1450744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5.0.25"/>
  <p:tag name="PPTVERSION" val="16"/>
  <p:tag name="TPOS" val="6"/>
</p:tagLst>
</file>

<file path=ppt/theme/theme1.xml><?xml version="1.0" encoding="utf-8"?>
<a:theme xmlns:a="http://schemas.openxmlformats.org/drawingml/2006/main" name="Plan">
  <a:themeElements>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l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C:\1502\Plan.pot</Template>
  <TotalTime>7566</TotalTime>
  <Words>1397</Words>
  <Application>Microsoft Macintosh PowerPoint</Application>
  <PresentationFormat>Affichage à l'écran (4:3)</PresentationFormat>
  <Paragraphs>161</Paragraphs>
  <Slides>12</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Tahoma</vt:lpstr>
      <vt:lpstr>Times New Roman</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p. 6</dc:title>
  <dc:creator>Université d' Ottawa</dc:creator>
  <cp:lastModifiedBy>Dagher Alice</cp:lastModifiedBy>
  <cp:revision>234</cp:revision>
  <cp:lastPrinted>2018-09-18T21:16:09Z</cp:lastPrinted>
  <dcterms:created xsi:type="dcterms:W3CDTF">2002-01-16T16:49:43Z</dcterms:created>
  <dcterms:modified xsi:type="dcterms:W3CDTF">2022-09-29T17:19:08Z</dcterms:modified>
</cp:coreProperties>
</file>