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4"/>
  </p:notesMasterIdLst>
  <p:handoutMasterIdLst>
    <p:handoutMasterId r:id="rId25"/>
  </p:handoutMasterIdLst>
  <p:sldIdLst>
    <p:sldId id="440" r:id="rId2"/>
    <p:sldId id="256" r:id="rId3"/>
    <p:sldId id="289" r:id="rId4"/>
    <p:sldId id="428" r:id="rId5"/>
    <p:sldId id="290" r:id="rId6"/>
    <p:sldId id="307" r:id="rId7"/>
    <p:sldId id="293" r:id="rId8"/>
    <p:sldId id="302" r:id="rId9"/>
    <p:sldId id="436" r:id="rId10"/>
    <p:sldId id="437" r:id="rId11"/>
    <p:sldId id="503" r:id="rId12"/>
    <p:sldId id="396" r:id="rId13"/>
    <p:sldId id="401" r:id="rId14"/>
    <p:sldId id="442" r:id="rId15"/>
    <p:sldId id="310" r:id="rId16"/>
    <p:sldId id="311" r:id="rId17"/>
    <p:sldId id="321" r:id="rId18"/>
    <p:sldId id="443" r:id="rId19"/>
    <p:sldId id="499" r:id="rId20"/>
    <p:sldId id="500" r:id="rId21"/>
    <p:sldId id="501" r:id="rId22"/>
    <p:sldId id="502" r:id="rId23"/>
  </p:sldIdLst>
  <p:sldSz cx="9144000" cy="6858000" type="screen4x3"/>
  <p:notesSz cx="7010400" cy="9296400"/>
  <p:custDataLst>
    <p:tags r:id="rId26"/>
  </p:custDataLst>
  <p:defaultTextStyle>
    <a:defPPr>
      <a:defRPr lang="fr-F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C0099"/>
    <a:srgbClr val="008080"/>
    <a:srgbClr val="FF6600"/>
    <a:srgbClr val="FF00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1" autoAdjust="0"/>
    <p:restoredTop sz="62635" autoAdjust="0"/>
  </p:normalViewPr>
  <p:slideViewPr>
    <p:cSldViewPr>
      <p:cViewPr varScale="1">
        <p:scale>
          <a:sx n="67" d="100"/>
          <a:sy n="67" d="100"/>
        </p:scale>
        <p:origin x="30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CF54C4-AC4B-4D8A-A57B-19AA45E4C06C}" type="doc">
      <dgm:prSet loTypeId="urn:microsoft.com/office/officeart/2005/8/layout/pyramid1" loCatId="pyramid" qsTypeId="urn:microsoft.com/office/officeart/2005/8/quickstyle/simple1" qsCatId="simple" csTypeId="urn:microsoft.com/office/officeart/2005/8/colors/accent1_2" csCatId="accent1" phldr="1"/>
      <dgm:spPr/>
    </dgm:pt>
    <dgm:pt modelId="{E3C4D088-8D33-4365-B4FE-B54968B660CD}">
      <dgm:prSet phldrT="[Texte]" custT="1"/>
      <dgm:spPr>
        <a:solidFill>
          <a:srgbClr val="00B050"/>
        </a:solidFill>
      </dgm:spPr>
      <dgm:t>
        <a:bodyPr/>
        <a:lstStyle/>
        <a:p>
          <a:r>
            <a:rPr lang="fr-CA" sz="2400" dirty="0">
              <a:solidFill>
                <a:schemeClr val="bg1"/>
              </a:solidFill>
            </a:rPr>
            <a:t>Parlements</a:t>
          </a:r>
        </a:p>
        <a:p>
          <a:r>
            <a:rPr lang="fr-CA" sz="2400" dirty="0"/>
            <a:t>(cours d’appel)</a:t>
          </a:r>
          <a:endParaRPr lang="fr-FR" sz="2400" dirty="0"/>
        </a:p>
      </dgm:t>
    </dgm:pt>
    <dgm:pt modelId="{83FE535D-63A2-4CD8-B462-2BB088408D7C}" type="parTrans" cxnId="{A1A305DC-1DA9-4867-8846-39364DD45DEE}">
      <dgm:prSet/>
      <dgm:spPr/>
      <dgm:t>
        <a:bodyPr/>
        <a:lstStyle/>
        <a:p>
          <a:endParaRPr lang="fr-FR"/>
        </a:p>
      </dgm:t>
    </dgm:pt>
    <dgm:pt modelId="{3D8C70D3-4A8A-4B99-8944-DC8DF9061F31}" type="sibTrans" cxnId="{A1A305DC-1DA9-4867-8846-39364DD45DEE}">
      <dgm:prSet/>
      <dgm:spPr/>
      <dgm:t>
        <a:bodyPr/>
        <a:lstStyle/>
        <a:p>
          <a:endParaRPr lang="fr-FR"/>
        </a:p>
      </dgm:t>
    </dgm:pt>
    <dgm:pt modelId="{48E74B27-D46D-4332-A0E8-0BCF161F789E}">
      <dgm:prSet phldrT="[Texte]" custT="1"/>
      <dgm:spPr>
        <a:solidFill>
          <a:srgbClr val="FF6600"/>
        </a:solidFill>
      </dgm:spPr>
      <dgm:t>
        <a:bodyPr/>
        <a:lstStyle/>
        <a:p>
          <a:r>
            <a:rPr lang="fr-CA" sz="2400" dirty="0">
              <a:solidFill>
                <a:schemeClr val="bg1"/>
              </a:solidFill>
            </a:rPr>
            <a:t>Juridictions royales régionales</a:t>
          </a:r>
          <a:endParaRPr lang="fr-FR" sz="2400" dirty="0">
            <a:solidFill>
              <a:schemeClr val="bg1"/>
            </a:solidFill>
          </a:endParaRPr>
        </a:p>
      </dgm:t>
    </dgm:pt>
    <dgm:pt modelId="{3A14546F-EB39-4F23-8DD6-4349F6B5179C}" type="parTrans" cxnId="{7A1F9597-3E52-4D02-BE84-4291922861CA}">
      <dgm:prSet/>
      <dgm:spPr/>
      <dgm:t>
        <a:bodyPr/>
        <a:lstStyle/>
        <a:p>
          <a:endParaRPr lang="fr-FR"/>
        </a:p>
      </dgm:t>
    </dgm:pt>
    <dgm:pt modelId="{0819E952-173E-4255-86A6-7A58B66CF2EE}" type="sibTrans" cxnId="{7A1F9597-3E52-4D02-BE84-4291922861CA}">
      <dgm:prSet/>
      <dgm:spPr/>
      <dgm:t>
        <a:bodyPr/>
        <a:lstStyle/>
        <a:p>
          <a:endParaRPr lang="fr-FR"/>
        </a:p>
      </dgm:t>
    </dgm:pt>
    <dgm:pt modelId="{7C40C1C7-E06C-43E9-B01A-24B4D46BA4F4}">
      <dgm:prSet phldrT="[Texte]" custT="1"/>
      <dgm:spPr>
        <a:solidFill>
          <a:srgbClr val="FFC000"/>
        </a:solidFill>
      </dgm:spPr>
      <dgm:t>
        <a:bodyPr/>
        <a:lstStyle/>
        <a:p>
          <a:r>
            <a:rPr lang="fr-CA" sz="2400" dirty="0">
              <a:solidFill>
                <a:schemeClr val="bg1"/>
              </a:solidFill>
            </a:rPr>
            <a:t>Cours seigneuriales ou municipales</a:t>
          </a:r>
        </a:p>
        <a:p>
          <a:r>
            <a:rPr lang="fr-CA" sz="2400" dirty="0"/>
            <a:t>(avec un ou des juges diplômés en droit)</a:t>
          </a:r>
        </a:p>
        <a:p>
          <a:r>
            <a:rPr lang="fr-CA" sz="2400" dirty="0"/>
            <a:t> </a:t>
          </a:r>
          <a:endParaRPr lang="fr-FR" sz="2400" dirty="0"/>
        </a:p>
      </dgm:t>
    </dgm:pt>
    <dgm:pt modelId="{92803B91-B00A-494A-A684-7535D8E2761B}" type="parTrans" cxnId="{E912491B-FAAC-4846-B9C7-2173E1778432}">
      <dgm:prSet/>
      <dgm:spPr/>
      <dgm:t>
        <a:bodyPr/>
        <a:lstStyle/>
        <a:p>
          <a:endParaRPr lang="fr-FR"/>
        </a:p>
      </dgm:t>
    </dgm:pt>
    <dgm:pt modelId="{7EF2B3D0-190E-48EA-91D5-F698C430FA38}" type="sibTrans" cxnId="{E912491B-FAAC-4846-B9C7-2173E1778432}">
      <dgm:prSet/>
      <dgm:spPr/>
      <dgm:t>
        <a:bodyPr/>
        <a:lstStyle/>
        <a:p>
          <a:endParaRPr lang="fr-FR"/>
        </a:p>
      </dgm:t>
    </dgm:pt>
    <dgm:pt modelId="{BCE1011F-98BA-477C-9507-8CECDD40C42E}">
      <dgm:prSet/>
      <dgm:spPr>
        <a:solidFill>
          <a:srgbClr val="0070C0"/>
        </a:solidFill>
        <a:ln>
          <a:solidFill>
            <a:srgbClr val="0070C0"/>
          </a:solidFill>
        </a:ln>
      </dgm:spPr>
      <dgm:t>
        <a:bodyPr/>
        <a:lstStyle/>
        <a:p>
          <a:endParaRPr lang="fr-FR"/>
        </a:p>
      </dgm:t>
    </dgm:pt>
    <dgm:pt modelId="{E8298267-CA5B-475A-936D-12D558CF1E8D}" type="parTrans" cxnId="{A798F6BB-F75E-45DB-803A-6B446471957B}">
      <dgm:prSet/>
      <dgm:spPr/>
      <dgm:t>
        <a:bodyPr/>
        <a:lstStyle/>
        <a:p>
          <a:endParaRPr lang="fr-FR"/>
        </a:p>
      </dgm:t>
    </dgm:pt>
    <dgm:pt modelId="{E9A4FE48-9BC4-4ED0-9BCB-FD15C53BCC7D}" type="sibTrans" cxnId="{A798F6BB-F75E-45DB-803A-6B446471957B}">
      <dgm:prSet/>
      <dgm:spPr/>
      <dgm:t>
        <a:bodyPr/>
        <a:lstStyle/>
        <a:p>
          <a:endParaRPr lang="fr-FR"/>
        </a:p>
      </dgm:t>
    </dgm:pt>
    <dgm:pt modelId="{4C07C337-074E-420B-A595-F19E78F9E87F}" type="pres">
      <dgm:prSet presAssocID="{CECF54C4-AC4B-4D8A-A57B-19AA45E4C06C}" presName="Name0" presStyleCnt="0">
        <dgm:presLayoutVars>
          <dgm:dir/>
          <dgm:animLvl val="lvl"/>
          <dgm:resizeHandles val="exact"/>
        </dgm:presLayoutVars>
      </dgm:prSet>
      <dgm:spPr/>
    </dgm:pt>
    <dgm:pt modelId="{8FE09E29-BA8E-4FA0-B86B-4D5FAB2CDE9A}" type="pres">
      <dgm:prSet presAssocID="{BCE1011F-98BA-477C-9507-8CECDD40C42E}" presName="Name8" presStyleCnt="0"/>
      <dgm:spPr/>
    </dgm:pt>
    <dgm:pt modelId="{A4076CEF-3BA1-41B7-B2AB-D86FCF161BB4}" type="pres">
      <dgm:prSet presAssocID="{BCE1011F-98BA-477C-9507-8CECDD40C42E}" presName="level" presStyleLbl="node1" presStyleIdx="0" presStyleCnt="4">
        <dgm:presLayoutVars>
          <dgm:chMax val="1"/>
          <dgm:bulletEnabled val="1"/>
        </dgm:presLayoutVars>
      </dgm:prSet>
      <dgm:spPr/>
    </dgm:pt>
    <dgm:pt modelId="{F6295CCA-4D0B-4FB1-8468-91C5344631F4}" type="pres">
      <dgm:prSet presAssocID="{BCE1011F-98BA-477C-9507-8CECDD40C42E}" presName="levelTx" presStyleLbl="revTx" presStyleIdx="0" presStyleCnt="0">
        <dgm:presLayoutVars>
          <dgm:chMax val="1"/>
          <dgm:bulletEnabled val="1"/>
        </dgm:presLayoutVars>
      </dgm:prSet>
      <dgm:spPr/>
    </dgm:pt>
    <dgm:pt modelId="{9E33A939-0422-49F5-80D2-81A8827A857C}" type="pres">
      <dgm:prSet presAssocID="{E3C4D088-8D33-4365-B4FE-B54968B660CD}" presName="Name8" presStyleCnt="0"/>
      <dgm:spPr/>
    </dgm:pt>
    <dgm:pt modelId="{27A69FEB-53D8-416A-9D39-54F93F7F0B51}" type="pres">
      <dgm:prSet presAssocID="{E3C4D088-8D33-4365-B4FE-B54968B660CD}" presName="level" presStyleLbl="node1" presStyleIdx="1" presStyleCnt="4">
        <dgm:presLayoutVars>
          <dgm:chMax val="1"/>
          <dgm:bulletEnabled val="1"/>
        </dgm:presLayoutVars>
      </dgm:prSet>
      <dgm:spPr/>
    </dgm:pt>
    <dgm:pt modelId="{331E49EC-F47E-4F72-96AA-32444F3E4369}" type="pres">
      <dgm:prSet presAssocID="{E3C4D088-8D33-4365-B4FE-B54968B660CD}" presName="levelTx" presStyleLbl="revTx" presStyleIdx="0" presStyleCnt="0">
        <dgm:presLayoutVars>
          <dgm:chMax val="1"/>
          <dgm:bulletEnabled val="1"/>
        </dgm:presLayoutVars>
      </dgm:prSet>
      <dgm:spPr/>
    </dgm:pt>
    <dgm:pt modelId="{C5CC8B84-2155-489A-9AED-3D363195C09B}" type="pres">
      <dgm:prSet presAssocID="{48E74B27-D46D-4332-A0E8-0BCF161F789E}" presName="Name8" presStyleCnt="0"/>
      <dgm:spPr/>
    </dgm:pt>
    <dgm:pt modelId="{6EAE7B0F-FE3D-4086-9CD2-1AE5BF893765}" type="pres">
      <dgm:prSet presAssocID="{48E74B27-D46D-4332-A0E8-0BCF161F789E}" presName="level" presStyleLbl="node1" presStyleIdx="2" presStyleCnt="4">
        <dgm:presLayoutVars>
          <dgm:chMax val="1"/>
          <dgm:bulletEnabled val="1"/>
        </dgm:presLayoutVars>
      </dgm:prSet>
      <dgm:spPr/>
    </dgm:pt>
    <dgm:pt modelId="{1D1EF506-8B8E-47AD-AAEF-52A87926A1A0}" type="pres">
      <dgm:prSet presAssocID="{48E74B27-D46D-4332-A0E8-0BCF161F789E}" presName="levelTx" presStyleLbl="revTx" presStyleIdx="0" presStyleCnt="0">
        <dgm:presLayoutVars>
          <dgm:chMax val="1"/>
          <dgm:bulletEnabled val="1"/>
        </dgm:presLayoutVars>
      </dgm:prSet>
      <dgm:spPr/>
    </dgm:pt>
    <dgm:pt modelId="{2F1BD8E7-C900-42EE-9302-42AC28BCE384}" type="pres">
      <dgm:prSet presAssocID="{7C40C1C7-E06C-43E9-B01A-24B4D46BA4F4}" presName="Name8" presStyleCnt="0"/>
      <dgm:spPr/>
    </dgm:pt>
    <dgm:pt modelId="{D770C73E-7C7C-4CC4-BDEC-ACE34BA72CA0}" type="pres">
      <dgm:prSet presAssocID="{7C40C1C7-E06C-43E9-B01A-24B4D46BA4F4}" presName="level" presStyleLbl="node1" presStyleIdx="3" presStyleCnt="4">
        <dgm:presLayoutVars>
          <dgm:chMax val="1"/>
          <dgm:bulletEnabled val="1"/>
        </dgm:presLayoutVars>
      </dgm:prSet>
      <dgm:spPr/>
    </dgm:pt>
    <dgm:pt modelId="{8B52C6E6-9B7F-4386-BA23-11236B52861A}" type="pres">
      <dgm:prSet presAssocID="{7C40C1C7-E06C-43E9-B01A-24B4D46BA4F4}" presName="levelTx" presStyleLbl="revTx" presStyleIdx="0" presStyleCnt="0">
        <dgm:presLayoutVars>
          <dgm:chMax val="1"/>
          <dgm:bulletEnabled val="1"/>
        </dgm:presLayoutVars>
      </dgm:prSet>
      <dgm:spPr/>
    </dgm:pt>
  </dgm:ptLst>
  <dgm:cxnLst>
    <dgm:cxn modelId="{8D057218-AD38-4F0C-A83E-9EC2A7108E1D}" type="presOf" srcId="{7C40C1C7-E06C-43E9-B01A-24B4D46BA4F4}" destId="{D770C73E-7C7C-4CC4-BDEC-ACE34BA72CA0}" srcOrd="0" destOrd="0" presId="urn:microsoft.com/office/officeart/2005/8/layout/pyramid1"/>
    <dgm:cxn modelId="{E912491B-FAAC-4846-B9C7-2173E1778432}" srcId="{CECF54C4-AC4B-4D8A-A57B-19AA45E4C06C}" destId="{7C40C1C7-E06C-43E9-B01A-24B4D46BA4F4}" srcOrd="3" destOrd="0" parTransId="{92803B91-B00A-494A-A684-7535D8E2761B}" sibTransId="{7EF2B3D0-190E-48EA-91D5-F698C430FA38}"/>
    <dgm:cxn modelId="{E9980722-D31B-4E9F-81FD-7CB68FD75597}" type="presOf" srcId="{CECF54C4-AC4B-4D8A-A57B-19AA45E4C06C}" destId="{4C07C337-074E-420B-A595-F19E78F9E87F}" srcOrd="0" destOrd="0" presId="urn:microsoft.com/office/officeart/2005/8/layout/pyramid1"/>
    <dgm:cxn modelId="{953A6631-5D93-4BA4-8041-A4E2CB4197DC}" type="presOf" srcId="{E3C4D088-8D33-4365-B4FE-B54968B660CD}" destId="{331E49EC-F47E-4F72-96AA-32444F3E4369}" srcOrd="1" destOrd="0" presId="urn:microsoft.com/office/officeart/2005/8/layout/pyramid1"/>
    <dgm:cxn modelId="{B977AC3C-7C04-4C41-B4FC-8EC57C928396}" type="presOf" srcId="{7C40C1C7-E06C-43E9-B01A-24B4D46BA4F4}" destId="{8B52C6E6-9B7F-4386-BA23-11236B52861A}" srcOrd="1" destOrd="0" presId="urn:microsoft.com/office/officeart/2005/8/layout/pyramid1"/>
    <dgm:cxn modelId="{7A1F9597-3E52-4D02-BE84-4291922861CA}" srcId="{CECF54C4-AC4B-4D8A-A57B-19AA45E4C06C}" destId="{48E74B27-D46D-4332-A0E8-0BCF161F789E}" srcOrd="2" destOrd="0" parTransId="{3A14546F-EB39-4F23-8DD6-4349F6B5179C}" sibTransId="{0819E952-173E-4255-86A6-7A58B66CF2EE}"/>
    <dgm:cxn modelId="{00B7019B-325F-4BFF-87B3-9D4BDB85B1B5}" type="presOf" srcId="{48E74B27-D46D-4332-A0E8-0BCF161F789E}" destId="{1D1EF506-8B8E-47AD-AAEF-52A87926A1A0}" srcOrd="1" destOrd="0" presId="urn:microsoft.com/office/officeart/2005/8/layout/pyramid1"/>
    <dgm:cxn modelId="{AA1551A2-CDE3-4403-855A-22A0B5D22889}" type="presOf" srcId="{BCE1011F-98BA-477C-9507-8CECDD40C42E}" destId="{F6295CCA-4D0B-4FB1-8468-91C5344631F4}" srcOrd="1" destOrd="0" presId="urn:microsoft.com/office/officeart/2005/8/layout/pyramid1"/>
    <dgm:cxn modelId="{D71EDCB5-C0E9-4BA5-BA7C-739095A46370}" type="presOf" srcId="{48E74B27-D46D-4332-A0E8-0BCF161F789E}" destId="{6EAE7B0F-FE3D-4086-9CD2-1AE5BF893765}" srcOrd="0" destOrd="0" presId="urn:microsoft.com/office/officeart/2005/8/layout/pyramid1"/>
    <dgm:cxn modelId="{A798F6BB-F75E-45DB-803A-6B446471957B}" srcId="{CECF54C4-AC4B-4D8A-A57B-19AA45E4C06C}" destId="{BCE1011F-98BA-477C-9507-8CECDD40C42E}" srcOrd="0" destOrd="0" parTransId="{E8298267-CA5B-475A-936D-12D558CF1E8D}" sibTransId="{E9A4FE48-9BC4-4ED0-9BCB-FD15C53BCC7D}"/>
    <dgm:cxn modelId="{FA601CCB-B7DC-4929-9F11-4F9006CF2690}" type="presOf" srcId="{BCE1011F-98BA-477C-9507-8CECDD40C42E}" destId="{A4076CEF-3BA1-41B7-B2AB-D86FCF161BB4}" srcOrd="0" destOrd="0" presId="urn:microsoft.com/office/officeart/2005/8/layout/pyramid1"/>
    <dgm:cxn modelId="{A1A305DC-1DA9-4867-8846-39364DD45DEE}" srcId="{CECF54C4-AC4B-4D8A-A57B-19AA45E4C06C}" destId="{E3C4D088-8D33-4365-B4FE-B54968B660CD}" srcOrd="1" destOrd="0" parTransId="{83FE535D-63A2-4CD8-B462-2BB088408D7C}" sibTransId="{3D8C70D3-4A8A-4B99-8944-DC8DF9061F31}"/>
    <dgm:cxn modelId="{2DF672EA-B07E-4F7F-85EE-3602E33130F0}" type="presOf" srcId="{E3C4D088-8D33-4365-B4FE-B54968B660CD}" destId="{27A69FEB-53D8-416A-9D39-54F93F7F0B51}" srcOrd="0" destOrd="0" presId="urn:microsoft.com/office/officeart/2005/8/layout/pyramid1"/>
    <dgm:cxn modelId="{AAC7EBF4-D19F-4696-93ED-3CB7725561C5}" type="presParOf" srcId="{4C07C337-074E-420B-A595-F19E78F9E87F}" destId="{8FE09E29-BA8E-4FA0-B86B-4D5FAB2CDE9A}" srcOrd="0" destOrd="0" presId="urn:microsoft.com/office/officeart/2005/8/layout/pyramid1"/>
    <dgm:cxn modelId="{E8F7D18C-0EFF-4307-A127-7377E52533D0}" type="presParOf" srcId="{8FE09E29-BA8E-4FA0-B86B-4D5FAB2CDE9A}" destId="{A4076CEF-3BA1-41B7-B2AB-D86FCF161BB4}" srcOrd="0" destOrd="0" presId="urn:microsoft.com/office/officeart/2005/8/layout/pyramid1"/>
    <dgm:cxn modelId="{17E5CA3D-6493-4057-8C5C-45038A1ED7AB}" type="presParOf" srcId="{8FE09E29-BA8E-4FA0-B86B-4D5FAB2CDE9A}" destId="{F6295CCA-4D0B-4FB1-8468-91C5344631F4}" srcOrd="1" destOrd="0" presId="urn:microsoft.com/office/officeart/2005/8/layout/pyramid1"/>
    <dgm:cxn modelId="{A7AA7673-0235-4520-90CA-D25865623C6A}" type="presParOf" srcId="{4C07C337-074E-420B-A595-F19E78F9E87F}" destId="{9E33A939-0422-49F5-80D2-81A8827A857C}" srcOrd="1" destOrd="0" presId="urn:microsoft.com/office/officeart/2005/8/layout/pyramid1"/>
    <dgm:cxn modelId="{ED8BB59A-8976-4BF6-959D-BF84413687CB}" type="presParOf" srcId="{9E33A939-0422-49F5-80D2-81A8827A857C}" destId="{27A69FEB-53D8-416A-9D39-54F93F7F0B51}" srcOrd="0" destOrd="0" presId="urn:microsoft.com/office/officeart/2005/8/layout/pyramid1"/>
    <dgm:cxn modelId="{CAD8BDA3-2DC6-42FC-AFCC-BA6D4D938FCC}" type="presParOf" srcId="{9E33A939-0422-49F5-80D2-81A8827A857C}" destId="{331E49EC-F47E-4F72-96AA-32444F3E4369}" srcOrd="1" destOrd="0" presId="urn:microsoft.com/office/officeart/2005/8/layout/pyramid1"/>
    <dgm:cxn modelId="{E1EB43F8-691D-447A-BFA6-E84E89B90E35}" type="presParOf" srcId="{4C07C337-074E-420B-A595-F19E78F9E87F}" destId="{C5CC8B84-2155-489A-9AED-3D363195C09B}" srcOrd="2" destOrd="0" presId="urn:microsoft.com/office/officeart/2005/8/layout/pyramid1"/>
    <dgm:cxn modelId="{7A70579F-8619-44ED-B546-50F261593A96}" type="presParOf" srcId="{C5CC8B84-2155-489A-9AED-3D363195C09B}" destId="{6EAE7B0F-FE3D-4086-9CD2-1AE5BF893765}" srcOrd="0" destOrd="0" presId="urn:microsoft.com/office/officeart/2005/8/layout/pyramid1"/>
    <dgm:cxn modelId="{3F8C662E-2016-4682-ACA5-82F9D85F16C3}" type="presParOf" srcId="{C5CC8B84-2155-489A-9AED-3D363195C09B}" destId="{1D1EF506-8B8E-47AD-AAEF-52A87926A1A0}" srcOrd="1" destOrd="0" presId="urn:microsoft.com/office/officeart/2005/8/layout/pyramid1"/>
    <dgm:cxn modelId="{AF924182-70D1-4A4B-80E1-7800E19343CA}" type="presParOf" srcId="{4C07C337-074E-420B-A595-F19E78F9E87F}" destId="{2F1BD8E7-C900-42EE-9302-42AC28BCE384}" srcOrd="3" destOrd="0" presId="urn:microsoft.com/office/officeart/2005/8/layout/pyramid1"/>
    <dgm:cxn modelId="{FA2D9AA4-C41A-420B-BF33-309F32F9915A}" type="presParOf" srcId="{2F1BD8E7-C900-42EE-9302-42AC28BCE384}" destId="{D770C73E-7C7C-4CC4-BDEC-ACE34BA72CA0}" srcOrd="0" destOrd="0" presId="urn:microsoft.com/office/officeart/2005/8/layout/pyramid1"/>
    <dgm:cxn modelId="{CE3F3F3F-779D-45FC-A9D3-F1016083DDC0}" type="presParOf" srcId="{2F1BD8E7-C900-42EE-9302-42AC28BCE384}" destId="{8B52C6E6-9B7F-4386-BA23-11236B52861A}"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76CEF-3BA1-41B7-B2AB-D86FCF161BB4}">
      <dsp:nvSpPr>
        <dsp:cNvPr id="0" name=""/>
        <dsp:cNvSpPr/>
      </dsp:nvSpPr>
      <dsp:spPr>
        <a:xfrm>
          <a:off x="2943225" y="0"/>
          <a:ext cx="1962150" cy="1447800"/>
        </a:xfrm>
        <a:prstGeom prst="trapezoid">
          <a:avLst>
            <a:gd name="adj" fmla="val 67763"/>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fr-FR" sz="6500" kern="1200"/>
        </a:p>
      </dsp:txBody>
      <dsp:txXfrm>
        <a:off x="2943225" y="0"/>
        <a:ext cx="1962150" cy="1447800"/>
      </dsp:txXfrm>
    </dsp:sp>
    <dsp:sp modelId="{27A69FEB-53D8-416A-9D39-54F93F7F0B51}">
      <dsp:nvSpPr>
        <dsp:cNvPr id="0" name=""/>
        <dsp:cNvSpPr/>
      </dsp:nvSpPr>
      <dsp:spPr>
        <a:xfrm>
          <a:off x="1962150" y="1447800"/>
          <a:ext cx="3924300" cy="1447800"/>
        </a:xfrm>
        <a:prstGeom prst="trapezoid">
          <a:avLst>
            <a:gd name="adj" fmla="val 67763"/>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CA" sz="2400" kern="1200" dirty="0">
              <a:solidFill>
                <a:schemeClr val="bg1"/>
              </a:solidFill>
            </a:rPr>
            <a:t>Parlements</a:t>
          </a:r>
        </a:p>
        <a:p>
          <a:pPr marL="0" lvl="0" indent="0" algn="ctr" defTabSz="1066800">
            <a:lnSpc>
              <a:spcPct val="90000"/>
            </a:lnSpc>
            <a:spcBef>
              <a:spcPct val="0"/>
            </a:spcBef>
            <a:spcAft>
              <a:spcPct val="35000"/>
            </a:spcAft>
            <a:buNone/>
          </a:pPr>
          <a:r>
            <a:rPr lang="fr-CA" sz="2400" kern="1200" dirty="0"/>
            <a:t>(cours d’appel)</a:t>
          </a:r>
          <a:endParaRPr lang="fr-FR" sz="2400" kern="1200" dirty="0"/>
        </a:p>
      </dsp:txBody>
      <dsp:txXfrm>
        <a:off x="2648902" y="1447800"/>
        <a:ext cx="2550795" cy="1447800"/>
      </dsp:txXfrm>
    </dsp:sp>
    <dsp:sp modelId="{6EAE7B0F-FE3D-4086-9CD2-1AE5BF893765}">
      <dsp:nvSpPr>
        <dsp:cNvPr id="0" name=""/>
        <dsp:cNvSpPr/>
      </dsp:nvSpPr>
      <dsp:spPr>
        <a:xfrm>
          <a:off x="981075" y="2895600"/>
          <a:ext cx="5886450" cy="1447800"/>
        </a:xfrm>
        <a:prstGeom prst="trapezoid">
          <a:avLst>
            <a:gd name="adj" fmla="val 67763"/>
          </a:avLst>
        </a:prstGeom>
        <a:solidFill>
          <a:srgbClr val="FF6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CA" sz="2400" kern="1200" dirty="0">
              <a:solidFill>
                <a:schemeClr val="bg1"/>
              </a:solidFill>
            </a:rPr>
            <a:t>Juridictions royales régionales</a:t>
          </a:r>
          <a:endParaRPr lang="fr-FR" sz="2400" kern="1200" dirty="0">
            <a:solidFill>
              <a:schemeClr val="bg1"/>
            </a:solidFill>
          </a:endParaRPr>
        </a:p>
      </dsp:txBody>
      <dsp:txXfrm>
        <a:off x="2011203" y="2895600"/>
        <a:ext cx="3826192" cy="1447800"/>
      </dsp:txXfrm>
    </dsp:sp>
    <dsp:sp modelId="{D770C73E-7C7C-4CC4-BDEC-ACE34BA72CA0}">
      <dsp:nvSpPr>
        <dsp:cNvPr id="0" name=""/>
        <dsp:cNvSpPr/>
      </dsp:nvSpPr>
      <dsp:spPr>
        <a:xfrm>
          <a:off x="0" y="4343400"/>
          <a:ext cx="7848600" cy="1447800"/>
        </a:xfrm>
        <a:prstGeom prst="trapezoid">
          <a:avLst>
            <a:gd name="adj" fmla="val 67763"/>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CA" sz="2400" kern="1200" dirty="0">
              <a:solidFill>
                <a:schemeClr val="bg1"/>
              </a:solidFill>
            </a:rPr>
            <a:t>Cours seigneuriales ou municipales</a:t>
          </a:r>
        </a:p>
        <a:p>
          <a:pPr marL="0" lvl="0" indent="0" algn="ctr" defTabSz="1066800">
            <a:lnSpc>
              <a:spcPct val="90000"/>
            </a:lnSpc>
            <a:spcBef>
              <a:spcPct val="0"/>
            </a:spcBef>
            <a:spcAft>
              <a:spcPct val="35000"/>
            </a:spcAft>
            <a:buNone/>
          </a:pPr>
          <a:r>
            <a:rPr lang="fr-CA" sz="2400" kern="1200" dirty="0"/>
            <a:t>(avec un ou des juges diplômés en droit)</a:t>
          </a:r>
        </a:p>
        <a:p>
          <a:pPr marL="0" lvl="0" indent="0" algn="ctr" defTabSz="1066800">
            <a:lnSpc>
              <a:spcPct val="90000"/>
            </a:lnSpc>
            <a:spcBef>
              <a:spcPct val="0"/>
            </a:spcBef>
            <a:spcAft>
              <a:spcPct val="35000"/>
            </a:spcAft>
            <a:buNone/>
          </a:pPr>
          <a:r>
            <a:rPr lang="fr-CA" sz="2400" kern="1200" dirty="0"/>
            <a:t> </a:t>
          </a:r>
          <a:endParaRPr lang="fr-FR" sz="2400" kern="1200" dirty="0"/>
        </a:p>
      </dsp:txBody>
      <dsp:txXfrm>
        <a:off x="1373504" y="4343400"/>
        <a:ext cx="5101590" cy="14478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defTabSz="931863" eaLnBrk="1" hangingPunct="1">
              <a:defRPr sz="1200">
                <a:latin typeface="Tahoma" charset="0"/>
              </a:defRPr>
            </a:lvl1pPr>
          </a:lstStyle>
          <a:p>
            <a:endParaRPr lang="fr-FR"/>
          </a:p>
        </p:txBody>
      </p:sp>
      <p:sp>
        <p:nvSpPr>
          <p:cNvPr id="99331"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algn="r" defTabSz="931863" eaLnBrk="1" hangingPunct="1">
              <a:defRPr sz="1200">
                <a:latin typeface="Tahoma" charset="0"/>
              </a:defRPr>
            </a:lvl1pPr>
          </a:lstStyle>
          <a:p>
            <a:endParaRPr lang="fr-FR"/>
          </a:p>
        </p:txBody>
      </p:sp>
      <p:sp>
        <p:nvSpPr>
          <p:cNvPr id="99332" name="Rectangle 4"/>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defTabSz="931863" eaLnBrk="1" hangingPunct="1">
              <a:defRPr sz="1200">
                <a:latin typeface="Tahoma" charset="0"/>
              </a:defRPr>
            </a:lvl1pPr>
          </a:lstStyle>
          <a:p>
            <a:endParaRPr lang="fr-FR"/>
          </a:p>
        </p:txBody>
      </p:sp>
      <p:sp>
        <p:nvSpPr>
          <p:cNvPr id="99333"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algn="r" defTabSz="931863" eaLnBrk="1" hangingPunct="1">
              <a:defRPr sz="1200">
                <a:latin typeface="Tahoma" charset="0"/>
              </a:defRPr>
            </a:lvl1pPr>
          </a:lstStyle>
          <a:p>
            <a:fld id="{4A67F752-E9A1-460E-8EE3-4203652BBF47}" type="slidenum">
              <a:rPr lang="fr-FR"/>
              <a:pPr/>
              <a:t>‹n°›</a:t>
            </a:fld>
            <a:endParaRPr lang="fr-FR"/>
          </a:p>
        </p:txBody>
      </p:sp>
    </p:spTree>
    <p:extLst>
      <p:ext uri="{BB962C8B-B14F-4D97-AF65-F5344CB8AC3E}">
        <p14:creationId xmlns:p14="http://schemas.microsoft.com/office/powerpoint/2010/main" val="313575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defTabSz="931863" eaLnBrk="1" hangingPunct="1">
              <a:defRPr sz="1200"/>
            </a:lvl1pPr>
          </a:lstStyle>
          <a:p>
            <a:endParaRPr lang="fr-FR"/>
          </a:p>
        </p:txBody>
      </p:sp>
      <p:sp>
        <p:nvSpPr>
          <p:cNvPr id="10243" name="Rectangle 3"/>
          <p:cNvSpPr>
            <a:spLocks noGrp="1" noChangeArrowheads="1"/>
          </p:cNvSpPr>
          <p:nvPr>
            <p:ph type="dt" idx="1"/>
          </p:nvPr>
        </p:nvSpPr>
        <p:spPr bwMode="auto">
          <a:xfrm>
            <a:off x="3973513" y="0"/>
            <a:ext cx="3036887"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algn="r" defTabSz="931863" eaLnBrk="1" hangingPunct="1">
              <a:defRPr sz="1200"/>
            </a:lvl1pPr>
          </a:lstStyle>
          <a:p>
            <a:endParaRPr lang="fr-FR"/>
          </a:p>
        </p:txBody>
      </p:sp>
      <p:sp>
        <p:nvSpPr>
          <p:cNvPr id="102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46" name="Rectangle 6"/>
          <p:cNvSpPr>
            <a:spLocks noGrp="1" noChangeArrowheads="1"/>
          </p:cNvSpPr>
          <p:nvPr>
            <p:ph type="ftr" sz="quarter" idx="4"/>
          </p:nvPr>
        </p:nvSpPr>
        <p:spPr bwMode="auto">
          <a:xfrm>
            <a:off x="0" y="8831263"/>
            <a:ext cx="3036888"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defTabSz="931863" eaLnBrk="1" hangingPunct="1">
              <a:defRPr sz="1200"/>
            </a:lvl1pPr>
          </a:lstStyle>
          <a:p>
            <a:endParaRPr lang="fr-FR"/>
          </a:p>
        </p:txBody>
      </p:sp>
      <p:sp>
        <p:nvSpPr>
          <p:cNvPr id="10247" name="Rectangle 7"/>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algn="r" defTabSz="931863" eaLnBrk="1" hangingPunct="1">
              <a:defRPr sz="1200"/>
            </a:lvl1pPr>
          </a:lstStyle>
          <a:p>
            <a:fld id="{7B333742-95E2-4363-B974-3A7E82915AB3}" type="slidenum">
              <a:rPr lang="fr-FR"/>
              <a:pPr/>
              <a:t>‹n°›</a:t>
            </a:fld>
            <a:endParaRPr lang="fr-FR"/>
          </a:p>
        </p:txBody>
      </p:sp>
    </p:spTree>
    <p:extLst>
      <p:ext uri="{BB962C8B-B14F-4D97-AF65-F5344CB8AC3E}">
        <p14:creationId xmlns:p14="http://schemas.microsoft.com/office/powerpoint/2010/main" val="4810817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DACE5A3C-2957-B447-9373-CD4B17649A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02F31B1-E674-4844-878F-B1447D5AA7DE}" type="slidenum">
              <a:rPr lang="fr-FR" altLang="fr-FR" sz="1200" smtClean="0">
                <a:latin typeface="Tahoma" panose="020B0604030504040204" pitchFamily="34" charset="0"/>
              </a:rPr>
              <a:pPr/>
              <a:t>1</a:t>
            </a:fld>
            <a:endParaRPr lang="fr-FR" altLang="fr-FR" sz="1200">
              <a:latin typeface="Tahoma" panose="020B0604030504040204" pitchFamily="34" charset="0"/>
            </a:endParaRPr>
          </a:p>
        </p:txBody>
      </p:sp>
      <p:sp>
        <p:nvSpPr>
          <p:cNvPr id="16386" name="Rectangle 2">
            <a:extLst>
              <a:ext uri="{FF2B5EF4-FFF2-40B4-BE49-F238E27FC236}">
                <a16:creationId xmlns:a16="http://schemas.microsoft.com/office/drawing/2014/main" id="{DC20344A-943D-0045-A1D0-56FEFD2D8457}"/>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DBBD33D-4D5F-E043-8BDF-A96907B5CB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Roi reprend contrôle sur majorité du système judiciaire</a:t>
            </a:r>
          </a:p>
        </p:txBody>
      </p:sp>
    </p:spTree>
    <p:extLst>
      <p:ext uri="{BB962C8B-B14F-4D97-AF65-F5344CB8AC3E}">
        <p14:creationId xmlns:p14="http://schemas.microsoft.com/office/powerpoint/2010/main" val="2343292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1AD47-907E-4A26-BBC2-1AF17F50B973}" type="slidenum">
              <a:rPr lang="fr-FR"/>
              <a:pPr/>
              <a:t>10</a:t>
            </a:fld>
            <a:endParaRPr lang="fr-F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pPr marL="228600" indent="-228600">
              <a:buFontTx/>
              <a:buAutoNum type="arabicParenR"/>
            </a:pPr>
            <a:endParaRPr lang="fr-CA" dirty="0"/>
          </a:p>
        </p:txBody>
      </p:sp>
    </p:spTree>
    <p:extLst>
      <p:ext uri="{BB962C8B-B14F-4D97-AF65-F5344CB8AC3E}">
        <p14:creationId xmlns:p14="http://schemas.microsoft.com/office/powerpoint/2010/main" val="251808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333742-95E2-4363-B974-3A7E82915AB3}" type="slidenum">
              <a:rPr lang="fr-FR" smtClean="0"/>
              <a:pPr/>
              <a:t>11</a:t>
            </a:fld>
            <a:endParaRPr lang="fr-FR"/>
          </a:p>
        </p:txBody>
      </p:sp>
    </p:spTree>
    <p:extLst>
      <p:ext uri="{BB962C8B-B14F-4D97-AF65-F5344CB8AC3E}">
        <p14:creationId xmlns:p14="http://schemas.microsoft.com/office/powerpoint/2010/main" val="292097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EF6DD-844C-4934-88B0-370BA6187347}" type="slidenum">
              <a:rPr lang="fr-FR"/>
              <a:pPr/>
              <a:t>12</a:t>
            </a:fld>
            <a:endParaRPr lang="fr-F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pPr marL="228600" indent="-228600">
              <a:buFontTx/>
              <a:buAutoNum type="arabicParenR"/>
            </a:pPr>
            <a:endParaRPr lang="fr-CA" dirty="0"/>
          </a:p>
          <a:p>
            <a:pPr marL="228600" indent="-228600"/>
            <a:r>
              <a:rPr lang="fr-CA" dirty="0"/>
              <a:t>Parlement veut dire Cour d’appel (jusqu’en 1789) avec des juges. </a:t>
            </a:r>
          </a:p>
          <a:p>
            <a:pPr marL="228600" indent="-228600"/>
            <a:r>
              <a:rPr lang="fr-CA" dirty="0"/>
              <a:t>Parlement de Paris= CA du Roi. </a:t>
            </a:r>
          </a:p>
          <a:p>
            <a:pPr marL="228600" indent="-228600"/>
            <a:endParaRPr lang="fr-CA" dirty="0"/>
          </a:p>
          <a:p>
            <a:pPr marL="228600" indent="-228600"/>
            <a:r>
              <a:rPr lang="fr-CA" dirty="0"/>
              <a:t>Par la suite, même les autres seigneurs en France vont transformer leurs cours féodales en CA.</a:t>
            </a:r>
          </a:p>
          <a:p>
            <a:pPr marL="228600" indent="-228600"/>
            <a:endParaRPr lang="fr-CA" dirty="0"/>
          </a:p>
          <a:p>
            <a:pPr marL="228600" indent="-228600"/>
            <a:r>
              <a:rPr lang="fr-CA" dirty="0"/>
              <a:t>Puis, a partir de 1443: le Roi est plus puissant et n’accepte plus qu’il y ait d’autres CA contrôlées par d’autres juges dans le royaume. Il prend donc ces CA et transforme leur statut/nom, nomme les juges, </a:t>
            </a:r>
            <a:r>
              <a:rPr lang="fr-CA" dirty="0" err="1"/>
              <a:t>brf</a:t>
            </a:r>
            <a:r>
              <a:rPr lang="fr-CA" dirty="0"/>
              <a:t> prend le contrôle sur ces CA.</a:t>
            </a:r>
          </a:p>
          <a:p>
            <a:pPr marL="228600" indent="-228600"/>
            <a:r>
              <a:rPr lang="fr-CA" dirty="0"/>
              <a:t>=s’assure de contrôler fonctionnement de TOUTES les instances d’appel</a:t>
            </a:r>
          </a:p>
          <a:p>
            <a:pPr marL="228600" indent="-228600"/>
            <a:endParaRPr lang="fr-CA" dirty="0"/>
          </a:p>
          <a:p>
            <a:pPr marL="228600" indent="-228600"/>
            <a:r>
              <a:rPr lang="fr-CA" dirty="0"/>
              <a:t>Le Roi, qui avait accepté que l’Église entende certaines causes dans leur tribunaux, mais exige que l’appel soit devant ses juges dans un Parlement et non dans un tribunal de l’église</a:t>
            </a:r>
          </a:p>
          <a:p>
            <a:pPr marL="228600" indent="-228600"/>
            <a:endParaRPr lang="fr-CA" dirty="0"/>
          </a:p>
          <a:p>
            <a:pPr marL="228600" indent="-228600"/>
            <a:r>
              <a:rPr lang="fr-CA" dirty="0"/>
              <a:t>Sorte de CS, le Conseil du Roi était au dessus du Parlement et le Roi avait possibilité d’intervenir dans les décisions du Parlement.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13</a:t>
            </a:fld>
            <a:endParaRPr lang="fr-FR"/>
          </a:p>
        </p:txBody>
      </p:sp>
    </p:spTree>
    <p:extLst>
      <p:ext uri="{BB962C8B-B14F-4D97-AF65-F5344CB8AC3E}">
        <p14:creationId xmlns:p14="http://schemas.microsoft.com/office/powerpoint/2010/main" val="3919317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B333742-95E2-4363-B974-3A7E82915AB3}" type="slidenum">
              <a:rPr lang="fr-FR" smtClean="0"/>
              <a:pPr/>
              <a:t>14</a:t>
            </a:fld>
            <a:endParaRPr lang="fr-FR"/>
          </a:p>
        </p:txBody>
      </p:sp>
    </p:spTree>
    <p:extLst>
      <p:ext uri="{BB962C8B-B14F-4D97-AF65-F5344CB8AC3E}">
        <p14:creationId xmlns:p14="http://schemas.microsoft.com/office/powerpoint/2010/main" val="309504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22C61-7EFD-40B4-9D23-889F1CD18447}" type="slidenum">
              <a:rPr lang="fr-FR"/>
              <a:pPr/>
              <a:t>15</a:t>
            </a:fld>
            <a:endParaRPr lang="fr-F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fr-FR" dirty="0"/>
              <a:t>Reçoit très bien le principe de droit romain, même si protestations au début.</a:t>
            </a:r>
          </a:p>
          <a:p>
            <a:r>
              <a:rPr lang="fr-FR" dirty="0"/>
              <a:t>Dans cette partie de la France que les diplômés du droit romain arrivent en 1</a:t>
            </a:r>
            <a:r>
              <a:rPr lang="fr-FR" baseline="30000" dirty="0"/>
              <a:t>er</a:t>
            </a:r>
            <a:r>
              <a:rPr lang="fr-FR" dirty="0"/>
              <a:t>.</a:t>
            </a:r>
          </a:p>
          <a:p>
            <a:r>
              <a:rPr lang="fr-FR" dirty="0"/>
              <a:t>Adoptent le droit romain, Sud devient une région où la source première du droit devient le droit romain.</a:t>
            </a:r>
          </a:p>
          <a:p>
            <a:endParaRPr lang="fr-FR" dirty="0"/>
          </a:p>
          <a:p>
            <a:r>
              <a:rPr lang="fr-FR" dirty="0"/>
              <a:t>Mais, les concepts du droit féodal n’existent pas dans le droit romain. On se fonde sur la tradition des coutumes qui existent déjà, on continue de les respecter. </a:t>
            </a:r>
          </a:p>
          <a:p>
            <a:r>
              <a:rPr lang="fr-FR" dirty="0">
                <a:sym typeface="Wingdings" pitchFamily="2" charset="2"/>
              </a:rPr>
              <a:t> Tout ce qui concerne système féodal= on retourne voir dans le passé ce qu’on faisait</a:t>
            </a:r>
          </a:p>
          <a:p>
            <a:endParaRPr lang="fr-FR" dirty="0">
              <a:sym typeface="Wingdings" pitchFamily="2" charset="2"/>
            </a:endParaRPr>
          </a:p>
          <a:p>
            <a:r>
              <a:rPr lang="fr-FR" dirty="0">
                <a:sym typeface="Wingdings" pitchFamily="2" charset="2"/>
              </a:rPr>
              <a:t>Chaque municipalité peut avoir décidé de suivre plus ou moins le droit romain (varie d’une à l’autre)</a:t>
            </a:r>
          </a:p>
          <a:p>
            <a:endParaRPr lang="fr-FR" dirty="0">
              <a:sym typeface="Wingdings" pitchFamily="2" charset="2"/>
            </a:endParaRPr>
          </a:p>
          <a:p>
            <a:r>
              <a:rPr lang="fr-FR" dirty="0">
                <a:sym typeface="Wingdings" pitchFamily="2" charset="2"/>
              </a:rPr>
              <a:t>Idée générale bien acceptée  droit romain s’applique, et si on n’a rien dans le droit romain, on applique coutumes féodales et municipales</a:t>
            </a:r>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2B624-E236-4F13-97AC-927AF3B90881}" type="slidenum">
              <a:rPr lang="fr-FR"/>
              <a:pPr/>
              <a:t>16</a:t>
            </a:fld>
            <a:endParaRPr lang="fr-F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fr-CA" dirty="0"/>
              <a:t>Résistance: droit romain pas accepté comme source première de droit.</a:t>
            </a:r>
          </a:p>
          <a:p>
            <a:endParaRPr lang="fr-CA" dirty="0"/>
          </a:p>
          <a:p>
            <a:r>
              <a:rPr lang="fr-CA" dirty="0"/>
              <a:t>Préfère appliquer leurs règles déjà existantes à celles du droit romain. </a:t>
            </a:r>
          </a:p>
          <a:p>
            <a:r>
              <a:rPr lang="fr-CA" dirty="0"/>
              <a:t>Droits des conjoints, succession, dissolution mariage: règles différentes du droit romain et on les fait reconnaître devant le tribunal. </a:t>
            </a:r>
          </a:p>
          <a:p>
            <a:endParaRPr lang="fr-CA" dirty="0"/>
          </a:p>
          <a:p>
            <a:r>
              <a:rPr lang="fr-CA" dirty="0"/>
              <a:t>(féodal pas dans droit romain donc change rien)</a:t>
            </a:r>
          </a:p>
          <a:p>
            <a:endParaRPr lang="fr-CA" dirty="0"/>
          </a:p>
          <a:p>
            <a:r>
              <a:rPr lang="fr-CA" dirty="0"/>
              <a:t>Tradition avec règles précises concernant droit pénal déjà existante.</a:t>
            </a:r>
          </a:p>
          <a:p>
            <a:endParaRPr lang="fr-CA" dirty="0"/>
          </a:p>
          <a:p>
            <a:r>
              <a:rPr lang="fr-CA" dirty="0"/>
              <a:t>Contrairement à avant, les règles doivent être très précises (pour pas que ne s’applique droit romain)= apparition de traités expliquant règles détaillées et précises propres à la coutume</a:t>
            </a:r>
          </a:p>
          <a:p>
            <a:r>
              <a:rPr lang="fr-CA" dirty="0"/>
              <a:t>= trouver un équivalent au droit romain</a:t>
            </a:r>
          </a:p>
          <a:p>
            <a:endParaRPr lang="fr-CA" dirty="0"/>
          </a:p>
          <a:p>
            <a:r>
              <a:rPr lang="fr-CA" dirty="0"/>
              <a:t>Coutumes se transforment, s’enrichissent, car maintenant contrôlées par des juristes</a:t>
            </a:r>
          </a:p>
          <a:p>
            <a:endParaRPr lang="fr-CA" dirty="0"/>
          </a:p>
          <a:p>
            <a:r>
              <a:rPr lang="fr-CA" dirty="0"/>
              <a:t>Problème des juges/juristes qui transforment et déforment la coutume: le font en fonction de leurs valeurs et propriétés. Coutume déclarée par les juges ne reflète pas nécessairement les valeurs locales.</a:t>
            </a:r>
          </a:p>
          <a:p>
            <a:r>
              <a:rPr lang="fr-CA" dirty="0"/>
              <a:t>«coutume vient de la population » pas tant vrai ici…</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0EAF0-2587-4600-80AA-C569390E0A94}" type="slidenum">
              <a:rPr lang="fr-FR"/>
              <a:pPr/>
              <a:t>17</a:t>
            </a:fld>
            <a:endParaRPr lang="fr-F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fr-CA" dirty="0"/>
              <a:t>Enquête par turbe: manière de renseigner le juge pour qu’il connaisse la coutume (quand juge estime qu’il en a besoin)</a:t>
            </a:r>
          </a:p>
          <a:p>
            <a:r>
              <a:rPr lang="fr-CA" dirty="0"/>
              <a:t>10 personnes: bonne connaissance de s règles de la coutume, font partie d’une certaine élite</a:t>
            </a:r>
          </a:p>
          <a:p>
            <a:endParaRPr lang="fr-CA" dirty="0"/>
          </a:p>
          <a:p>
            <a:r>
              <a:rPr lang="fr-CA" dirty="0"/>
              <a:t>Les 10 personnes notables devaient être unanimes, et c’était la règle que le juge devait appliquer.</a:t>
            </a:r>
          </a:p>
          <a:p>
            <a:endParaRPr lang="fr-CA" dirty="0"/>
          </a:p>
          <a:p>
            <a:r>
              <a:rPr lang="fr-CA" dirty="0"/>
              <a:t>Comme pour le Sud de la France, cela ne veut pas dire qu’il n’y avait pas de place pour le droit romain et canonique.</a:t>
            </a:r>
          </a:p>
          <a:p>
            <a:r>
              <a:rPr lang="fr-CA" dirty="0"/>
              <a:t>Le Roi dit: quand il y a une règle de la coutume, il faut déterminer ce qu’elle prévoit et l’appliquer sans faire référence au droit romain. </a:t>
            </a:r>
          </a:p>
          <a:p>
            <a:pPr marL="171450" indent="-171450">
              <a:buFont typeface="Wingdings" pitchFamily="2" charset="2"/>
              <a:buChar char="à"/>
            </a:pPr>
            <a:r>
              <a:rPr lang="fr-CA" dirty="0">
                <a:sym typeface="Wingdings" pitchFamily="2" charset="2"/>
              </a:rPr>
              <a:t>Si la coutume ne contient pas de règle, il est permis d’avoir recours au droit romain</a:t>
            </a:r>
          </a:p>
          <a:p>
            <a:pPr marL="171450" indent="-171450">
              <a:buFont typeface="Wingdings" pitchFamily="2" charset="2"/>
              <a:buChar char="à"/>
            </a:pPr>
            <a:endParaRPr lang="fr-CA" dirty="0">
              <a:sym typeface="Wingdings" pitchFamily="2" charset="2"/>
            </a:endParaRPr>
          </a:p>
          <a:p>
            <a:pPr marL="171450" indent="-171450">
              <a:buFont typeface="Wingdings" pitchFamily="2" charset="2"/>
              <a:buChar char="à"/>
            </a:pPr>
            <a:r>
              <a:rPr lang="fr-CA" dirty="0">
                <a:sym typeface="Wingdings" pitchFamily="2" charset="2"/>
              </a:rPr>
              <a:t>Dans les obligations, il y aura donc beaucoup de référence au droit romain</a:t>
            </a:r>
          </a:p>
          <a:p>
            <a:pPr marL="171450" indent="-171450">
              <a:buFont typeface="Wingdings" pitchFamily="2" charset="2"/>
              <a:buChar char="à"/>
            </a:pPr>
            <a:endParaRPr lang="fr-CA" dirty="0">
              <a:sym typeface="Wingdings" pitchFamily="2" charset="2"/>
            </a:endParaRPr>
          </a:p>
          <a:p>
            <a:pPr marL="171450" indent="-171450">
              <a:buFont typeface="Wingdings" pitchFamily="2" charset="2"/>
              <a:buChar char="à"/>
            </a:pPr>
            <a:r>
              <a:rPr lang="fr-CA" dirty="0">
                <a:sym typeface="Wingdings" pitchFamily="2" charset="2"/>
              </a:rPr>
              <a:t>Donc, il y a une place supplétive (complémentaire/additionnelle) du droit romain</a:t>
            </a:r>
            <a:endParaRPr lang="fr-CA"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Sud= droit romain source première de droit et on évoque la coutume par exception</a:t>
            </a:r>
          </a:p>
          <a:p>
            <a:r>
              <a:rPr lang="fr-FR" dirty="0"/>
              <a:t>Nord/Centre= chaque région possède sa propre coutume qui est différente des autres, la coutume régionale prime sur le droit romain</a:t>
            </a:r>
          </a:p>
        </p:txBody>
      </p:sp>
      <p:sp>
        <p:nvSpPr>
          <p:cNvPr id="4" name="Espace réservé du numéro de diapositive 3"/>
          <p:cNvSpPr>
            <a:spLocks noGrp="1"/>
          </p:cNvSpPr>
          <p:nvPr>
            <p:ph type="sldNum" sz="quarter" idx="5"/>
          </p:nvPr>
        </p:nvSpPr>
        <p:spPr/>
        <p:txBody>
          <a:bodyPr/>
          <a:lstStyle/>
          <a:p>
            <a:fld id="{7B333742-95E2-4363-B974-3A7E82915AB3}" type="slidenum">
              <a:rPr lang="fr-FR" smtClean="0"/>
              <a:pPr/>
              <a:t>18</a:t>
            </a:fld>
            <a:endParaRPr lang="fr-FR"/>
          </a:p>
        </p:txBody>
      </p:sp>
    </p:spTree>
    <p:extLst>
      <p:ext uri="{BB962C8B-B14F-4D97-AF65-F5344CB8AC3E}">
        <p14:creationId xmlns:p14="http://schemas.microsoft.com/office/powerpoint/2010/main" val="476995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3CE2D76-F170-2A4B-B08A-7FCDBBC7A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BD641C-8F7C-2B4E-808E-B82C64610011}" type="slidenum">
              <a:rPr lang="fr-FR" altLang="fr-FR" sz="1200" smtClean="0">
                <a:latin typeface="Tahoma" panose="020B0604030504040204" pitchFamily="34" charset="0"/>
              </a:rPr>
              <a:pPr/>
              <a:t>19</a:t>
            </a:fld>
            <a:endParaRPr lang="fr-FR" altLang="fr-FR" sz="1200">
              <a:latin typeface="Tahoma" panose="020B0604030504040204" pitchFamily="34" charset="0"/>
            </a:endParaRPr>
          </a:p>
        </p:txBody>
      </p:sp>
      <p:sp>
        <p:nvSpPr>
          <p:cNvPr id="53250" name="Rectangle 2">
            <a:extLst>
              <a:ext uri="{FF2B5EF4-FFF2-40B4-BE49-F238E27FC236}">
                <a16:creationId xmlns:a16="http://schemas.microsoft.com/office/drawing/2014/main" id="{2797FFE3-82E5-EA4D-A057-A5A86F4E4656}"/>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1382E1C-6B72-8D4B-A72E-4A6141D2DF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8159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2</a:t>
            </a:fld>
            <a:endParaRPr lang="fr-FR"/>
          </a:p>
        </p:txBody>
      </p:sp>
    </p:spTree>
    <p:extLst>
      <p:ext uri="{BB962C8B-B14F-4D97-AF65-F5344CB8AC3E}">
        <p14:creationId xmlns:p14="http://schemas.microsoft.com/office/powerpoint/2010/main" val="3801917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3CE2D76-F170-2A4B-B08A-7FCDBBC7A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BD641C-8F7C-2B4E-808E-B82C64610011}" type="slidenum">
              <a:rPr lang="fr-FR" altLang="fr-FR" sz="1200" smtClean="0">
                <a:latin typeface="Tahoma" panose="020B0604030504040204" pitchFamily="34" charset="0"/>
              </a:rPr>
              <a:pPr/>
              <a:t>20</a:t>
            </a:fld>
            <a:endParaRPr lang="fr-FR" altLang="fr-FR" sz="1200">
              <a:latin typeface="Tahoma" panose="020B0604030504040204" pitchFamily="34" charset="0"/>
            </a:endParaRPr>
          </a:p>
        </p:txBody>
      </p:sp>
      <p:sp>
        <p:nvSpPr>
          <p:cNvPr id="53250" name="Rectangle 2">
            <a:extLst>
              <a:ext uri="{FF2B5EF4-FFF2-40B4-BE49-F238E27FC236}">
                <a16:creationId xmlns:a16="http://schemas.microsoft.com/office/drawing/2014/main" id="{2797FFE3-82E5-EA4D-A057-A5A86F4E4656}"/>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1382E1C-6B72-8D4B-A72E-4A6141D2DF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9226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3CE2D76-F170-2A4B-B08A-7FCDBBC7A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BD641C-8F7C-2B4E-808E-B82C64610011}" type="slidenum">
              <a:rPr lang="fr-FR" altLang="fr-FR" sz="1200" smtClean="0">
                <a:latin typeface="Tahoma" panose="020B0604030504040204" pitchFamily="34" charset="0"/>
              </a:rPr>
              <a:pPr/>
              <a:t>21</a:t>
            </a:fld>
            <a:endParaRPr lang="fr-FR" altLang="fr-FR" sz="1200">
              <a:latin typeface="Tahoma" panose="020B0604030504040204" pitchFamily="34" charset="0"/>
            </a:endParaRPr>
          </a:p>
        </p:txBody>
      </p:sp>
      <p:sp>
        <p:nvSpPr>
          <p:cNvPr id="53250" name="Rectangle 2">
            <a:extLst>
              <a:ext uri="{FF2B5EF4-FFF2-40B4-BE49-F238E27FC236}">
                <a16:creationId xmlns:a16="http://schemas.microsoft.com/office/drawing/2014/main" id="{2797FFE3-82E5-EA4D-A057-A5A86F4E4656}"/>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1382E1C-6B72-8D4B-A72E-4A6141D2DF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34788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3CE2D76-F170-2A4B-B08A-7FCDBBC7A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BD641C-8F7C-2B4E-808E-B82C64610011}" type="slidenum">
              <a:rPr lang="fr-FR" altLang="fr-FR" sz="1200" smtClean="0">
                <a:latin typeface="Tahoma" panose="020B0604030504040204" pitchFamily="34" charset="0"/>
              </a:rPr>
              <a:pPr/>
              <a:t>22</a:t>
            </a:fld>
            <a:endParaRPr lang="fr-FR" altLang="fr-FR" sz="1200">
              <a:latin typeface="Tahoma" panose="020B0604030504040204" pitchFamily="34" charset="0"/>
            </a:endParaRPr>
          </a:p>
        </p:txBody>
      </p:sp>
      <p:sp>
        <p:nvSpPr>
          <p:cNvPr id="53250" name="Rectangle 2">
            <a:extLst>
              <a:ext uri="{FF2B5EF4-FFF2-40B4-BE49-F238E27FC236}">
                <a16:creationId xmlns:a16="http://schemas.microsoft.com/office/drawing/2014/main" id="{2797FFE3-82E5-EA4D-A057-A5A86F4E4656}"/>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1382E1C-6B72-8D4B-A72E-4A6141D2DF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FIN DE LA MATIÈRE QUIZZ</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Même modèle que questions en classe (4 choix de réponses)</a:t>
            </a:r>
          </a:p>
          <a:p>
            <a:pPr eaLnBrk="1" hangingPunct="1"/>
            <a:r>
              <a:rPr lang="fr-FR" altLang="fr-FR" dirty="0">
                <a:latin typeface="Arial" panose="020B0604020202020204" pitchFamily="34" charset="0"/>
                <a:ea typeface="ＭＳ Ｐゴシック" panose="020B0600070205080204" pitchFamily="34" charset="-128"/>
              </a:rPr>
              <a:t>10 questions, droit à tous les doc imprimés</a:t>
            </a:r>
          </a:p>
        </p:txBody>
      </p:sp>
    </p:spTree>
    <p:extLst>
      <p:ext uri="{BB962C8B-B14F-4D97-AF65-F5344CB8AC3E}">
        <p14:creationId xmlns:p14="http://schemas.microsoft.com/office/powerpoint/2010/main" val="366524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B3244-BF20-4AD3-B47F-06F3961D4205}" type="slidenum">
              <a:rPr lang="fr-FR"/>
              <a:pPr/>
              <a:t>3</a:t>
            </a:fld>
            <a:endParaRPr lang="fr-F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fr-FR" dirty="0"/>
              <a:t>Les Compilations de Justinien: avant de les découvrir, la littérature des auteurs du digeste était très peut connue</a:t>
            </a:r>
          </a:p>
          <a:p>
            <a:r>
              <a:rPr lang="fr-FR" dirty="0"/>
              <a:t>On commence à enseigner ces compilations, mêmes si au départ ne s’appliquent pas nécessairement, on voit de l’intérêt dans ces compilations</a:t>
            </a:r>
          </a:p>
          <a:p>
            <a:endParaRPr lang="fr-FR" dirty="0"/>
          </a:p>
          <a:p>
            <a:r>
              <a:rPr lang="fr-FR" dirty="0"/>
              <a:t>Le droit romain va donc se transformer avec le temps.</a:t>
            </a:r>
          </a:p>
          <a:p>
            <a:endParaRPr lang="fr-FR" dirty="0"/>
          </a:p>
          <a:p>
            <a:r>
              <a:rPr lang="fr-FR" dirty="0"/>
              <a:t>Au 16</a:t>
            </a:r>
            <a:r>
              <a:rPr lang="fr-FR" baseline="30000" dirty="0"/>
              <a:t>e</a:t>
            </a:r>
            <a:r>
              <a:rPr lang="fr-FR" dirty="0"/>
              <a:t> siècle: auteur </a:t>
            </a:r>
            <a:r>
              <a:rPr lang="fr-FR" dirty="0" err="1"/>
              <a:t>Rablev</a:t>
            </a:r>
            <a:r>
              <a:rPr lang="fr-FR" dirty="0"/>
              <a:t> critique les modifications apportées au digeste. Tout ce qui y a été apporté enlève de la valeur au digeste.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FD6FB3-E7DB-45FA-8C64-B09B8C57E7E3}" type="slidenum">
              <a:rPr lang="fr-FR"/>
              <a:pPr/>
              <a:t>4</a:t>
            </a:fld>
            <a:endParaRPr lang="fr-F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fr-FR" sz="1200" dirty="0"/>
              <a:t>Du 11</a:t>
            </a:r>
            <a:r>
              <a:rPr lang="fr-FR" sz="1200" baseline="30000" dirty="0"/>
              <a:t>e</a:t>
            </a:r>
            <a:r>
              <a:rPr lang="fr-FR" sz="1200" dirty="0"/>
              <a:t> au 13</a:t>
            </a:r>
            <a:r>
              <a:rPr lang="fr-FR" sz="1200" baseline="30000" dirty="0"/>
              <a:t>e</a:t>
            </a:r>
            <a:r>
              <a:rPr lang="fr-FR" sz="1200" dirty="0"/>
              <a:t> siècle: Église accorde beaucoup d’importance à ses juges.</a:t>
            </a:r>
          </a:p>
          <a:p>
            <a:endParaRPr lang="fr-FR" sz="1200" dirty="0"/>
          </a:p>
          <a:p>
            <a:r>
              <a:rPr lang="fr-FR" sz="1200" dirty="0"/>
              <a:t>Les juges nommés par les évêques rendent la justice.</a:t>
            </a:r>
          </a:p>
          <a:p>
            <a:r>
              <a:rPr lang="fr-FR" sz="1200" dirty="0"/>
              <a:t>Diocèse: territoire ou l’évêque exerce son autorité, royaume divisé en diocèse</a:t>
            </a:r>
          </a:p>
          <a:p>
            <a:endParaRPr lang="fr-FR" sz="1200" dirty="0"/>
          </a:p>
          <a:p>
            <a:r>
              <a:rPr lang="fr-FR" sz="1200" dirty="0"/>
              <a:t>Croisés= ceux qui vont se battre pour </a:t>
            </a:r>
            <a:r>
              <a:rPr lang="fr-FR" sz="1200" dirty="0" err="1"/>
              <a:t>réupérer</a:t>
            </a:r>
            <a:r>
              <a:rPr lang="fr-FR" sz="1200" dirty="0"/>
              <a:t> Jérusalem prise par les musulmans</a:t>
            </a:r>
          </a:p>
          <a:p>
            <a:endParaRPr lang="fr-FR" sz="1200" dirty="0"/>
          </a:p>
          <a:p>
            <a:r>
              <a:rPr lang="fr-FR" sz="1200" dirty="0"/>
              <a:t>Certaines personnes, les laïques n’ont aucune autorité/statut dans l’église (personne ordinaire, catholique mais pas d’autorité dans celle-ci) peuvent aussi avoir des droits contestés (ex mariage ou filiation invalide si pas sous influence de l’Eglise)</a:t>
            </a:r>
          </a:p>
          <a:p>
            <a:r>
              <a:rPr lang="fr-FR" sz="1200" dirty="0"/>
              <a:t>Séparation de corps: on peut autoriser les conjoints mariés qui souhaitent se séparer et ne peuvent pas (mariage=pour la vie) à vivre séparément</a:t>
            </a:r>
          </a:p>
          <a:p>
            <a:r>
              <a:rPr lang="fr-FR" sz="1200" dirty="0"/>
              <a:t>Les laïques sont donc aussi jugés en fonction des règles de l’Église</a:t>
            </a:r>
          </a:p>
          <a:p>
            <a:endParaRPr lang="fr-FR" sz="1200" dirty="0"/>
          </a:p>
          <a:p>
            <a:r>
              <a:rPr lang="fr-FR" sz="1200" dirty="0"/>
              <a:t>L’église juge aussi des procès, soit en lien avec des dimensions religieuses ou des personnes relevant de l’</a:t>
            </a:r>
            <a:r>
              <a:rPr lang="fr-FR" sz="1200" dirty="0" err="1"/>
              <a:t>authorité</a:t>
            </a:r>
            <a:r>
              <a:rPr lang="fr-FR" sz="1200" dirty="0"/>
              <a:t> de l’Église</a:t>
            </a:r>
          </a:p>
          <a:p>
            <a:r>
              <a:rPr lang="fr-FR" sz="1200" dirty="0"/>
              <a:t>=compétence très large</a:t>
            </a:r>
          </a:p>
          <a:p>
            <a:endParaRPr lang="fr-FR" sz="1200" dirty="0"/>
          </a:p>
          <a:p>
            <a:r>
              <a:rPr lang="fr-FR" sz="1200" dirty="0"/>
              <a:t>Système judiciaire parallèle contrôlé par l’Eglise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E029A9-B170-43C5-892E-74C4C3CC5D56}" type="slidenum">
              <a:rPr lang="fr-FR"/>
              <a:pPr/>
              <a:t>5</a:t>
            </a:fld>
            <a:endParaRPr lang="fr-F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fr-FR" dirty="0"/>
              <a:t>Canons= règles de droit appliquée dans l’Eglise catholique et approuvée dans un </a:t>
            </a:r>
            <a:r>
              <a:rPr lang="fr-FR" dirty="0" err="1"/>
              <a:t>concil</a:t>
            </a:r>
            <a:endParaRPr lang="fr-FR" dirty="0"/>
          </a:p>
          <a:p>
            <a:endParaRPr lang="fr-FR" dirty="0"/>
          </a:p>
          <a:p>
            <a:r>
              <a:rPr lang="fr-FR" dirty="0" err="1"/>
              <a:t>Recueuil</a:t>
            </a:r>
            <a:r>
              <a:rPr lang="fr-FR" dirty="0"/>
              <a:t> de Gratien accepté, puis les papes adoptent des décrétales (ordonnances) qui modifient ou complètent le décret</a:t>
            </a:r>
          </a:p>
          <a:p>
            <a:endParaRPr lang="fr-FR" dirty="0"/>
          </a:p>
          <a:p>
            <a:r>
              <a:rPr lang="fr-FR" dirty="0"/>
              <a:t>En faculté de droit: possibilité d’avoir un diplôme en droit romain et en droit canonique. Les juges canoniques se tournaient vers le droit romain lorsqu’il n’y avait de règle religieuse.</a:t>
            </a:r>
          </a:p>
          <a:p>
            <a:r>
              <a:rPr lang="fr-FR" dirty="0"/>
              <a:t>Donc, les futurs professionnels du droit ont intérêts à avoir des connaissance en droit romain et canonique</a:t>
            </a:r>
          </a:p>
          <a:p>
            <a:r>
              <a:rPr lang="fr-FR" dirty="0"/>
              <a:t>Droit </a:t>
            </a:r>
            <a:r>
              <a:rPr lang="fr-FR" dirty="0" err="1"/>
              <a:t>caninique</a:t>
            </a:r>
            <a:r>
              <a:rPr lang="fr-FR" dirty="0"/>
              <a:t>= droit de l’Église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34757-4534-4622-B771-6D38FCB8CD9E}" type="slidenum">
              <a:rPr lang="fr-FR"/>
              <a:pPr/>
              <a:t>6</a:t>
            </a:fld>
            <a:endParaRPr lang="fr-F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pPr marL="228600" indent="-228600">
              <a:buFontTx/>
              <a:buAutoNum type="arabicParenR"/>
            </a:pPr>
            <a:r>
              <a:rPr lang="fr-FR" dirty="0"/>
              <a:t>On croit de moins en moins aux ordalies, autant dans l’Église que dans la société en général. On décide donc que l’Église ne les approuve plus, et que le prêtre n’y participent plus (donc si pas de prêtre on n’a plus le lien avec Dieu= disparition des ordalies)</a:t>
            </a:r>
          </a:p>
          <a:p>
            <a:pPr marL="228600" indent="-228600">
              <a:buFontTx/>
              <a:buAutoNum type="arabicParenR"/>
            </a:pPr>
            <a:r>
              <a:rPr lang="fr-FR" dirty="0"/>
              <a:t>On laisse tomber aussi le système de </a:t>
            </a:r>
            <a:r>
              <a:rPr lang="fr-FR" dirty="0" err="1"/>
              <a:t>cojureur</a:t>
            </a:r>
            <a:endParaRPr lang="fr-FR" dirty="0"/>
          </a:p>
          <a:p>
            <a:pPr marL="228600" indent="-228600">
              <a:buFontTx/>
              <a:buAutoNum type="arabicParenR"/>
            </a:pPr>
            <a:endParaRPr lang="fr-FR" dirty="0"/>
          </a:p>
          <a:p>
            <a:pPr marL="228600" indent="-228600">
              <a:buFontTx/>
              <a:buAutoNum type="arabicParenR"/>
            </a:pPr>
            <a:r>
              <a:rPr lang="fr-FR" dirty="0"/>
              <a:t>Il reste le duel judiciaire, sera plus lent à disparaître. C’est le Roi qui dira qu’en matière civil, il interdit aux juges qui relèvent de son autorité de permettre des duels judiciaires. En matière criminelle, ce sera plus long. </a:t>
            </a:r>
          </a:p>
          <a:p>
            <a:pPr marL="228600" indent="-228600">
              <a:buFontTx/>
              <a:buAutoNum type="arabicParenR"/>
            </a:pPr>
            <a:r>
              <a:rPr lang="fr-FR" dirty="0"/>
              <a:t>Partout en Europe, aussi dans les cours féodales, les duels judiciaires deviendront de plus en plus rares.</a:t>
            </a:r>
          </a:p>
          <a:p>
            <a:pPr marL="228600" indent="-228600">
              <a:buFontTx/>
              <a:buAutoNum type="arabicParenR"/>
            </a:pPr>
            <a:endParaRPr lang="fr-FR" dirty="0"/>
          </a:p>
          <a:p>
            <a:pPr marL="228600" indent="-228600">
              <a:buFontTx/>
              <a:buAutoNum type="arabicParenR"/>
            </a:pPr>
            <a:r>
              <a:rPr lang="fr-FR" dirty="0"/>
              <a:t>De plus en plus, les avocats et procureurs veulent présenter des arguments fondés sur les règles de droit, et on a des témoins</a:t>
            </a:r>
          </a:p>
          <a:p>
            <a:pPr marL="228600" indent="-228600">
              <a:buFontTx/>
              <a:buAutoNum type="arabicParenR"/>
            </a:pPr>
            <a:r>
              <a:rPr lang="fr-FR" dirty="0"/>
              <a:t>Avocats: s’expriment oralement (présentent argument devant la Cour)</a:t>
            </a:r>
          </a:p>
          <a:p>
            <a:pPr marL="228600" indent="-228600">
              <a:buFontTx/>
              <a:buAutoNum type="arabicParenR"/>
            </a:pPr>
            <a:r>
              <a:rPr lang="fr-FR" dirty="0"/>
              <a:t>Procureurs: rédigent procédures écrites </a:t>
            </a:r>
            <a:r>
              <a:rPr lang="fr-FR" u="sng" dirty="0"/>
              <a:t>pour aller devant la Cour</a:t>
            </a:r>
          </a:p>
          <a:p>
            <a:pPr marL="228600" indent="-228600">
              <a:buFontTx/>
              <a:buAutoNum type="arabicParenR"/>
            </a:pPr>
            <a:endParaRPr lang="fr-FR" dirty="0"/>
          </a:p>
          <a:p>
            <a:pPr marL="228600" indent="-228600">
              <a:buFontTx/>
              <a:buAutoNum type="arabicParenR"/>
            </a:pPr>
            <a:r>
              <a:rPr lang="fr-FR" dirty="0"/>
              <a:t>Notariat: l’écrit se développe, il y a donc des juristes qui rédigent des contrats, testaments… (rédige </a:t>
            </a:r>
            <a:r>
              <a:rPr lang="fr-FR" u="sng" dirty="0"/>
              <a:t>actes entre particuliers</a:t>
            </a:r>
            <a:r>
              <a:rPr lang="fr-FR" dirty="0"/>
              <a:t>)</a:t>
            </a:r>
          </a:p>
          <a:p>
            <a:pPr marL="228600" indent="-228600">
              <a:buFontTx/>
              <a:buAutoNum type="arabicParenR"/>
            </a:pPr>
            <a:r>
              <a:rPr lang="fr-FR" dirty="0"/>
              <a:t>Sont nommés par le seigneur. Difficile de contredire ce qui est écrit par un </a:t>
            </a:r>
            <a:r>
              <a:rPr lang="fr-FR" dirty="0" err="1"/>
              <a:t>notraire</a:t>
            </a:r>
            <a:r>
              <a:rPr lang="fr-FR" dirty="0"/>
              <a:t> (très grande confiance)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Déclin féodalité: on a moins en moins besoin des gens qui combattent à cheval (seigneur), car on utilise soldats à pied, donc rôle militaire des seigneurs moindre.</a:t>
            </a:r>
          </a:p>
          <a:p>
            <a:endParaRPr lang="fr-FR" dirty="0"/>
          </a:p>
          <a:p>
            <a:r>
              <a:rPr lang="fr-FR" dirty="0"/>
              <a:t>Seigneurs ne sont plus des guerriers et encaissent des revenus. </a:t>
            </a:r>
          </a:p>
          <a:p>
            <a:endParaRPr lang="fr-FR" dirty="0"/>
          </a:p>
          <a:p>
            <a:r>
              <a:rPr lang="fr-FR" dirty="0"/>
              <a:t>La seigneurie peut donc être achetée et l’acheteur recevra les redevances à la place du seigneur. </a:t>
            </a:r>
          </a:p>
          <a:p>
            <a:r>
              <a:rPr lang="fr-FR" dirty="0"/>
              <a:t>Noblesse devient question familiale: soit on vient d’une ancienne famille seigneuriale, ou nos ancêtres ou nous-mêmes ont été anoblies (récompensés par le roi en étant nommé noble et donné des terres)</a:t>
            </a:r>
          </a:p>
          <a:p>
            <a:endParaRPr lang="fr-FR" dirty="0"/>
          </a:p>
          <a:p>
            <a:r>
              <a:rPr lang="fr-FR" dirty="0"/>
              <a:t>Peu d’avantages à être nobles: mais ne payent pas d’impôts</a:t>
            </a:r>
          </a:p>
          <a:p>
            <a:endParaRPr lang="fr-FR" dirty="0"/>
          </a:p>
          <a:p>
            <a:r>
              <a:rPr lang="fr-FR" dirty="0"/>
              <a:t>Servage (paysans soumis à toutes sortes de restrictions): beaucoup obtiennent leur liberté, car les Rois et seigneurs ont permit aux villes d’être autonomes. Dans bcp de ces villes, on donnait la pleine liberté à celui qui vit un an dans la ville.</a:t>
            </a:r>
          </a:p>
          <a:p>
            <a:r>
              <a:rPr lang="fr-FR" dirty="0"/>
              <a:t>= beaucoup de serfs s’enfuient des seigneuries pour les villes. Le Roi va donc accorder la liberté à ceux qui restent et enlever les corvées et fournir certains droits. </a:t>
            </a:r>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7</a:t>
            </a:fld>
            <a:endParaRPr lang="fr-FR"/>
          </a:p>
        </p:txBody>
      </p:sp>
    </p:spTree>
    <p:extLst>
      <p:ext uri="{BB962C8B-B14F-4D97-AF65-F5344CB8AC3E}">
        <p14:creationId xmlns:p14="http://schemas.microsoft.com/office/powerpoint/2010/main" val="1564965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1AD47-907E-4A26-BBC2-1AF17F50B973}" type="slidenum">
              <a:rPr lang="fr-FR"/>
              <a:pPr/>
              <a:t>8</a:t>
            </a:fld>
            <a:endParaRPr lang="fr-F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pPr marL="228600" indent="-228600">
              <a:buFontTx/>
              <a:buAutoNum type="arabicParenR"/>
            </a:pPr>
            <a:r>
              <a:rPr lang="fr-CA" dirty="0"/>
              <a:t>Roi reprend pouvoir et devient de plus en plus puissant</a:t>
            </a:r>
          </a:p>
          <a:p>
            <a:pPr marL="228600" indent="-228600">
              <a:buFontTx/>
              <a:buAutoNum type="arabicParenR"/>
            </a:pPr>
            <a:endParaRPr lang="fr-CA" dirty="0"/>
          </a:p>
          <a:p>
            <a:pPr marL="228600" indent="-228600">
              <a:buFontTx/>
              <a:buAutoNum type="arabicParenR"/>
            </a:pPr>
            <a:r>
              <a:rPr lang="fr-CA" dirty="0"/>
              <a:t>Nomme juges de plus en plus locaux</a:t>
            </a:r>
          </a:p>
          <a:p>
            <a:pPr marL="228600" indent="-228600">
              <a:buFontTx/>
              <a:buAutoNum type="arabicParenR"/>
            </a:pPr>
            <a:endParaRPr lang="fr-CA" dirty="0"/>
          </a:p>
          <a:p>
            <a:pPr marL="228600" indent="-228600">
              <a:buFontTx/>
              <a:buAutoNum type="arabicParenR"/>
            </a:pPr>
            <a:r>
              <a:rPr lang="fr-CA" dirty="0"/>
              <a:t>Ces juges du roi pourront par la suite contrôler ce qui est fait en cour municipale ou seigneuriale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1AD47-907E-4A26-BBC2-1AF17F50B973}" type="slidenum">
              <a:rPr lang="fr-FR"/>
              <a:pPr/>
              <a:t>9</a:t>
            </a:fld>
            <a:endParaRPr lang="fr-F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pPr marL="228600" indent="-228600">
              <a:buFontTx/>
              <a:buAutoNum type="arabicParenR"/>
            </a:pPr>
            <a:r>
              <a:rPr lang="fr-CA" dirty="0"/>
              <a:t>Le Roi reprend contrôle de tout ce qui concerne le droit pénal, contrats et testaments, ne doivent pas être entendus par tribunaux de l’Église.</a:t>
            </a:r>
          </a:p>
          <a:p>
            <a:pPr marL="228600" indent="-228600">
              <a:buFontTx/>
              <a:buAutoNum type="arabicParenR"/>
            </a:pPr>
            <a:endParaRPr lang="fr-CA" dirty="0"/>
          </a:p>
          <a:p>
            <a:pPr marL="228600" indent="-228600">
              <a:buFontTx/>
              <a:buAutoNum type="arabicParenR"/>
            </a:pPr>
            <a:endParaRPr lang="fr-CA" dirty="0"/>
          </a:p>
          <a:p>
            <a:pPr marL="228600" indent="-228600">
              <a:buFontTx/>
              <a:buAutoNum type="arabicParenR"/>
            </a:pPr>
            <a:r>
              <a:rPr lang="fr-CA" dirty="0"/>
              <a:t>Par contre, mariage ainsi que questions d’autorité religieuse demeure dans compétence </a:t>
            </a:r>
            <a:r>
              <a:rPr lang="fr-CA" b="1" dirty="0"/>
              <a:t>des tribunaux de l’Église</a:t>
            </a:r>
          </a:p>
          <a:p>
            <a:pPr marL="228600" indent="-228600">
              <a:buFontTx/>
              <a:buAutoNum type="arabicParenR"/>
            </a:pPr>
            <a:endParaRPr lang="fr-CA" dirty="0"/>
          </a:p>
          <a:p>
            <a:pPr marL="228600" indent="-228600">
              <a:buFontTx/>
              <a:buAutoNum type="arabicParenR"/>
            </a:pPr>
            <a:r>
              <a:rPr lang="fr-CA" dirty="0"/>
              <a:t>Vers fin du 15e siècle, Roi décide que ce qui s’applique par le pape à Rome ne s’appliquera pas en France sans son accord (droit de veto).</a:t>
            </a:r>
          </a:p>
          <a:p>
            <a:pPr marL="228600" indent="-228600">
              <a:buFontTx/>
              <a:buAutoNum type="arabicParenR"/>
            </a:pPr>
            <a:r>
              <a:rPr lang="fr-CA" dirty="0"/>
              <a:t>Veut pas de nouvelle règle imposée par l’Église sans son accord</a:t>
            </a:r>
          </a:p>
          <a:p>
            <a:pPr marL="228600" indent="-228600">
              <a:buFontTx/>
              <a:buAutoNum type="arabicParenR"/>
            </a:pPr>
            <a:endParaRPr lang="fr-CA" dirty="0"/>
          </a:p>
          <a:p>
            <a:pPr marL="228600" indent="-228600">
              <a:buFontTx/>
              <a:buAutoNum type="arabicParenR"/>
            </a:pPr>
            <a:r>
              <a:rPr lang="fr-CA" b="1" dirty="0"/>
              <a:t>Cours seigneuriales et cours municipales:</a:t>
            </a:r>
            <a:r>
              <a:rPr lang="fr-CA" dirty="0"/>
              <a:t> de petite créance, plus efficace et moins coûteuses pour la population, donc roi accepte qu’il y aille un juge municipal (contrôlé par le seigneur). Mais se réserve droit d’appel.</a:t>
            </a:r>
          </a:p>
          <a:p>
            <a:pPr marL="228600" indent="-228600">
              <a:buFontTx/>
              <a:buAutoNum type="arabicParenR"/>
            </a:pPr>
            <a:endParaRPr lang="fr-CA" dirty="0"/>
          </a:p>
          <a:p>
            <a:pPr marL="228600" indent="-228600">
              <a:buFontTx/>
              <a:buAutoNum type="arabicParenR"/>
            </a:pPr>
            <a:r>
              <a:rPr lang="fr-CA" dirty="0"/>
              <a:t>En gras: 3 entités non contrôlés par le Roi</a:t>
            </a:r>
          </a:p>
        </p:txBody>
      </p:sp>
    </p:spTree>
    <p:extLst>
      <p:ext uri="{BB962C8B-B14F-4D97-AF65-F5344CB8AC3E}">
        <p14:creationId xmlns:p14="http://schemas.microsoft.com/office/powerpoint/2010/main" val="3295861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BAF8771F-8C8C-4F7C-8111-DDCFA0A5931D}" type="slidenum">
              <a:rPr lang="en-US"/>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D4FDEAA-3169-48D7-9834-985B0FB16C18}" type="slidenum">
              <a:rPr lang="en-US"/>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973762"/>
          </a:xfrm>
          <a:prstGeom prst="rect">
            <a:avLst/>
          </a:prstGeo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973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71680A95-9D13-4961-B499-34762344296D}" type="slidenum">
              <a:rPr lang="en-US"/>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73C06243-B296-47F9-85B9-A43785069C43}" type="slidenum">
              <a:rPr lang="en-US"/>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3A89C192-A413-4270-969A-A3BF06C05047}" type="slidenum">
              <a:rPr lang="en-US"/>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half" idx="1"/>
          </p:nvPr>
        </p:nvSpPr>
        <p:spPr>
          <a:xfrm>
            <a:off x="6096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101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151B63C1-888D-4ED5-8FBF-5D902EB5E706}" type="slidenum">
              <a:rPr lang="en-US"/>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endParaRPr lang="en-US"/>
          </a:p>
        </p:txBody>
      </p:sp>
      <p:sp>
        <p:nvSpPr>
          <p:cNvPr id="8" name="Espace réservé du pied de page 7"/>
          <p:cNvSpPr>
            <a:spLocks noGrp="1"/>
          </p:cNvSpPr>
          <p:nvPr>
            <p:ph type="ftr" sz="quarter" idx="11"/>
          </p:nvPr>
        </p:nvSpPr>
        <p:spPr/>
        <p:txBody>
          <a:bodyPr/>
          <a:lstStyle>
            <a:lvl1pPr>
              <a:defRPr/>
            </a:lvl1pPr>
          </a:lstStyle>
          <a:p>
            <a:endParaRPr lang="en-US"/>
          </a:p>
        </p:txBody>
      </p:sp>
      <p:sp>
        <p:nvSpPr>
          <p:cNvPr id="9" name="Espace réservé du numéro de diapositive 8"/>
          <p:cNvSpPr>
            <a:spLocks noGrp="1"/>
          </p:cNvSpPr>
          <p:nvPr>
            <p:ph type="sldNum" sz="quarter" idx="12"/>
          </p:nvPr>
        </p:nvSpPr>
        <p:spPr/>
        <p:txBody>
          <a:bodyPr/>
          <a:lstStyle>
            <a:lvl1pPr>
              <a:defRPr/>
            </a:lvl1pPr>
          </a:lstStyle>
          <a:p>
            <a:fld id="{6F8ACBD8-B0C5-4DB4-8931-6782DDFFC5D2}" type="slidenum">
              <a:rPr lang="en-US"/>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endParaRPr lang="en-US"/>
          </a:p>
        </p:txBody>
      </p:sp>
      <p:sp>
        <p:nvSpPr>
          <p:cNvPr id="4" name="Espace réservé du pied de page 3"/>
          <p:cNvSpPr>
            <a:spLocks noGrp="1"/>
          </p:cNvSpPr>
          <p:nvPr>
            <p:ph type="ftr" sz="quarter" idx="11"/>
          </p:nvPr>
        </p:nvSpPr>
        <p:spPr/>
        <p:txBody>
          <a:bodyPr/>
          <a:lstStyle>
            <a:lvl1pPr>
              <a:defRPr/>
            </a:lvl1pPr>
          </a:lstStyle>
          <a:p>
            <a:endParaRPr lang="en-US"/>
          </a:p>
        </p:txBody>
      </p:sp>
      <p:sp>
        <p:nvSpPr>
          <p:cNvPr id="5" name="Espace réservé du numéro de diapositive 4"/>
          <p:cNvSpPr>
            <a:spLocks noGrp="1"/>
          </p:cNvSpPr>
          <p:nvPr>
            <p:ph type="sldNum" sz="quarter" idx="12"/>
          </p:nvPr>
        </p:nvSpPr>
        <p:spPr/>
        <p:txBody>
          <a:bodyPr/>
          <a:lstStyle>
            <a:lvl1pPr>
              <a:defRPr/>
            </a:lvl1pPr>
          </a:lstStyle>
          <a:p>
            <a:fld id="{5BD66D10-0B43-45B6-A459-66BD7595F7D0}" type="slidenum">
              <a:rPr lang="en-US"/>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n-US"/>
          </a:p>
        </p:txBody>
      </p:sp>
      <p:sp>
        <p:nvSpPr>
          <p:cNvPr id="3" name="Espace réservé du pied de page 2"/>
          <p:cNvSpPr>
            <a:spLocks noGrp="1"/>
          </p:cNvSpPr>
          <p:nvPr>
            <p:ph type="ftr" sz="quarter" idx="11"/>
          </p:nvPr>
        </p:nvSpPr>
        <p:spPr/>
        <p:txBody>
          <a:bodyPr/>
          <a:lstStyle>
            <a:lvl1pPr>
              <a:defRPr/>
            </a:lvl1pPr>
          </a:lstStyle>
          <a:p>
            <a:endParaRPr lang="en-US"/>
          </a:p>
        </p:txBody>
      </p:sp>
      <p:sp>
        <p:nvSpPr>
          <p:cNvPr id="4" name="Espace réservé du numéro de diapositive 3"/>
          <p:cNvSpPr>
            <a:spLocks noGrp="1"/>
          </p:cNvSpPr>
          <p:nvPr>
            <p:ph type="sldNum" sz="quarter" idx="12"/>
          </p:nvPr>
        </p:nvSpPr>
        <p:spPr/>
        <p:txBody>
          <a:bodyPr/>
          <a:lstStyle>
            <a:lvl1pPr>
              <a:defRPr/>
            </a:lvl1pPr>
          </a:lstStyle>
          <a:p>
            <a:fld id="{A5BDC35A-BBA9-4F09-A0F3-1EB8925802DA}" type="slidenum">
              <a:rPr lang="en-US"/>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F79D505F-E051-4D98-A0A3-CF73758BBDDF}" type="slidenum">
              <a:rPr lang="en-US"/>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5DAA7A0E-6EB7-4631-9CAA-FBD9FCA2B30B}" type="slidenum">
              <a:rPr lang="en-US"/>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bwMode="auto">
          <a:xfrm>
            <a:off x="609600" y="457200"/>
            <a:ext cx="7848600" cy="5791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142339"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42340"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42341" name="Rectangle 5"/>
          <p:cNvSpPr>
            <a:spLocks noGrp="1" noChangeArrowheads="1"/>
          </p:cNvSpPr>
          <p:nvPr>
            <p:ph type="sldNum" sz="quarter" idx="4"/>
          </p:nvPr>
        </p:nvSpPr>
        <p:spPr bwMode="auto">
          <a:xfrm>
            <a:off x="8458200" y="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fld id="{A2BC0ACE-904A-4321-9C7B-25540C9B2DD1}" type="slidenum">
              <a:rPr lang="en-US"/>
              <a:pPr/>
              <a:t>‹n°›</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660400" indent="-660400" algn="l" rtl="0" eaLnBrk="0" fontAlgn="base" hangingPunct="0">
        <a:spcBef>
          <a:spcPct val="20000"/>
        </a:spcBef>
        <a:spcAft>
          <a:spcPct val="0"/>
        </a:spcAft>
        <a:buAutoNum type="arabicPeriod"/>
        <a:defRPr sz="3200">
          <a:solidFill>
            <a:schemeClr val="tx1"/>
          </a:solidFill>
          <a:latin typeface="+mn-lt"/>
          <a:ea typeface="+mn-ea"/>
          <a:cs typeface="+mn-cs"/>
        </a:defRPr>
      </a:lvl1pPr>
      <a:lvl2pPr marL="1035050" indent="-577850" algn="l" rtl="0" eaLnBrk="0" fontAlgn="base" hangingPunct="0">
        <a:spcBef>
          <a:spcPct val="20000"/>
        </a:spcBef>
        <a:spcAft>
          <a:spcPct val="0"/>
        </a:spcAft>
        <a:buAutoNum type="alphaLcPeriod"/>
        <a:defRPr sz="3200">
          <a:solidFill>
            <a:srgbClr val="FF6600"/>
          </a:solidFill>
          <a:latin typeface="+mn-lt"/>
        </a:defRPr>
      </a:lvl2pPr>
      <a:lvl3pPr marL="1409700" indent="-495300" algn="l" rtl="0" eaLnBrk="0" fontAlgn="base" hangingPunct="0">
        <a:spcBef>
          <a:spcPct val="20000"/>
        </a:spcBef>
        <a:spcAft>
          <a:spcPct val="0"/>
        </a:spcAft>
        <a:buClr>
          <a:srgbClr val="990099"/>
        </a:buClr>
        <a:buAutoNum type="romanLcPeriod"/>
        <a:defRPr sz="3200">
          <a:solidFill>
            <a:srgbClr val="990099"/>
          </a:solidFill>
          <a:latin typeface="+mn-lt"/>
        </a:defRPr>
      </a:lvl3pPr>
      <a:lvl4pPr marL="1784350" indent="-412750" algn="l" rtl="0" eaLnBrk="0" fontAlgn="base" hangingPunct="0">
        <a:spcBef>
          <a:spcPct val="20000"/>
        </a:spcBef>
        <a:spcAft>
          <a:spcPct val="0"/>
        </a:spcAft>
        <a:buClr>
          <a:schemeClr val="accent2"/>
        </a:buClr>
        <a:buAutoNum type="arabicParenR"/>
        <a:defRPr sz="2800">
          <a:solidFill>
            <a:schemeClr val="accent2"/>
          </a:solidFill>
          <a:latin typeface="+mn-lt"/>
        </a:defRPr>
      </a:lvl4pPr>
      <a:lvl5pPr marL="2241550" indent="-412750" algn="l" rtl="0" eaLnBrk="0" fontAlgn="base" hangingPunct="0">
        <a:spcBef>
          <a:spcPct val="20000"/>
        </a:spcBef>
        <a:spcAft>
          <a:spcPct val="0"/>
        </a:spcAft>
        <a:defRPr sz="2800">
          <a:solidFill>
            <a:srgbClr val="006666"/>
          </a:solidFill>
          <a:latin typeface="+mn-lt"/>
        </a:defRPr>
      </a:lvl5pPr>
      <a:lvl6pPr marL="2698750" indent="-412750" algn="l" rtl="0" eaLnBrk="0" fontAlgn="base" hangingPunct="0">
        <a:spcBef>
          <a:spcPct val="20000"/>
        </a:spcBef>
        <a:spcAft>
          <a:spcPct val="0"/>
        </a:spcAft>
        <a:defRPr sz="2800">
          <a:solidFill>
            <a:srgbClr val="006666"/>
          </a:solidFill>
          <a:latin typeface="+mn-lt"/>
        </a:defRPr>
      </a:lvl6pPr>
      <a:lvl7pPr marL="3155950" indent="-412750" algn="l" rtl="0" eaLnBrk="0" fontAlgn="base" hangingPunct="0">
        <a:spcBef>
          <a:spcPct val="20000"/>
        </a:spcBef>
        <a:spcAft>
          <a:spcPct val="0"/>
        </a:spcAft>
        <a:defRPr sz="2800">
          <a:solidFill>
            <a:srgbClr val="006666"/>
          </a:solidFill>
          <a:latin typeface="+mn-lt"/>
        </a:defRPr>
      </a:lvl7pPr>
      <a:lvl8pPr marL="3613150" indent="-412750" algn="l" rtl="0" eaLnBrk="0" fontAlgn="base" hangingPunct="0">
        <a:spcBef>
          <a:spcPct val="20000"/>
        </a:spcBef>
        <a:spcAft>
          <a:spcPct val="0"/>
        </a:spcAft>
        <a:defRPr sz="2800">
          <a:solidFill>
            <a:srgbClr val="006666"/>
          </a:solidFill>
          <a:latin typeface="+mn-lt"/>
        </a:defRPr>
      </a:lvl8pPr>
      <a:lvl9pPr marL="4070350" indent="-412750" algn="l" rtl="0" eaLnBrk="0" fontAlgn="base" hangingPunct="0">
        <a:spcBef>
          <a:spcPct val="20000"/>
        </a:spcBef>
        <a:spcAft>
          <a:spcPct val="0"/>
        </a:spcAft>
        <a:defRPr sz="2800">
          <a:solidFill>
            <a:srgbClr val="00666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numéro de diapositive 5">
            <a:extLst>
              <a:ext uri="{FF2B5EF4-FFF2-40B4-BE49-F238E27FC236}">
                <a16:creationId xmlns:a16="http://schemas.microsoft.com/office/drawing/2014/main" id="{AC4A0DCB-7CF1-7944-8005-B5796A0D9E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FF20E58-909E-584C-9BFF-AF2889FFAFD9}" type="slidenum">
              <a:rPr lang="en-US" altLang="fr-FR" smtClean="0"/>
              <a:pPr/>
              <a:t>1</a:t>
            </a:fld>
            <a:endParaRPr lang="en-US" altLang="fr-FR"/>
          </a:p>
        </p:txBody>
      </p:sp>
      <p:sp>
        <p:nvSpPr>
          <p:cNvPr id="15362" name="Rectangle 3">
            <a:extLst>
              <a:ext uri="{FF2B5EF4-FFF2-40B4-BE49-F238E27FC236}">
                <a16:creationId xmlns:a16="http://schemas.microsoft.com/office/drawing/2014/main" id="{E624E7A2-AA1C-E14F-89CB-48A590ADDD70}"/>
              </a:ext>
            </a:extLst>
          </p:cNvPr>
          <p:cNvSpPr>
            <a:spLocks noGrp="1" noChangeArrowheads="1"/>
          </p:cNvSpPr>
          <p:nvPr>
            <p:ph type="subTitle" idx="1"/>
          </p:nvPr>
        </p:nvSpPr>
        <p:spPr>
          <a:xfrm>
            <a:off x="250825" y="476250"/>
            <a:ext cx="8642350" cy="5976938"/>
          </a:xfrm>
        </p:spPr>
        <p:txBody>
          <a:bodyPr/>
          <a:lstStyle/>
          <a:p>
            <a:pPr algn="l"/>
            <a:r>
              <a:rPr lang="fr-CA" altLang="fr-FR" sz="2000" dirty="0">
                <a:ea typeface="ＭＳ Ｐゴシック" panose="020B0600070205080204" pitchFamily="34" charset="-128"/>
              </a:rPr>
              <a:t>Faculté de droit					</a:t>
            </a:r>
            <a:r>
              <a:rPr lang="en-CA" altLang="fr-FR" sz="2400" dirty="0">
                <a:ea typeface="ＭＳ Ｐゴシック" panose="020B0600070205080204" pitchFamily="34" charset="-128"/>
              </a:rPr>
              <a:t>Sections B et D</a:t>
            </a:r>
            <a:endParaRPr lang="fr-CA" altLang="fr-FR" sz="2400" dirty="0">
              <a:ea typeface="ＭＳ Ｐゴシック" panose="020B0600070205080204" pitchFamily="34" charset="-128"/>
            </a:endParaRPr>
          </a:p>
          <a:p>
            <a:pPr algn="l"/>
            <a:r>
              <a:rPr lang="fr-CA" altLang="fr-FR" sz="2000" dirty="0">
                <a:ea typeface="ＭＳ Ｐゴシック" panose="020B0600070205080204" pitchFamily="34" charset="-128"/>
              </a:rPr>
              <a:t>Université de Montréal				Automne 2022</a:t>
            </a:r>
          </a:p>
          <a:p>
            <a:pPr algn="l"/>
            <a:r>
              <a:rPr lang="fr-CA" altLang="fr-FR" sz="2000" dirty="0">
                <a:ea typeface="ＭＳ Ｐゴシック" panose="020B0600070205080204" pitchFamily="34" charset="-128"/>
              </a:rPr>
              <a:t>Prof. Michel Morin </a:t>
            </a:r>
          </a:p>
          <a:p>
            <a:pPr algn="l"/>
            <a:endParaRPr lang="fr-CA" altLang="fr-FR" sz="3600" dirty="0">
              <a:ea typeface="ＭＳ Ｐゴシック" panose="020B0600070205080204" pitchFamily="34" charset="-128"/>
            </a:endParaRPr>
          </a:p>
          <a:p>
            <a:r>
              <a:rPr lang="fr-CA" altLang="fr-FR" sz="3600" dirty="0">
                <a:ea typeface="ＭＳ Ｐゴシック" panose="020B0600070205080204" pitchFamily="34" charset="-128"/>
              </a:rPr>
              <a:t>DRT 1010 – FONDEMENTS DU DROIT I</a:t>
            </a:r>
          </a:p>
          <a:p>
            <a:pPr algn="l"/>
            <a:endParaRPr lang="fr-CA" altLang="fr-FR" sz="2800" dirty="0">
              <a:ea typeface="ＭＳ Ｐゴシック" panose="020B0600070205080204" pitchFamily="34" charset="-128"/>
            </a:endParaRPr>
          </a:p>
          <a:p>
            <a:r>
              <a:rPr lang="fr-CA" altLang="fr-FR" sz="2800" dirty="0">
                <a:ea typeface="ＭＳ Ｐゴシック" panose="020B0600070205080204" pitchFamily="34" charset="-128"/>
              </a:rPr>
              <a:t>CAPSULE IIC DU MODULE 2</a:t>
            </a:r>
          </a:p>
          <a:p>
            <a:endParaRPr lang="fr-FR" altLang="fr-FR" sz="2400" dirty="0">
              <a:solidFill>
                <a:srgbClr val="3333CC"/>
              </a:solidFill>
              <a:ea typeface="ＭＳ Ｐゴシック" panose="020B0600070205080204" pitchFamily="34" charset="-128"/>
            </a:endParaRPr>
          </a:p>
          <a:p>
            <a:r>
              <a:rPr lang="fr-CA" sz="2800" dirty="0"/>
              <a:t>La recomposition du système juridique (1150 environ-fin du XV</a:t>
            </a:r>
            <a:r>
              <a:rPr lang="fr-CA" sz="2800" baseline="30000" dirty="0"/>
              <a:t>e</a:t>
            </a:r>
            <a:r>
              <a:rPr lang="fr-CA" sz="2800" dirty="0"/>
              <a:t> siècle)</a:t>
            </a:r>
            <a:endParaRPr lang="en-CA" sz="2800" dirty="0"/>
          </a:p>
          <a:p>
            <a:endParaRPr lang="fr-FR" altLang="fr-FR" sz="2400" dirty="0">
              <a:solidFill>
                <a:srgbClr val="3333CC"/>
              </a:solidFill>
              <a:ea typeface="ＭＳ Ｐゴシック" panose="020B0600070205080204" pitchFamily="34" charset="-128"/>
            </a:endParaRPr>
          </a:p>
        </p:txBody>
      </p:sp>
    </p:spTree>
    <p:extLst>
      <p:ext uri="{BB962C8B-B14F-4D97-AF65-F5344CB8AC3E}">
        <p14:creationId xmlns:p14="http://schemas.microsoft.com/office/powerpoint/2010/main" val="261973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D228BA8C-C76E-4A0C-B03A-B1636B9B5550}" type="slidenum">
              <a:rPr lang="en-US"/>
              <a:pPr/>
              <a:t>10</a:t>
            </a:fld>
            <a:endParaRPr lang="en-US"/>
          </a:p>
        </p:txBody>
      </p:sp>
      <p:sp>
        <p:nvSpPr>
          <p:cNvPr id="78851" name="Rectangle 3"/>
          <p:cNvSpPr>
            <a:spLocks noGrp="1" noChangeArrowheads="1"/>
          </p:cNvSpPr>
          <p:nvPr>
            <p:ph type="body" idx="1"/>
          </p:nvPr>
        </p:nvSpPr>
        <p:spPr>
          <a:xfrm>
            <a:off x="838200" y="685800"/>
            <a:ext cx="7848600" cy="5791200"/>
          </a:xfrm>
        </p:spPr>
        <p:txBody>
          <a:bodyPr/>
          <a:lstStyle/>
          <a:p>
            <a:pPr marL="1581150" lvl="4" indent="0"/>
            <a:r>
              <a:rPr lang="fr-FR" dirty="0"/>
              <a:t>- 	sur la diversité normative du moyen âge : voir Karim BENYEKHLEF, </a:t>
            </a:r>
            <a:r>
              <a:rPr lang="fr-FR" i="1" dirty="0"/>
              <a:t>Une possible histoire de la norme,  Les normativités émergentes de la mondialisation</a:t>
            </a:r>
            <a:r>
              <a:rPr lang="fr-FR" dirty="0"/>
              <a:t>, 2e éd., Montréal, Thémis, 2015.</a:t>
            </a:r>
            <a:endParaRPr lang="fr-CA" dirty="0"/>
          </a:p>
          <a:p>
            <a:pPr lvl="2">
              <a:buFont typeface="+mj-lt"/>
              <a:buAutoNum type="alphaLcPeriod" startAt="2"/>
            </a:pPr>
            <a:endParaRPr lang="fr-CA" dirty="0"/>
          </a:p>
          <a:p>
            <a:pPr marL="1066800" lvl="1" indent="-609600">
              <a:buFontTx/>
              <a:buAutoNum type="alphaLcPeriod" startAt="2"/>
            </a:pPr>
            <a:endParaRPr lang="fr-CA" dirty="0"/>
          </a:p>
        </p:txBody>
      </p:sp>
    </p:spTree>
    <p:extLst>
      <p:ext uri="{BB962C8B-B14F-4D97-AF65-F5344CB8AC3E}">
        <p14:creationId xmlns:p14="http://schemas.microsoft.com/office/powerpoint/2010/main" val="50781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BA07C5-0C8C-3048-B4D9-79F9C2DD92D3}"/>
              </a:ext>
            </a:extLst>
          </p:cNvPr>
          <p:cNvSpPr>
            <a:spLocks noGrp="1"/>
          </p:cNvSpPr>
          <p:nvPr>
            <p:ph type="sldNum" sz="quarter" idx="12"/>
          </p:nvPr>
        </p:nvSpPr>
        <p:spPr/>
        <p:txBody>
          <a:bodyPr/>
          <a:lstStyle/>
          <a:p>
            <a:fld id="{A5BDC35A-BBA9-4F09-A0F3-1EB8925802DA}" type="slidenum">
              <a:rPr lang="en-US" smtClean="0"/>
              <a:pPr/>
              <a:t>11</a:t>
            </a:fld>
            <a:endParaRPr lang="en-US"/>
          </a:p>
        </p:txBody>
      </p:sp>
      <p:sp>
        <p:nvSpPr>
          <p:cNvPr id="3" name="Rectangle 3">
            <a:extLst>
              <a:ext uri="{FF2B5EF4-FFF2-40B4-BE49-F238E27FC236}">
                <a16:creationId xmlns:a16="http://schemas.microsoft.com/office/drawing/2014/main" id="{E9915177-2843-3340-8E01-06099C5BE9A1}"/>
              </a:ext>
            </a:extLst>
          </p:cNvPr>
          <p:cNvSpPr txBox="1">
            <a:spLocks noChangeArrowheads="1"/>
          </p:cNvSpPr>
          <p:nvPr/>
        </p:nvSpPr>
        <p:spPr bwMode="auto">
          <a:xfrm>
            <a:off x="755576" y="2924944"/>
            <a:ext cx="8136904"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406650" indent="-577850">
              <a:defRPr sz="2400">
                <a:solidFill>
                  <a:schemeClr val="tx1"/>
                </a:solidFill>
                <a:latin typeface="Times New Roman" panose="02020603050405020304" pitchFamily="18" charset="0"/>
                <a:ea typeface="ＭＳ Ｐゴシック" panose="020B0600070205080204" pitchFamily="34" charset="-128"/>
              </a:defRPr>
            </a:lvl5pPr>
            <a:lvl6pPr marL="28638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3210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7782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2354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1828800" lvl="4" indent="0">
              <a:spcBef>
                <a:spcPct val="20000"/>
              </a:spcBef>
              <a:defRPr/>
            </a:pPr>
            <a:r>
              <a:rPr lang="fr-CA" altLang="fr-FR" sz="2800" dirty="0">
                <a:solidFill>
                  <a:srgbClr val="7030A0"/>
                </a:solidFill>
              </a:rPr>
              <a:t>Vote électronique : L’enseignement du droit romain et canonique au </a:t>
            </a:r>
            <a:r>
              <a:rPr lang="fr-CA" altLang="fr-FR" sz="2800">
                <a:solidFill>
                  <a:srgbClr val="7030A0"/>
                </a:solidFill>
              </a:rPr>
              <a:t>XIVe siècle</a:t>
            </a:r>
            <a:r>
              <a:rPr lang="fr-CA" altLang="fr-FR" sz="2800">
                <a:solidFill>
                  <a:srgbClr val="006666"/>
                </a:solidFill>
              </a:rPr>
              <a:t> </a:t>
            </a:r>
            <a:endParaRPr lang="fr-CA" altLang="fr-FR" sz="2800" dirty="0">
              <a:solidFill>
                <a:srgbClr val="006666"/>
              </a:solidFill>
            </a:endParaRPr>
          </a:p>
        </p:txBody>
      </p:sp>
      <p:sp>
        <p:nvSpPr>
          <p:cNvPr id="4" name="Flèche vers la droite 3">
            <a:extLst>
              <a:ext uri="{FF2B5EF4-FFF2-40B4-BE49-F238E27FC236}">
                <a16:creationId xmlns:a16="http://schemas.microsoft.com/office/drawing/2014/main" id="{7FB3CA93-B296-9243-847A-79080772F681}"/>
              </a:ext>
            </a:extLst>
          </p:cNvPr>
          <p:cNvSpPr>
            <a:spLocks noChangeArrowheads="1"/>
          </p:cNvSpPr>
          <p:nvPr/>
        </p:nvSpPr>
        <p:spPr bwMode="auto">
          <a:xfrm>
            <a:off x="1505868" y="2996952"/>
            <a:ext cx="977900" cy="484188"/>
          </a:xfrm>
          <a:prstGeom prst="rightArrow">
            <a:avLst>
              <a:gd name="adj1" fmla="val 50000"/>
              <a:gd name="adj2" fmla="val 50024"/>
            </a:avLst>
          </a:prstGeom>
          <a:solidFill>
            <a:schemeClr val="accent1"/>
          </a:solidFill>
          <a:ln w="9525" algn="ctr">
            <a:solidFill>
              <a:schemeClr val="tx1"/>
            </a:solidFill>
            <a:round/>
            <a:headEnd/>
            <a:tailEnd/>
          </a:ln>
        </p:spPr>
        <p:txBody>
          <a:bodyPr anchor="t"/>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extLst>
      <p:ext uri="{BB962C8B-B14F-4D97-AF65-F5344CB8AC3E}">
        <p14:creationId xmlns:p14="http://schemas.microsoft.com/office/powerpoint/2010/main" val="293531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2"/>
          </p:nvPr>
        </p:nvSpPr>
        <p:spPr/>
        <p:txBody>
          <a:bodyPr/>
          <a:lstStyle/>
          <a:p>
            <a:fld id="{FE82B3A4-3E6F-4145-8C79-F50AFE7B7A2F}" type="slidenum">
              <a:rPr lang="en-US"/>
              <a:pPr/>
              <a:t>12</a:t>
            </a:fld>
            <a:endParaRPr lang="en-US"/>
          </a:p>
        </p:txBody>
      </p:sp>
      <p:sp>
        <p:nvSpPr>
          <p:cNvPr id="247810" name="Rectangle 2"/>
          <p:cNvSpPr>
            <a:spLocks noChangeArrowheads="1"/>
          </p:cNvSpPr>
          <p:nvPr/>
        </p:nvSpPr>
        <p:spPr bwMode="auto">
          <a:xfrm>
            <a:off x="457200" y="533400"/>
            <a:ext cx="8305800" cy="5755422"/>
          </a:xfrm>
          <a:prstGeom prst="rect">
            <a:avLst/>
          </a:prstGeom>
          <a:noFill/>
          <a:ln w="9525">
            <a:noFill/>
            <a:miter lim="800000"/>
            <a:headEnd/>
            <a:tailEnd/>
          </a:ln>
          <a:effectLst/>
        </p:spPr>
        <p:txBody>
          <a:bodyPr>
            <a:spAutoFit/>
          </a:bodyPr>
          <a:lstStyle/>
          <a:p>
            <a:pPr marL="1409700" lvl="2" indent="-495300">
              <a:spcBef>
                <a:spcPct val="50000"/>
              </a:spcBef>
              <a:buClr>
                <a:srgbClr val="990099"/>
              </a:buClr>
              <a:buFontTx/>
              <a:buAutoNum type="romanLcPeriod" startAt="2"/>
            </a:pPr>
            <a:r>
              <a:rPr lang="fr-FR" sz="3200" dirty="0">
                <a:solidFill>
                  <a:srgbClr val="990099"/>
                </a:solidFill>
              </a:rPr>
              <a:t>La compétence d’appel des parlements</a:t>
            </a:r>
          </a:p>
          <a:p>
            <a:pPr marL="1828800" lvl="3" indent="-457200">
              <a:buAutoNum type="arabicParenR"/>
            </a:pPr>
            <a:r>
              <a:rPr lang="fr-FR" dirty="0">
                <a:solidFill>
                  <a:srgbClr val="0070C0"/>
                </a:solidFill>
              </a:rPr>
              <a:t>Le parlement de Paris apparaît vers 1250, au sein de la cour féodale du roi.</a:t>
            </a:r>
            <a:endParaRPr lang="fr-CA" dirty="0">
              <a:solidFill>
                <a:srgbClr val="0070C0"/>
              </a:solidFill>
            </a:endParaRPr>
          </a:p>
          <a:p>
            <a:pPr marL="1828800" lvl="3" indent="-457200">
              <a:buAutoNum type="arabicParenR"/>
            </a:pPr>
            <a:r>
              <a:rPr lang="fr-FR" dirty="0">
                <a:solidFill>
                  <a:srgbClr val="0070C0"/>
                </a:solidFill>
              </a:rPr>
              <a:t>À partir de 1443, dans des régions plus éloignées, les anciennes cours féodales des grands vassaux du roi sont transformées en parlements royaux (Toulouse, Grenoble, Bordeaux, Dijon, Rouen, Aix-en-Provence).</a:t>
            </a:r>
            <a:endParaRPr lang="fr-CA" dirty="0">
              <a:solidFill>
                <a:srgbClr val="0070C0"/>
              </a:solidFill>
            </a:endParaRPr>
          </a:p>
          <a:p>
            <a:pPr marL="1828800" lvl="3" indent="-457200">
              <a:buAutoNum type="arabicParenR"/>
            </a:pPr>
            <a:r>
              <a:rPr lang="fr-FR" dirty="0">
                <a:solidFill>
                  <a:srgbClr val="0070C0"/>
                </a:solidFill>
              </a:rPr>
              <a:t>Dans la seconde moitié du XVe siècle, les décisions des tribunaux de l’Église peuvent être portées en appel devant ces parlements (« l’appel comme d’abus »).</a:t>
            </a:r>
          </a:p>
          <a:p>
            <a:pPr lvl="2">
              <a:buFont typeface="+mj-lt"/>
              <a:buAutoNum type="romanLcPeriod" startAt="3"/>
            </a:pPr>
            <a:r>
              <a:rPr lang="fr-FR" dirty="0">
                <a:solidFill>
                  <a:srgbClr val="7030A0"/>
                </a:solidFill>
              </a:rPr>
              <a:t>Le Conseil du roi</a:t>
            </a:r>
            <a:endParaRPr lang="fr-CA" dirty="0">
              <a:solidFill>
                <a:srgbClr val="7030A0"/>
              </a:solidFill>
            </a:endParaRPr>
          </a:p>
          <a:p>
            <a:pPr lvl="4"/>
            <a:r>
              <a:rPr lang="fr-CA" dirty="0">
                <a:solidFill>
                  <a:srgbClr val="7030A0"/>
                </a:solidFill>
              </a:rPr>
              <a:t>1)	</a:t>
            </a:r>
            <a:r>
              <a:rPr lang="fr-FR" dirty="0">
                <a:solidFill>
                  <a:srgbClr val="0070C0"/>
                </a:solidFill>
              </a:rPr>
              <a:t>Les arrêts des parlements peuvent être cassés par le Conseil du roi.</a:t>
            </a:r>
            <a:endParaRPr lang="fr-CA"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extLst>
              <p:ext uri="{D42A27DB-BD31-4B8C-83A1-F6EECF244321}">
                <p14:modId xmlns:p14="http://schemas.microsoft.com/office/powerpoint/2010/main" val="1252649048"/>
              </p:ext>
            </p:extLst>
          </p:nvPr>
        </p:nvGraphicFramePr>
        <p:xfrm>
          <a:off x="609600" y="457200"/>
          <a:ext cx="7848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p:cNvSpPr>
            <a:spLocks noGrp="1"/>
          </p:cNvSpPr>
          <p:nvPr>
            <p:ph type="sldNum" sz="quarter" idx="12"/>
          </p:nvPr>
        </p:nvSpPr>
        <p:spPr/>
        <p:txBody>
          <a:bodyPr/>
          <a:lstStyle/>
          <a:p>
            <a:fld id="{73C06243-B296-47F9-85B9-A43785069C43}" type="slidenum">
              <a:rPr lang="en-US" smtClean="0"/>
              <a:pPr/>
              <a:t>13</a:t>
            </a:fld>
            <a:endParaRPr lang="en-US"/>
          </a:p>
        </p:txBody>
      </p:sp>
      <p:sp>
        <p:nvSpPr>
          <p:cNvPr id="7" name="ZoneTexte 6"/>
          <p:cNvSpPr txBox="1"/>
          <p:nvPr/>
        </p:nvSpPr>
        <p:spPr>
          <a:xfrm>
            <a:off x="3635897" y="980728"/>
            <a:ext cx="1800200" cy="830997"/>
          </a:xfrm>
          <a:prstGeom prst="rect">
            <a:avLst/>
          </a:prstGeom>
          <a:solidFill>
            <a:srgbClr val="0070C0"/>
          </a:solidFill>
        </p:spPr>
        <p:txBody>
          <a:bodyPr wrap="square" rtlCol="0">
            <a:spAutoFit/>
          </a:bodyPr>
          <a:lstStyle/>
          <a:p>
            <a:pPr algn="ctr"/>
            <a:r>
              <a:rPr lang="fr-CA" dirty="0">
                <a:solidFill>
                  <a:schemeClr val="bg1"/>
                </a:solidFill>
              </a:rPr>
              <a:t>Conseil</a:t>
            </a:r>
          </a:p>
          <a:p>
            <a:pPr algn="ctr"/>
            <a:r>
              <a:rPr lang="fr-CA" dirty="0">
                <a:solidFill>
                  <a:schemeClr val="bg1"/>
                </a:solidFill>
              </a:rPr>
              <a:t>du roi</a:t>
            </a:r>
            <a:endParaRPr lang="fr-FR" dirty="0">
              <a:solidFill>
                <a:schemeClr val="bg1"/>
              </a:solidFill>
            </a:endParaRPr>
          </a:p>
        </p:txBody>
      </p:sp>
      <p:sp>
        <p:nvSpPr>
          <p:cNvPr id="5" name="ZoneTexte 4"/>
          <p:cNvSpPr txBox="1"/>
          <p:nvPr/>
        </p:nvSpPr>
        <p:spPr>
          <a:xfrm>
            <a:off x="578189" y="1211560"/>
            <a:ext cx="2979042" cy="830997"/>
          </a:xfrm>
          <a:prstGeom prst="rect">
            <a:avLst/>
          </a:prstGeom>
          <a:noFill/>
        </p:spPr>
        <p:txBody>
          <a:bodyPr wrap="square" rtlCol="0">
            <a:spAutoFit/>
          </a:bodyPr>
          <a:lstStyle/>
          <a:p>
            <a:r>
              <a:rPr lang="fr-CA" dirty="0"/>
              <a:t>Organisation judiciaire - XVIe siècle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BB6A10-202C-0646-A633-0401CFCCF4FF}"/>
              </a:ext>
            </a:extLst>
          </p:cNvPr>
          <p:cNvSpPr>
            <a:spLocks noGrp="1"/>
          </p:cNvSpPr>
          <p:nvPr>
            <p:ph type="sldNum" sz="quarter" idx="12"/>
          </p:nvPr>
        </p:nvSpPr>
        <p:spPr/>
        <p:txBody>
          <a:bodyPr/>
          <a:lstStyle/>
          <a:p>
            <a:fld id="{A5BDC35A-BBA9-4F09-A0F3-1EB8925802DA}" type="slidenum">
              <a:rPr lang="en-US" smtClean="0"/>
              <a:pPr/>
              <a:t>14</a:t>
            </a:fld>
            <a:endParaRPr lang="en-US"/>
          </a:p>
        </p:txBody>
      </p:sp>
      <p:sp>
        <p:nvSpPr>
          <p:cNvPr id="3" name="Rectangle 3">
            <a:extLst>
              <a:ext uri="{FF2B5EF4-FFF2-40B4-BE49-F238E27FC236}">
                <a16:creationId xmlns:a16="http://schemas.microsoft.com/office/drawing/2014/main" id="{5F460EE1-5FF4-6343-8F0C-04E93A8381F8}"/>
              </a:ext>
            </a:extLst>
          </p:cNvPr>
          <p:cNvSpPr txBox="1">
            <a:spLocks noChangeArrowheads="1"/>
          </p:cNvSpPr>
          <p:nvPr/>
        </p:nvSpPr>
        <p:spPr bwMode="auto">
          <a:xfrm>
            <a:off x="755576" y="2924944"/>
            <a:ext cx="8136904"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406650" indent="-577850">
              <a:defRPr sz="2400">
                <a:solidFill>
                  <a:schemeClr val="tx1"/>
                </a:solidFill>
                <a:latin typeface="Times New Roman" panose="02020603050405020304" pitchFamily="18" charset="0"/>
                <a:ea typeface="ＭＳ Ｐゴシック" panose="020B0600070205080204" pitchFamily="34" charset="-128"/>
              </a:defRPr>
            </a:lvl5pPr>
            <a:lvl6pPr marL="28638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3210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7782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2354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1828800" lvl="4" indent="0">
              <a:spcBef>
                <a:spcPct val="20000"/>
              </a:spcBef>
              <a:defRPr/>
            </a:pPr>
            <a:r>
              <a:rPr lang="fr-CA" altLang="fr-FR" sz="2800" dirty="0">
                <a:solidFill>
                  <a:srgbClr val="7030A0"/>
                </a:solidFill>
              </a:rPr>
              <a:t>Vote électronique : Nomination des juges au XVIe siècle</a:t>
            </a:r>
            <a:endParaRPr lang="fr-CA" altLang="fr-FR" sz="2800" dirty="0">
              <a:solidFill>
                <a:srgbClr val="006666"/>
              </a:solidFill>
            </a:endParaRPr>
          </a:p>
        </p:txBody>
      </p:sp>
      <p:sp>
        <p:nvSpPr>
          <p:cNvPr id="4" name="Flèche vers la droite 3">
            <a:extLst>
              <a:ext uri="{FF2B5EF4-FFF2-40B4-BE49-F238E27FC236}">
                <a16:creationId xmlns:a16="http://schemas.microsoft.com/office/drawing/2014/main" id="{62C0B7AE-371B-714C-9B7A-383E3ADCD7F1}"/>
              </a:ext>
            </a:extLst>
          </p:cNvPr>
          <p:cNvSpPr>
            <a:spLocks noChangeArrowheads="1"/>
          </p:cNvSpPr>
          <p:nvPr/>
        </p:nvSpPr>
        <p:spPr bwMode="auto">
          <a:xfrm>
            <a:off x="1505868" y="2996952"/>
            <a:ext cx="977900" cy="484188"/>
          </a:xfrm>
          <a:prstGeom prst="rightArrow">
            <a:avLst>
              <a:gd name="adj1" fmla="val 50000"/>
              <a:gd name="adj2" fmla="val 50024"/>
            </a:avLst>
          </a:prstGeom>
          <a:solidFill>
            <a:schemeClr val="accent1"/>
          </a:solidFill>
          <a:ln w="9525" algn="ctr">
            <a:solidFill>
              <a:schemeClr val="tx1"/>
            </a:solidFill>
            <a:round/>
            <a:headEnd/>
            <a:tailEnd/>
          </a:ln>
        </p:spPr>
        <p:txBody>
          <a:bodyPr anchor="t"/>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extLst>
      <p:ext uri="{BB962C8B-B14F-4D97-AF65-F5344CB8AC3E}">
        <p14:creationId xmlns:p14="http://schemas.microsoft.com/office/powerpoint/2010/main" val="183974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D9BF275E-1818-4EB4-8632-4CF4380F5638}" type="slidenum">
              <a:rPr lang="en-US"/>
              <a:pPr/>
              <a:t>15</a:t>
            </a:fld>
            <a:endParaRPr lang="en-US"/>
          </a:p>
        </p:txBody>
      </p:sp>
      <p:sp>
        <p:nvSpPr>
          <p:cNvPr id="92163" name="Rectangle 3"/>
          <p:cNvSpPr>
            <a:spLocks noGrp="1" noChangeArrowheads="1"/>
          </p:cNvSpPr>
          <p:nvPr>
            <p:ph type="body" idx="1"/>
          </p:nvPr>
        </p:nvSpPr>
        <p:spPr>
          <a:xfrm>
            <a:off x="609600" y="609600"/>
            <a:ext cx="7848600" cy="5791200"/>
          </a:xfrm>
        </p:spPr>
        <p:txBody>
          <a:bodyPr/>
          <a:lstStyle/>
          <a:p>
            <a:pPr marL="457200" lvl="1" indent="0">
              <a:buNone/>
            </a:pPr>
            <a:r>
              <a:rPr lang="fr-CA" dirty="0"/>
              <a:t>c. 	La coutume et le droit romain, XIII</a:t>
            </a:r>
            <a:r>
              <a:rPr lang="fr-CA" baseline="30000" dirty="0"/>
              <a:t>e</a:t>
            </a:r>
            <a:r>
              <a:rPr lang="fr-CA" dirty="0"/>
              <a:t>-XV</a:t>
            </a:r>
            <a:r>
              <a:rPr lang="fr-CA" baseline="30000" dirty="0"/>
              <a:t>e</a:t>
            </a:r>
            <a:r>
              <a:rPr lang="fr-CA" dirty="0"/>
              <a:t> siècles</a:t>
            </a:r>
            <a:r>
              <a:rPr lang="en-CA" dirty="0"/>
              <a:t> 	</a:t>
            </a:r>
            <a:r>
              <a:rPr lang="en-CA" sz="2800" dirty="0">
                <a:solidFill>
                  <a:srgbClr val="990099"/>
                </a:solidFill>
              </a:rPr>
              <a:t>(</a:t>
            </a:r>
            <a:r>
              <a:rPr lang="en-CA" sz="2800" i="1" dirty="0">
                <a:solidFill>
                  <a:srgbClr val="FF6600"/>
                </a:solidFill>
              </a:rPr>
              <a:t>Introduction </a:t>
            </a:r>
            <a:r>
              <a:rPr lang="en-CA" sz="2800" i="1" dirty="0" err="1">
                <a:solidFill>
                  <a:srgbClr val="FF6600"/>
                </a:solidFill>
              </a:rPr>
              <a:t>historique</a:t>
            </a:r>
            <a:r>
              <a:rPr lang="en-CA" sz="2800" dirty="0">
                <a:solidFill>
                  <a:srgbClr val="990099"/>
                </a:solidFill>
              </a:rPr>
              <a:t>, </a:t>
            </a:r>
            <a:r>
              <a:rPr lang="en-CA" sz="2800" dirty="0" err="1">
                <a:solidFill>
                  <a:srgbClr val="990099"/>
                </a:solidFill>
              </a:rPr>
              <a:t>nos</a:t>
            </a:r>
            <a:r>
              <a:rPr lang="en-CA" sz="2800" dirty="0">
                <a:solidFill>
                  <a:srgbClr val="990099"/>
                </a:solidFill>
              </a:rPr>
              <a:t> 264-272)</a:t>
            </a:r>
            <a:endParaRPr lang="fr-CA" dirty="0"/>
          </a:p>
          <a:p>
            <a:pPr marL="1066800" lvl="1" indent="-609600">
              <a:buAutoNum type="alphaLcPeriod" startAt="4"/>
            </a:pPr>
            <a:endParaRPr lang="fr-CA" dirty="0"/>
          </a:p>
          <a:p>
            <a:pPr marL="1441450" lvl="2" indent="-609600"/>
            <a:r>
              <a:rPr lang="fr-CA" dirty="0"/>
              <a:t>Le Sud de la France</a:t>
            </a:r>
          </a:p>
          <a:p>
            <a:pPr marL="1524000" lvl="2" indent="-609600"/>
            <a:endParaRPr lang="fr-CA" dirty="0"/>
          </a:p>
          <a:p>
            <a:pPr marL="1898650" lvl="3" indent="-609600"/>
            <a:r>
              <a:rPr lang="fr-CA" dirty="0"/>
              <a:t>La réception de principe du droit romain</a:t>
            </a:r>
          </a:p>
          <a:p>
            <a:pPr marL="1898650" lvl="3" indent="-609600"/>
            <a:endParaRPr lang="fr-CA"/>
          </a:p>
          <a:p>
            <a:pPr marL="1898650" lvl="3" indent="-609600"/>
            <a:r>
              <a:rPr lang="fr-CA"/>
              <a:t>L’importance </a:t>
            </a:r>
            <a:r>
              <a:rPr lang="fr-CA" dirty="0"/>
              <a:t>des coutumes seigneuriales et municipales</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BB4ADC4B-F2A3-48C8-B11B-EE4C0C7AE6B8}" type="slidenum">
              <a:rPr lang="en-US"/>
              <a:pPr/>
              <a:t>16</a:t>
            </a:fld>
            <a:endParaRPr lang="en-US"/>
          </a:p>
        </p:txBody>
      </p:sp>
      <p:sp>
        <p:nvSpPr>
          <p:cNvPr id="93187" name="Rectangle 3"/>
          <p:cNvSpPr>
            <a:spLocks noGrp="1" noChangeArrowheads="1"/>
          </p:cNvSpPr>
          <p:nvPr>
            <p:ph type="body" idx="1"/>
          </p:nvPr>
        </p:nvSpPr>
        <p:spPr>
          <a:xfrm>
            <a:off x="609600" y="304800"/>
            <a:ext cx="7924800" cy="6248400"/>
          </a:xfrm>
        </p:spPr>
        <p:txBody>
          <a:bodyPr/>
          <a:lstStyle/>
          <a:p>
            <a:pPr lvl="2">
              <a:lnSpc>
                <a:spcPct val="90000"/>
              </a:lnSpc>
              <a:buFont typeface="+mj-lt"/>
              <a:buAutoNum type="romanLcPeriod" startAt="2"/>
            </a:pPr>
            <a:r>
              <a:rPr lang="fr-CA" sz="2800" dirty="0"/>
              <a:t>Le centre et le Nord de la France: l’importance de la coutume</a:t>
            </a:r>
          </a:p>
          <a:p>
            <a:pPr marL="914400" lvl="2" indent="0">
              <a:lnSpc>
                <a:spcPct val="90000"/>
              </a:lnSpc>
              <a:buNone/>
            </a:pPr>
            <a:endParaRPr lang="fr-CA" dirty="0"/>
          </a:p>
          <a:p>
            <a:pPr marL="1828800" lvl="3" indent="-457200">
              <a:lnSpc>
                <a:spcPct val="90000"/>
              </a:lnSpc>
            </a:pPr>
            <a:r>
              <a:rPr lang="fr-CA" dirty="0"/>
              <a:t>Les règles de la coutume sont dictées par la tradition, qui est transmise oralement.</a:t>
            </a:r>
          </a:p>
          <a:p>
            <a:pPr marL="1828800" lvl="3" indent="-457200">
              <a:lnSpc>
                <a:spcPct val="90000"/>
              </a:lnSpc>
            </a:pPr>
            <a:endParaRPr lang="fr-CA" dirty="0"/>
          </a:p>
          <a:p>
            <a:pPr marL="1828800" lvl="3" indent="-457200">
              <a:lnSpc>
                <a:spcPct val="90000"/>
              </a:lnSpc>
            </a:pPr>
            <a:r>
              <a:rPr lang="fr-CA" dirty="0"/>
              <a:t>Elles  portent principalement sur le système féodal, les droits des conjoints après la dissolution du mariage et les successions, mais pas sur les contrats.</a:t>
            </a:r>
          </a:p>
          <a:p>
            <a:pPr marL="1828800" lvl="3" indent="-457200">
              <a:lnSpc>
                <a:spcPct val="90000"/>
              </a:lnSpc>
            </a:pPr>
            <a:endParaRPr lang="fr-CA" dirty="0"/>
          </a:p>
          <a:p>
            <a:pPr marL="1828800" lvl="3" indent="-457200">
              <a:lnSpc>
                <a:spcPct val="90000"/>
              </a:lnSpc>
            </a:pPr>
            <a:r>
              <a:rPr lang="fr-CA" dirty="0"/>
              <a:t>Certaines règles concernent le droit pénal.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B9FA5990-9071-4266-A51A-976949EEE9CD}" type="slidenum">
              <a:rPr lang="en-US"/>
              <a:pPr/>
              <a:t>17</a:t>
            </a:fld>
            <a:endParaRPr lang="en-US"/>
          </a:p>
        </p:txBody>
      </p:sp>
      <p:sp>
        <p:nvSpPr>
          <p:cNvPr id="132099" name="Rectangle 3"/>
          <p:cNvSpPr>
            <a:spLocks noGrp="1" noChangeArrowheads="1"/>
          </p:cNvSpPr>
          <p:nvPr>
            <p:ph type="body" idx="1"/>
          </p:nvPr>
        </p:nvSpPr>
        <p:spPr>
          <a:xfrm>
            <a:off x="609600" y="371980"/>
            <a:ext cx="8066856" cy="6297379"/>
          </a:xfrm>
        </p:spPr>
        <p:txBody>
          <a:bodyPr/>
          <a:lstStyle/>
          <a:p>
            <a:pPr marL="914400" lvl="2" indent="0">
              <a:buNone/>
            </a:pPr>
            <a:r>
              <a:rPr lang="fr-CA" dirty="0"/>
              <a:t>iii. 	L’enquête par turbe</a:t>
            </a:r>
            <a:endParaRPr lang="fr-CA" sz="3200" dirty="0"/>
          </a:p>
          <a:p>
            <a:pPr marL="1949450" lvl="3" indent="-577850"/>
            <a:r>
              <a:rPr lang="fr-CA" sz="2400" dirty="0"/>
              <a:t>En 1270, une ordonnance de Saint-Louis prévoit qu'un juge royal doit procéder à l'</a:t>
            </a:r>
            <a:r>
              <a:rPr lang="fr-CA" sz="2400" b="1" dirty="0"/>
              <a:t>enquête par turbe</a:t>
            </a:r>
            <a:r>
              <a:rPr lang="fr-CA" sz="2400" dirty="0"/>
              <a:t>, c'est-à-dire interroger dix personnes du lieu pour connaître la règle coutumière applicable au litige.</a:t>
            </a:r>
          </a:p>
          <a:p>
            <a:pPr marL="914400" lvl="2" indent="0">
              <a:buNone/>
            </a:pPr>
            <a:r>
              <a:rPr lang="fr-CA" dirty="0"/>
              <a:t>iv. 	Le rôle supplétif du droit romain et 	du droit canonique</a:t>
            </a:r>
          </a:p>
          <a:p>
            <a:pPr marL="1866900" lvl="3" indent="-495300"/>
            <a:r>
              <a:rPr lang="fr-CA" sz="2400" dirty="0"/>
              <a:t>En 1278, le roi interdit aux avocats d'invoquer le droit romain si la coutume applicable fournit la solution du litige.</a:t>
            </a:r>
          </a:p>
          <a:p>
            <a:pPr marL="1866900" lvl="3" indent="-495300"/>
            <a:r>
              <a:rPr lang="fr-CA" sz="2400" dirty="0"/>
              <a:t>En droit des obligations et de la famille, les juges appliquent le droit qu’ils ont appris dans les universités (romain et, sur certaines questions, canonique).</a:t>
            </a:r>
            <a:endParaRPr lang="fr-FR" sz="2400" dirty="0"/>
          </a:p>
          <a:p>
            <a:pPr marL="1949450" lvl="3" indent="-577850"/>
            <a:endParaRPr lang="fr-FR" dirty="0"/>
          </a:p>
          <a:p>
            <a:pPr marL="1949450" lvl="3" indent="-577850">
              <a:buFontTx/>
              <a:buAutoNum type="romanLcPeriod" startAt="2"/>
            </a:pPr>
            <a:endParaRPr lang="fr-CA" sz="3200" dirty="0"/>
          </a:p>
          <a:p>
            <a:pPr marL="1574800" lvl="2" indent="-660400">
              <a:buFontTx/>
              <a:buAutoNum type="romanLcPeriod" startAt="2"/>
            </a:pP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53069C-D2BB-8A41-B19F-47448B56BB8B}"/>
              </a:ext>
            </a:extLst>
          </p:cNvPr>
          <p:cNvSpPr>
            <a:spLocks noGrp="1"/>
          </p:cNvSpPr>
          <p:nvPr>
            <p:ph type="sldNum" sz="quarter" idx="12"/>
          </p:nvPr>
        </p:nvSpPr>
        <p:spPr/>
        <p:txBody>
          <a:bodyPr/>
          <a:lstStyle/>
          <a:p>
            <a:fld id="{A5BDC35A-BBA9-4F09-A0F3-1EB8925802DA}" type="slidenum">
              <a:rPr lang="en-US" smtClean="0"/>
              <a:pPr/>
              <a:t>18</a:t>
            </a:fld>
            <a:endParaRPr lang="en-US"/>
          </a:p>
        </p:txBody>
      </p:sp>
      <p:sp>
        <p:nvSpPr>
          <p:cNvPr id="3" name="Rectangle 3">
            <a:extLst>
              <a:ext uri="{FF2B5EF4-FFF2-40B4-BE49-F238E27FC236}">
                <a16:creationId xmlns:a16="http://schemas.microsoft.com/office/drawing/2014/main" id="{6A412814-08D5-9E44-8A71-018F2DD87083}"/>
              </a:ext>
            </a:extLst>
          </p:cNvPr>
          <p:cNvSpPr txBox="1">
            <a:spLocks noChangeArrowheads="1"/>
          </p:cNvSpPr>
          <p:nvPr/>
        </p:nvSpPr>
        <p:spPr bwMode="auto">
          <a:xfrm>
            <a:off x="755576" y="2924944"/>
            <a:ext cx="8208912" cy="55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406650" indent="-577850">
              <a:defRPr sz="2400">
                <a:solidFill>
                  <a:schemeClr val="tx1"/>
                </a:solidFill>
                <a:latin typeface="Times New Roman" panose="02020603050405020304" pitchFamily="18" charset="0"/>
                <a:ea typeface="ＭＳ Ｐゴシック" panose="020B0600070205080204" pitchFamily="34" charset="-128"/>
              </a:defRPr>
            </a:lvl5pPr>
            <a:lvl6pPr marL="28638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3210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7782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2354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1828800" lvl="4" indent="0">
              <a:spcBef>
                <a:spcPct val="20000"/>
              </a:spcBef>
              <a:defRPr/>
            </a:pPr>
            <a:r>
              <a:rPr lang="fr-CA" altLang="fr-FR" sz="2800" dirty="0">
                <a:solidFill>
                  <a:srgbClr val="7030A0"/>
                </a:solidFill>
              </a:rPr>
              <a:t>Vote électronique : Loi applicable au XIVe </a:t>
            </a:r>
            <a:r>
              <a:rPr lang="fr-CA" altLang="fr-FR" sz="2800" dirty="0" err="1">
                <a:solidFill>
                  <a:srgbClr val="7030A0"/>
                </a:solidFill>
              </a:rPr>
              <a:t>siècle</a:t>
            </a:r>
            <a:endParaRPr lang="fr-CA" altLang="fr-FR" sz="2800" dirty="0">
              <a:solidFill>
                <a:srgbClr val="006666"/>
              </a:solidFill>
            </a:endParaRPr>
          </a:p>
        </p:txBody>
      </p:sp>
      <p:sp>
        <p:nvSpPr>
          <p:cNvPr id="4" name="Flèche vers la droite 3">
            <a:extLst>
              <a:ext uri="{FF2B5EF4-FFF2-40B4-BE49-F238E27FC236}">
                <a16:creationId xmlns:a16="http://schemas.microsoft.com/office/drawing/2014/main" id="{DF40765B-3F09-AA4A-A406-BC58DA17985F}"/>
              </a:ext>
            </a:extLst>
          </p:cNvPr>
          <p:cNvSpPr>
            <a:spLocks noChangeArrowheads="1"/>
          </p:cNvSpPr>
          <p:nvPr/>
        </p:nvSpPr>
        <p:spPr bwMode="auto">
          <a:xfrm>
            <a:off x="1505868" y="2996952"/>
            <a:ext cx="977900" cy="484188"/>
          </a:xfrm>
          <a:prstGeom prst="rightArrow">
            <a:avLst>
              <a:gd name="adj1" fmla="val 50000"/>
              <a:gd name="adj2" fmla="val 50024"/>
            </a:avLst>
          </a:prstGeom>
          <a:solidFill>
            <a:schemeClr val="accent1"/>
          </a:solidFill>
          <a:ln w="9525" algn="ctr">
            <a:solidFill>
              <a:schemeClr val="tx1"/>
            </a:solidFill>
            <a:round/>
            <a:headEnd/>
            <a:tailEnd/>
          </a:ln>
        </p:spPr>
        <p:txBody>
          <a:bodyPr anchor="t"/>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extLst>
      <p:ext uri="{BB962C8B-B14F-4D97-AF65-F5344CB8AC3E}">
        <p14:creationId xmlns:p14="http://schemas.microsoft.com/office/powerpoint/2010/main" val="106749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Espace réservé du numéro de diapositive 5">
            <a:extLst>
              <a:ext uri="{FF2B5EF4-FFF2-40B4-BE49-F238E27FC236}">
                <a16:creationId xmlns:a16="http://schemas.microsoft.com/office/drawing/2014/main" id="{C8BE7FBC-19EA-9D40-A865-979A3261B4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AA9C350-5FF0-D441-BDDC-FE080C347580}" type="slidenum">
              <a:rPr lang="en-US" altLang="fr-FR" smtClean="0"/>
              <a:pPr/>
              <a:t>19</a:t>
            </a:fld>
            <a:endParaRPr lang="en-US" altLang="fr-FR"/>
          </a:p>
        </p:txBody>
      </p:sp>
      <p:sp>
        <p:nvSpPr>
          <p:cNvPr id="74754" name="Rectangle 3">
            <a:extLst>
              <a:ext uri="{FF2B5EF4-FFF2-40B4-BE49-F238E27FC236}">
                <a16:creationId xmlns:a16="http://schemas.microsoft.com/office/drawing/2014/main" id="{1B4C9853-F9F1-AB4A-9407-07E061ECE828}"/>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914400" lvl="2" indent="0">
              <a:buFontTx/>
              <a:buNone/>
              <a:defRPr/>
            </a:pPr>
            <a:endParaRPr lang="fr-CA" altLang="fr-FR" dirty="0">
              <a:ea typeface="ＭＳ Ｐゴシック" panose="020B0600070205080204" pitchFamily="34" charset="-128"/>
            </a:endParaRPr>
          </a:p>
          <a:p>
            <a:pPr marL="1371600" lvl="2" indent="-457200">
              <a:buFontTx/>
              <a:buChar char="-"/>
              <a:defRPr/>
            </a:pPr>
            <a:r>
              <a:rPr lang="fr-CA" altLang="fr-FR" sz="2600" dirty="0">
                <a:ea typeface="ＭＳ Ｐゴシック" panose="020B0600070205080204" pitchFamily="34" charset="-128"/>
              </a:rPr>
              <a:t>À partir du XIe siècle, les compilations de Justinien sont découvertes et enseignées dans les universités.</a:t>
            </a:r>
          </a:p>
          <a:p>
            <a:pPr marL="1371600" lvl="2" indent="-457200">
              <a:buFontTx/>
              <a:buChar char="-"/>
              <a:defRPr/>
            </a:pPr>
            <a:r>
              <a:rPr lang="fr-CA" altLang="fr-FR" sz="2600" dirty="0">
                <a:ea typeface="ＭＳ Ｐゴシック" panose="020B0600070205080204" pitchFamily="34" charset="-128"/>
              </a:rPr>
              <a:t>Les tribunaux de l’Église jugent les prêtres et autres personnes rattachées à l’Église, ainsi que les laïques sur certaines questions.</a:t>
            </a:r>
          </a:p>
          <a:p>
            <a:pPr marL="1371600" lvl="2" indent="-457200">
              <a:buFontTx/>
              <a:buChar char="-"/>
              <a:defRPr/>
            </a:pPr>
            <a:r>
              <a:rPr lang="fr-CA" altLang="fr-FR" sz="2600" dirty="0">
                <a:ea typeface="ＭＳ Ｐゴシック" panose="020B0600070205080204" pitchFamily="34" charset="-128"/>
              </a:rPr>
              <a:t>Ils interviennent notamment en droit de la famille, des successions et des biens. Ils appliquent le droit canonique.</a:t>
            </a:r>
          </a:p>
          <a:p>
            <a:pPr marL="1371600" lvl="2" indent="-457200">
              <a:buFontTx/>
              <a:buChar char="-"/>
              <a:defRPr/>
            </a:pPr>
            <a:r>
              <a:rPr lang="fr-CA" altLang="fr-FR" sz="2600" dirty="0">
                <a:ea typeface="ＭＳ Ｐゴシック" panose="020B0600070205080204" pitchFamily="34" charset="-128"/>
              </a:rPr>
              <a:t>Le droit canonique est compilé dans le Décret de Gatien, complété par des Décrétales des papes.</a:t>
            </a:r>
          </a:p>
          <a:p>
            <a:pPr marL="1371600" lvl="2" indent="-457200">
              <a:buFontTx/>
              <a:buChar char="-"/>
              <a:defRPr/>
            </a:pPr>
            <a:r>
              <a:rPr lang="fr-CA" altLang="fr-FR" sz="2600" dirty="0">
                <a:ea typeface="ＭＳ Ｐゴシック" panose="020B0600070205080204" pitchFamily="34" charset="-128"/>
              </a:rPr>
              <a:t>Au XIIIe siècle, les ordalies disparaissent, tout comme les </a:t>
            </a:r>
            <a:r>
              <a:rPr lang="fr-CA" altLang="fr-FR" sz="2600" dirty="0" err="1">
                <a:ea typeface="ＭＳ Ｐゴシック" panose="020B0600070205080204" pitchFamily="34" charset="-128"/>
              </a:rPr>
              <a:t>cojureurs</a:t>
            </a:r>
            <a:r>
              <a:rPr lang="fr-CA" altLang="fr-FR" sz="2600" dirty="0">
                <a:ea typeface="ＭＳ Ｐゴシック" panose="020B0600070205080204" pitchFamily="34" charset="-128"/>
              </a:rPr>
              <a:t>.</a:t>
            </a:r>
          </a:p>
        </p:txBody>
      </p:sp>
    </p:spTree>
    <p:extLst>
      <p:ext uri="{BB962C8B-B14F-4D97-AF65-F5344CB8AC3E}">
        <p14:creationId xmlns:p14="http://schemas.microsoft.com/office/powerpoint/2010/main" val="162976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79C069F5-329A-46A0-BEB6-022C2AED9FDB}" type="slidenum">
              <a:rPr lang="en-US"/>
              <a:pPr/>
              <a:t>2</a:t>
            </a:fld>
            <a:endParaRPr lang="en-US"/>
          </a:p>
        </p:txBody>
      </p:sp>
      <p:sp>
        <p:nvSpPr>
          <p:cNvPr id="2053" name="Rectangle 5"/>
          <p:cNvSpPr>
            <a:spLocks noGrp="1" noChangeArrowheads="1"/>
          </p:cNvSpPr>
          <p:nvPr>
            <p:ph type="body" idx="1"/>
          </p:nvPr>
        </p:nvSpPr>
        <p:spPr>
          <a:xfrm>
            <a:off x="-14917" y="190500"/>
            <a:ext cx="9164797" cy="6555904"/>
          </a:xfrm>
        </p:spPr>
        <p:txBody>
          <a:bodyPr/>
          <a:lstStyle/>
          <a:p>
            <a:pPr marL="711200" indent="-711200" algn="just">
              <a:buFontTx/>
              <a:buAutoNum type="romanUcPeriod" startAt="2"/>
            </a:pPr>
            <a:r>
              <a:rPr lang="fr-CA" sz="2800" b="1" dirty="0"/>
              <a:t>LE DÉCLIN ET LA RENAISSANCE DE LA SCIENCE JURIDIQUE EN FRANCE AU MOYEN ÂGE</a:t>
            </a:r>
          </a:p>
          <a:p>
            <a:pPr algn="just">
              <a:buFontTx/>
              <a:buNone/>
            </a:pPr>
            <a:r>
              <a:rPr lang="fr-CA" sz="2800" b="1" dirty="0"/>
              <a:t>C. La recomposition du système juridique (1150 environ-fin du XV</a:t>
            </a:r>
            <a:r>
              <a:rPr lang="fr-CA" sz="2800" b="1" baseline="30000" dirty="0"/>
              <a:t>e</a:t>
            </a:r>
            <a:r>
              <a:rPr lang="fr-CA" sz="2800" b="1" dirty="0"/>
              <a:t> siècle)</a:t>
            </a:r>
            <a:endParaRPr lang="en-CA" sz="2800" b="1" dirty="0"/>
          </a:p>
          <a:p>
            <a:pPr>
              <a:lnSpc>
                <a:spcPct val="90000"/>
              </a:lnSpc>
              <a:buFont typeface="+mj-lt"/>
              <a:buAutoNum type="arabicPeriod"/>
            </a:pPr>
            <a:r>
              <a:rPr lang="fr-FR" sz="2800" dirty="0"/>
              <a:t>L’enseignement du droit dans les universités et les professions juridiques, XII</a:t>
            </a:r>
            <a:r>
              <a:rPr lang="fr-FR" sz="2800" baseline="30000" dirty="0"/>
              <a:t>e</a:t>
            </a:r>
            <a:r>
              <a:rPr lang="fr-FR" sz="2800" dirty="0"/>
              <a:t>-XIII</a:t>
            </a:r>
            <a:r>
              <a:rPr lang="fr-FR" sz="2800" baseline="30000" dirty="0"/>
              <a:t>e</a:t>
            </a:r>
            <a:r>
              <a:rPr lang="fr-FR" sz="2800" dirty="0"/>
              <a:t> siècles</a:t>
            </a:r>
            <a:r>
              <a:rPr lang="fr-CA" sz="2800" dirty="0"/>
              <a:t> </a:t>
            </a:r>
            <a:endParaRPr lang="en-CA" sz="2800" dirty="0"/>
          </a:p>
          <a:p>
            <a:pPr marL="1066800" lvl="1" indent="-609600">
              <a:lnSpc>
                <a:spcPct val="90000"/>
              </a:lnSpc>
            </a:pPr>
            <a:r>
              <a:rPr lang="fr-CA" sz="2400" dirty="0"/>
              <a:t>Le droit romain</a:t>
            </a:r>
          </a:p>
          <a:p>
            <a:pPr marL="1066800" lvl="1" indent="-609600">
              <a:lnSpc>
                <a:spcPct val="90000"/>
              </a:lnSpc>
            </a:pPr>
            <a:r>
              <a:rPr lang="fr-FR" sz="2400" dirty="0"/>
              <a:t>Les tribunaux de l’Église et le droit canonique</a:t>
            </a:r>
          </a:p>
          <a:p>
            <a:pPr marL="1066800" lvl="1" indent="-609600">
              <a:lnSpc>
                <a:spcPct val="90000"/>
              </a:lnSpc>
            </a:pPr>
            <a:r>
              <a:rPr lang="fr-CA" sz="2400" dirty="0"/>
              <a:t>L</a:t>
            </a:r>
            <a:r>
              <a:rPr lang="en-CA" sz="2400" dirty="0"/>
              <a:t>’apparition d</a:t>
            </a:r>
            <a:r>
              <a:rPr lang="fr-CA" sz="2400" dirty="0"/>
              <a:t>es professionnels du droit (XIIIe siècle)</a:t>
            </a:r>
          </a:p>
          <a:p>
            <a:pPr>
              <a:buFont typeface="+mj-lt"/>
              <a:buAutoNum type="arabicPeriod" startAt="2"/>
            </a:pPr>
            <a:r>
              <a:rPr lang="fr-CA" sz="2800" dirty="0"/>
              <a:t>Les transformations du système juridique (XIIIe-XVe siècles)</a:t>
            </a:r>
          </a:p>
          <a:p>
            <a:pPr marL="1066800" lvl="1" indent="-609600"/>
            <a:r>
              <a:rPr lang="fr-CA" sz="2400" dirty="0"/>
              <a:t>Le déclin de la féodalité</a:t>
            </a:r>
          </a:p>
          <a:p>
            <a:pPr marL="1066800" lvl="1" indent="-609600"/>
            <a:r>
              <a:rPr lang="fr-CA" sz="2400" dirty="0"/>
              <a:t>La reprise en main des tribunaux par la royauté</a:t>
            </a:r>
          </a:p>
          <a:p>
            <a:pPr marL="1066800" lvl="1" indent="-609600"/>
            <a:r>
              <a:rPr lang="fr-CA" sz="2400" dirty="0"/>
              <a:t>La coutume et le droit romain</a:t>
            </a:r>
          </a:p>
          <a:p>
            <a:pPr marL="0" indent="0">
              <a:buNone/>
            </a:pPr>
            <a:endParaRPr lang="fr-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Espace réservé du numéro de diapositive 5">
            <a:extLst>
              <a:ext uri="{FF2B5EF4-FFF2-40B4-BE49-F238E27FC236}">
                <a16:creationId xmlns:a16="http://schemas.microsoft.com/office/drawing/2014/main" id="{C8BE7FBC-19EA-9D40-A865-979A3261B4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AA9C350-5FF0-D441-BDDC-FE080C347580}" type="slidenum">
              <a:rPr lang="en-US" altLang="fr-FR" smtClean="0"/>
              <a:pPr/>
              <a:t>20</a:t>
            </a:fld>
            <a:endParaRPr lang="en-US" altLang="fr-FR"/>
          </a:p>
        </p:txBody>
      </p:sp>
      <p:sp>
        <p:nvSpPr>
          <p:cNvPr id="74754" name="Rectangle 3">
            <a:extLst>
              <a:ext uri="{FF2B5EF4-FFF2-40B4-BE49-F238E27FC236}">
                <a16:creationId xmlns:a16="http://schemas.microsoft.com/office/drawing/2014/main" id="{1B4C9853-F9F1-AB4A-9407-07E061ECE828}"/>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600" dirty="0">
                <a:ea typeface="ＭＳ Ｐゴシック" panose="020B0600070205080204" pitchFamily="34" charset="-128"/>
              </a:rPr>
              <a:t>Toujours au XIIIe siècle, en matière civile, le roi interdit les duels judiciaires devant les cours dont il nomme les juges. Avec le temps, ces duels disparaissent  devant les autres cours féodales ou seigneuriales.</a:t>
            </a:r>
          </a:p>
          <a:p>
            <a:pPr marL="1371600" lvl="2" indent="-457200">
              <a:buFontTx/>
              <a:buChar char="-"/>
              <a:defRPr/>
            </a:pPr>
            <a:r>
              <a:rPr lang="fr-CA" altLang="fr-FR" sz="2600" dirty="0">
                <a:ea typeface="ＭＳ Ｐゴシック" panose="020B0600070205080204" pitchFamily="34" charset="-128"/>
              </a:rPr>
              <a:t>Des avocats et des notaires ayant étudié le droit romain, et souvent le droit canonique, offrent leurs services professionnels.</a:t>
            </a:r>
          </a:p>
          <a:p>
            <a:pPr marL="1371600" lvl="2" indent="-457200">
              <a:buFontTx/>
              <a:buChar char="-"/>
              <a:defRPr/>
            </a:pPr>
            <a:r>
              <a:rPr lang="fr-CA" altLang="fr-FR" sz="2600" dirty="0">
                <a:ea typeface="ＭＳ Ｐゴシック" panose="020B0600070205080204" pitchFamily="34" charset="-128"/>
              </a:rPr>
              <a:t>La seigneurie devient une source de revenus; la noblesse est réservée aux descendants des premiers seigneurs ou aux hommes anoblis par le roi.</a:t>
            </a:r>
          </a:p>
          <a:p>
            <a:pPr marL="1371600" lvl="2" indent="-457200">
              <a:buFontTx/>
              <a:buChar char="-"/>
              <a:defRPr/>
            </a:pPr>
            <a:r>
              <a:rPr lang="fr-CA" altLang="fr-FR" sz="2600" dirty="0">
                <a:ea typeface="ＭＳ Ｐゴシック" panose="020B0600070205080204" pitchFamily="34" charset="-128"/>
              </a:rPr>
              <a:t>Les juges seigneuriaux ou royaux ont de plus en plus souvent une formation juridique.</a:t>
            </a:r>
          </a:p>
        </p:txBody>
      </p:sp>
    </p:spTree>
    <p:extLst>
      <p:ext uri="{BB962C8B-B14F-4D97-AF65-F5344CB8AC3E}">
        <p14:creationId xmlns:p14="http://schemas.microsoft.com/office/powerpoint/2010/main" val="1367900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Espace réservé du numéro de diapositive 5">
            <a:extLst>
              <a:ext uri="{FF2B5EF4-FFF2-40B4-BE49-F238E27FC236}">
                <a16:creationId xmlns:a16="http://schemas.microsoft.com/office/drawing/2014/main" id="{C8BE7FBC-19EA-9D40-A865-979A3261B4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AA9C350-5FF0-D441-BDDC-FE080C347580}" type="slidenum">
              <a:rPr lang="en-US" altLang="fr-FR" smtClean="0"/>
              <a:pPr/>
              <a:t>21</a:t>
            </a:fld>
            <a:endParaRPr lang="en-US" altLang="fr-FR"/>
          </a:p>
        </p:txBody>
      </p:sp>
      <p:sp>
        <p:nvSpPr>
          <p:cNvPr id="74754" name="Rectangle 3">
            <a:extLst>
              <a:ext uri="{FF2B5EF4-FFF2-40B4-BE49-F238E27FC236}">
                <a16:creationId xmlns:a16="http://schemas.microsoft.com/office/drawing/2014/main" id="{1B4C9853-F9F1-AB4A-9407-07E061ECE828}"/>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600" dirty="0">
                <a:ea typeface="ＭＳ Ｐゴシック" panose="020B0600070205080204" pitchFamily="34" charset="-128"/>
              </a:rPr>
              <a:t>À partir du XIVe siècle, les tribunaux de l’Église ne jugent plus les questions successorales ou contractuelles, mais demeurent compétents en matière de mariage.</a:t>
            </a:r>
          </a:p>
          <a:p>
            <a:pPr marL="1371600" lvl="2" indent="-457200">
              <a:buFontTx/>
              <a:buChar char="-"/>
              <a:defRPr/>
            </a:pPr>
            <a:r>
              <a:rPr lang="fr-CA" altLang="fr-FR" sz="2600" dirty="0">
                <a:ea typeface="ＭＳ Ｐゴシック" panose="020B0600070205080204" pitchFamily="34" charset="-128"/>
              </a:rPr>
              <a:t>Au XVe siècle, le droit canonique ne peut plus s’appliquer sans l’accord du roi; les décisions des tribunaux canoniques peuvent être portées en appel devant les parlements.</a:t>
            </a:r>
          </a:p>
          <a:p>
            <a:pPr marL="1371600" lvl="2" indent="-457200">
              <a:buFontTx/>
              <a:buChar char="-"/>
              <a:defRPr/>
            </a:pPr>
            <a:r>
              <a:rPr lang="fr-CA" altLang="fr-FR" sz="2600" dirty="0">
                <a:ea typeface="ＭＳ Ｐゴシック" panose="020B0600070205080204" pitchFamily="34" charset="-128"/>
              </a:rPr>
              <a:t>Les parlements sont des cours d’appel dont les juges sont nommés par le roi. Celui de Paris apparaît au XIIIe siècle. Les autres parlement sont établis par le roi aux XVe et XVIe siècles.</a:t>
            </a:r>
          </a:p>
          <a:p>
            <a:pPr marL="1371600" lvl="2" indent="-457200">
              <a:buFontTx/>
              <a:buChar char="-"/>
              <a:defRPr/>
            </a:pPr>
            <a:r>
              <a:rPr lang="fr-CA" altLang="fr-FR" sz="2600" dirty="0">
                <a:ea typeface="ＭＳ Ｐゴシック" panose="020B0600070205080204" pitchFamily="34" charset="-128"/>
              </a:rPr>
              <a:t>Au XVe siècle, les décisions des juridictions locales (seigneuriales ou municipales) peuvent être portées en appel devant un juge royal.</a:t>
            </a:r>
          </a:p>
        </p:txBody>
      </p:sp>
    </p:spTree>
    <p:extLst>
      <p:ext uri="{BB962C8B-B14F-4D97-AF65-F5344CB8AC3E}">
        <p14:creationId xmlns:p14="http://schemas.microsoft.com/office/powerpoint/2010/main" val="2185544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Espace réservé du numéro de diapositive 5">
            <a:extLst>
              <a:ext uri="{FF2B5EF4-FFF2-40B4-BE49-F238E27FC236}">
                <a16:creationId xmlns:a16="http://schemas.microsoft.com/office/drawing/2014/main" id="{C8BE7FBC-19EA-9D40-A865-979A3261B4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AA9C350-5FF0-D441-BDDC-FE080C347580}" type="slidenum">
              <a:rPr lang="en-US" altLang="fr-FR" smtClean="0"/>
              <a:pPr/>
              <a:t>22</a:t>
            </a:fld>
            <a:endParaRPr lang="en-US" altLang="fr-FR"/>
          </a:p>
        </p:txBody>
      </p:sp>
      <p:sp>
        <p:nvSpPr>
          <p:cNvPr id="74754" name="Rectangle 3">
            <a:extLst>
              <a:ext uri="{FF2B5EF4-FFF2-40B4-BE49-F238E27FC236}">
                <a16:creationId xmlns:a16="http://schemas.microsoft.com/office/drawing/2014/main" id="{1B4C9853-F9F1-AB4A-9407-07E061ECE828}"/>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600" dirty="0">
                <a:ea typeface="ＭＳ Ｐゴシック" panose="020B0600070205080204" pitchFamily="34" charset="-128"/>
              </a:rPr>
              <a:t>Au sud, le droit romain est le droit commun, avec certains règles coutumières.</a:t>
            </a:r>
          </a:p>
          <a:p>
            <a:pPr marL="1371600" lvl="2" indent="-457200">
              <a:buFontTx/>
              <a:buChar char="-"/>
              <a:defRPr/>
            </a:pPr>
            <a:r>
              <a:rPr lang="fr-CA" altLang="fr-FR" sz="2600" dirty="0">
                <a:ea typeface="ＭＳ Ｐゴシック" panose="020B0600070205080204" pitchFamily="34" charset="-128"/>
              </a:rPr>
              <a:t>Au centre et au nord, chaque région ou localité a sa propre coutume, surtout pour les questions seigneuriales, le droit des biens, les successions et les régimes matrimoniaux.</a:t>
            </a:r>
          </a:p>
          <a:p>
            <a:pPr marL="1371600" lvl="2" indent="-457200">
              <a:buFontTx/>
              <a:buChar char="-"/>
              <a:defRPr/>
            </a:pPr>
            <a:r>
              <a:rPr lang="fr-CA" altLang="fr-FR" sz="2600" dirty="0">
                <a:ea typeface="ＭＳ Ｐゴシック" panose="020B0600070205080204" pitchFamily="34" charset="-128"/>
              </a:rPr>
              <a:t>L’enquête par turbe permet de connaître une règle précise d’une coutume que le juge doit connaître, afin qu’il puisse rendre jugement dans une affaire donnée.</a:t>
            </a:r>
          </a:p>
          <a:p>
            <a:pPr marL="1371600" lvl="2" indent="-457200">
              <a:buFontTx/>
              <a:buChar char="-"/>
              <a:defRPr/>
            </a:pPr>
            <a:r>
              <a:rPr lang="fr-CA" altLang="fr-FR" sz="2600" dirty="0">
                <a:ea typeface="ＭＳ Ｐゴシック" panose="020B0600070205080204" pitchFamily="34" charset="-128"/>
              </a:rPr>
              <a:t>En l’absence de coutume, les juges appliquent le droit romain, principalement en droit des obligations et de la famille.</a:t>
            </a:r>
          </a:p>
        </p:txBody>
      </p:sp>
    </p:spTree>
    <p:extLst>
      <p:ext uri="{BB962C8B-B14F-4D97-AF65-F5344CB8AC3E}">
        <p14:creationId xmlns:p14="http://schemas.microsoft.com/office/powerpoint/2010/main" val="76190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9721EC40-AC88-47E8-8F22-E147AEC29251}" type="slidenum">
              <a:rPr lang="en-US"/>
              <a:pPr/>
              <a:t>3</a:t>
            </a:fld>
            <a:endParaRPr lang="en-US"/>
          </a:p>
        </p:txBody>
      </p:sp>
      <p:sp>
        <p:nvSpPr>
          <p:cNvPr id="60419" name="Rectangle 3"/>
          <p:cNvSpPr>
            <a:spLocks noGrp="1" noChangeArrowheads="1"/>
          </p:cNvSpPr>
          <p:nvPr>
            <p:ph type="body" idx="1"/>
          </p:nvPr>
        </p:nvSpPr>
        <p:spPr>
          <a:xfrm>
            <a:off x="533400" y="685800"/>
            <a:ext cx="7848600" cy="5791200"/>
          </a:xfrm>
        </p:spPr>
        <p:txBody>
          <a:bodyPr/>
          <a:lstStyle/>
          <a:p>
            <a:pPr>
              <a:lnSpc>
                <a:spcPct val="90000"/>
              </a:lnSpc>
              <a:buFont typeface="+mj-lt"/>
              <a:buAutoNum type="arabicPeriod"/>
            </a:pPr>
            <a:r>
              <a:rPr lang="fr-FR" dirty="0"/>
              <a:t>L’enseignement du droit dans les universités et les professions juridiques, XII</a:t>
            </a:r>
            <a:r>
              <a:rPr lang="fr-FR" baseline="30000" dirty="0"/>
              <a:t>e</a:t>
            </a:r>
            <a:r>
              <a:rPr lang="fr-FR" dirty="0"/>
              <a:t>-XIII</a:t>
            </a:r>
            <a:r>
              <a:rPr lang="fr-FR" baseline="30000" dirty="0"/>
              <a:t>e</a:t>
            </a:r>
            <a:r>
              <a:rPr lang="fr-FR" dirty="0"/>
              <a:t> siècles</a:t>
            </a:r>
            <a:r>
              <a:rPr lang="fr-CA" dirty="0"/>
              <a:t> </a:t>
            </a:r>
            <a:endParaRPr lang="en-CA" sz="2800" dirty="0">
              <a:solidFill>
                <a:srgbClr val="990099"/>
              </a:solidFill>
            </a:endParaRPr>
          </a:p>
          <a:p>
            <a:pPr marL="749300" lvl="2" indent="0">
              <a:lnSpc>
                <a:spcPct val="90000"/>
              </a:lnSpc>
              <a:buNone/>
            </a:pPr>
            <a:r>
              <a:rPr lang="en-CA" sz="2800" dirty="0">
                <a:solidFill>
                  <a:srgbClr val="990099"/>
                </a:solidFill>
              </a:rPr>
              <a:t>-	</a:t>
            </a:r>
            <a:r>
              <a:rPr lang="en-CA" sz="2400" dirty="0" err="1">
                <a:solidFill>
                  <a:schemeClr val="tx1"/>
                </a:solidFill>
              </a:rPr>
              <a:t>Voir</a:t>
            </a:r>
            <a:r>
              <a:rPr lang="en-CA" sz="2400" dirty="0">
                <a:solidFill>
                  <a:schemeClr val="tx1"/>
                </a:solidFill>
              </a:rPr>
              <a:t> </a:t>
            </a:r>
            <a:r>
              <a:rPr lang="en-CA" sz="2400" i="1" dirty="0">
                <a:solidFill>
                  <a:schemeClr val="tx1"/>
                </a:solidFill>
              </a:rPr>
              <a:t>Introduction </a:t>
            </a:r>
            <a:r>
              <a:rPr lang="en-CA" sz="2400" i="1" dirty="0" err="1">
                <a:solidFill>
                  <a:schemeClr val="tx1"/>
                </a:solidFill>
              </a:rPr>
              <a:t>historique</a:t>
            </a:r>
            <a:r>
              <a:rPr lang="en-CA" sz="2400" dirty="0">
                <a:solidFill>
                  <a:schemeClr val="tx1"/>
                </a:solidFill>
              </a:rPr>
              <a:t>, </a:t>
            </a:r>
            <a:r>
              <a:rPr lang="en-CA" sz="2400" dirty="0" err="1">
                <a:solidFill>
                  <a:schemeClr val="tx1"/>
                </a:solidFill>
              </a:rPr>
              <a:t>nos</a:t>
            </a:r>
            <a:r>
              <a:rPr lang="en-CA" sz="2400" dirty="0">
                <a:solidFill>
                  <a:schemeClr val="tx1"/>
                </a:solidFill>
              </a:rPr>
              <a:t> 254-263</a:t>
            </a:r>
          </a:p>
          <a:p>
            <a:pPr lvl="1">
              <a:lnSpc>
                <a:spcPct val="90000"/>
              </a:lnSpc>
              <a:buNone/>
            </a:pPr>
            <a:endParaRPr lang="en-CA" dirty="0"/>
          </a:p>
          <a:p>
            <a:pPr marL="1066800" lvl="1" indent="-609600">
              <a:lnSpc>
                <a:spcPct val="90000"/>
              </a:lnSpc>
            </a:pPr>
            <a:r>
              <a:rPr lang="fr-CA" dirty="0"/>
              <a:t>Le droit romain</a:t>
            </a:r>
          </a:p>
          <a:p>
            <a:pPr>
              <a:lnSpc>
                <a:spcPct val="90000"/>
              </a:lnSpc>
              <a:buFontTx/>
              <a:buAutoNum type="arabicPeriod" startAt="2"/>
            </a:pPr>
            <a:endParaRPr lang="fr-CA" dirty="0"/>
          </a:p>
          <a:p>
            <a:pPr marL="1905000" lvl="3" indent="-533400">
              <a:lnSpc>
                <a:spcPct val="90000"/>
              </a:lnSpc>
            </a:pPr>
            <a:r>
              <a:rPr lang="fr-FR" dirty="0"/>
              <a:t>Entre 1050 et 1070, les Compilations de Justinien sont découvertes.</a:t>
            </a:r>
          </a:p>
          <a:p>
            <a:pPr marL="1905000" lvl="3" indent="-533400">
              <a:lnSpc>
                <a:spcPct val="90000"/>
              </a:lnSpc>
            </a:pPr>
            <a:r>
              <a:rPr lang="fr-FR" dirty="0"/>
              <a:t>Elles sont enseignées dans les universités italiennes puis, vers la fin du XII</a:t>
            </a:r>
            <a:r>
              <a:rPr lang="fr-FR" baseline="30000" dirty="0"/>
              <a:t>e</a:t>
            </a:r>
            <a:r>
              <a:rPr lang="fr-FR" dirty="0"/>
              <a:t> siècle, françaises.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2EC7B3F6-B7B8-4FE5-9BC3-64A0732F01BF}" type="slidenum">
              <a:rPr lang="en-US"/>
              <a:pPr/>
              <a:t>4</a:t>
            </a:fld>
            <a:endParaRPr lang="en-US"/>
          </a:p>
        </p:txBody>
      </p:sp>
      <p:sp>
        <p:nvSpPr>
          <p:cNvPr id="53251" name="Rectangle 3"/>
          <p:cNvSpPr>
            <a:spLocks noGrp="1" noChangeArrowheads="1"/>
          </p:cNvSpPr>
          <p:nvPr>
            <p:ph type="body" idx="1"/>
          </p:nvPr>
        </p:nvSpPr>
        <p:spPr>
          <a:xfrm>
            <a:off x="467544" y="188640"/>
            <a:ext cx="8352928" cy="6669360"/>
          </a:xfrm>
        </p:spPr>
        <p:txBody>
          <a:bodyPr/>
          <a:lstStyle/>
          <a:p>
            <a:pPr marL="1117600" lvl="1" indent="-660400">
              <a:buFontTx/>
              <a:buAutoNum type="alphaLcPeriod" startAt="2"/>
            </a:pPr>
            <a:r>
              <a:rPr lang="fr-FR" dirty="0"/>
              <a:t>Les tribunaux de l’Église et le droit canonique</a:t>
            </a:r>
            <a:endParaRPr lang="fr-CA" dirty="0"/>
          </a:p>
          <a:p>
            <a:pPr marL="831850" lvl="2" indent="0">
              <a:buNone/>
            </a:pPr>
            <a:r>
              <a:rPr lang="fr-CA" sz="2800" dirty="0">
                <a:solidFill>
                  <a:srgbClr val="990099"/>
                </a:solidFill>
              </a:rPr>
              <a:t>i. </a:t>
            </a:r>
            <a:r>
              <a:rPr lang="fr-FR" sz="2800" dirty="0">
                <a:solidFill>
                  <a:srgbClr val="990099"/>
                </a:solidFill>
              </a:rPr>
              <a:t>Les tribunaux de l’Église (ou « officialités »), XIe-XIIIe siècles </a:t>
            </a:r>
            <a:r>
              <a:rPr lang="fr-FR" sz="2400" dirty="0">
                <a:solidFill>
                  <a:srgbClr val="990099"/>
                </a:solidFill>
              </a:rPr>
              <a:t> (</a:t>
            </a:r>
            <a:r>
              <a:rPr lang="fr-FR" sz="2400" i="1" dirty="0">
                <a:solidFill>
                  <a:srgbClr val="990099"/>
                </a:solidFill>
              </a:rPr>
              <a:t>Introduction historique</a:t>
            </a:r>
            <a:r>
              <a:rPr lang="fr-FR" sz="2400" dirty="0">
                <a:solidFill>
                  <a:srgbClr val="990099"/>
                </a:solidFill>
              </a:rPr>
              <a:t>, n</a:t>
            </a:r>
            <a:r>
              <a:rPr lang="fr-FR" sz="2400" baseline="30000" dirty="0">
                <a:solidFill>
                  <a:srgbClr val="990099"/>
                </a:solidFill>
              </a:rPr>
              <a:t>os</a:t>
            </a:r>
            <a:r>
              <a:rPr lang="fr-FR" sz="2400" dirty="0">
                <a:solidFill>
                  <a:srgbClr val="990099"/>
                </a:solidFill>
              </a:rPr>
              <a:t> 250-252)</a:t>
            </a:r>
            <a:r>
              <a:rPr lang="fr-CA" sz="2400" dirty="0">
                <a:solidFill>
                  <a:srgbClr val="990099"/>
                </a:solidFill>
              </a:rPr>
              <a:t> </a:t>
            </a:r>
          </a:p>
          <a:p>
            <a:pPr marL="1949450" lvl="3" indent="-660400">
              <a:buClrTx/>
            </a:pPr>
            <a:r>
              <a:rPr lang="fr-CA" sz="2400" dirty="0"/>
              <a:t>L’évêque nomme le juge de son diocèse.</a:t>
            </a:r>
            <a:endParaRPr lang="fr-CA" sz="2400" dirty="0">
              <a:solidFill>
                <a:srgbClr val="FF0000"/>
              </a:solidFill>
            </a:endParaRPr>
          </a:p>
          <a:p>
            <a:pPr marL="1949450" lvl="3" indent="-660400">
              <a:buClrTx/>
            </a:pPr>
            <a:r>
              <a:rPr lang="fr-CA" sz="2400" dirty="0"/>
              <a:t>Sa compétence s’exerce sur les personnes relevant de l’église catholique: les clercs (prêtres etc.), les pèlerins, les croisés et les étudiants universitaires</a:t>
            </a:r>
            <a:r>
              <a:rPr lang="fr-CA" sz="2400" dirty="0">
                <a:solidFill>
                  <a:schemeClr val="folHlink"/>
                </a:solidFill>
              </a:rPr>
              <a:t>.</a:t>
            </a:r>
          </a:p>
          <a:p>
            <a:pPr marL="1949450" lvl="3" indent="-577850">
              <a:buFont typeface="+mj-lt"/>
              <a:buAutoNum type="arabicParenR" startAt="3"/>
            </a:pPr>
            <a:r>
              <a:rPr lang="fr-CA" sz="2400" dirty="0"/>
              <a:t>En droit privé, cette compétence porte aussi sur le mariage, la filiation la séparation de corps.</a:t>
            </a:r>
          </a:p>
          <a:p>
            <a:pPr marL="1949450" lvl="3" indent="-577850">
              <a:buFont typeface="+mj-lt"/>
              <a:buAutoNum type="arabicParenR" startAt="3"/>
            </a:pPr>
            <a:r>
              <a:rPr lang="fr-CA" sz="2400" dirty="0"/>
              <a:t>Elle s’étend aussi aux contrats, aux testaments et à plusieurs crimes.</a:t>
            </a:r>
          </a:p>
          <a:p>
            <a:pPr marL="1949450" lvl="3" indent="-577850">
              <a:buFontTx/>
              <a:buAutoNum type="arabicParenR" startAt="3"/>
            </a:pPr>
            <a:r>
              <a:rPr lang="fr-CA" sz="2400" dirty="0"/>
              <a:t>Au cours du XIIe siècle, les décisions de ces tribunaux peuvent être portés en appel auprès du pape.</a:t>
            </a:r>
            <a:endParaRPr lang="fr-FR" sz="2400" dirty="0"/>
          </a:p>
        </p:txBody>
      </p:sp>
    </p:spTree>
    <p:extLst>
      <p:ext uri="{BB962C8B-B14F-4D97-AF65-F5344CB8AC3E}">
        <p14:creationId xmlns:p14="http://schemas.microsoft.com/office/powerpoint/2010/main" val="419480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26F5EE56-AE66-4C37-8C30-C457C34CBAAC}" type="slidenum">
              <a:rPr lang="en-US"/>
              <a:pPr/>
              <a:t>5</a:t>
            </a:fld>
            <a:endParaRPr lang="en-US"/>
          </a:p>
        </p:txBody>
      </p:sp>
      <p:sp>
        <p:nvSpPr>
          <p:cNvPr id="61443" name="Rectangle 3"/>
          <p:cNvSpPr>
            <a:spLocks noGrp="1" noChangeArrowheads="1"/>
          </p:cNvSpPr>
          <p:nvPr>
            <p:ph type="body" idx="1"/>
          </p:nvPr>
        </p:nvSpPr>
        <p:spPr>
          <a:xfrm>
            <a:off x="467544" y="190500"/>
            <a:ext cx="8208912" cy="6477000"/>
          </a:xfrm>
        </p:spPr>
        <p:txBody>
          <a:bodyPr/>
          <a:lstStyle/>
          <a:p>
            <a:pPr lvl="2">
              <a:buFont typeface="+mj-lt"/>
              <a:buAutoNum type="romanLcPeriod" startAt="2"/>
            </a:pPr>
            <a:r>
              <a:rPr lang="fr-CA" dirty="0"/>
              <a:t>La systématisation du droit canonique</a:t>
            </a:r>
          </a:p>
          <a:p>
            <a:pPr marL="914400" lvl="2" indent="0">
              <a:buNone/>
            </a:pPr>
            <a:r>
              <a:rPr lang="fr-CA" dirty="0"/>
              <a:t> </a:t>
            </a:r>
            <a:endParaRPr lang="en-US" dirty="0"/>
          </a:p>
          <a:p>
            <a:pPr marL="1828800" lvl="3" indent="-457200"/>
            <a:r>
              <a:rPr lang="fr-CA" sz="2400" dirty="0"/>
              <a:t>Le droit canonique est issu des canons adoptés lors des conciles réunissant les prélats (hauts dignitaires) de l'Église catholique.</a:t>
            </a:r>
          </a:p>
          <a:p>
            <a:pPr marL="1828800" lvl="3" indent="-457200"/>
            <a:endParaRPr lang="fr-CA" sz="2400" dirty="0"/>
          </a:p>
          <a:p>
            <a:pPr marL="1828800" lvl="3" indent="-457200"/>
            <a:r>
              <a:rPr lang="fr-CA" sz="2400" dirty="0"/>
              <a:t>Vers 1140, le moine Gratien rédige un </a:t>
            </a:r>
            <a:r>
              <a:rPr lang="fr-CA" sz="2400" i="1" dirty="0"/>
              <a:t>Décret</a:t>
            </a:r>
            <a:r>
              <a:rPr lang="fr-CA" sz="2400" dirty="0"/>
              <a:t> regroupant les principaux textes du droit canonique. Il l'intitule la « Concordance des canons discordants ».</a:t>
            </a:r>
          </a:p>
          <a:p>
            <a:pPr marL="1905000" lvl="3" indent="-533400">
              <a:buFontTx/>
              <a:buAutoNum type="arabicParenR" startAt="3"/>
            </a:pPr>
            <a:endParaRPr lang="fr-CA" sz="2400" dirty="0"/>
          </a:p>
          <a:p>
            <a:pPr marL="1905000" lvl="3" indent="-533400">
              <a:buFontTx/>
              <a:buAutoNum type="arabicParenR" startAt="3"/>
            </a:pPr>
            <a:r>
              <a:rPr lang="fr-CA" sz="2400" dirty="0"/>
              <a:t>S'y ajoutent les </a:t>
            </a:r>
            <a:r>
              <a:rPr lang="fr-CA" sz="2400" i="1" dirty="0"/>
              <a:t>décrétales</a:t>
            </a:r>
            <a:r>
              <a:rPr lang="fr-CA" sz="2400" dirty="0"/>
              <a:t> des différents papes.</a:t>
            </a:r>
          </a:p>
          <a:p>
            <a:pPr marL="1905000" lvl="3" indent="-533400">
              <a:buFontTx/>
              <a:buAutoNum type="arabicParenR" startAt="3"/>
            </a:pPr>
            <a:endParaRPr lang="fr-CA" sz="2400" dirty="0"/>
          </a:p>
          <a:p>
            <a:pPr marL="1905000" lvl="3" indent="-533400">
              <a:buFontTx/>
              <a:buAutoNum type="arabicParenR" startAt="3"/>
            </a:pPr>
            <a:r>
              <a:rPr lang="fr-CA" sz="2400" dirty="0"/>
              <a:t>Ces règles sont enseignées dans les facultés de droit.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66DF0EC3-36B9-4F2B-9C86-00816CFCD245}" type="slidenum">
              <a:rPr lang="en-US"/>
              <a:pPr/>
              <a:t>6</a:t>
            </a:fld>
            <a:endParaRPr lang="en-US"/>
          </a:p>
        </p:txBody>
      </p:sp>
      <p:sp>
        <p:nvSpPr>
          <p:cNvPr id="88067" name="Rectangle 3"/>
          <p:cNvSpPr>
            <a:spLocks noGrp="1" noChangeArrowheads="1"/>
          </p:cNvSpPr>
          <p:nvPr>
            <p:ph type="body" idx="1"/>
          </p:nvPr>
        </p:nvSpPr>
        <p:spPr>
          <a:xfrm>
            <a:off x="609600" y="609600"/>
            <a:ext cx="7848600" cy="6059760"/>
          </a:xfrm>
        </p:spPr>
        <p:txBody>
          <a:bodyPr/>
          <a:lstStyle/>
          <a:p>
            <a:pPr marL="1066800" lvl="1" indent="-609600">
              <a:buFontTx/>
              <a:buAutoNum type="alphaLcPeriod" startAt="3"/>
            </a:pPr>
            <a:r>
              <a:rPr lang="fr-CA" sz="3600" dirty="0"/>
              <a:t>L</a:t>
            </a:r>
            <a:r>
              <a:rPr lang="en-CA" sz="3600" dirty="0"/>
              <a:t>’apparition d</a:t>
            </a:r>
            <a:r>
              <a:rPr lang="fr-CA" sz="3600" dirty="0"/>
              <a:t>es professionnels du droit (XIIIe siècle)</a:t>
            </a:r>
          </a:p>
          <a:p>
            <a:pPr lvl="2">
              <a:spcBef>
                <a:spcPct val="50000"/>
              </a:spcBef>
              <a:buFont typeface="+mj-lt"/>
              <a:buAutoNum type="romanLcPeriod"/>
            </a:pPr>
            <a:r>
              <a:rPr lang="en-CA" sz="2800" dirty="0"/>
              <a:t>La transformation des </a:t>
            </a:r>
            <a:r>
              <a:rPr lang="en-CA" sz="2800" dirty="0" err="1"/>
              <a:t>règles</a:t>
            </a:r>
            <a:r>
              <a:rPr lang="en-CA" sz="2800" dirty="0"/>
              <a:t> de </a:t>
            </a:r>
            <a:r>
              <a:rPr lang="en-CA" sz="2800" dirty="0" err="1"/>
              <a:t>procédure</a:t>
            </a:r>
            <a:r>
              <a:rPr lang="en-CA" sz="2800" dirty="0"/>
              <a:t> et de </a:t>
            </a:r>
            <a:r>
              <a:rPr lang="en-CA" sz="2800" dirty="0" err="1"/>
              <a:t>preuve</a:t>
            </a:r>
            <a:endParaRPr lang="fr-CA" sz="2800" dirty="0"/>
          </a:p>
          <a:p>
            <a:pPr marL="1866900" lvl="3" indent="-495300">
              <a:spcBef>
                <a:spcPct val="50000"/>
              </a:spcBef>
            </a:pPr>
            <a:r>
              <a:rPr lang="fr-CA" dirty="0"/>
              <a:t>La disparition des ordalies à la suite du quatrième concile de Latran (1215)</a:t>
            </a:r>
          </a:p>
          <a:p>
            <a:pPr marL="1866900" lvl="3" indent="-495300">
              <a:spcBef>
                <a:spcPct val="50000"/>
              </a:spcBef>
            </a:pPr>
            <a:r>
              <a:rPr lang="fr-CA" dirty="0"/>
              <a:t>Le déclin du duel judiciaire en matière civile après 1254</a:t>
            </a:r>
          </a:p>
          <a:p>
            <a:pPr marL="1524000" lvl="2" indent="-609600"/>
            <a:r>
              <a:rPr lang="fr-CA" sz="2800" dirty="0"/>
              <a:t>Les avocats et les procureurs</a:t>
            </a:r>
          </a:p>
          <a:p>
            <a:pPr marL="1905000" lvl="3" indent="-533400"/>
            <a:endParaRPr lang="fr-CA" dirty="0"/>
          </a:p>
          <a:p>
            <a:pPr marL="1524000" lvl="2" indent="-609600"/>
            <a:r>
              <a:rPr lang="fr-CA" sz="2800" dirty="0"/>
              <a:t>Le notariat</a:t>
            </a:r>
            <a:endParaRPr lang="fr-FR" sz="2800" dirty="0"/>
          </a:p>
          <a:p>
            <a:pPr>
              <a:buFontTx/>
              <a:buAutoNum type="arabicPeriod" startAt="3"/>
            </a:pPr>
            <a:endParaRPr lang="fr-FR" dirty="0"/>
          </a:p>
          <a:p>
            <a:pPr marL="1905000" lvl="3" indent="-533400"/>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FD2948C5-8C17-439F-81B3-AB6D7E9F2878}" type="slidenum">
              <a:rPr lang="en-US"/>
              <a:pPr/>
              <a:t>7</a:t>
            </a:fld>
            <a:endParaRPr lang="en-US"/>
          </a:p>
        </p:txBody>
      </p:sp>
      <p:sp>
        <p:nvSpPr>
          <p:cNvPr id="65539" name="Rectangle 3"/>
          <p:cNvSpPr>
            <a:spLocks noGrp="1" noChangeArrowheads="1"/>
          </p:cNvSpPr>
          <p:nvPr>
            <p:ph type="body" idx="1"/>
          </p:nvPr>
        </p:nvSpPr>
        <p:spPr>
          <a:xfrm>
            <a:off x="393417" y="190500"/>
            <a:ext cx="8062664" cy="6477000"/>
          </a:xfrm>
        </p:spPr>
        <p:txBody>
          <a:bodyPr/>
          <a:lstStyle/>
          <a:p>
            <a:pPr>
              <a:buFont typeface="+mj-lt"/>
              <a:buAutoNum type="arabicPeriod" startAt="2"/>
            </a:pPr>
            <a:r>
              <a:rPr lang="fr-CA" dirty="0"/>
              <a:t>Les transformations du système juridique</a:t>
            </a:r>
            <a:r>
              <a:rPr lang="fr-CA" sz="3200" dirty="0"/>
              <a:t> (XIIIe-XVe siècles)</a:t>
            </a:r>
            <a:endParaRPr lang="fr-CA" dirty="0"/>
          </a:p>
          <a:p>
            <a:pPr marL="1066800" lvl="1" indent="-609600"/>
            <a:r>
              <a:rPr lang="fr-CA" dirty="0"/>
              <a:t>Le déclin de la féodalité</a:t>
            </a:r>
            <a:r>
              <a:rPr lang="en-CA" dirty="0"/>
              <a:t> </a:t>
            </a:r>
            <a:r>
              <a:rPr lang="en-CA" sz="2800" dirty="0">
                <a:solidFill>
                  <a:srgbClr val="990099"/>
                </a:solidFill>
              </a:rPr>
              <a:t>(</a:t>
            </a:r>
            <a:r>
              <a:rPr lang="en-CA" sz="2800" i="1" dirty="0"/>
              <a:t>Introduction </a:t>
            </a:r>
            <a:r>
              <a:rPr lang="en-CA" sz="2800" i="1" dirty="0" err="1"/>
              <a:t>historique</a:t>
            </a:r>
            <a:r>
              <a:rPr lang="en-CA" sz="2800" dirty="0">
                <a:solidFill>
                  <a:srgbClr val="990099"/>
                </a:solidFill>
              </a:rPr>
              <a:t>, p.119-120, </a:t>
            </a:r>
            <a:r>
              <a:rPr lang="en-CA" sz="2800" dirty="0" err="1">
                <a:solidFill>
                  <a:srgbClr val="990099"/>
                </a:solidFill>
              </a:rPr>
              <a:t>nos</a:t>
            </a:r>
            <a:r>
              <a:rPr lang="en-CA" sz="2800" dirty="0">
                <a:solidFill>
                  <a:srgbClr val="990099"/>
                </a:solidFill>
              </a:rPr>
              <a:t> 231-237, </a:t>
            </a:r>
            <a:r>
              <a:rPr lang="en-CA" sz="2800" dirty="0" err="1">
                <a:solidFill>
                  <a:schemeClr val="tx1"/>
                </a:solidFill>
              </a:rPr>
              <a:t>facultatif</a:t>
            </a:r>
            <a:r>
              <a:rPr lang="en-CA" sz="2800" dirty="0">
                <a:solidFill>
                  <a:srgbClr val="990099"/>
                </a:solidFill>
              </a:rPr>
              <a:t>)</a:t>
            </a:r>
            <a:endParaRPr lang="fr-CA" dirty="0"/>
          </a:p>
          <a:p>
            <a:pPr marL="1524000" lvl="2" indent="-609600"/>
            <a:r>
              <a:rPr lang="fr-CA" dirty="0"/>
              <a:t>Au plan militaire</a:t>
            </a:r>
          </a:p>
          <a:p>
            <a:pPr marL="1371600" lvl="3" indent="0">
              <a:buNone/>
            </a:pPr>
            <a:r>
              <a:rPr lang="fr-CA" sz="2400" dirty="0"/>
              <a:t>Les seigneurs sont graduellement remplacés par des soldats professionnels.</a:t>
            </a:r>
          </a:p>
          <a:p>
            <a:pPr marL="1574800" lvl="2" indent="-660400">
              <a:buFontTx/>
              <a:buAutoNum type="romanLcPeriod" startAt="2"/>
            </a:pPr>
            <a:r>
              <a:rPr lang="fr-CA" dirty="0"/>
              <a:t>Au plan socio-économique</a:t>
            </a:r>
          </a:p>
          <a:p>
            <a:pPr marL="1949450" lvl="3" indent="-577850"/>
            <a:r>
              <a:rPr lang="fr-CA" sz="2400" dirty="0"/>
              <a:t>La seigneurie devient une source de revenus et peut être achetée.</a:t>
            </a:r>
          </a:p>
          <a:p>
            <a:pPr marL="1949450" lvl="3" indent="-577850"/>
            <a:r>
              <a:rPr lang="fr-CA" sz="2400" dirty="0"/>
              <a:t>La noblesse est réservée aux descendants de seigneurs anciens ou de personnes anoblies par le roi.</a:t>
            </a:r>
          </a:p>
          <a:p>
            <a:pPr marL="1949450" lvl="3" indent="-577850"/>
            <a:r>
              <a:rPr lang="fr-CA" sz="2400" dirty="0"/>
              <a:t>Le servage devient de plus en plus rare.</a:t>
            </a:r>
            <a:endParaRPr lang="fr-FR" sz="2400" dirty="0"/>
          </a:p>
          <a:p>
            <a:pPr marL="1530350" lvl="2" indent="-533400"/>
            <a:endParaRPr lang="fr-CA"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D228BA8C-C76E-4A0C-B03A-B1636B9B5550}" type="slidenum">
              <a:rPr lang="en-US"/>
              <a:pPr/>
              <a:t>8</a:t>
            </a:fld>
            <a:endParaRPr lang="en-US"/>
          </a:p>
        </p:txBody>
      </p:sp>
      <p:sp>
        <p:nvSpPr>
          <p:cNvPr id="78851" name="Rectangle 3"/>
          <p:cNvSpPr>
            <a:spLocks noGrp="1" noChangeArrowheads="1"/>
          </p:cNvSpPr>
          <p:nvPr>
            <p:ph type="body" idx="1"/>
          </p:nvPr>
        </p:nvSpPr>
        <p:spPr>
          <a:xfrm>
            <a:off x="838200" y="685800"/>
            <a:ext cx="7848600" cy="5791200"/>
          </a:xfrm>
        </p:spPr>
        <p:txBody>
          <a:bodyPr/>
          <a:lstStyle/>
          <a:p>
            <a:pPr lvl="1">
              <a:buFont typeface="+mj-lt"/>
              <a:buAutoNum type="alphaLcPeriod" startAt="2"/>
            </a:pPr>
            <a:r>
              <a:rPr lang="fr-CA" dirty="0"/>
              <a:t>La reprise en main des tribunaux par la royauté</a:t>
            </a:r>
            <a:r>
              <a:rPr lang="en-CA" dirty="0"/>
              <a:t> </a:t>
            </a:r>
            <a:r>
              <a:rPr lang="en-CA" sz="2800" dirty="0">
                <a:solidFill>
                  <a:srgbClr val="990099"/>
                </a:solidFill>
              </a:rPr>
              <a:t>(</a:t>
            </a:r>
            <a:r>
              <a:rPr lang="en-CA" sz="2800" i="1" dirty="0"/>
              <a:t>Introduction </a:t>
            </a:r>
            <a:r>
              <a:rPr lang="en-CA" sz="2800" i="1" dirty="0" err="1"/>
              <a:t>historique</a:t>
            </a:r>
            <a:r>
              <a:rPr lang="en-CA" sz="2800" dirty="0">
                <a:solidFill>
                  <a:srgbClr val="990099"/>
                </a:solidFill>
              </a:rPr>
              <a:t>, </a:t>
            </a:r>
            <a:r>
              <a:rPr lang="en-CA" sz="2800" dirty="0" err="1">
                <a:solidFill>
                  <a:srgbClr val="990099"/>
                </a:solidFill>
              </a:rPr>
              <a:t>nos</a:t>
            </a:r>
            <a:r>
              <a:rPr lang="en-CA" sz="2800" dirty="0">
                <a:solidFill>
                  <a:srgbClr val="990099"/>
                </a:solidFill>
              </a:rPr>
              <a:t> 239-248)</a:t>
            </a:r>
          </a:p>
          <a:p>
            <a:pPr lvl="2"/>
            <a:r>
              <a:rPr lang="fr-FR" sz="2800" dirty="0"/>
              <a:t>Les cours siégeant en première instance</a:t>
            </a:r>
            <a:endParaRPr lang="fr-CA" sz="2800" dirty="0"/>
          </a:p>
          <a:p>
            <a:pPr lvl="3"/>
            <a:r>
              <a:rPr lang="fr-FR" dirty="0"/>
              <a:t>À compter du XIIIe siècle, le roi crée des juridictions royales qui entendent en première instance les causes jugées les plus importantes, surtout en droit pénal.</a:t>
            </a:r>
          </a:p>
          <a:p>
            <a:pPr lvl="3"/>
            <a:r>
              <a:rPr lang="fr-FR" dirty="0"/>
              <a:t>Les juridictions royales entendent aussi les appels des jugements rendus par les cours municipales ou seigneuriales.</a:t>
            </a:r>
          </a:p>
          <a:p>
            <a:pPr lvl="3"/>
            <a:endParaRPr lang="fr-CA" dirty="0"/>
          </a:p>
          <a:p>
            <a:pPr marL="1066800" lvl="1" indent="-609600">
              <a:buFontTx/>
              <a:buAutoNum type="alphaLcPeriod" startAt="2"/>
            </a:pPr>
            <a:endParaRPr lang="fr-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D228BA8C-C76E-4A0C-B03A-B1636B9B5550}" type="slidenum">
              <a:rPr lang="en-US"/>
              <a:pPr/>
              <a:t>9</a:t>
            </a:fld>
            <a:endParaRPr lang="en-US"/>
          </a:p>
        </p:txBody>
      </p:sp>
      <p:sp>
        <p:nvSpPr>
          <p:cNvPr id="78851" name="Rectangle 3"/>
          <p:cNvSpPr>
            <a:spLocks noGrp="1" noChangeArrowheads="1"/>
          </p:cNvSpPr>
          <p:nvPr>
            <p:ph type="body" idx="1"/>
          </p:nvPr>
        </p:nvSpPr>
        <p:spPr>
          <a:xfrm>
            <a:off x="609600" y="381000"/>
            <a:ext cx="7848600" cy="6288360"/>
          </a:xfrm>
        </p:spPr>
        <p:txBody>
          <a:bodyPr/>
          <a:lstStyle/>
          <a:p>
            <a:pPr lvl="3">
              <a:buFont typeface="+mj-lt"/>
              <a:buAutoNum type="arabicParenR" startAt="3"/>
            </a:pPr>
            <a:r>
              <a:rPr lang="fr-FR" dirty="0"/>
              <a:t>La compétence des tribunaux de l’Église en droit pénal et en matière de contrats et de testaments disparaît à partir du XIVe siècle. Elle demeure en droit de la famille.</a:t>
            </a:r>
            <a:endParaRPr lang="fr-CA" dirty="0"/>
          </a:p>
          <a:p>
            <a:pPr lvl="3">
              <a:buFont typeface="+mj-lt"/>
              <a:buAutoNum type="arabicParenR" startAt="3"/>
            </a:pPr>
            <a:r>
              <a:rPr lang="fr-FR" dirty="0"/>
              <a:t>Ces tribunaux continuent par la suite d’appliquer le droit canonique, dans la mesure où le roi a accepté son application dans le Royaume.</a:t>
            </a:r>
          </a:p>
          <a:p>
            <a:pPr lvl="3">
              <a:buFont typeface="+mj-lt"/>
              <a:buAutoNum type="arabicParenR" startAt="3"/>
            </a:pPr>
            <a:r>
              <a:rPr lang="fr-FR" dirty="0"/>
              <a:t>Au XVIe siècle, les juridictions seigneuriales ou municipales entendent généralement des affaires mineures. Leurs juges doivent avoir une formation juridique.</a:t>
            </a:r>
            <a:endParaRPr lang="fr-CA" dirty="0"/>
          </a:p>
          <a:p>
            <a:pPr lvl="3">
              <a:buFont typeface="+mj-lt"/>
              <a:buAutoNum type="arabicParenR" startAt="3"/>
            </a:pPr>
            <a:endParaRPr lang="fr-CA" dirty="0"/>
          </a:p>
          <a:p>
            <a:pPr marL="1066800" lvl="1" indent="-609600">
              <a:buFontTx/>
              <a:buAutoNum type="alphaLcPeriod" startAt="2"/>
            </a:pPr>
            <a:endParaRPr lang="fr-CA" dirty="0"/>
          </a:p>
        </p:txBody>
      </p:sp>
    </p:spTree>
    <p:extLst>
      <p:ext uri="{BB962C8B-B14F-4D97-AF65-F5344CB8AC3E}">
        <p14:creationId xmlns:p14="http://schemas.microsoft.com/office/powerpoint/2010/main" val="1094991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5.0.25"/>
  <p:tag name="PPTVERSION" val="16"/>
  <p:tag name="TPOS" val="6"/>
</p:tagLst>
</file>

<file path=ppt/theme/theme1.xml><?xml version="1.0" encoding="utf-8"?>
<a:theme xmlns:a="http://schemas.openxmlformats.org/drawingml/2006/main" name="Plan">
  <a:themeElements>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l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C:\1502\Plan.pot</Template>
  <TotalTime>8206</TotalTime>
  <Words>3147</Words>
  <Application>Microsoft Macintosh PowerPoint</Application>
  <PresentationFormat>Affichage à l'écran (4:3)</PresentationFormat>
  <Paragraphs>293</Paragraphs>
  <Slides>22</Slides>
  <Notes>22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Tahoma</vt:lpstr>
      <vt:lpstr>Times New Roman</vt:lpstr>
      <vt:lpstr>Wingdings</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p. 6</dc:title>
  <dc:creator>Université d' Ottawa</dc:creator>
  <cp:lastModifiedBy>Dagher Alice</cp:lastModifiedBy>
  <cp:revision>243</cp:revision>
  <cp:lastPrinted>2022-09-27T21:10:43Z</cp:lastPrinted>
  <dcterms:created xsi:type="dcterms:W3CDTF">2002-01-16T16:49:43Z</dcterms:created>
  <dcterms:modified xsi:type="dcterms:W3CDTF">2022-09-29T19:24:52Z</dcterms:modified>
</cp:coreProperties>
</file>