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27"/>
  </p:notesMasterIdLst>
  <p:handoutMasterIdLst>
    <p:handoutMasterId r:id="rId28"/>
  </p:handoutMasterIdLst>
  <p:sldIdLst>
    <p:sldId id="440" r:id="rId2"/>
    <p:sldId id="256" r:id="rId3"/>
    <p:sldId id="444" r:id="rId4"/>
    <p:sldId id="445" r:id="rId5"/>
    <p:sldId id="323" r:id="rId6"/>
    <p:sldId id="324" r:id="rId7"/>
    <p:sldId id="260" r:id="rId8"/>
    <p:sldId id="432" r:id="rId9"/>
    <p:sldId id="441" r:id="rId10"/>
    <p:sldId id="427" r:id="rId11"/>
    <p:sldId id="262" r:id="rId12"/>
    <p:sldId id="406" r:id="rId13"/>
    <p:sldId id="407" r:id="rId14"/>
    <p:sldId id="443" r:id="rId15"/>
    <p:sldId id="265" r:id="rId16"/>
    <p:sldId id="267" r:id="rId17"/>
    <p:sldId id="394" r:id="rId18"/>
    <p:sldId id="395" r:id="rId19"/>
    <p:sldId id="347" r:id="rId20"/>
    <p:sldId id="346" r:id="rId21"/>
    <p:sldId id="408" r:id="rId22"/>
    <p:sldId id="499" r:id="rId23"/>
    <p:sldId id="500" r:id="rId24"/>
    <p:sldId id="501" r:id="rId25"/>
    <p:sldId id="502" r:id="rId26"/>
  </p:sldIdLst>
  <p:sldSz cx="9144000" cy="6858000" type="screen4x3"/>
  <p:notesSz cx="7010400" cy="9296400"/>
  <p:custDataLst>
    <p:tags r:id="rId29"/>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85"/>
    <p:restoredTop sz="61653"/>
  </p:normalViewPr>
  <p:slideViewPr>
    <p:cSldViewPr>
      <p:cViewPr varScale="1">
        <p:scale>
          <a:sx n="73" d="100"/>
          <a:sy n="73" d="100"/>
        </p:scale>
        <p:origin x="212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532"/>
    </p:cViewPr>
  </p:sorterViewPr>
  <p:notesViewPr>
    <p:cSldViewPr>
      <p:cViewPr varScale="1">
        <p:scale>
          <a:sx n="81" d="100"/>
          <a:sy n="81" d="100"/>
        </p:scale>
        <p:origin x="-2046"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5BF9BD96-76D7-068A-06AB-F53B2FAB24DB}"/>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defTabSz="931863" eaLnBrk="1" hangingPunct="1">
              <a:defRPr sz="1200">
                <a:latin typeface="Tahoma" charset="0"/>
                <a:ea typeface="+mn-ea"/>
                <a:cs typeface="+mn-cs"/>
              </a:defRPr>
            </a:lvl1pPr>
          </a:lstStyle>
          <a:p>
            <a:pPr>
              <a:defRPr/>
            </a:pPr>
            <a:endParaRPr lang="fr-FR"/>
          </a:p>
        </p:txBody>
      </p:sp>
      <p:sp>
        <p:nvSpPr>
          <p:cNvPr id="200707" name="Rectangle 3">
            <a:extLst>
              <a:ext uri="{FF2B5EF4-FFF2-40B4-BE49-F238E27FC236}">
                <a16:creationId xmlns:a16="http://schemas.microsoft.com/office/drawing/2014/main" id="{3CE26F31-1437-D8F1-9339-5758F512E24D}"/>
              </a:ext>
            </a:extLst>
          </p:cNvPr>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863" eaLnBrk="1" hangingPunct="1">
              <a:defRPr sz="1200">
                <a:latin typeface="Tahoma" charset="0"/>
                <a:ea typeface="+mn-ea"/>
                <a:cs typeface="+mn-cs"/>
              </a:defRPr>
            </a:lvl1pPr>
          </a:lstStyle>
          <a:p>
            <a:pPr>
              <a:defRPr/>
            </a:pPr>
            <a:endParaRPr lang="fr-FR"/>
          </a:p>
        </p:txBody>
      </p:sp>
      <p:sp>
        <p:nvSpPr>
          <p:cNvPr id="200708" name="Rectangle 4">
            <a:extLst>
              <a:ext uri="{FF2B5EF4-FFF2-40B4-BE49-F238E27FC236}">
                <a16:creationId xmlns:a16="http://schemas.microsoft.com/office/drawing/2014/main" id="{D64AC0D7-E672-9EA1-9203-C1AFF1E12F8E}"/>
              </a:ext>
            </a:extLst>
          </p:cNvPr>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defTabSz="931863" eaLnBrk="1" hangingPunct="1">
              <a:defRPr sz="1200">
                <a:latin typeface="Tahoma" charset="0"/>
                <a:ea typeface="+mn-ea"/>
                <a:cs typeface="+mn-cs"/>
              </a:defRPr>
            </a:lvl1pPr>
          </a:lstStyle>
          <a:p>
            <a:pPr>
              <a:defRPr/>
            </a:pPr>
            <a:endParaRPr lang="fr-FR"/>
          </a:p>
        </p:txBody>
      </p:sp>
      <p:sp>
        <p:nvSpPr>
          <p:cNvPr id="200709" name="Rectangle 5">
            <a:extLst>
              <a:ext uri="{FF2B5EF4-FFF2-40B4-BE49-F238E27FC236}">
                <a16:creationId xmlns:a16="http://schemas.microsoft.com/office/drawing/2014/main" id="{FC2AA9A4-CD9B-D5C2-8145-AEA078AB72DC}"/>
              </a:ext>
            </a:extLst>
          </p:cNvPr>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863" eaLnBrk="1" hangingPunct="1">
              <a:defRPr sz="1200">
                <a:latin typeface="Tahoma" panose="020B0604030504040204" pitchFamily="34" charset="0"/>
              </a:defRPr>
            </a:lvl1pPr>
          </a:lstStyle>
          <a:p>
            <a:pPr>
              <a:defRPr/>
            </a:pPr>
            <a:fld id="{39B39D2E-A5F5-B449-BD88-A13AAA5E053C}" type="slidenum">
              <a:rPr lang="fr-FR" altLang="fr-FR"/>
              <a:pPr>
                <a:defRP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E6C84297-DCFB-E926-0C52-DEBE6EDEE8D4}"/>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defTabSz="931863" eaLnBrk="1" hangingPunct="1">
              <a:defRPr sz="1200">
                <a:latin typeface="Tahoma" charset="0"/>
                <a:ea typeface="+mn-ea"/>
                <a:cs typeface="+mn-cs"/>
              </a:defRPr>
            </a:lvl1pPr>
          </a:lstStyle>
          <a:p>
            <a:pPr>
              <a:defRPr/>
            </a:pPr>
            <a:endParaRPr lang="fr-FR"/>
          </a:p>
        </p:txBody>
      </p:sp>
      <p:sp>
        <p:nvSpPr>
          <p:cNvPr id="124931" name="Rectangle 3">
            <a:extLst>
              <a:ext uri="{FF2B5EF4-FFF2-40B4-BE49-F238E27FC236}">
                <a16:creationId xmlns:a16="http://schemas.microsoft.com/office/drawing/2014/main" id="{B52A2888-6480-467C-FBB0-C18D776630F5}"/>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863" eaLnBrk="1" hangingPunct="1">
              <a:defRPr sz="1200">
                <a:latin typeface="Tahoma" charset="0"/>
                <a:ea typeface="+mn-ea"/>
                <a:cs typeface="+mn-cs"/>
              </a:defRPr>
            </a:lvl1pPr>
          </a:lstStyle>
          <a:p>
            <a:pPr>
              <a:defRPr/>
            </a:pPr>
            <a:endParaRPr lang="fr-FR"/>
          </a:p>
        </p:txBody>
      </p:sp>
      <p:sp>
        <p:nvSpPr>
          <p:cNvPr id="14340" name="Rectangle 4">
            <a:extLst>
              <a:ext uri="{FF2B5EF4-FFF2-40B4-BE49-F238E27FC236}">
                <a16:creationId xmlns:a16="http://schemas.microsoft.com/office/drawing/2014/main" id="{E2E3BE31-2B1C-5093-9547-8AD9F6614BAE}"/>
              </a:ext>
            </a:extLst>
          </p:cNvPr>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a:extLst>
              <a:ext uri="{FF2B5EF4-FFF2-40B4-BE49-F238E27FC236}">
                <a16:creationId xmlns:a16="http://schemas.microsoft.com/office/drawing/2014/main" id="{959DCF06-9B2D-4304-2251-47714BF4410A}"/>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fr-FR" altLang="fr-FR" noProof="0"/>
              <a:t>Cliquez pour modifier les styles du texte du masque</a:t>
            </a:r>
          </a:p>
          <a:p>
            <a:pPr lvl="1"/>
            <a:r>
              <a:rPr lang="fr-FR" altLang="fr-FR" noProof="0"/>
              <a:t>Deuxième niveau</a:t>
            </a:r>
          </a:p>
          <a:p>
            <a:pPr lvl="2"/>
            <a:r>
              <a:rPr lang="fr-FR" altLang="fr-FR" noProof="0"/>
              <a:t>Troisième niveau</a:t>
            </a:r>
          </a:p>
          <a:p>
            <a:pPr lvl="3"/>
            <a:r>
              <a:rPr lang="fr-FR" altLang="fr-FR" noProof="0"/>
              <a:t>Quatrième niveau</a:t>
            </a:r>
          </a:p>
          <a:p>
            <a:pPr lvl="4"/>
            <a:r>
              <a:rPr lang="fr-FR" altLang="fr-FR" noProof="0"/>
              <a:t>Cinquième niveau</a:t>
            </a:r>
          </a:p>
        </p:txBody>
      </p:sp>
      <p:sp>
        <p:nvSpPr>
          <p:cNvPr id="124934" name="Rectangle 6">
            <a:extLst>
              <a:ext uri="{FF2B5EF4-FFF2-40B4-BE49-F238E27FC236}">
                <a16:creationId xmlns:a16="http://schemas.microsoft.com/office/drawing/2014/main" id="{69F66888-A9C5-89B4-AD1A-77AD13588B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defTabSz="931863" eaLnBrk="1" hangingPunct="1">
              <a:defRPr sz="1200">
                <a:latin typeface="Tahoma" charset="0"/>
                <a:ea typeface="+mn-ea"/>
                <a:cs typeface="+mn-cs"/>
              </a:defRPr>
            </a:lvl1pPr>
          </a:lstStyle>
          <a:p>
            <a:pPr>
              <a:defRPr/>
            </a:pPr>
            <a:endParaRPr lang="fr-FR"/>
          </a:p>
        </p:txBody>
      </p:sp>
      <p:sp>
        <p:nvSpPr>
          <p:cNvPr id="124935" name="Rectangle 7">
            <a:extLst>
              <a:ext uri="{FF2B5EF4-FFF2-40B4-BE49-F238E27FC236}">
                <a16:creationId xmlns:a16="http://schemas.microsoft.com/office/drawing/2014/main" id="{AEDB7D3D-5268-F60A-4B8B-23E89BA8A1D1}"/>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863" eaLnBrk="1" hangingPunct="1">
              <a:defRPr sz="1200">
                <a:latin typeface="Tahoma" panose="020B0604030504040204" pitchFamily="34" charset="0"/>
              </a:defRPr>
            </a:lvl1pPr>
          </a:lstStyle>
          <a:p>
            <a:pPr>
              <a:defRPr/>
            </a:pPr>
            <a:fld id="{44EAD4AA-3269-D947-850D-C64A2DD502F9}"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8EC52BEA-B634-92C7-6716-6615A409F5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21BEE93-F9ED-2B42-93B8-2428B41EE79B}" type="slidenum">
              <a:rPr lang="fr-FR" altLang="fr-FR" sz="1200" smtClean="0">
                <a:latin typeface="Tahoma" panose="020B0604030504040204" pitchFamily="34" charset="0"/>
              </a:rPr>
              <a:pPr/>
              <a:t>1</a:t>
            </a:fld>
            <a:endParaRPr lang="fr-FR" altLang="fr-FR" sz="1200">
              <a:latin typeface="Tahoma" panose="020B0604030504040204" pitchFamily="34" charset="0"/>
            </a:endParaRPr>
          </a:p>
        </p:txBody>
      </p:sp>
      <p:sp>
        <p:nvSpPr>
          <p:cNvPr id="17410" name="Rectangle 2">
            <a:extLst>
              <a:ext uri="{FF2B5EF4-FFF2-40B4-BE49-F238E27FC236}">
                <a16:creationId xmlns:a16="http://schemas.microsoft.com/office/drawing/2014/main" id="{7D7DC138-9405-D058-88E3-3D234ED2B303}"/>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04437E90-F46E-3F82-5828-63B9CAEB0B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A5E2ACE7-799F-7CEA-91A5-43219F4FAE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0441AA4-56BA-064B-93E4-8D6C6E9615BE}" type="slidenum">
              <a:rPr lang="fr-FR" altLang="fr-FR" sz="1200" smtClean="0">
                <a:latin typeface="Tahoma" panose="020B0604030504040204" pitchFamily="34" charset="0"/>
              </a:rPr>
              <a:pPr/>
              <a:t>10</a:t>
            </a:fld>
            <a:endParaRPr lang="fr-FR" altLang="fr-FR" sz="1200">
              <a:latin typeface="Tahoma" panose="020B0604030504040204" pitchFamily="34" charset="0"/>
            </a:endParaRPr>
          </a:p>
        </p:txBody>
      </p:sp>
      <p:sp>
        <p:nvSpPr>
          <p:cNvPr id="46082" name="Rectangle 2">
            <a:extLst>
              <a:ext uri="{FF2B5EF4-FFF2-40B4-BE49-F238E27FC236}">
                <a16:creationId xmlns:a16="http://schemas.microsoft.com/office/drawing/2014/main" id="{6FBADA94-18B8-2C25-1FA4-FEB6EC5525CA}"/>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59BDB85C-0F9F-0778-9A03-54209CE279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-Le pouvoir législatif du Roi a beaucoup augmenté </a:t>
            </a:r>
            <a:r>
              <a:rPr lang="fr-CA" altLang="fr-FR" dirty="0">
                <a:latin typeface="Arial" panose="020B0604020202020204" pitchFamily="34" charset="0"/>
                <a:ea typeface="ＭＳ Ｐゴシック" panose="020B0600070205080204" pitchFamily="34" charset="-128"/>
                <a:sym typeface="Wingdings" pitchFamily="2" charset="2"/>
              </a:rPr>
              <a:t> monarchie absolue</a:t>
            </a:r>
          </a:p>
          <a:p>
            <a:pPr eaLnBrk="1" hangingPunct="1"/>
            <a:endParaRPr lang="fr-CA" altLang="fr-FR" dirty="0">
              <a:latin typeface="Arial" panose="020B0604020202020204" pitchFamily="34" charset="0"/>
              <a:ea typeface="ＭＳ Ｐゴシック" panose="020B0600070205080204" pitchFamily="34" charset="-128"/>
              <a:sym typeface="Wingdings" pitchFamily="2" charset="2"/>
            </a:endParaRPr>
          </a:p>
          <a:p>
            <a:pPr eaLnBrk="1" hangingPunct="1"/>
            <a:r>
              <a:rPr lang="fr-CA" altLang="fr-FR" dirty="0">
                <a:latin typeface="Arial" panose="020B0604020202020204" pitchFamily="34" charset="0"/>
                <a:ea typeface="ＭＳ Ｐゴシック" panose="020B0600070205080204" pitchFamily="34" charset="-128"/>
                <a:sym typeface="Wingdings" pitchFamily="2" charset="2"/>
              </a:rPr>
              <a:t>Le roi est le législateur et légifère à l’aide d’édits/d’ordonnances. Conseil d’état prépare l’ordonnance et la soumet au roi. Agit toujours conformément à la volonté du roi, travaille pour lui, Ses membres sont nommés/ renvoyés par le roi s’il n’est plus satisfait. Ne peut pas s’opposer à la volonté du roi.</a:t>
            </a:r>
          </a:p>
          <a:p>
            <a:pPr eaLnBrk="1" hangingPunct="1"/>
            <a:endParaRPr lang="fr-CA" altLang="fr-FR" dirty="0">
              <a:latin typeface="Arial" panose="020B0604020202020204" pitchFamily="34" charset="0"/>
              <a:ea typeface="ＭＳ Ｐゴシック" panose="020B0600070205080204" pitchFamily="34" charset="-128"/>
              <a:sym typeface="Wingdings" pitchFamily="2" charset="2"/>
            </a:endParaRPr>
          </a:p>
          <a:p>
            <a:pPr eaLnBrk="1" hangingPunct="1"/>
            <a:r>
              <a:rPr lang="fr-CA" altLang="fr-FR" dirty="0">
                <a:latin typeface="Arial" panose="020B0604020202020204" pitchFamily="34" charset="0"/>
                <a:ea typeface="ＭＳ Ｐゴシック" panose="020B0600070205080204" pitchFamily="34" charset="-128"/>
                <a:sym typeface="Wingdings" pitchFamily="2" charset="2"/>
              </a:rPr>
              <a:t>Dans la capitale, le roi exerce son pouvoir législatif.</a:t>
            </a:r>
          </a:p>
          <a:p>
            <a:pPr eaLnBrk="1" hangingPunct="1"/>
            <a:r>
              <a:rPr lang="fr-CA" altLang="fr-FR" dirty="0">
                <a:latin typeface="Arial" panose="020B0604020202020204" pitchFamily="34" charset="0"/>
                <a:ea typeface="ＭＳ Ｐゴシック" panose="020B0600070205080204" pitchFamily="34" charset="-128"/>
                <a:sym typeface="Wingdings" pitchFamily="2" charset="2"/>
              </a:rPr>
              <a:t>Formalité particulière: pour que le texte entre en vigueur partout en France, on envoie une version officielle du texte au Parlements (C.A.). Les juges de chaque Parlement doivent transcrire le texte et permettre à la population locale d’y avoir accès. </a:t>
            </a:r>
          </a:p>
          <a:p>
            <a:pPr eaLnBrk="1" hangingPunct="1"/>
            <a:r>
              <a:rPr lang="fr-CA" altLang="fr-FR" dirty="0">
                <a:latin typeface="Arial" panose="020B0604020202020204" pitchFamily="34" charset="0"/>
                <a:ea typeface="ＭＳ Ｐゴシック" panose="020B0600070205080204" pitchFamily="34" charset="-128"/>
                <a:sym typeface="Wingdings" pitchFamily="2" charset="2"/>
              </a:rPr>
              <a:t>Parfois, les parlementaires (juges) protestent, arrête l’enregistrement et font des critiques. Au début, les juges font plutôt des protestes locales, et peu à peu ces protestes deviennent politiques. Critiques des juges peuvent être imprimées et diffusées dans la population.</a:t>
            </a:r>
          </a:p>
          <a:p>
            <a:pPr eaLnBrk="1" hangingPunct="1"/>
            <a:r>
              <a:rPr lang="fr-CA" altLang="fr-FR" dirty="0">
                <a:latin typeface="Arial" panose="020B0604020202020204" pitchFamily="34" charset="0"/>
                <a:ea typeface="ＭＳ Ｐゴシック" panose="020B0600070205080204" pitchFamily="34" charset="-128"/>
                <a:sym typeface="Wingdings" pitchFamily="2" charset="2"/>
              </a:rPr>
              <a:t>Si le roi veut imposer sa volonté, il a juste à se rendre en personne au Parlement, peut mettre fin à cette tentative de modifier le texte (monarchie absolue).</a:t>
            </a:r>
          </a:p>
          <a:p>
            <a:pPr eaLnBrk="1" hangingPunct="1"/>
            <a:r>
              <a:rPr lang="fr-CA" altLang="fr-FR" dirty="0">
                <a:latin typeface="Arial" panose="020B0604020202020204" pitchFamily="34" charset="0"/>
                <a:ea typeface="ＭＳ Ｐゴシック" panose="020B0600070205080204" pitchFamily="34" charset="-128"/>
                <a:sym typeface="Wingdings" pitchFamily="2" charset="2"/>
              </a:rPr>
              <a:t>Tant que le texte n’est pas enregistré, il ne s’applique pas dans le district. Le roi en général s’assure que le résultat sera le même partout. Peut de2cider de modifier le texte (si trop controversé et trop de protestes), mais peut aussi décider d’imposer sa volonté (en se rendant au Parlement)= a le dernier mot.</a:t>
            </a:r>
          </a:p>
          <a:p>
            <a:pPr eaLnBrk="1" hangingPunct="1"/>
            <a:r>
              <a:rPr lang="fr-CA" altLang="fr-FR" dirty="0">
                <a:latin typeface="Arial" panose="020B0604020202020204" pitchFamily="34" charset="0"/>
                <a:ea typeface="ＭＳ Ｐゴシック" panose="020B0600070205080204" pitchFamily="34" charset="-128"/>
                <a:sym typeface="Wingdings" pitchFamily="2" charset="2"/>
              </a:rPr>
              <a:t>Pouvoir législatif presque illimité, qq exceptions:</a:t>
            </a:r>
          </a:p>
          <a:p>
            <a:pPr marL="171450" indent="-171450" eaLnBrk="1" hangingPunct="1">
              <a:buFontTx/>
              <a:buChar char="-"/>
            </a:pPr>
            <a:r>
              <a:rPr lang="fr-CA" altLang="fr-FR" dirty="0">
                <a:latin typeface="Arial" panose="020B0604020202020204" pitchFamily="34" charset="0"/>
                <a:ea typeface="ＭＳ Ｐゴシック" panose="020B0600070205080204" pitchFamily="34" charset="-128"/>
                <a:sym typeface="Wingdings" pitchFamily="2" charset="2"/>
              </a:rPr>
              <a:t>Le roi ne peut pas changer de successeur, c’est son fils (ne peut pas le priver de ses droits)</a:t>
            </a:r>
          </a:p>
          <a:p>
            <a:pPr marL="171450" indent="-171450" eaLnBrk="1" hangingPunct="1">
              <a:buFontTx/>
              <a:buChar char="-"/>
            </a:pPr>
            <a:endParaRPr lang="fr-CA" altLang="fr-FR" dirty="0">
              <a:latin typeface="Arial" panose="020B0604020202020204" pitchFamily="34" charset="0"/>
              <a:ea typeface="ＭＳ Ｐゴシック" panose="020B0600070205080204" pitchFamily="34" charset="-128"/>
              <a:sym typeface="Wingdings" pitchFamily="2" charset="2"/>
            </a:endParaRPr>
          </a:p>
          <a:p>
            <a:pPr marL="171450" indent="-171450" eaLnBrk="1" hangingPunct="1">
              <a:buFontTx/>
              <a:buChar char="-"/>
            </a:pPr>
            <a:r>
              <a:rPr lang="fr-CA" altLang="fr-FR" dirty="0">
                <a:latin typeface="Arial" panose="020B0604020202020204" pitchFamily="34" charset="0"/>
                <a:ea typeface="ＭＳ Ｐゴシック" panose="020B0600070205080204" pitchFamily="34" charset="-128"/>
                <a:sym typeface="Wingdings" pitchFamily="2" charset="2"/>
              </a:rPr>
              <a:t>Un roi particulièrement autoritaire: Louis 14</a:t>
            </a:r>
          </a:p>
          <a:p>
            <a:pPr marL="171450" indent="-171450" eaLnBrk="1" hangingPunct="1">
              <a:buFontTx/>
              <a:buChar char="-"/>
            </a:pPr>
            <a:r>
              <a:rPr lang="fr-CA" altLang="fr-FR" dirty="0">
                <a:latin typeface="Arial" panose="020B0604020202020204" pitchFamily="34" charset="0"/>
                <a:ea typeface="ＭＳ Ｐゴシック" panose="020B0600070205080204" pitchFamily="34" charset="-128"/>
                <a:sym typeface="Wingdings" pitchFamily="2" charset="2"/>
              </a:rPr>
              <a:t>1673: Envoie les textes, oblige à les enregistrer tout de suite et à faire les commentaires après.= texte entre automatiquement en vigueur et parlementaires perdent leur pouvoir de retarder l’entrée.</a:t>
            </a:r>
          </a:p>
          <a:p>
            <a:pPr marL="171450" indent="-171450" eaLnBrk="1" hangingPunct="1">
              <a:buFontTx/>
              <a:buChar char="-"/>
            </a:pPr>
            <a:r>
              <a:rPr lang="fr-CA" altLang="fr-FR" dirty="0">
                <a:latin typeface="Arial" panose="020B0604020202020204" pitchFamily="34" charset="0"/>
                <a:ea typeface="ＭＳ Ｐゴシック" panose="020B0600070205080204" pitchFamily="34" charset="-128"/>
                <a:sym typeface="Wingdings" pitchFamily="2" charset="2"/>
              </a:rPr>
              <a:t>À son décès en 1715: on revient à l’ancien système et les critiques des juges viennent avant l’enregistrement.</a:t>
            </a:r>
            <a:endParaRPr lang="fr-CA" altLang="fr-F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10A5FCFA-21DA-64D4-8989-65B4A551F5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8ED462E-66B7-EB43-800A-E2F9594756EA}" type="slidenum">
              <a:rPr lang="fr-FR" altLang="fr-FR" sz="1200" smtClean="0">
                <a:latin typeface="Tahoma" panose="020B0604030504040204" pitchFamily="34" charset="0"/>
              </a:rPr>
              <a:pPr/>
              <a:t>11</a:t>
            </a:fld>
            <a:endParaRPr lang="fr-FR" altLang="fr-FR" sz="1200">
              <a:latin typeface="Tahoma" panose="020B0604030504040204" pitchFamily="34" charset="0"/>
            </a:endParaRPr>
          </a:p>
        </p:txBody>
      </p:sp>
      <p:sp>
        <p:nvSpPr>
          <p:cNvPr id="48130" name="Rectangle 2">
            <a:extLst>
              <a:ext uri="{FF2B5EF4-FFF2-40B4-BE49-F238E27FC236}">
                <a16:creationId xmlns:a16="http://schemas.microsoft.com/office/drawing/2014/main" id="{96D9F4EF-6AB3-065E-32B8-4628E2F5B9D7}"/>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C7E21AEC-6643-9204-467E-664985DC3A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Au 16</a:t>
            </a:r>
            <a:r>
              <a:rPr lang="fr-CA" altLang="fr-FR" baseline="30000" dirty="0">
                <a:latin typeface="Arial" panose="020B0604020202020204" pitchFamily="34" charset="0"/>
                <a:ea typeface="ＭＳ Ｐゴシック" panose="020B0600070205080204" pitchFamily="34" charset="-128"/>
              </a:rPr>
              <a:t>e</a:t>
            </a:r>
            <a:r>
              <a:rPr lang="fr-CA" altLang="fr-FR" dirty="0">
                <a:latin typeface="Arial" panose="020B0604020202020204" pitchFamily="34" charset="0"/>
                <a:ea typeface="ＭＳ Ｐゴシック" panose="020B0600070205080204" pitchFamily="34" charset="-128"/>
              </a:rPr>
              <a:t> siècle, c’est surtout en droit public que le roi a agit, que ses ordonnances avaient effet.</a:t>
            </a:r>
          </a:p>
          <a:p>
            <a:pPr eaLnBrk="1" hangingPunct="1"/>
            <a:r>
              <a:rPr lang="fr-CA" altLang="fr-FR" dirty="0">
                <a:latin typeface="Arial" panose="020B0604020202020204" pitchFamily="34" charset="0"/>
                <a:ea typeface="ＭＳ Ｐゴシック" panose="020B0600070205080204" pitchFamily="34" charset="-128"/>
              </a:rPr>
              <a:t>L’a été très peu en droit civil, car était tenu de protéger les coutumes régionales.</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Pour ce qui est du droit criminel, sous les édits/ordonnances du roi, les différences en matière criminelle disparaissent. Les coutumes restent en matière de droit civil/privé.</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16 e siècle: dans les ordonnances: on ne voit pas </a:t>
            </a:r>
            <a:r>
              <a:rPr lang="fr-CA" altLang="fr-FR" dirty="0" err="1">
                <a:latin typeface="Arial" panose="020B0604020202020204" pitchFamily="34" charset="0"/>
                <a:ea typeface="ＭＳ Ｐゴシック" panose="020B0600070205080204" pitchFamily="34" charset="-128"/>
              </a:rPr>
              <a:t>qqchose</a:t>
            </a:r>
            <a:r>
              <a:rPr lang="fr-CA" altLang="fr-FR" dirty="0">
                <a:latin typeface="Arial" panose="020B0604020202020204" pitchFamily="34" charset="0"/>
                <a:ea typeface="ＭＳ Ｐゴシック" panose="020B0600070205080204" pitchFamily="34" charset="-128"/>
              </a:rPr>
              <a:t> qui ressemblerait à un </a:t>
            </a:r>
            <a:r>
              <a:rPr lang="fr-CA" altLang="fr-FR" dirty="0" err="1">
                <a:latin typeface="Arial" panose="020B0604020202020204" pitchFamily="34" charset="0"/>
                <a:ea typeface="ＭＳ Ｐゴシック" panose="020B0600070205080204" pitchFamily="34" charset="-128"/>
              </a:rPr>
              <a:t>C.c</a:t>
            </a:r>
            <a:r>
              <a:rPr lang="fr-CA" altLang="fr-FR" dirty="0">
                <a:latin typeface="Arial" panose="020B0604020202020204" pitchFamily="34" charset="0"/>
                <a:ea typeface="ＭＳ Ｐゴシック" panose="020B0600070205080204" pitchFamily="34" charset="-128"/>
              </a:rPr>
              <a:t>., mais plutôt un long texte sans ordre logique, détails de phrases longues et difficile à suivre</a:t>
            </a:r>
          </a:p>
          <a:p>
            <a:pPr eaLnBrk="1" hangingPunct="1"/>
            <a:r>
              <a:rPr lang="fr-CA" altLang="fr-FR" dirty="0">
                <a:latin typeface="Arial" panose="020B0604020202020204" pitchFamily="34" charset="0"/>
                <a:ea typeface="ＭＳ Ｐゴシック" panose="020B0600070205080204" pitchFamily="34" charset="-128"/>
              </a:rPr>
              <a:t>Sous Louis 14, on voit apparaître les premiers textes qui ressemblent à des codes, phrases courtes, logiques, ordonnées. Secteur assez limités: on ne touche pas aux coutumes, mais Ordonnance de procédure civile subit réforme (sera code de procédure civile).</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Ordonnance criminelle de 1670: porte sur procédure criminelle et moins sur crimes et peines. Fait un ménage dans pleins de textes qui s’étaient accumulés depuis les années. Premier « code » de procédure criminelle.</a:t>
            </a:r>
          </a:p>
          <a:p>
            <a:pPr eaLnBrk="1" hangingPunct="1"/>
            <a:r>
              <a:rPr lang="fr-CA" altLang="fr-FR" dirty="0">
                <a:latin typeface="Arial" panose="020B0604020202020204" pitchFamily="34" charset="0"/>
                <a:ea typeface="ＭＳ Ｐゴシック" panose="020B0600070205080204" pitchFamily="34" charset="-128"/>
              </a:rPr>
              <a:t>Usage de la torture pour faire avouer les accusés: Dans les cas ou on avait pas 2 témoins, uniquement 1 seul, on avait accepté de torturer l’accusé. On maintient se principe, mais dans l’Ordonnance de 1670 on ajoute une petite protection pour l’accusé: les juges peuvent arriver à la conclusion qu’il faut torturer l’accusé, mais ne peuvent pas le torturer immédiatement, il doit y avoir une procédure d’appel avant et la C.A. se prononcera aussi.</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Espace réservé de l'image des diapositives 1">
            <a:extLst>
              <a:ext uri="{FF2B5EF4-FFF2-40B4-BE49-F238E27FC236}">
                <a16:creationId xmlns:a16="http://schemas.microsoft.com/office/drawing/2014/main" id="{96C08CEA-23B8-BD62-4E6C-EA9EA29709F3}"/>
              </a:ext>
            </a:extLst>
          </p:cNvPr>
          <p:cNvSpPr>
            <a:spLocks noGrp="1" noRot="1" noChangeAspect="1" noChangeArrowheads="1" noTextEdit="1"/>
          </p:cNvSpPr>
          <p:nvPr>
            <p:ph type="sldImg"/>
          </p:nvPr>
        </p:nvSpPr>
        <p:spPr>
          <a:ln/>
        </p:spPr>
      </p:sp>
      <p:sp>
        <p:nvSpPr>
          <p:cNvPr id="54274" name="Espace réservé des commentaires 2">
            <a:extLst>
              <a:ext uri="{FF2B5EF4-FFF2-40B4-BE49-F238E27FC236}">
                <a16:creationId xmlns:a16="http://schemas.microsoft.com/office/drawing/2014/main" id="{F8E04579-9534-7472-CDE0-A563A2EEFB9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fr-FR" dirty="0" err="1">
                <a:latin typeface="Arial" panose="020B0604020202020204" pitchFamily="34" charset="0"/>
                <a:ea typeface="ＭＳ Ｐゴシック" panose="020B0600070205080204" pitchFamily="34" charset="-128"/>
              </a:rPr>
              <a:t>Secteurs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ou</a:t>
            </a:r>
            <a:r>
              <a:rPr lang="en-CA" altLang="fr-FR" dirty="0">
                <a:latin typeface="Arial" panose="020B0604020202020204" pitchFamily="34" charset="0"/>
                <a:ea typeface="ＭＳ Ｐゴシック" panose="020B0600070205080204" pitchFamily="34" charset="-128"/>
              </a:rPr>
              <a:t> le </a:t>
            </a:r>
            <a:r>
              <a:rPr lang="en-CA" altLang="fr-FR" dirty="0" err="1">
                <a:latin typeface="Arial" panose="020B0604020202020204" pitchFamily="34" charset="0"/>
                <a:ea typeface="ＭＳ Ｐゴシック" panose="020B0600070205080204" pitchFamily="34" charset="-128"/>
              </a:rPr>
              <a:t>roi</a:t>
            </a:r>
            <a:r>
              <a:rPr lang="en-CA" altLang="fr-FR" dirty="0">
                <a:latin typeface="Arial" panose="020B0604020202020204" pitchFamily="34" charset="0"/>
                <a:ea typeface="ＭＳ Ｐゴシック" panose="020B0600070205080204" pitchFamily="34" charset="-128"/>
              </a:rPr>
              <a:t> fait </a:t>
            </a:r>
            <a:r>
              <a:rPr lang="en-CA" altLang="fr-FR" dirty="0" err="1">
                <a:latin typeface="Arial" panose="020B0604020202020204" pitchFamily="34" charset="0"/>
                <a:ea typeface="ＭＳ Ｐゴシック" panose="020B0600070205080204" pitchFamily="34" charset="-128"/>
              </a:rPr>
              <a:t>une</a:t>
            </a:r>
            <a:r>
              <a:rPr lang="en-CA" altLang="fr-FR" dirty="0">
                <a:latin typeface="Arial" panose="020B0604020202020204" pitchFamily="34" charset="0"/>
                <a:ea typeface="ＭＳ Ｐゴシック" panose="020B0600070205080204" pitchFamily="34" charset="-128"/>
              </a:rPr>
              <a:t> codification:</a:t>
            </a:r>
          </a:p>
          <a:p>
            <a:r>
              <a:rPr lang="en-CA" altLang="fr-FR" dirty="0">
                <a:latin typeface="Arial" panose="020B0604020202020204" pitchFamily="34" charset="0"/>
                <a:ea typeface="ＭＳ Ｐゴシック" panose="020B0600070205080204" pitchFamily="34" charset="-128"/>
              </a:rPr>
              <a:t>Ordonnance sur le commerce: se lit </a:t>
            </a:r>
            <a:r>
              <a:rPr lang="en-CA" altLang="fr-FR" dirty="0" err="1">
                <a:latin typeface="Arial" panose="020B0604020202020204" pitchFamily="34" charset="0"/>
                <a:ea typeface="ＭＳ Ｐゴシック" panose="020B0600070205080204" pitchFamily="34" charset="-128"/>
              </a:rPr>
              <a:t>comme</a:t>
            </a:r>
            <a:r>
              <a:rPr lang="en-CA" altLang="fr-FR" dirty="0">
                <a:latin typeface="Arial" panose="020B0604020202020204" pitchFamily="34" charset="0"/>
                <a:ea typeface="ＭＳ Ｐゴシック" panose="020B0600070205080204" pitchFamily="34" charset="-128"/>
              </a:rPr>
              <a:t> un code modern, </a:t>
            </a:r>
            <a:r>
              <a:rPr lang="en-CA" altLang="fr-FR" dirty="0" err="1">
                <a:latin typeface="Arial" panose="020B0604020202020204" pitchFamily="34" charset="0"/>
                <a:ea typeface="ＭＳ Ｐゴシック" panose="020B0600070205080204" pitchFamily="34" charset="-128"/>
              </a:rPr>
              <a:t>régit</a:t>
            </a:r>
            <a:r>
              <a:rPr lang="en-CA" altLang="fr-FR" dirty="0">
                <a:latin typeface="Arial" panose="020B0604020202020204" pitchFamily="34" charset="0"/>
                <a:ea typeface="ＭＳ Ｐゴシック" panose="020B0600070205080204" pitchFamily="34" charset="-128"/>
              </a:rPr>
              <a:t> le droit des affaires</a:t>
            </a:r>
          </a:p>
          <a:p>
            <a:endParaRPr lang="en-CA" altLang="fr-FR" dirty="0">
              <a:latin typeface="Arial" panose="020B0604020202020204" pitchFamily="34" charset="0"/>
              <a:ea typeface="ＭＳ Ｐゴシック" panose="020B0600070205080204" pitchFamily="34" charset="-128"/>
            </a:endParaRPr>
          </a:p>
          <a:p>
            <a:r>
              <a:rPr lang="en-CA" altLang="fr-FR" dirty="0">
                <a:latin typeface="Arial" panose="020B0604020202020204" pitchFamily="34" charset="0"/>
                <a:ea typeface="ＭＳ Ｐゴシック" panose="020B0600070205080204" pitchFamily="34" charset="-128"/>
              </a:rPr>
              <a:t>Ordonnance sur la marine: </a:t>
            </a:r>
          </a:p>
          <a:p>
            <a:endParaRPr lang="en-CA" altLang="fr-FR" dirty="0">
              <a:latin typeface="Arial" panose="020B0604020202020204" pitchFamily="34" charset="0"/>
              <a:ea typeface="ＭＳ Ｐゴシック" panose="020B0600070205080204" pitchFamily="34" charset="-128"/>
            </a:endParaRPr>
          </a:p>
          <a:p>
            <a:r>
              <a:rPr lang="en-CA" altLang="fr-FR" dirty="0">
                <a:latin typeface="Arial" panose="020B0604020202020204" pitchFamily="34" charset="0"/>
                <a:ea typeface="ＭＳ Ｐゴシック" panose="020B0600070205080204" pitchFamily="34" charset="-128"/>
              </a:rPr>
              <a:t>Ordonnance sur les </a:t>
            </a:r>
            <a:r>
              <a:rPr lang="en-CA" altLang="fr-FR" dirty="0" err="1">
                <a:latin typeface="Arial" panose="020B0604020202020204" pitchFamily="34" charset="0"/>
                <a:ea typeface="ＭＳ Ｐゴシック" panose="020B0600070205080204" pitchFamily="34" charset="-128"/>
              </a:rPr>
              <a:t>esclaves</a:t>
            </a:r>
            <a:r>
              <a:rPr lang="en-CA" altLang="fr-FR" dirty="0">
                <a:latin typeface="Arial" panose="020B0604020202020204" pitchFamily="34" charset="0"/>
                <a:ea typeface="ＭＳ Ｐゴシック" panose="020B0600070205080204" pitchFamily="34" charset="-128"/>
              </a:rPr>
              <a:t> des Iles de </a:t>
            </a:r>
            <a:r>
              <a:rPr lang="en-CA" altLang="fr-FR" dirty="0" err="1">
                <a:latin typeface="Arial" panose="020B0604020202020204" pitchFamily="34" charset="0"/>
                <a:ea typeface="ＭＳ Ｐゴシック" panose="020B0600070205080204" pitchFamily="34" charset="-128"/>
              </a:rPr>
              <a:t>l’Amérique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grande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majorité</a:t>
            </a:r>
            <a:r>
              <a:rPr lang="en-CA" altLang="fr-FR" dirty="0">
                <a:latin typeface="Arial" panose="020B0604020202020204" pitchFamily="34" charset="0"/>
                <a:ea typeface="ＭＳ Ｐゴシック" panose="020B0600070205080204" pitchFamily="34" charset="-128"/>
              </a:rPr>
              <a:t> des </a:t>
            </a:r>
            <a:r>
              <a:rPr lang="en-CA" altLang="fr-FR" dirty="0" err="1">
                <a:latin typeface="Arial" panose="020B0604020202020204" pitchFamily="34" charset="0"/>
                <a:ea typeface="ＭＳ Ｐゴシック" panose="020B0600070205080204" pitchFamily="34" charset="-128"/>
              </a:rPr>
              <a:t>esclaves</a:t>
            </a:r>
            <a:r>
              <a:rPr lang="en-CA" altLang="fr-FR" dirty="0">
                <a:latin typeface="Arial" panose="020B0604020202020204" pitchFamily="34" charset="0"/>
                <a:ea typeface="ＭＳ Ｐゴシック" panose="020B0600070205080204" pitchFamily="34" charset="-128"/>
              </a:rPr>
              <a:t> pris </a:t>
            </a:r>
            <a:r>
              <a:rPr lang="en-CA" altLang="fr-FR" dirty="0" err="1">
                <a:latin typeface="Arial" panose="020B0604020202020204" pitchFamily="34" charset="0"/>
                <a:ea typeface="ＭＳ Ｐゴシック" panose="020B0600070205080204" pitchFamily="34" charset="-128"/>
              </a:rPr>
              <a:t>en</a:t>
            </a:r>
            <a:r>
              <a:rPr lang="en-CA" altLang="fr-FR" dirty="0">
                <a:latin typeface="Arial" panose="020B0604020202020204" pitchFamily="34" charset="0"/>
                <a:ea typeface="ＭＳ Ｐゴシック" panose="020B0600070205080204" pitchFamily="34" charset="-128"/>
              </a:rPr>
              <a:t> Afrique </a:t>
            </a:r>
            <a:r>
              <a:rPr lang="en-CA" altLang="fr-FR" dirty="0" err="1">
                <a:latin typeface="Arial" panose="020B0604020202020204" pitchFamily="34" charset="0"/>
                <a:ea typeface="ＭＳ Ｐゴシック" panose="020B0600070205080204" pitchFamily="34" charset="-128"/>
              </a:rPr>
              <a:t>captifs</a:t>
            </a:r>
            <a:r>
              <a:rPr lang="en-CA" altLang="fr-FR" dirty="0">
                <a:latin typeface="Arial" panose="020B0604020202020204" pitchFamily="34" charset="0"/>
                <a:ea typeface="ＭＳ Ｐゴシック" panose="020B0600070205080204" pitchFamily="34" charset="-128"/>
              </a:rPr>
              <a:t> et </a:t>
            </a:r>
            <a:r>
              <a:rPr lang="en-CA" altLang="fr-FR" dirty="0" err="1">
                <a:latin typeface="Arial" panose="020B0604020202020204" pitchFamily="34" charset="0"/>
                <a:ea typeface="ＭＳ Ｐゴシック" panose="020B0600070205080204" pitchFamily="34" charset="-128"/>
              </a:rPr>
              <a:t>transportés</a:t>
            </a:r>
            <a:r>
              <a:rPr lang="en-CA" altLang="fr-FR" dirty="0">
                <a:latin typeface="Arial" panose="020B0604020202020204" pitchFamily="34" charset="0"/>
                <a:ea typeface="ＭＳ Ｐゴシック" panose="020B0600070205080204" pitchFamily="34" charset="-128"/>
              </a:rPr>
              <a:t> de force dans les colonies.</a:t>
            </a:r>
          </a:p>
          <a:p>
            <a:endParaRPr lang="en-CA" altLang="fr-FR" dirty="0">
              <a:latin typeface="Arial" panose="020B0604020202020204" pitchFamily="34" charset="0"/>
              <a:ea typeface="ＭＳ Ｐゴシック" panose="020B0600070205080204" pitchFamily="34" charset="-128"/>
            </a:endParaRPr>
          </a:p>
          <a:p>
            <a:r>
              <a:rPr lang="en-CA" altLang="fr-FR" dirty="0" err="1">
                <a:latin typeface="Arial" panose="020B0604020202020204" pitchFamily="34" charset="0"/>
                <a:ea typeface="ＭＳ Ｐゴシック" panose="020B0600070205080204" pitchFamily="34" charset="-128"/>
              </a:rPr>
              <a:t>Toutes</a:t>
            </a:r>
            <a:r>
              <a:rPr lang="en-CA" altLang="fr-FR" dirty="0">
                <a:latin typeface="Arial" panose="020B0604020202020204" pitchFamily="34" charset="0"/>
                <a:ea typeface="ＭＳ Ｐゴシック" panose="020B0600070205080204" pitchFamily="34" charset="-128"/>
              </a:rPr>
              <a:t> les </a:t>
            </a:r>
            <a:r>
              <a:rPr lang="en-CA" altLang="fr-FR" dirty="0" err="1">
                <a:latin typeface="Arial" panose="020B0604020202020204" pitchFamily="34" charset="0"/>
                <a:ea typeface="ＭＳ Ｐゴシック" panose="020B0600070205080204" pitchFamily="34" charset="-128"/>
              </a:rPr>
              <a:t>puissances</a:t>
            </a:r>
            <a:r>
              <a:rPr lang="en-CA" altLang="fr-FR" dirty="0">
                <a:latin typeface="Arial" panose="020B0604020202020204" pitchFamily="34" charset="0"/>
                <a:ea typeface="ＭＳ Ｐゴシック" panose="020B0600070205080204" pitchFamily="34" charset="-128"/>
              </a:rPr>
              <a:t> colonials </a:t>
            </a:r>
            <a:r>
              <a:rPr lang="en-CA" altLang="fr-FR" dirty="0" err="1">
                <a:latin typeface="Arial" panose="020B0604020202020204" pitchFamily="34" charset="0"/>
                <a:ea typeface="ＭＳ Ｐゴシック" panose="020B0600070205080204" pitchFamily="34" charset="-128"/>
              </a:rPr>
              <a:t>européennes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ont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pratiqué</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l’esclavage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à</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l’époque</a:t>
            </a:r>
            <a:r>
              <a:rPr lang="en-CA" altLang="fr-FR" dirty="0">
                <a:latin typeface="Arial" panose="020B0604020202020204" pitchFamily="34" charset="0"/>
                <a:ea typeface="ＭＳ Ｐゴシック" panose="020B0600070205080204" pitchFamily="34" charset="-128"/>
              </a:rPr>
              <a:t>, on </a:t>
            </a:r>
            <a:r>
              <a:rPr lang="en-CA" altLang="fr-FR" dirty="0" err="1">
                <a:latin typeface="Arial" panose="020B0604020202020204" pitchFamily="34" charset="0"/>
                <a:ea typeface="ＭＳ Ｐゴシック" panose="020B0600070205080204" pitchFamily="34" charset="-128"/>
              </a:rPr>
              <a:t>considère</a:t>
            </a:r>
            <a:r>
              <a:rPr lang="en-CA" altLang="fr-FR" dirty="0">
                <a:latin typeface="Arial" panose="020B0604020202020204" pitchFamily="34" charset="0"/>
                <a:ea typeface="ＭＳ Ｐゴシック" panose="020B0600070205080204" pitchFamily="34" charset="-128"/>
              </a:rPr>
              <a:t> que </a:t>
            </a:r>
            <a:r>
              <a:rPr lang="en-CA" altLang="fr-FR" dirty="0" err="1">
                <a:latin typeface="Arial" panose="020B0604020202020204" pitchFamily="34" charset="0"/>
                <a:ea typeface="ＭＳ Ｐゴシック" panose="020B0600070205080204" pitchFamily="34" charset="-128"/>
              </a:rPr>
              <a:t>l’esclave</a:t>
            </a:r>
            <a:r>
              <a:rPr lang="en-CA" altLang="fr-FR" dirty="0">
                <a:latin typeface="Arial" panose="020B0604020202020204" pitchFamily="34" charset="0"/>
                <a:ea typeface="ＭＳ Ｐゴシック" panose="020B0600070205080204" pitchFamily="34" charset="-128"/>
              </a:rPr>
              <a:t> qui </a:t>
            </a:r>
            <a:r>
              <a:rPr lang="en-CA" altLang="fr-FR" dirty="0" err="1">
                <a:latin typeface="Arial" panose="020B0604020202020204" pitchFamily="34" charset="0"/>
                <a:ea typeface="ＭＳ Ｐゴシック" panose="020B0600070205080204" pitchFamily="34" charset="-128"/>
              </a:rPr>
              <a:t>avait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eu</a:t>
            </a:r>
            <a:r>
              <a:rPr lang="en-CA" altLang="fr-FR" dirty="0">
                <a:latin typeface="Arial" panose="020B0604020202020204" pitchFamily="34" charset="0"/>
                <a:ea typeface="ＭＳ Ｐゴシック" panose="020B0600070205080204" pitchFamily="34" charset="-128"/>
              </a:rPr>
              <a:t> la vie </a:t>
            </a:r>
            <a:r>
              <a:rPr lang="en-CA" altLang="fr-FR" dirty="0" err="1">
                <a:latin typeface="Arial" panose="020B0604020202020204" pitchFamily="34" charset="0"/>
                <a:ea typeface="ＭＳ Ｐゴシック" panose="020B0600070205080204" pitchFamily="34" charset="-128"/>
              </a:rPr>
              <a:t>sauve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était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une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faveur</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comparé</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à</a:t>
            </a:r>
            <a:r>
              <a:rPr lang="en-CA" altLang="fr-FR" dirty="0">
                <a:latin typeface="Arial" panose="020B0604020202020204" pitchFamily="34" charset="0"/>
                <a:ea typeface="ＭＳ Ｐゴシック" panose="020B0600070205080204" pitchFamily="34" charset="-128"/>
              </a:rPr>
              <a:t> la mise </a:t>
            </a:r>
            <a:r>
              <a:rPr lang="en-CA" altLang="fr-FR" dirty="0" err="1">
                <a:latin typeface="Arial" panose="020B0604020202020204" pitchFamily="34" charset="0"/>
                <a:ea typeface="ＭＳ Ｐゴシック" panose="020B0600070205080204" pitchFamily="34" charset="-128"/>
              </a:rPr>
              <a:t>à</a:t>
            </a:r>
            <a:r>
              <a:rPr lang="en-CA" altLang="fr-FR" dirty="0">
                <a:latin typeface="Arial" panose="020B0604020202020204" pitchFamily="34" charset="0"/>
                <a:ea typeface="ＭＳ Ｐゴシック" panose="020B0600070205080204" pitchFamily="34" charset="-128"/>
              </a:rPr>
              <a:t> mort</a:t>
            </a:r>
          </a:p>
          <a:p>
            <a:endParaRPr lang="en-CA" altLang="fr-FR" dirty="0">
              <a:latin typeface="Arial" panose="020B0604020202020204" pitchFamily="34" charset="0"/>
              <a:ea typeface="ＭＳ Ｐゴシック" panose="020B0600070205080204" pitchFamily="34" charset="-128"/>
            </a:endParaRPr>
          </a:p>
          <a:p>
            <a:r>
              <a:rPr lang="en-CA" altLang="fr-FR" dirty="0" err="1">
                <a:latin typeface="Arial" panose="020B0604020202020204" pitchFamily="34" charset="0"/>
                <a:ea typeface="ＭＳ Ｐゴシック" panose="020B0600070205080204" pitchFamily="34" charset="-128"/>
              </a:rPr>
              <a:t>Cette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demande</a:t>
            </a:r>
            <a:r>
              <a:rPr lang="en-CA" altLang="fr-FR" dirty="0">
                <a:latin typeface="Arial" panose="020B0604020202020204" pitchFamily="34" charset="0"/>
                <a:ea typeface="ＭＳ Ｐゴシック" panose="020B0600070205080204" pitchFamily="34" charset="-128"/>
              </a:rPr>
              <a:t> très forte </a:t>
            </a:r>
            <a:r>
              <a:rPr lang="en-CA" altLang="fr-FR" dirty="0" err="1">
                <a:latin typeface="Arial" panose="020B0604020202020204" pitchFamily="34" charset="0"/>
                <a:ea typeface="ＭＳ Ｐゴシック" panose="020B0600070205080204" pitchFamily="34" charset="-128"/>
              </a:rPr>
              <a:t>d’esclaves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provoquait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une</a:t>
            </a:r>
            <a:r>
              <a:rPr lang="en-CA" altLang="fr-FR" dirty="0">
                <a:latin typeface="Arial" panose="020B0604020202020204" pitchFamily="34" charset="0"/>
                <a:ea typeface="ＭＳ Ｐゴシック" panose="020B0600070205080204" pitchFamily="34" charset="-128"/>
              </a:rPr>
              <a:t> augmentation des captures </a:t>
            </a:r>
            <a:r>
              <a:rPr lang="en-CA" altLang="fr-FR" dirty="0" err="1">
                <a:latin typeface="Arial" panose="020B0604020202020204" pitchFamily="34" charset="0"/>
                <a:ea typeface="ＭＳ Ｐゴシック" panose="020B0600070205080204" pitchFamily="34" charset="-128"/>
              </a:rPr>
              <a:t>en</a:t>
            </a:r>
            <a:r>
              <a:rPr lang="en-CA" altLang="fr-FR" dirty="0">
                <a:latin typeface="Arial" panose="020B0604020202020204" pitchFamily="34" charset="0"/>
                <a:ea typeface="ＭＳ Ｐゴシック" panose="020B0600070205080204" pitchFamily="34" charset="-128"/>
              </a:rPr>
              <a:t> Afrique.</a:t>
            </a:r>
          </a:p>
          <a:p>
            <a:endParaRPr lang="en-CA" altLang="fr-FR" dirty="0">
              <a:latin typeface="Arial" panose="020B0604020202020204" pitchFamily="34" charset="0"/>
              <a:ea typeface="ＭＳ Ｐゴシック" panose="020B0600070205080204" pitchFamily="34" charset="-128"/>
            </a:endParaRPr>
          </a:p>
          <a:p>
            <a:r>
              <a:rPr lang="en-CA" altLang="fr-FR" dirty="0">
                <a:latin typeface="Arial" panose="020B0604020202020204" pitchFamily="34" charset="0"/>
                <a:ea typeface="ＭＳ Ｐゴシック" panose="020B0600070205080204" pitchFamily="34" charset="-128"/>
              </a:rPr>
              <a:t>Ordonnance de 1685: </a:t>
            </a:r>
            <a:r>
              <a:rPr lang="en-CA" altLang="fr-FR" dirty="0" err="1">
                <a:latin typeface="Arial" panose="020B0604020202020204" pitchFamily="34" charset="0"/>
                <a:ea typeface="ＭＳ Ｐゴシック" panose="020B0600070205080204" pitchFamily="34" charset="-128"/>
              </a:rPr>
              <a:t>reforme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censée</a:t>
            </a:r>
            <a:r>
              <a:rPr lang="en-CA" altLang="fr-FR" dirty="0">
                <a:latin typeface="Arial" panose="020B0604020202020204" pitchFamily="34" charset="0"/>
                <a:ea typeface="ＭＳ Ｐゴシック" panose="020B0600070205080204" pitchFamily="34" charset="-128"/>
              </a:rPr>
              <a:t> assurer la protection des exclaves. </a:t>
            </a:r>
            <a:r>
              <a:rPr lang="en-CA" altLang="fr-FR" dirty="0" err="1">
                <a:latin typeface="Arial" panose="020B0604020202020204" pitchFamily="34" charset="0"/>
                <a:ea typeface="ＭＳ Ｐゴシック" panose="020B0600070205080204" pitchFamily="34" charset="-128"/>
              </a:rPr>
              <a:t>En</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théorie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esclave</a:t>
            </a:r>
            <a:r>
              <a:rPr lang="en-CA" altLang="fr-FR" dirty="0">
                <a:latin typeface="Arial" panose="020B0604020202020204" pitchFamily="34" charset="0"/>
                <a:ea typeface="ＭＳ Ｐゴシック" panose="020B0600070205080204" pitchFamily="34" charset="-128"/>
              </a:rPr>
              <a:t> ne </a:t>
            </a:r>
            <a:r>
              <a:rPr lang="en-CA" altLang="fr-FR" dirty="0" err="1">
                <a:latin typeface="Arial" panose="020B0604020202020204" pitchFamily="34" charset="0"/>
                <a:ea typeface="ＭＳ Ｐゴシック" panose="020B0600070205080204" pitchFamily="34" charset="-128"/>
              </a:rPr>
              <a:t>peut</a:t>
            </a:r>
            <a:r>
              <a:rPr lang="en-CA" altLang="fr-FR" dirty="0">
                <a:latin typeface="Arial" panose="020B0604020202020204" pitchFamily="34" charset="0"/>
                <a:ea typeface="ＭＳ Ｐゴシック" panose="020B0600070205080204" pitchFamily="34" charset="-128"/>
              </a:rPr>
              <a:t> pas </a:t>
            </a:r>
            <a:r>
              <a:rPr lang="en-CA" altLang="fr-FR" dirty="0" err="1">
                <a:latin typeface="Arial" panose="020B0604020202020204" pitchFamily="34" charset="0"/>
                <a:ea typeface="ＭＳ Ｐゴシック" panose="020B0600070205080204" pitchFamily="34" charset="-128"/>
              </a:rPr>
              <a:t>être</a:t>
            </a:r>
            <a:r>
              <a:rPr lang="en-CA" altLang="fr-FR" dirty="0">
                <a:latin typeface="Arial" panose="020B0604020202020204" pitchFamily="34" charset="0"/>
                <a:ea typeface="ＭＳ Ｐゴシック" panose="020B0600070205080204" pitchFamily="34" charset="-128"/>
              </a:rPr>
              <a:t> mis </a:t>
            </a:r>
            <a:r>
              <a:rPr lang="en-CA" altLang="fr-FR" dirty="0" err="1">
                <a:latin typeface="Arial" panose="020B0604020202020204" pitchFamily="34" charset="0"/>
                <a:ea typeface="ＭＳ Ｐゴシック" panose="020B0600070205080204" pitchFamily="34" charset="-128"/>
              </a:rPr>
              <a:t>à</a:t>
            </a:r>
            <a:r>
              <a:rPr lang="en-CA" altLang="fr-FR" dirty="0">
                <a:latin typeface="Arial" panose="020B0604020202020204" pitchFamily="34" charset="0"/>
                <a:ea typeface="ＭＳ Ｐゴシック" panose="020B0600070205080204" pitchFamily="34" charset="-128"/>
              </a:rPr>
              <a:t> mort par son maître, </a:t>
            </a:r>
            <a:r>
              <a:rPr lang="en-CA" altLang="fr-FR" dirty="0" err="1">
                <a:latin typeface="Arial" panose="020B0604020202020204" pitchFamily="34" charset="0"/>
                <a:ea typeface="ＭＳ Ｐゴシック" panose="020B0600070205080204" pitchFamily="34" charset="-128"/>
              </a:rPr>
              <a:t>mais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peut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étre</a:t>
            </a:r>
            <a:r>
              <a:rPr lang="en-CA" altLang="fr-FR" dirty="0">
                <a:latin typeface="Arial" panose="020B0604020202020204" pitchFamily="34" charset="0"/>
                <a:ea typeface="ＭＳ Ｐゴシック" panose="020B0600070205080204" pitchFamily="34" charset="-128"/>
              </a:rPr>
              <a:t> fouetté </a:t>
            </a:r>
            <a:r>
              <a:rPr lang="en-CA" altLang="fr-FR" dirty="0" err="1">
                <a:latin typeface="Arial" panose="020B0604020202020204" pitchFamily="34" charset="0"/>
                <a:ea typeface="ＭＳ Ｐゴシック" panose="020B0600070205080204" pitchFamily="34" charset="-128"/>
              </a:rPr>
              <a:t>jusque</a:t>
            </a:r>
            <a:r>
              <a:rPr lang="en-CA" altLang="fr-FR" dirty="0">
                <a:latin typeface="Arial" panose="020B0604020202020204" pitchFamily="34" charset="0"/>
                <a:ea typeface="ＭＳ Ｐゴシック" panose="020B0600070205080204" pitchFamily="34" charset="-128"/>
              </a:rPr>
              <a:t> Presque </a:t>
            </a:r>
            <a:r>
              <a:rPr lang="en-CA" altLang="fr-FR" dirty="0" err="1">
                <a:latin typeface="Arial" panose="020B0604020202020204" pitchFamily="34" charset="0"/>
                <a:ea typeface="ＭＳ Ｐゴシック" panose="020B0600070205080204" pitchFamily="34" charset="-128"/>
              </a:rPr>
              <a:t>à</a:t>
            </a:r>
            <a:r>
              <a:rPr lang="en-CA" altLang="fr-FR" dirty="0">
                <a:latin typeface="Arial" panose="020B0604020202020204" pitchFamily="34" charset="0"/>
                <a:ea typeface="ＭＳ Ｐゴシック" panose="020B0600070205080204" pitchFamily="34" charset="-128"/>
              </a:rPr>
              <a:t> mort. </a:t>
            </a:r>
            <a:r>
              <a:rPr lang="en-CA" altLang="fr-FR" dirty="0" err="1">
                <a:latin typeface="Arial" panose="020B0604020202020204" pitchFamily="34" charset="0"/>
                <a:ea typeface="ＭＳ Ｐゴシック" panose="020B0600070205080204" pitchFamily="34" charset="-128"/>
              </a:rPr>
              <a:t>Esclaves</a:t>
            </a:r>
            <a:r>
              <a:rPr lang="en-CA" altLang="fr-FR" dirty="0">
                <a:latin typeface="Arial" panose="020B0604020202020204" pitchFamily="34" charset="0"/>
                <a:ea typeface="ＭＳ Ｐゴシック" panose="020B0600070205080204" pitchFamily="34" charset="-128"/>
              </a:rPr>
              <a:t> ne </a:t>
            </a:r>
            <a:r>
              <a:rPr lang="en-CA" altLang="fr-FR" dirty="0" err="1">
                <a:latin typeface="Arial" panose="020B0604020202020204" pitchFamily="34" charset="0"/>
                <a:ea typeface="ＭＳ Ｐゴシック" panose="020B0600070205080204" pitchFamily="34" charset="-128"/>
              </a:rPr>
              <a:t>pouvaient</a:t>
            </a:r>
            <a:r>
              <a:rPr lang="en-CA" altLang="fr-FR" dirty="0">
                <a:latin typeface="Arial" panose="020B0604020202020204" pitchFamily="34" charset="0"/>
                <a:ea typeface="ＭＳ Ｐゴシック" panose="020B0600070205080204" pitchFamily="34" charset="-128"/>
              </a:rPr>
              <a:t> pas porter </a:t>
            </a:r>
            <a:r>
              <a:rPr lang="en-CA" altLang="fr-FR" dirty="0" err="1">
                <a:latin typeface="Arial" panose="020B0604020202020204" pitchFamily="34" charset="0"/>
                <a:ea typeface="ＭＳ Ｐゴシック" panose="020B0600070205080204" pitchFamily="34" charset="-128"/>
              </a:rPr>
              <a:t>plainte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contre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leur</a:t>
            </a:r>
            <a:r>
              <a:rPr lang="en-CA" altLang="fr-FR" dirty="0">
                <a:latin typeface="Arial" panose="020B0604020202020204" pitchFamily="34" charset="0"/>
                <a:ea typeface="ＭＳ Ｐゴシック" panose="020B0600070205080204" pitchFamily="34" charset="-128"/>
              </a:rPr>
              <a:t> maître.</a:t>
            </a:r>
          </a:p>
          <a:p>
            <a:r>
              <a:rPr lang="en-CA" altLang="fr-FR" dirty="0" err="1">
                <a:latin typeface="Arial" panose="020B0604020202020204" pitchFamily="34" charset="0"/>
                <a:ea typeface="ＭＳ Ｐゴシック" panose="020B0600070205080204" pitchFamily="34" charset="-128"/>
              </a:rPr>
              <a:t>Esclavage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réglementé</a:t>
            </a:r>
            <a:r>
              <a:rPr lang="en-CA" altLang="fr-FR" dirty="0">
                <a:latin typeface="Arial" panose="020B0604020202020204" pitchFamily="34" charset="0"/>
                <a:ea typeface="ＭＳ Ｐゴシック" panose="020B0600070205080204" pitchFamily="34" charset="-128"/>
              </a:rPr>
              <a:t> et </a:t>
            </a:r>
            <a:r>
              <a:rPr lang="en-CA" altLang="fr-FR" dirty="0" err="1">
                <a:latin typeface="Arial" panose="020B0604020202020204" pitchFamily="34" charset="0"/>
                <a:ea typeface="ＭＳ Ｐゴシック" panose="020B0600070205080204" pitchFamily="34" charset="-128"/>
              </a:rPr>
              <a:t>accepté</a:t>
            </a:r>
            <a:r>
              <a:rPr lang="en-CA" altLang="fr-FR" dirty="0">
                <a:latin typeface="Arial" panose="020B0604020202020204" pitchFamily="34" charset="0"/>
                <a:ea typeface="ＭＳ Ｐゴシック" panose="020B0600070205080204" pitchFamily="34" charset="-128"/>
              </a:rPr>
              <a:t> dans </a:t>
            </a:r>
            <a:r>
              <a:rPr lang="en-CA" altLang="fr-FR" dirty="0" err="1">
                <a:latin typeface="Arial" panose="020B0604020202020204" pitchFamily="34" charset="0"/>
                <a:ea typeface="ＭＳ Ｐゴシック" panose="020B0600070205080204" pitchFamily="34" charset="-128"/>
              </a:rPr>
              <a:t>ces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différentes</a:t>
            </a:r>
            <a:r>
              <a:rPr lang="en-CA" altLang="fr-FR" dirty="0">
                <a:latin typeface="Arial" panose="020B0604020202020204" pitchFamily="34" charset="0"/>
                <a:ea typeface="ＭＳ Ｐゴシック" panose="020B0600070205080204" pitchFamily="34" charset="-128"/>
              </a:rPr>
              <a:t> colonies </a:t>
            </a:r>
            <a:r>
              <a:rPr lang="en-CA" altLang="fr-FR" dirty="0" err="1">
                <a:latin typeface="Arial" panose="020B0604020202020204" pitchFamily="34" charset="0"/>
                <a:ea typeface="ＭＳ Ｐゴシック" panose="020B0600070205080204" pitchFamily="34" charset="-128"/>
              </a:rPr>
              <a:t>françaises</a:t>
            </a:r>
            <a:r>
              <a:rPr lang="en-CA" altLang="fr-FR" dirty="0">
                <a:latin typeface="Arial" panose="020B0604020202020204" pitchFamily="34" charset="0"/>
                <a:ea typeface="ＭＳ Ｐゴシック" panose="020B0600070205080204" pitchFamily="34" charset="-128"/>
              </a:rPr>
              <a:t>. </a:t>
            </a:r>
          </a:p>
        </p:txBody>
      </p:sp>
      <p:sp>
        <p:nvSpPr>
          <p:cNvPr id="54275" name="Espace réservé du numéro de diapositive 3">
            <a:extLst>
              <a:ext uri="{FF2B5EF4-FFF2-40B4-BE49-F238E27FC236}">
                <a16:creationId xmlns:a16="http://schemas.microsoft.com/office/drawing/2014/main" id="{094D4E80-689C-79D6-9CDA-FB6A72166E4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6701D20-2403-5642-870C-D70DD643740D}" type="slidenum">
              <a:rPr lang="fr-FR" altLang="fr-FR" sz="1200" smtClean="0">
                <a:latin typeface="Tahoma" panose="020B0604030504040204" pitchFamily="34" charset="0"/>
              </a:rPr>
              <a:pPr/>
              <a:t>12</a:t>
            </a:fld>
            <a:endParaRPr lang="fr-FR" altLang="fr-FR" sz="1200">
              <a:latin typeface="Tahoma" panose="020B060403050404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Espace réservé de l'image des diapositives 1">
            <a:extLst>
              <a:ext uri="{FF2B5EF4-FFF2-40B4-BE49-F238E27FC236}">
                <a16:creationId xmlns:a16="http://schemas.microsoft.com/office/drawing/2014/main" id="{CE90FA67-0F1D-1EC5-6F48-DD8396D6056E}"/>
              </a:ext>
            </a:extLst>
          </p:cNvPr>
          <p:cNvSpPr>
            <a:spLocks noGrp="1" noRot="1" noChangeAspect="1" noChangeArrowheads="1" noTextEdit="1"/>
          </p:cNvSpPr>
          <p:nvPr>
            <p:ph type="sldImg"/>
          </p:nvPr>
        </p:nvSpPr>
        <p:spPr>
          <a:ln/>
        </p:spPr>
      </p:sp>
      <p:sp>
        <p:nvSpPr>
          <p:cNvPr id="58370" name="Espace réservé des commentaires 2">
            <a:extLst>
              <a:ext uri="{FF2B5EF4-FFF2-40B4-BE49-F238E27FC236}">
                <a16:creationId xmlns:a16="http://schemas.microsoft.com/office/drawing/2014/main" id="{D13D0984-C349-D78E-3A4D-A429AAE37C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fr-FR" dirty="0">
                <a:latin typeface="Arial" panose="020B0604020202020204" pitchFamily="34" charset="0"/>
                <a:ea typeface="ＭＳ Ｐゴシック" panose="020B0600070205080204" pitchFamily="34" charset="-128"/>
              </a:rPr>
              <a:t>3 exceptions au </a:t>
            </a:r>
            <a:r>
              <a:rPr lang="en-CA" altLang="fr-FR" dirty="0" err="1">
                <a:latin typeface="Arial" panose="020B0604020202020204" pitchFamily="34" charset="0"/>
                <a:ea typeface="ＭＳ Ｐゴシック" panose="020B0600070205080204" pitchFamily="34" charset="-128"/>
              </a:rPr>
              <a:t>roi</a:t>
            </a:r>
            <a:r>
              <a:rPr lang="en-CA" altLang="fr-FR" dirty="0">
                <a:latin typeface="Arial" panose="020B0604020202020204" pitchFamily="34" charset="0"/>
                <a:ea typeface="ＭＳ Ｐゴシック" panose="020B0600070205080204" pitchFamily="34" charset="-128"/>
              </a:rPr>
              <a:t> qui ne </a:t>
            </a:r>
            <a:r>
              <a:rPr lang="en-CA" altLang="fr-FR" dirty="0" err="1">
                <a:latin typeface="Arial" panose="020B0604020202020204" pitchFamily="34" charset="0"/>
                <a:ea typeface="ＭＳ Ｐゴシック" panose="020B0600070205080204" pitchFamily="34" charset="-128"/>
              </a:rPr>
              <a:t>s’eventure</a:t>
            </a:r>
            <a:r>
              <a:rPr lang="en-CA" altLang="fr-FR" dirty="0">
                <a:latin typeface="Arial" panose="020B0604020202020204" pitchFamily="34" charset="0"/>
                <a:ea typeface="ＭＳ Ｐゴシック" panose="020B0600070205080204" pitchFamily="34" charset="-128"/>
              </a:rPr>
              <a:t> pas dans le droit civil:</a:t>
            </a:r>
          </a:p>
          <a:p>
            <a:r>
              <a:rPr lang="en-CA" altLang="fr-FR" dirty="0" err="1">
                <a:latin typeface="Arial" panose="020B0604020202020204" pitchFamily="34" charset="0"/>
                <a:ea typeface="ＭＳ Ｐゴシック" panose="020B0600070205080204" pitchFamily="34" charset="-128"/>
              </a:rPr>
              <a:t>Chancelier</a:t>
            </a:r>
            <a:r>
              <a:rPr lang="en-CA" altLang="fr-FR" dirty="0">
                <a:latin typeface="Arial" panose="020B0604020202020204" pitchFamily="34" charset="0"/>
                <a:ea typeface="ＭＳ Ｐゴシック" panose="020B0600070205080204" pitchFamily="34" charset="-128"/>
              </a:rPr>
              <a:t> (equivalent du minister de la Justice) </a:t>
            </a:r>
            <a:r>
              <a:rPr lang="en-CA" altLang="fr-FR" dirty="0" err="1">
                <a:latin typeface="Arial" panose="020B0604020202020204" pitchFamily="34" charset="0"/>
                <a:ea typeface="ＭＳ Ｐゴシック" panose="020B0600070205080204" pitchFamily="34" charset="-128"/>
              </a:rPr>
              <a:t>va</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rédiger</a:t>
            </a:r>
            <a:r>
              <a:rPr lang="en-CA" altLang="fr-FR" dirty="0">
                <a:latin typeface="Arial" panose="020B0604020202020204" pitchFamily="34" charset="0"/>
                <a:ea typeface="ＭＳ Ｐゴシック" panose="020B0600070205080204" pitchFamily="34" charset="-128"/>
              </a:rPr>
              <a:t> 3 ordonnances:</a:t>
            </a:r>
          </a:p>
          <a:p>
            <a:endParaRPr lang="en-CA" altLang="fr-FR" dirty="0">
              <a:latin typeface="Arial" panose="020B0604020202020204" pitchFamily="34" charset="0"/>
              <a:ea typeface="ＭＳ Ｐゴシック" panose="020B0600070205080204" pitchFamily="34" charset="-128"/>
            </a:endParaRPr>
          </a:p>
          <a:p>
            <a:r>
              <a:rPr lang="en-CA" altLang="fr-FR" dirty="0">
                <a:latin typeface="Arial" panose="020B0604020202020204" pitchFamily="34" charset="0"/>
                <a:ea typeface="ＭＳ Ｐゴシック" panose="020B0600070205080204" pitchFamily="34" charset="-128"/>
              </a:rPr>
              <a:t>1- Ordonnance sur les donation: </a:t>
            </a:r>
            <a:r>
              <a:rPr lang="en-CA" altLang="fr-FR" dirty="0" err="1">
                <a:latin typeface="Arial" panose="020B0604020202020204" pitchFamily="34" charset="0"/>
                <a:ea typeface="ＭＳ Ｐゴシック" panose="020B0600070205080204" pitchFamily="34" charset="-128"/>
              </a:rPr>
              <a:t>peut</a:t>
            </a:r>
            <a:r>
              <a:rPr lang="en-CA" altLang="fr-FR" dirty="0">
                <a:latin typeface="Arial" panose="020B0604020202020204" pitchFamily="34" charset="0"/>
                <a:ea typeface="ＭＳ Ｐゴシック" panose="020B0600070205080204" pitchFamily="34" charset="-128"/>
              </a:rPr>
              <a:t> modifier des </a:t>
            </a:r>
            <a:r>
              <a:rPr lang="en-CA" altLang="fr-FR" dirty="0" err="1">
                <a:latin typeface="Arial" panose="020B0604020202020204" pitchFamily="34" charset="0"/>
                <a:ea typeface="ＭＳ Ｐゴシック" panose="020B0600070205080204" pitchFamily="34" charset="-128"/>
              </a:rPr>
              <a:t>règles</a:t>
            </a:r>
            <a:r>
              <a:rPr lang="en-CA" altLang="fr-FR" dirty="0">
                <a:latin typeface="Arial" panose="020B0604020202020204" pitchFamily="34" charset="0"/>
                <a:ea typeface="ＭＳ Ｐゴシック" panose="020B0600070205080204" pitchFamily="34" charset="-128"/>
              </a:rPr>
              <a:t> de </a:t>
            </a:r>
            <a:r>
              <a:rPr lang="en-CA" altLang="fr-FR" dirty="0" err="1">
                <a:latin typeface="Arial" panose="020B0604020202020204" pitchFamily="34" charset="0"/>
                <a:ea typeface="ＭＳ Ｐゴシック" panose="020B0600070205080204" pitchFamily="34" charset="-128"/>
              </a:rPr>
              <a:t>coutumes</a:t>
            </a:r>
            <a:r>
              <a:rPr lang="en-CA" altLang="fr-FR" dirty="0">
                <a:latin typeface="Arial" panose="020B0604020202020204" pitchFamily="34" charset="0"/>
                <a:ea typeface="ＭＳ Ｐゴシック" panose="020B0600070205080204" pitchFamily="34" charset="-128"/>
              </a:rPr>
              <a:t> (et </a:t>
            </a:r>
            <a:r>
              <a:rPr lang="en-CA" altLang="fr-FR" dirty="0" err="1">
                <a:latin typeface="Arial" panose="020B0604020202020204" pitchFamily="34" charset="0"/>
                <a:ea typeface="ＭＳ Ｐゴシック" panose="020B0600070205080204" pitchFamily="34" charset="-128"/>
              </a:rPr>
              <a:t>su</a:t>
            </a:r>
            <a:r>
              <a:rPr lang="en-CA" altLang="fr-FR" dirty="0">
                <a:latin typeface="Arial" panose="020B0604020202020204" pitchFamily="34" charset="0"/>
                <a:ea typeface="ＭＳ Ｐゴシック" panose="020B0600070205080204" pitchFamily="34" charset="-128"/>
              </a:rPr>
              <a:t> Sud des </a:t>
            </a:r>
            <a:r>
              <a:rPr lang="en-CA" altLang="fr-FR" dirty="0" err="1">
                <a:latin typeface="Arial" panose="020B0604020202020204" pitchFamily="34" charset="0"/>
                <a:ea typeface="ＭＳ Ｐゴシック" panose="020B0600070205080204" pitchFamily="34" charset="-128"/>
              </a:rPr>
              <a:t>règles</a:t>
            </a:r>
            <a:r>
              <a:rPr lang="en-CA" altLang="fr-FR" dirty="0">
                <a:latin typeface="Arial" panose="020B0604020202020204" pitchFamily="34" charset="0"/>
                <a:ea typeface="ＭＳ Ｐゴシック" panose="020B0600070205080204" pitchFamily="34" charset="-128"/>
              </a:rPr>
              <a:t> du droit </a:t>
            </a:r>
            <a:r>
              <a:rPr lang="en-CA" altLang="fr-FR" dirty="0" err="1">
                <a:latin typeface="Arial" panose="020B0604020202020204" pitchFamily="34" charset="0"/>
                <a:ea typeface="ＭＳ Ｐゴシック" panose="020B0600070205080204" pitchFamily="34" charset="-128"/>
              </a:rPr>
              <a:t>romain</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réussit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à</a:t>
            </a:r>
            <a:r>
              <a:rPr lang="en-CA" altLang="fr-FR" dirty="0">
                <a:latin typeface="Arial" panose="020B0604020202020204" pitchFamily="34" charset="0"/>
                <a:ea typeface="ＭＳ Ｐゴシック" panose="020B0600070205080204" pitchFamily="34" charset="-128"/>
              </a:rPr>
              <a:t> unifier la </a:t>
            </a:r>
            <a:r>
              <a:rPr lang="en-CA" altLang="fr-FR" dirty="0" err="1">
                <a:latin typeface="Arial" panose="020B0604020202020204" pitchFamily="34" charset="0"/>
                <a:ea typeface="ＭＳ Ｐゴシック" panose="020B0600070205080204" pitchFamily="34" charset="-128"/>
              </a:rPr>
              <a:t>coutume</a:t>
            </a:r>
            <a:endParaRPr lang="en-CA" altLang="fr-FR" dirty="0">
              <a:latin typeface="Arial" panose="020B0604020202020204" pitchFamily="34" charset="0"/>
              <a:ea typeface="ＭＳ Ｐゴシック" panose="020B0600070205080204" pitchFamily="34" charset="-128"/>
            </a:endParaRPr>
          </a:p>
          <a:p>
            <a:endParaRPr lang="en-CA" altLang="fr-FR" dirty="0">
              <a:latin typeface="Arial" panose="020B0604020202020204" pitchFamily="34" charset="0"/>
              <a:ea typeface="ＭＳ Ｐゴシック" panose="020B0600070205080204" pitchFamily="34" charset="-128"/>
            </a:endParaRPr>
          </a:p>
          <a:p>
            <a:r>
              <a:rPr lang="en-CA" altLang="fr-FR" dirty="0">
                <a:latin typeface="Arial" panose="020B0604020202020204" pitchFamily="34" charset="0"/>
                <a:ea typeface="ＭＳ Ｐゴシック" panose="020B0600070205080204" pitchFamily="34" charset="-128"/>
              </a:rPr>
              <a:t>2- Ordonnance sur les testaments: sera </a:t>
            </a:r>
            <a:r>
              <a:rPr lang="en-CA" altLang="fr-FR" dirty="0" err="1">
                <a:latin typeface="Arial" panose="020B0604020202020204" pitchFamily="34" charset="0"/>
                <a:ea typeface="ＭＳ Ｐゴシック" panose="020B0600070205080204" pitchFamily="34" charset="-128"/>
              </a:rPr>
              <a:t>obligé</a:t>
            </a:r>
            <a:r>
              <a:rPr lang="en-CA" altLang="fr-FR" dirty="0">
                <a:latin typeface="Arial" panose="020B0604020202020204" pitchFamily="34" charset="0"/>
                <a:ea typeface="ＭＳ Ｐゴシック" panose="020B0600070205080204" pitchFamily="34" charset="-128"/>
              </a:rPr>
              <a:t> de faire distinction entre les regions </a:t>
            </a:r>
            <a:r>
              <a:rPr lang="en-CA" altLang="fr-FR" dirty="0" err="1">
                <a:latin typeface="Arial" panose="020B0604020202020204" pitchFamily="34" charset="0"/>
                <a:ea typeface="ＭＳ Ｐゴシック" panose="020B0600070205080204" pitchFamily="34" charset="-128"/>
              </a:rPr>
              <a:t>ou</a:t>
            </a:r>
            <a:r>
              <a:rPr lang="en-CA" altLang="fr-FR" dirty="0">
                <a:latin typeface="Arial" panose="020B0604020202020204" pitchFamily="34" charset="0"/>
                <a:ea typeface="ＭＳ Ｐゴシック" panose="020B0600070205080204" pitchFamily="34" charset="-128"/>
              </a:rPr>
              <a:t> les </a:t>
            </a:r>
            <a:r>
              <a:rPr lang="en-CA" altLang="fr-FR" dirty="0" err="1">
                <a:latin typeface="Arial" panose="020B0604020202020204" pitchFamily="34" charset="0"/>
                <a:ea typeface="ＭＳ Ｐゴシック" panose="020B0600070205080204" pitchFamily="34" charset="-128"/>
              </a:rPr>
              <a:t>coutumes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s’appliquent</a:t>
            </a:r>
            <a:r>
              <a:rPr lang="en-CA" altLang="fr-FR" dirty="0">
                <a:latin typeface="Arial" panose="020B0604020202020204" pitchFamily="34" charset="0"/>
                <a:ea typeface="ＭＳ Ｐゴシック" panose="020B0600070205080204" pitchFamily="34" charset="-128"/>
              </a:rPr>
              <a:t> et </a:t>
            </a:r>
            <a:r>
              <a:rPr lang="en-CA" altLang="fr-FR" dirty="0" err="1">
                <a:latin typeface="Arial" panose="020B0604020202020204" pitchFamily="34" charset="0"/>
                <a:ea typeface="ＭＳ Ｐゴシック" panose="020B0600070205080204" pitchFamily="34" charset="-128"/>
              </a:rPr>
              <a:t>celles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ou</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c’est</a:t>
            </a:r>
            <a:r>
              <a:rPr lang="en-CA" altLang="fr-FR" dirty="0">
                <a:latin typeface="Arial" panose="020B0604020202020204" pitchFamily="34" charset="0"/>
                <a:ea typeface="ＭＳ Ｐゴシック" panose="020B0600070205080204" pitchFamily="34" charset="-128"/>
              </a:rPr>
              <a:t> le droit </a:t>
            </a:r>
            <a:r>
              <a:rPr lang="en-CA" altLang="fr-FR" dirty="0" err="1">
                <a:latin typeface="Arial" panose="020B0604020202020204" pitchFamily="34" charset="0"/>
                <a:ea typeface="ＭＳ Ｐゴシック" panose="020B0600070205080204" pitchFamily="34" charset="-128"/>
              </a:rPr>
              <a:t>romain</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différence</a:t>
            </a:r>
            <a:r>
              <a:rPr lang="en-CA" altLang="fr-FR" dirty="0">
                <a:latin typeface="Arial" panose="020B0604020202020204" pitchFamily="34" charset="0"/>
                <a:ea typeface="ＭＳ Ｐゴシック" panose="020B0600070205080204" pitchFamily="34" charset="-128"/>
              </a:rPr>
              <a:t> trop </a:t>
            </a:r>
            <a:r>
              <a:rPr lang="en-CA" altLang="fr-FR" dirty="0" err="1">
                <a:latin typeface="Arial" panose="020B0604020202020204" pitchFamily="34" charset="0"/>
                <a:ea typeface="ＭＳ Ｐゴシック" panose="020B0600070205080204" pitchFamily="34" charset="-128"/>
              </a:rPr>
              <a:t>fondamentale</a:t>
            </a:r>
            <a:r>
              <a:rPr lang="en-CA" altLang="fr-FR" dirty="0">
                <a:latin typeface="Arial" panose="020B0604020202020204" pitchFamily="34" charset="0"/>
                <a:ea typeface="ＭＳ Ｐゴシック" panose="020B0600070205080204" pitchFamily="34" charset="-128"/>
              </a:rPr>
              <a:t>).</a:t>
            </a:r>
          </a:p>
          <a:p>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une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seule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règle</a:t>
            </a:r>
            <a:r>
              <a:rPr lang="en-CA" altLang="fr-FR" dirty="0">
                <a:latin typeface="Arial" panose="020B0604020202020204" pitchFamily="34" charset="0"/>
                <a:ea typeface="ＭＳ Ｐゴシック" panose="020B0600070205080204" pitchFamily="34" charset="-128"/>
              </a:rPr>
              <a:t> pour region de </a:t>
            </a:r>
            <a:r>
              <a:rPr lang="en-CA" altLang="fr-FR" dirty="0" err="1">
                <a:latin typeface="Arial" panose="020B0604020202020204" pitchFamily="34" charset="0"/>
                <a:ea typeface="ＭＳ Ｐゴシック" panose="020B0600070205080204" pitchFamily="34" charset="-128"/>
              </a:rPr>
              <a:t>coutume</a:t>
            </a:r>
            <a:r>
              <a:rPr lang="en-CA" altLang="fr-FR" dirty="0">
                <a:latin typeface="Arial" panose="020B0604020202020204" pitchFamily="34" charset="0"/>
                <a:ea typeface="ＭＳ Ｐゴシック" panose="020B0600070205080204" pitchFamily="34" charset="-128"/>
              </a:rPr>
              <a:t> et 1 </a:t>
            </a:r>
            <a:r>
              <a:rPr lang="en-CA" altLang="fr-FR" dirty="0" err="1">
                <a:latin typeface="Arial" panose="020B0604020202020204" pitchFamily="34" charset="0"/>
                <a:ea typeface="ＭＳ Ｐゴシック" panose="020B0600070205080204" pitchFamily="34" charset="-128"/>
              </a:rPr>
              <a:t>seule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règle</a:t>
            </a:r>
            <a:r>
              <a:rPr lang="en-CA" altLang="fr-FR" dirty="0">
                <a:latin typeface="Arial" panose="020B0604020202020204" pitchFamily="34" charset="0"/>
                <a:ea typeface="ＭＳ Ｐゴシック" panose="020B0600070205080204" pitchFamily="34" charset="-128"/>
              </a:rPr>
              <a:t> pour region de droit </a:t>
            </a:r>
            <a:r>
              <a:rPr lang="en-CA" altLang="fr-FR" dirty="0" err="1">
                <a:latin typeface="Arial" panose="020B0604020202020204" pitchFamily="34" charset="0"/>
                <a:ea typeface="ＭＳ Ｐゴシック" panose="020B0600070205080204" pitchFamily="34" charset="-128"/>
              </a:rPr>
              <a:t>romain</a:t>
            </a:r>
            <a:endParaRPr lang="en-CA" altLang="fr-FR" dirty="0">
              <a:latin typeface="Arial" panose="020B0604020202020204" pitchFamily="34" charset="0"/>
              <a:ea typeface="ＭＳ Ｐゴシック" panose="020B0600070205080204" pitchFamily="34" charset="-128"/>
            </a:endParaRPr>
          </a:p>
          <a:p>
            <a:endParaRPr lang="en-CA" altLang="fr-FR" dirty="0">
              <a:latin typeface="Arial" panose="020B0604020202020204" pitchFamily="34" charset="0"/>
              <a:ea typeface="ＭＳ Ｐゴシック" panose="020B0600070205080204" pitchFamily="34" charset="-128"/>
            </a:endParaRPr>
          </a:p>
          <a:p>
            <a:r>
              <a:rPr lang="en-CA" altLang="fr-FR" dirty="0">
                <a:latin typeface="Arial" panose="020B0604020202020204" pitchFamily="34" charset="0"/>
                <a:ea typeface="ＭＳ Ｐゴシック" panose="020B0600070205080204" pitchFamily="34" charset="-128"/>
              </a:rPr>
              <a:t>3- Ordonnance sur les substitutions </a:t>
            </a:r>
            <a:r>
              <a:rPr lang="en-CA" altLang="fr-FR" dirty="0" err="1">
                <a:latin typeface="Arial" panose="020B0604020202020204" pitchFamily="34" charset="0"/>
                <a:ea typeface="ＭＳ Ｐゴシック" panose="020B0600070205080204" pitchFamily="34" charset="-128"/>
              </a:rPr>
              <a:t>fidéicommissaires</a:t>
            </a:r>
            <a:r>
              <a:rPr lang="en-CA" altLang="fr-FR" dirty="0">
                <a:latin typeface="Arial" panose="020B0604020202020204" pitchFamily="34" charset="0"/>
                <a:ea typeface="ＭＳ Ｐゴシック" panose="020B0600070205080204" pitchFamily="34" charset="-128"/>
              </a:rPr>
              <a:t>: doit faire le </a:t>
            </a:r>
            <a:r>
              <a:rPr lang="en-CA" altLang="fr-FR" dirty="0" err="1">
                <a:latin typeface="Arial" panose="020B0604020202020204" pitchFamily="34" charset="0"/>
                <a:ea typeface="ＭＳ Ｐゴシック" panose="020B0600070205080204" pitchFamily="34" charset="-128"/>
              </a:rPr>
              <a:t>même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compromis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système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à</a:t>
            </a:r>
            <a:r>
              <a:rPr lang="en-CA" altLang="fr-FR" dirty="0">
                <a:latin typeface="Arial" panose="020B0604020202020204" pitchFamily="34" charset="0"/>
                <a:ea typeface="ＭＳ Ｐゴシック" panose="020B0600070205080204" pitchFamily="34" charset="-128"/>
              </a:rPr>
              <a:t> 2 </a:t>
            </a:r>
            <a:r>
              <a:rPr lang="en-CA" altLang="fr-FR" dirty="0" err="1">
                <a:latin typeface="Arial" panose="020B0604020202020204" pitchFamily="34" charset="0"/>
                <a:ea typeface="ＭＳ Ｐゴシック" panose="020B0600070205080204" pitchFamily="34" charset="-128"/>
              </a:rPr>
              <a:t>vitesses</a:t>
            </a:r>
            <a:r>
              <a:rPr lang="en-CA" altLang="fr-FR" dirty="0">
                <a:latin typeface="Arial" panose="020B0604020202020204" pitchFamily="34" charset="0"/>
                <a:ea typeface="ＭＳ Ｐゴシック" panose="020B0600070205080204" pitchFamily="34" charset="-128"/>
              </a:rPr>
              <a:t> pour </a:t>
            </a:r>
            <a:r>
              <a:rPr lang="en-CA" altLang="fr-FR" dirty="0" err="1">
                <a:latin typeface="Arial" panose="020B0604020202020204" pitchFamily="34" charset="0"/>
                <a:ea typeface="ＭＳ Ｐゴシック" panose="020B0600070205080204" pitchFamily="34" charset="-128"/>
              </a:rPr>
              <a:t>coutume</a:t>
            </a:r>
            <a:r>
              <a:rPr lang="en-CA" altLang="fr-FR" dirty="0">
                <a:latin typeface="Arial" panose="020B0604020202020204" pitchFamily="34" charset="0"/>
                <a:ea typeface="ＭＳ Ｐゴシック" panose="020B0600070205080204" pitchFamily="34" charset="-128"/>
              </a:rPr>
              <a:t> et droit </a:t>
            </a:r>
            <a:r>
              <a:rPr lang="en-CA" altLang="fr-FR" dirty="0" err="1">
                <a:latin typeface="Arial" panose="020B0604020202020204" pitchFamily="34" charset="0"/>
                <a:ea typeface="ＭＳ Ｐゴシック" panose="020B0600070205080204" pitchFamily="34" charset="-128"/>
              </a:rPr>
              <a:t>romain</a:t>
            </a:r>
            <a:r>
              <a:rPr lang="en-CA" altLang="fr-FR" dirty="0">
                <a:latin typeface="Arial" panose="020B0604020202020204" pitchFamily="34" charset="0"/>
                <a:ea typeface="ＭＳ Ｐゴシック" panose="020B0600070205080204" pitchFamily="34" charset="-128"/>
              </a:rPr>
              <a:t>).</a:t>
            </a:r>
          </a:p>
          <a:p>
            <a:r>
              <a:rPr lang="en-CA" altLang="fr-FR" dirty="0">
                <a:latin typeface="Arial" panose="020B0604020202020204" pitchFamily="34" charset="0"/>
                <a:ea typeface="ＭＳ Ｐゴシック" panose="020B0600070205080204" pitchFamily="34" charset="-128"/>
              </a:rPr>
              <a:t>substitutions </a:t>
            </a:r>
            <a:r>
              <a:rPr lang="en-CA" altLang="fr-FR" dirty="0" err="1">
                <a:latin typeface="Arial" panose="020B0604020202020204" pitchFamily="34" charset="0"/>
                <a:ea typeface="ＭＳ Ｐゴシック" panose="020B0600070205080204" pitchFamily="34" charset="-128"/>
              </a:rPr>
              <a:t>fidéicommissaires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personne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reçoit</a:t>
            </a:r>
            <a:r>
              <a:rPr lang="en-CA" altLang="fr-FR" dirty="0">
                <a:latin typeface="Arial" panose="020B0604020202020204" pitchFamily="34" charset="0"/>
                <a:ea typeface="ＭＳ Ｐゴシック" panose="020B0600070205080204" pitchFamily="34" charset="-128"/>
              </a:rPr>
              <a:t> les </a:t>
            </a:r>
            <a:r>
              <a:rPr lang="en-CA" altLang="fr-FR" dirty="0" err="1">
                <a:latin typeface="Arial" panose="020B0604020202020204" pitchFamily="34" charset="0"/>
                <a:ea typeface="ＭＳ Ｐゴシック" panose="020B0600070205080204" pitchFamily="34" charset="-128"/>
              </a:rPr>
              <a:t>biens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mais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n’est</a:t>
            </a:r>
            <a:r>
              <a:rPr lang="en-CA" altLang="fr-FR" dirty="0">
                <a:latin typeface="Arial" panose="020B0604020202020204" pitchFamily="34" charset="0"/>
                <a:ea typeface="ＭＳ Ｐゴシック" panose="020B0600070205080204" pitchFamily="34" charset="-128"/>
              </a:rPr>
              <a:t> pas </a:t>
            </a:r>
            <a:r>
              <a:rPr lang="en-CA" altLang="fr-FR" dirty="0" err="1">
                <a:latin typeface="Arial" panose="020B0604020202020204" pitchFamily="34" charset="0"/>
                <a:ea typeface="ＭＳ Ｐゴシック" panose="020B0600070205080204" pitchFamily="34" charset="-128"/>
              </a:rPr>
              <a:t>pleinement</a:t>
            </a:r>
            <a:r>
              <a:rPr lang="en-CA" altLang="fr-FR" dirty="0">
                <a:latin typeface="Arial" panose="020B0604020202020204" pitchFamily="34" charset="0"/>
                <a:ea typeface="ＭＳ Ｐゴシック" panose="020B0600070205080204" pitchFamily="34" charset="-128"/>
              </a:rPr>
              <a:t> propriétaire car doit les </a:t>
            </a:r>
            <a:r>
              <a:rPr lang="en-CA" altLang="fr-FR" dirty="0" err="1">
                <a:latin typeface="Arial" panose="020B0604020202020204" pitchFamily="34" charset="0"/>
                <a:ea typeface="ＭＳ Ｐゴシック" panose="020B0600070205080204" pitchFamily="34" charset="-128"/>
              </a:rPr>
              <a:t>transmettre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à</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qqn</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d’autre</a:t>
            </a:r>
            <a:r>
              <a:rPr lang="en-CA" altLang="fr-FR" dirty="0">
                <a:latin typeface="Arial" panose="020B0604020202020204" pitchFamily="34" charset="0"/>
                <a:ea typeface="ＭＳ Ｐゴシック" panose="020B0600070205080204" pitchFamily="34" charset="-128"/>
              </a:rPr>
              <a:t> (pas exam)</a:t>
            </a:r>
          </a:p>
        </p:txBody>
      </p:sp>
      <p:sp>
        <p:nvSpPr>
          <p:cNvPr id="58371" name="Espace réservé du numéro de diapositive 3">
            <a:extLst>
              <a:ext uri="{FF2B5EF4-FFF2-40B4-BE49-F238E27FC236}">
                <a16:creationId xmlns:a16="http://schemas.microsoft.com/office/drawing/2014/main" id="{C2CE5736-C162-7CE4-C14A-D178C003D4E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781D2A4-866C-8640-90FC-EE5E889560B5}" type="slidenum">
              <a:rPr lang="fr-FR" altLang="fr-FR" sz="1200" smtClean="0">
                <a:latin typeface="Tahoma" panose="020B0604030504040204" pitchFamily="34" charset="0"/>
              </a:rPr>
              <a:pPr/>
              <a:t>13</a:t>
            </a:fld>
            <a:endParaRPr lang="fr-FR" altLang="fr-FR" sz="1200">
              <a:latin typeface="Tahoma" panose="020B060403050404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Espace réservé de l'image de diapositive 1">
            <a:extLst>
              <a:ext uri="{FF2B5EF4-FFF2-40B4-BE49-F238E27FC236}">
                <a16:creationId xmlns:a16="http://schemas.microsoft.com/office/drawing/2014/main" id="{11CA867B-C2A2-8E8F-BAA9-0AD438CB1A6D}"/>
              </a:ext>
            </a:extLst>
          </p:cNvPr>
          <p:cNvSpPr>
            <a:spLocks noGrp="1" noRot="1" noChangeAspect="1" noChangeArrowheads="1" noTextEdit="1"/>
          </p:cNvSpPr>
          <p:nvPr>
            <p:ph type="sldImg"/>
          </p:nvPr>
        </p:nvSpPr>
        <p:spPr>
          <a:ln/>
        </p:spPr>
      </p:sp>
      <p:sp>
        <p:nvSpPr>
          <p:cNvPr id="60418" name="Espace réservé des notes 2">
            <a:extLst>
              <a:ext uri="{FF2B5EF4-FFF2-40B4-BE49-F238E27FC236}">
                <a16:creationId xmlns:a16="http://schemas.microsoft.com/office/drawing/2014/main" id="{8CEA437D-0D90-033F-B73A-AC1E043AB2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a typeface="ＭＳ Ｐゴシック" panose="020B0600070205080204" pitchFamily="34" charset="-128"/>
            </a:endParaRPr>
          </a:p>
        </p:txBody>
      </p:sp>
      <p:sp>
        <p:nvSpPr>
          <p:cNvPr id="60419" name="Espace réservé du numéro de diapositive 3">
            <a:extLst>
              <a:ext uri="{FF2B5EF4-FFF2-40B4-BE49-F238E27FC236}">
                <a16:creationId xmlns:a16="http://schemas.microsoft.com/office/drawing/2014/main" id="{3A18A165-A2BE-FFCE-A5DF-8499BE7EA3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C64538D-DEFD-304A-A3F1-8A5A2D04CF35}" type="slidenum">
              <a:rPr lang="fr-FR" altLang="fr-FR" sz="1200" smtClean="0">
                <a:latin typeface="Tahoma" panose="020B0604030504040204" pitchFamily="34" charset="0"/>
              </a:rPr>
              <a:pPr/>
              <a:t>14</a:t>
            </a:fld>
            <a:endParaRPr lang="fr-FR" altLang="fr-FR" sz="1200">
              <a:latin typeface="Tahoma" panose="020B060403050404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8E2F69B9-268C-40A1-E411-4AA6514A9E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6504786-CAE2-9D44-88AB-65610A38A939}" type="slidenum">
              <a:rPr lang="fr-FR" altLang="fr-FR" sz="1200" smtClean="0">
                <a:latin typeface="Tahoma" panose="020B0604030504040204" pitchFamily="34" charset="0"/>
              </a:rPr>
              <a:pPr/>
              <a:t>15</a:t>
            </a:fld>
            <a:endParaRPr lang="fr-FR" altLang="fr-FR" sz="1200">
              <a:latin typeface="Tahoma" panose="020B0604030504040204" pitchFamily="34" charset="0"/>
            </a:endParaRPr>
          </a:p>
        </p:txBody>
      </p:sp>
      <p:sp>
        <p:nvSpPr>
          <p:cNvPr id="62466" name="Rectangle 2">
            <a:extLst>
              <a:ext uri="{FF2B5EF4-FFF2-40B4-BE49-F238E27FC236}">
                <a16:creationId xmlns:a16="http://schemas.microsoft.com/office/drawing/2014/main" id="{97C5F37F-4996-AB09-B635-62F4919BB907}"/>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DF5D50A7-E93C-A776-5912-484997EE0F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Quand on se demande quelles règles de droit sont en appliquées en France</a:t>
            </a:r>
            <a:r>
              <a:rPr lang="fr-FR" altLang="fr-FR" dirty="0">
                <a:latin typeface="Arial" panose="020B0604020202020204" pitchFamily="34" charset="0"/>
                <a:ea typeface="ＭＳ Ｐゴシック" panose="020B0600070205080204" pitchFamily="34" charset="-128"/>
                <a:sym typeface="Wingdings" pitchFamily="2" charset="2"/>
              </a:rPr>
              <a:t> certains aspects comme obligations et famille ne se retrouvent pas dans les coutumes, aucun texte qui a force de loi en parle.</a:t>
            </a:r>
          </a:p>
          <a:p>
            <a:pPr eaLnBrk="1" hangingPunct="1"/>
            <a:r>
              <a:rPr lang="fr-FR" altLang="fr-FR" dirty="0">
                <a:latin typeface="Arial" panose="020B0604020202020204" pitchFamily="34" charset="0"/>
                <a:ea typeface="ＭＳ Ｐゴシック" panose="020B0600070205080204" pitchFamily="34" charset="-128"/>
                <a:sym typeface="Wingdings" pitchFamily="2" charset="2"/>
              </a:rPr>
              <a:t>Jurisprudence a puisé règles dans le droit romain pour les appliquer en France. Avec le temps, on s’inspire du droit romain et on le transforme, on l’adapte à l’époque.</a:t>
            </a:r>
          </a:p>
          <a:p>
            <a:pPr eaLnBrk="1" hangingPunct="1"/>
            <a:r>
              <a:rPr lang="fr-FR" altLang="fr-FR" dirty="0">
                <a:latin typeface="Arial" panose="020B0604020202020204" pitchFamily="34" charset="0"/>
                <a:ea typeface="ＭＳ Ｐゴシック" panose="020B0600070205080204" pitchFamily="34" charset="-128"/>
                <a:sym typeface="Wingdings" pitchFamily="2" charset="2"/>
              </a:rPr>
              <a:t>=processus de simplification et généralisation du droit romain, les principes appliqués par les juges deviendront des règles de droit françaises</a:t>
            </a:r>
            <a:endParaRPr lang="fr-FR" altLang="fr-F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BEE56DCE-85DF-BDAB-2660-68F111630A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2227D14-709A-F141-93C8-DD7BBBD56BC9}" type="slidenum">
              <a:rPr lang="fr-FR" altLang="fr-FR" sz="1200" smtClean="0">
                <a:latin typeface="Tahoma" panose="020B0604030504040204" pitchFamily="34" charset="0"/>
              </a:rPr>
              <a:pPr/>
              <a:t>16</a:t>
            </a:fld>
            <a:endParaRPr lang="fr-FR" altLang="fr-FR" sz="1200">
              <a:latin typeface="Tahoma" panose="020B0604030504040204" pitchFamily="34" charset="0"/>
            </a:endParaRPr>
          </a:p>
        </p:txBody>
      </p:sp>
      <p:sp>
        <p:nvSpPr>
          <p:cNvPr id="64514" name="Rectangle 2">
            <a:extLst>
              <a:ext uri="{FF2B5EF4-FFF2-40B4-BE49-F238E27FC236}">
                <a16:creationId xmlns:a16="http://schemas.microsoft.com/office/drawing/2014/main" id="{3AA50057-3756-6455-3720-6B1921FAABAC}"/>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5B62AFA8-6FD8-670C-1966-B21FF6F96C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fr-FR" altLang="fr-FR" dirty="0">
                <a:latin typeface="Arial" panose="020B0604020202020204" pitchFamily="34" charset="0"/>
                <a:ea typeface="ＭＳ Ｐゴシック" panose="020B0600070205080204" pitchFamily="34" charset="-128"/>
              </a:rPr>
              <a:t>-Cherche à présenter le droit romain dans son ordre naturel: plus rationnel, plus coordonné.</a:t>
            </a:r>
          </a:p>
          <a:p>
            <a:pPr marL="228600" indent="-228600" eaLnBrk="1" hangingPunct="1"/>
            <a:r>
              <a:rPr lang="fr-FR" altLang="fr-FR" dirty="0">
                <a:latin typeface="Arial" panose="020B0604020202020204" pitchFamily="34" charset="0"/>
                <a:ea typeface="ＭＳ Ｐゴシック" panose="020B0600070205080204" pitchFamily="34" charset="-128"/>
              </a:rPr>
              <a:t>À cette époque, il voudrait que le droit soit comme les math</a:t>
            </a:r>
            <a:r>
              <a:rPr lang="fr-FR" altLang="fr-FR" dirty="0">
                <a:latin typeface="Arial" panose="020B0604020202020204" pitchFamily="34" charset="0"/>
                <a:ea typeface="ＭＳ Ｐゴシック" panose="020B0600070205080204" pitchFamily="34" charset="-128"/>
                <a:sym typeface="Wingdings" pitchFamily="2" charset="2"/>
              </a:rPr>
              <a:t> raisonner de manière abstraite et logique</a:t>
            </a:r>
          </a:p>
          <a:p>
            <a:pPr marL="228600" indent="-228600" eaLnBrk="1" hangingPunct="1"/>
            <a:r>
              <a:rPr lang="fr-FR" altLang="fr-FR" dirty="0">
                <a:latin typeface="Arial" panose="020B0604020202020204" pitchFamily="34" charset="0"/>
                <a:ea typeface="ＭＳ Ｐゴシック" panose="020B0600070205080204" pitchFamily="34" charset="-128"/>
                <a:sym typeface="Wingdings" pitchFamily="2" charset="2"/>
              </a:rPr>
              <a:t>Objectif de moralité: protéger les personnes plus faibles</a:t>
            </a:r>
          </a:p>
          <a:p>
            <a:pPr marL="228600" indent="-228600" eaLnBrk="1" hangingPunct="1"/>
            <a:endParaRPr lang="fr-FR" altLang="fr-FR" dirty="0">
              <a:latin typeface="Arial" panose="020B0604020202020204" pitchFamily="34" charset="0"/>
              <a:ea typeface="ＭＳ Ｐゴシック" panose="020B0600070205080204" pitchFamily="34" charset="-128"/>
              <a:sym typeface="Wingdings" pitchFamily="2" charset="2"/>
            </a:endParaRPr>
          </a:p>
          <a:p>
            <a:pPr marL="228600" indent="-228600" eaLnBrk="1" hangingPunct="1"/>
            <a:r>
              <a:rPr lang="fr-FR" altLang="fr-FR" dirty="0">
                <a:latin typeface="Arial" panose="020B0604020202020204" pitchFamily="34" charset="0"/>
                <a:ea typeface="ＭＳ Ｐゴシック" panose="020B0600070205080204" pitchFamily="34" charset="-128"/>
                <a:sym typeface="Wingdings" pitchFamily="2" charset="2"/>
              </a:rPr>
              <a:t>Inspirera le </a:t>
            </a:r>
            <a:r>
              <a:rPr lang="fr-FR" altLang="fr-FR" dirty="0" err="1">
                <a:latin typeface="Arial" panose="020B0604020202020204" pitchFamily="34" charset="0"/>
                <a:ea typeface="ＭＳ Ｐゴシック" panose="020B0600070205080204" pitchFamily="34" charset="-128"/>
                <a:sym typeface="Wingdings" pitchFamily="2" charset="2"/>
              </a:rPr>
              <a:t>C.c</a:t>
            </a:r>
            <a:r>
              <a:rPr lang="fr-FR" altLang="fr-FR" dirty="0">
                <a:latin typeface="Arial" panose="020B0604020202020204" pitchFamily="34" charset="0"/>
                <a:ea typeface="ＭＳ Ｐゴシック" panose="020B0600070205080204" pitchFamily="34" charset="-128"/>
                <a:sym typeface="Wingdings" pitchFamily="2" charset="2"/>
              </a:rPr>
              <a:t> français en 1804 et le </a:t>
            </a:r>
            <a:r>
              <a:rPr lang="fr-FR" altLang="fr-FR" dirty="0" err="1">
                <a:latin typeface="Arial" panose="020B0604020202020204" pitchFamily="34" charset="0"/>
                <a:ea typeface="ＭＳ Ｐゴシック" panose="020B0600070205080204" pitchFamily="34" charset="-128"/>
                <a:sym typeface="Wingdings" pitchFamily="2" charset="2"/>
              </a:rPr>
              <a:t>C.c.B.C</a:t>
            </a:r>
            <a:r>
              <a:rPr lang="fr-FR" altLang="fr-FR" dirty="0">
                <a:latin typeface="Arial" panose="020B0604020202020204" pitchFamily="34" charset="0"/>
                <a:ea typeface="ＭＳ Ｐゴシック" panose="020B0600070205080204" pitchFamily="34" charset="-128"/>
                <a:sym typeface="Wingdings" pitchFamily="2" charset="2"/>
              </a:rPr>
              <a:t>.</a:t>
            </a:r>
          </a:p>
          <a:p>
            <a:pPr marL="228600" indent="-228600" eaLnBrk="1" hangingPunct="1"/>
            <a:endParaRPr lang="fr-FR" altLang="fr-FR" dirty="0">
              <a:latin typeface="Arial" panose="020B0604020202020204" pitchFamily="34" charset="0"/>
              <a:ea typeface="ＭＳ Ｐゴシック" panose="020B0600070205080204" pitchFamily="34" charset="-128"/>
              <a:sym typeface="Wingdings" pitchFamily="2" charset="2"/>
            </a:endParaRPr>
          </a:p>
          <a:p>
            <a:pPr marL="228600" indent="-228600" eaLnBrk="1" hangingPunct="1"/>
            <a:r>
              <a:rPr lang="fr-FR" altLang="fr-FR" dirty="0">
                <a:latin typeface="Arial" panose="020B0604020202020204" pitchFamily="34" charset="0"/>
                <a:ea typeface="ＭＳ Ｐゴシック" panose="020B0600070205080204" pitchFamily="34" charset="-128"/>
                <a:sym typeface="Wingdings" pitchFamily="2" charset="2"/>
              </a:rPr>
              <a:t>1</a:t>
            </a:r>
            <a:r>
              <a:rPr lang="fr-FR" altLang="fr-FR" baseline="30000" dirty="0">
                <a:latin typeface="Arial" panose="020B0604020202020204" pitchFamily="34" charset="0"/>
                <a:ea typeface="ＭＳ Ｐゴシック" panose="020B0600070205080204" pitchFamily="34" charset="-128"/>
                <a:sym typeface="Wingdings" pitchFamily="2" charset="2"/>
              </a:rPr>
              <a:t>er</a:t>
            </a:r>
            <a:r>
              <a:rPr lang="fr-FR" altLang="fr-FR" dirty="0">
                <a:latin typeface="Arial" panose="020B0604020202020204" pitchFamily="34" charset="0"/>
                <a:ea typeface="ＭＳ Ｐゴシック" panose="020B0600070205080204" pitchFamily="34" charset="-128"/>
                <a:sym typeface="Wingdings" pitchFamily="2" charset="2"/>
              </a:rPr>
              <a:t> extrait </a:t>
            </a:r>
            <a:r>
              <a:rPr lang="fr-FR" altLang="fr-FR" dirty="0" err="1">
                <a:latin typeface="Arial" panose="020B0604020202020204" pitchFamily="34" charset="0"/>
                <a:ea typeface="ＭＳ Ｐゴシック" panose="020B0600070205080204" pitchFamily="34" charset="-128"/>
                <a:sym typeface="Wingdings" pitchFamily="2" charset="2"/>
              </a:rPr>
              <a:t>Domas</a:t>
            </a:r>
            <a:r>
              <a:rPr lang="fr-FR" altLang="fr-FR" dirty="0">
                <a:latin typeface="Arial" panose="020B0604020202020204" pitchFamily="34" charset="0"/>
                <a:ea typeface="ＭＳ Ｐゴシック" panose="020B0600070205080204" pitchFamily="34" charset="-128"/>
                <a:sym typeface="Wingdings" pitchFamily="2" charset="2"/>
              </a:rPr>
              <a:t>: </a:t>
            </a:r>
          </a:p>
          <a:p>
            <a:pPr marL="228600" indent="-228600" eaLnBrk="1" hangingPunct="1"/>
            <a:r>
              <a:rPr lang="fr-FR" altLang="fr-FR" dirty="0">
                <a:latin typeface="Arial" panose="020B0604020202020204" pitchFamily="34" charset="0"/>
                <a:ea typeface="ＭＳ Ｐゴシック" panose="020B0600070205080204" pitchFamily="34" charset="-128"/>
                <a:sym typeface="Wingdings" pitchFamily="2" charset="2"/>
              </a:rPr>
              <a:t>-pour lui la bonne foi est un principe général qui s’applique à toute les conventions</a:t>
            </a:r>
          </a:p>
          <a:p>
            <a:pPr marL="228600" indent="-228600" eaLnBrk="1" hangingPunct="1">
              <a:buFontTx/>
              <a:buChar char="-"/>
            </a:pPr>
            <a:r>
              <a:rPr lang="fr-FR" altLang="fr-FR" dirty="0">
                <a:latin typeface="Arial" panose="020B0604020202020204" pitchFamily="34" charset="0"/>
                <a:ea typeface="ＭＳ Ｐゴシック" panose="020B0600070205080204" pitchFamily="34" charset="-128"/>
                <a:sym typeface="Wingdings" pitchFamily="2" charset="2"/>
              </a:rPr>
              <a:t>Il est sous entendu que la bonne foi doit être respecté dans tout contrat</a:t>
            </a:r>
          </a:p>
          <a:p>
            <a:pPr marL="228600" indent="-228600" eaLnBrk="1" hangingPunct="1">
              <a:buFontTx/>
              <a:buChar char="-"/>
            </a:pPr>
            <a:r>
              <a:rPr lang="fr-FR" altLang="fr-FR" dirty="0">
                <a:latin typeface="Arial" panose="020B0604020202020204" pitchFamily="34" charset="0"/>
                <a:ea typeface="ＭＳ Ｐゴシック" panose="020B0600070205080204" pitchFamily="34" charset="-128"/>
                <a:sym typeface="Wingdings" pitchFamily="2" charset="2"/>
              </a:rPr>
              <a:t>Bémol: il faut être de bonne foi, mais aussi protéger ses intérêts</a:t>
            </a:r>
            <a:endParaRPr lang="fr-FR" altLang="fr-F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Espace réservé de l'image des diapositives 1">
            <a:extLst>
              <a:ext uri="{FF2B5EF4-FFF2-40B4-BE49-F238E27FC236}">
                <a16:creationId xmlns:a16="http://schemas.microsoft.com/office/drawing/2014/main" id="{C7D5C41F-FCC2-795D-3C34-11C051E5D1E0}"/>
              </a:ext>
            </a:extLst>
          </p:cNvPr>
          <p:cNvSpPr>
            <a:spLocks noGrp="1" noRot="1" noChangeAspect="1" noChangeArrowheads="1" noTextEdit="1"/>
          </p:cNvSpPr>
          <p:nvPr>
            <p:ph type="sldImg"/>
          </p:nvPr>
        </p:nvSpPr>
        <p:spPr>
          <a:ln/>
        </p:spPr>
      </p:sp>
      <p:sp>
        <p:nvSpPr>
          <p:cNvPr id="68610" name="Espace réservé des commentaires 2">
            <a:extLst>
              <a:ext uri="{FF2B5EF4-FFF2-40B4-BE49-F238E27FC236}">
                <a16:creationId xmlns:a16="http://schemas.microsoft.com/office/drawing/2014/main" id="{E578BBAE-3934-F938-958A-9C26E4C66D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-les 2 auteurs sont des juges</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-écrit bien, fait plans très logiques</a:t>
            </a:r>
          </a:p>
          <a:p>
            <a:pPr eaLnBrk="1" hangingPunct="1"/>
            <a:r>
              <a:rPr lang="fr-FR" altLang="fr-FR" dirty="0">
                <a:latin typeface="Arial" panose="020B0604020202020204" pitchFamily="34" charset="0"/>
                <a:ea typeface="ＭＳ Ｐゴシック" panose="020B0600070205080204" pitchFamily="34" charset="-128"/>
              </a:rPr>
              <a:t>-se préoccupe également de morale et personnes vulnérable</a:t>
            </a:r>
          </a:p>
          <a:p>
            <a:pPr eaLnBrk="1" hangingPunct="1"/>
            <a:r>
              <a:rPr lang="fr-FR" altLang="fr-FR" dirty="0">
                <a:latin typeface="Arial" panose="020B0604020202020204" pitchFamily="34" charset="0"/>
                <a:ea typeface="ＭＳ Ｐゴシック" panose="020B0600070205080204" pitchFamily="34" charset="-128"/>
              </a:rPr>
              <a:t>-grande influence en France, notamment lors de la rédaction du </a:t>
            </a:r>
            <a:r>
              <a:rPr lang="fr-FR" altLang="fr-FR" dirty="0" err="1">
                <a:latin typeface="Arial" panose="020B0604020202020204" pitchFamily="34" charset="0"/>
                <a:ea typeface="ＭＳ Ｐゴシック" panose="020B0600070205080204" pitchFamily="34" charset="-128"/>
              </a:rPr>
              <a:t>C.c</a:t>
            </a:r>
            <a:r>
              <a:rPr lang="fr-FR" altLang="fr-FR" dirty="0">
                <a:latin typeface="Arial" panose="020B0604020202020204" pitchFamily="34" charset="0"/>
                <a:ea typeface="ＭＳ Ｐゴシック" panose="020B0600070205080204" pitchFamily="34" charset="-128"/>
              </a:rPr>
              <a:t>. et </a:t>
            </a:r>
            <a:r>
              <a:rPr lang="fr-FR" altLang="fr-FR" dirty="0" err="1">
                <a:latin typeface="Arial" panose="020B0604020202020204" pitchFamily="34" charset="0"/>
                <a:ea typeface="ＭＳ Ｐゴシック" panose="020B0600070205080204" pitchFamily="34" charset="-128"/>
              </a:rPr>
              <a:t>C.c.B.C</a:t>
            </a:r>
            <a:r>
              <a:rPr lang="fr-FR" altLang="fr-FR" dirty="0">
                <a:latin typeface="Arial" panose="020B0604020202020204" pitchFamily="34" charset="0"/>
                <a:ea typeface="ＭＳ Ｐゴシック" panose="020B0600070205080204" pitchFamily="34" charset="-128"/>
              </a:rPr>
              <a:t>.</a:t>
            </a:r>
          </a:p>
          <a:p>
            <a:pPr eaLnBrk="1" hangingPunct="1"/>
            <a:r>
              <a:rPr lang="fr-FR" altLang="fr-FR" dirty="0">
                <a:latin typeface="Arial" panose="020B0604020202020204" pitchFamily="34" charset="0"/>
                <a:ea typeface="ＭＳ Ｐゴシック" panose="020B0600070205080204" pitchFamily="34" charset="-128"/>
              </a:rPr>
              <a:t>-grande influence aux US et sera longtemps cité en droit québécois jusque dans les années 60.</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Texte Pothier:</a:t>
            </a:r>
          </a:p>
          <a:p>
            <a:pPr eaLnBrk="1" hangingPunct="1"/>
            <a:r>
              <a:rPr lang="fr-FR" altLang="fr-FR" dirty="0">
                <a:latin typeface="Arial" panose="020B0604020202020204" pitchFamily="34" charset="0"/>
                <a:ea typeface="ＭＳ Ｐゴシック" panose="020B0600070205080204" pitchFamily="34" charset="-128"/>
              </a:rPr>
              <a:t>-forme ressemble au C.c.Q.</a:t>
            </a:r>
          </a:p>
          <a:p>
            <a:pPr eaLnBrk="1" hangingPunct="1"/>
            <a:r>
              <a:rPr lang="fr-FR" altLang="fr-FR" dirty="0">
                <a:latin typeface="Arial" panose="020B0604020202020204" pitchFamily="34" charset="0"/>
                <a:ea typeface="ＭＳ Ｐゴシック" panose="020B0600070205080204" pitchFamily="34" charset="-128"/>
              </a:rPr>
              <a:t>-Comme Domat, pour qu’il y ait un dol assez important pour justifier l’annulation (</a:t>
            </a:r>
            <a:r>
              <a:rPr lang="fr-FR" altLang="fr-FR" dirty="0" err="1">
                <a:latin typeface="Arial" panose="020B0604020202020204" pitchFamily="34" charset="0"/>
                <a:ea typeface="ＭＳ Ｐゴシック" panose="020B0600070205080204" pitchFamily="34" charset="-128"/>
              </a:rPr>
              <a:t>récision</a:t>
            </a:r>
            <a:r>
              <a:rPr lang="fr-FR" altLang="fr-FR" dirty="0">
                <a:latin typeface="Arial" panose="020B0604020202020204" pitchFamily="34" charset="0"/>
                <a:ea typeface="ＭＳ Ｐゴシック" panose="020B0600070205080204" pitchFamily="34" charset="-128"/>
              </a:rPr>
              <a:t>), il faut que cela soit </a:t>
            </a:r>
            <a:r>
              <a:rPr lang="fr-FR" altLang="fr-FR" dirty="0" err="1">
                <a:latin typeface="Arial" panose="020B0604020202020204" pitchFamily="34" charset="0"/>
                <a:ea typeface="ＭＳ Ｐゴシック" panose="020B0600070205080204" pitchFamily="34" charset="-128"/>
              </a:rPr>
              <a:t>qqchose</a:t>
            </a:r>
            <a:r>
              <a:rPr lang="fr-FR" altLang="fr-FR" dirty="0">
                <a:latin typeface="Arial" panose="020B0604020202020204" pitchFamily="34" charset="0"/>
                <a:ea typeface="ＭＳ Ｐゴシック" panose="020B0600070205080204" pitchFamily="34" charset="-128"/>
              </a:rPr>
              <a:t> qui blesse la bonne foi</a:t>
            </a:r>
          </a:p>
          <a:p>
            <a:pPr eaLnBrk="1" hangingPunct="1"/>
            <a:r>
              <a:rPr lang="fr-FR" altLang="fr-FR" dirty="0">
                <a:latin typeface="Arial" panose="020B0604020202020204" pitchFamily="34" charset="0"/>
                <a:ea typeface="ＭＳ Ｐゴシック" panose="020B0600070205080204" pitchFamily="34" charset="-128"/>
              </a:rPr>
              <a:t>-Même s’il y a eu une malhonnêteté, il faut que ce soit un dol qui ait joué un rôle déterminant dans la rédaction du contrat</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Fin de non-recevoir: pouvoir reconnu au juge de refuser de rendre jugement même si la créance existe et que la demande est bien fondée. Il refusera d’entendre jugement et de se prononcer pour une autre raison importante.</a:t>
            </a:r>
          </a:p>
          <a:p>
            <a:pPr eaLnBrk="1" hangingPunct="1"/>
            <a:r>
              <a:rPr lang="fr-FR" altLang="fr-FR" dirty="0">
                <a:latin typeface="Arial" panose="020B0604020202020204" pitchFamily="34" charset="0"/>
                <a:ea typeface="ＭＳ Ｐゴシック" panose="020B0600070205080204" pitchFamily="34" charset="-128"/>
              </a:rPr>
              <a:t>Chose jugée: le juge affirme que après appel et chose jugée, on ne peut pas rouvrir un débat.</a:t>
            </a:r>
          </a:p>
          <a:p>
            <a:pPr eaLnBrk="1" hangingPunct="1"/>
            <a:r>
              <a:rPr lang="fr-FR" altLang="fr-FR" dirty="0">
                <a:latin typeface="Arial" panose="020B0604020202020204" pitchFamily="34" charset="0"/>
                <a:ea typeface="ＭＳ Ｐゴシック" panose="020B0600070205080204" pitchFamily="34" charset="-128"/>
              </a:rPr>
              <a:t>Prescription: trop attendu avant de se faire payer (délai souvent 3 ans au QC), même si droit était valide, il est trop tard.</a:t>
            </a:r>
          </a:p>
        </p:txBody>
      </p:sp>
      <p:sp>
        <p:nvSpPr>
          <p:cNvPr id="68611" name="Espace réservé du numéro de diapositive 3">
            <a:extLst>
              <a:ext uri="{FF2B5EF4-FFF2-40B4-BE49-F238E27FC236}">
                <a16:creationId xmlns:a16="http://schemas.microsoft.com/office/drawing/2014/main" id="{6493B466-5D0E-A116-E675-3C3ABD8D73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81A1053-22BA-B746-919E-7A4712796E4C}" type="slidenum">
              <a:rPr lang="fr-FR" altLang="fr-FR" sz="1200" smtClean="0">
                <a:latin typeface="Tahoma" panose="020B0604030504040204" pitchFamily="34" charset="0"/>
              </a:rPr>
              <a:pPr/>
              <a:t>17</a:t>
            </a:fld>
            <a:endParaRPr lang="fr-FR" altLang="fr-FR" sz="1200">
              <a:latin typeface="Tahoma" panose="020B060403050404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93A7219D-C9FB-C6F7-A2CE-CE0F975644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E317A06-7218-B74C-B74F-E0F607B2DE94}" type="slidenum">
              <a:rPr lang="fr-FR" altLang="fr-FR" sz="1200" smtClean="0">
                <a:latin typeface="Tahoma" panose="020B0604030504040204" pitchFamily="34" charset="0"/>
              </a:rPr>
              <a:pPr/>
              <a:t>18</a:t>
            </a:fld>
            <a:endParaRPr lang="fr-FR" altLang="fr-FR" sz="1200">
              <a:latin typeface="Tahoma" panose="020B0604030504040204" pitchFamily="34" charset="0"/>
            </a:endParaRPr>
          </a:p>
        </p:txBody>
      </p:sp>
      <p:sp>
        <p:nvSpPr>
          <p:cNvPr id="72706" name="Rectangle 2">
            <a:extLst>
              <a:ext uri="{FF2B5EF4-FFF2-40B4-BE49-F238E27FC236}">
                <a16:creationId xmlns:a16="http://schemas.microsoft.com/office/drawing/2014/main" id="{6FDE39BF-6F50-886F-1E3C-B1C98ACD29F2}"/>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FDC65DA8-431B-E843-0A35-91E362B03B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z="1000" dirty="0" err="1">
                <a:latin typeface="Arial" panose="020B0604020202020204" pitchFamily="34" charset="0"/>
                <a:ea typeface="ＭＳ Ｐゴシック" panose="020B0600070205080204" pitchFamily="34" charset="-128"/>
              </a:rPr>
              <a:t>Soucisse</a:t>
            </a:r>
            <a:r>
              <a:rPr lang="fr-FR" altLang="fr-FR" sz="1000" dirty="0">
                <a:latin typeface="Arial" panose="020B0604020202020204" pitchFamily="34" charset="0"/>
                <a:ea typeface="ＭＳ Ｐゴシック" panose="020B0600070205080204" pitchFamily="34" charset="-128"/>
              </a:rPr>
              <a:t> c. Banque nationale du Canada:</a:t>
            </a:r>
          </a:p>
          <a:p>
            <a:pPr eaLnBrk="1" hangingPunct="1"/>
            <a:endParaRPr lang="fr-FR" altLang="fr-FR" sz="1000" dirty="0">
              <a:latin typeface="Arial" panose="020B0604020202020204" pitchFamily="34" charset="0"/>
              <a:ea typeface="ＭＳ Ｐゴシック" panose="020B0600070205080204" pitchFamily="34" charset="-128"/>
            </a:endParaRPr>
          </a:p>
          <a:p>
            <a:pPr eaLnBrk="1" hangingPunct="1"/>
            <a:r>
              <a:rPr lang="fr-FR" altLang="fr-FR" sz="1000" dirty="0">
                <a:latin typeface="Arial" panose="020B0604020202020204" pitchFamily="34" charset="0"/>
                <a:ea typeface="ＭＳ Ｐゴシック" panose="020B0600070205080204" pitchFamily="34" charset="-128"/>
              </a:rPr>
              <a:t>Juge Betz: en France c’est clair, on a un article dans Code Napoléon. Peut-on arriver au même résultat au Canada sans utiliser cet article français?</a:t>
            </a: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rPr>
              <a:t>Aurait aimé qu’on ait un article clair dans le </a:t>
            </a:r>
            <a:r>
              <a:rPr lang="fr-FR" altLang="fr-FR" sz="1000" dirty="0" err="1">
                <a:latin typeface="Arial" panose="020B0604020202020204" pitchFamily="34" charset="0"/>
                <a:ea typeface="ＭＳ Ｐゴシック" panose="020B0600070205080204" pitchFamily="34" charset="-128"/>
              </a:rPr>
              <a:t>C.c.B.C</a:t>
            </a:r>
            <a:r>
              <a:rPr lang="fr-FR" altLang="fr-FR" sz="1000" dirty="0">
                <a:latin typeface="Arial" panose="020B0604020202020204" pitchFamily="34" charset="0"/>
                <a:ea typeface="ＭＳ Ｐゴシック" panose="020B0600070205080204" pitchFamily="34" charset="-128"/>
              </a:rPr>
              <a:t>., </a:t>
            </a:r>
            <a:r>
              <a:rPr lang="fr-FR" altLang="fr-FR" sz="1000" dirty="0" err="1">
                <a:latin typeface="Arial" panose="020B0604020202020204" pitchFamily="34" charset="0"/>
                <a:ea typeface="ＭＳ Ｐゴシック" panose="020B0600070205080204" pitchFamily="34" charset="-128"/>
              </a:rPr>
              <a:t>maus</a:t>
            </a:r>
            <a:r>
              <a:rPr lang="fr-FR" altLang="fr-FR" sz="1000" dirty="0">
                <a:latin typeface="Arial" panose="020B0604020202020204" pitchFamily="34" charset="0"/>
                <a:ea typeface="ＭＳ Ｐゴシック" panose="020B0600070205080204" pitchFamily="34" charset="-128"/>
              </a:rPr>
              <a:t> il n’y en a pas. </a:t>
            </a: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rPr>
              <a:t>D’après le juge, la Banque n’était pas de bonne foi. Oui, on a pas d’article, mais quand on lit la doctrine québécoise, elle dit que c’est un principe tellement évident qu’il fait partie du droit civil même s’il n’y a pas d’article.</a:t>
            </a: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rPr>
              <a:t>Prend la peine de citer </a:t>
            </a:r>
            <a:r>
              <a:rPr lang="fr-FR" altLang="fr-FR" sz="1000" dirty="0" err="1">
                <a:latin typeface="Arial" panose="020B0604020202020204" pitchFamily="34" charset="0"/>
                <a:ea typeface="ＭＳ Ｐゴシック" panose="020B0600070205080204" pitchFamily="34" charset="-128"/>
              </a:rPr>
              <a:t>Domas</a:t>
            </a:r>
            <a:r>
              <a:rPr lang="fr-FR" altLang="fr-FR" sz="1000" dirty="0">
                <a:latin typeface="Arial" panose="020B0604020202020204" pitchFamily="34" charset="0"/>
                <a:ea typeface="ＭＳ Ｐゴシック" panose="020B0600070205080204" pitchFamily="34" charset="-128"/>
              </a:rPr>
              <a:t>, pour prouver qu’on trouve la même règle chez lui (dans toute convention chaque partie doit être de bonne foi)</a:t>
            </a: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rPr>
              <a:t>Pourquoi cite-il </a:t>
            </a:r>
            <a:r>
              <a:rPr lang="fr-FR" altLang="fr-FR" sz="1000" dirty="0" err="1">
                <a:latin typeface="Arial" panose="020B0604020202020204" pitchFamily="34" charset="0"/>
                <a:ea typeface="ＭＳ Ｐゴシック" panose="020B0600070205080204" pitchFamily="34" charset="-128"/>
              </a:rPr>
              <a:t>Domas</a:t>
            </a:r>
            <a:r>
              <a:rPr lang="fr-FR" altLang="fr-FR" sz="1000" dirty="0">
                <a:latin typeface="Arial" panose="020B0604020202020204" pitchFamily="34" charset="0"/>
                <a:ea typeface="ＭＳ Ｐゴシック" panose="020B0600070205080204" pitchFamily="34" charset="-128"/>
              </a:rPr>
              <a:t>? Les règles qui s’appliquaient en France s’appliquaient aussi en Nouvelle-France. En le citant, il affirme que même si on a pas mis cette doctrine (notion de bonne foi) sous forme d’article, elle a toujours été là, même en France.</a:t>
            </a:r>
          </a:p>
          <a:p>
            <a:pPr marL="171450" indent="-171450" eaLnBrk="1" hangingPunct="1">
              <a:buFontTx/>
              <a:buChar char="-"/>
            </a:pPr>
            <a:endParaRPr lang="fr-FR" altLang="fr-FR" sz="1000" dirty="0">
              <a:latin typeface="Arial" panose="020B0604020202020204" pitchFamily="34" charset="0"/>
              <a:ea typeface="ＭＳ Ｐゴシック" panose="020B0600070205080204" pitchFamily="34" charset="-128"/>
            </a:endParaRP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rPr>
              <a:t>Droit supplétif: le Code ne donne pas de réponse sur </a:t>
            </a:r>
            <a:r>
              <a:rPr lang="fr-FR" altLang="fr-FR" sz="1000" dirty="0" err="1">
                <a:latin typeface="Arial" panose="020B0604020202020204" pitchFamily="34" charset="0"/>
                <a:ea typeface="ＭＳ Ｐゴシック" panose="020B0600070205080204" pitchFamily="34" charset="-128"/>
              </a:rPr>
              <a:t>ecq</a:t>
            </a:r>
            <a:r>
              <a:rPr lang="fr-FR" altLang="fr-FR" sz="1000" dirty="0">
                <a:latin typeface="Arial" panose="020B0604020202020204" pitchFamily="34" charset="0"/>
                <a:ea typeface="ＭＳ Ｐゴシック" panose="020B0600070205080204" pitchFamily="34" charset="-128"/>
              </a:rPr>
              <a:t> la bonne foi est exigée dans le contrat, mais la règle a tjr été appliquée auparavant, de la NF jusqu’au 1</a:t>
            </a:r>
            <a:r>
              <a:rPr lang="fr-FR" altLang="fr-FR" sz="1000" baseline="30000" dirty="0">
                <a:latin typeface="Arial" panose="020B0604020202020204" pitchFamily="34" charset="0"/>
                <a:ea typeface="ＭＳ Ｐゴシック" panose="020B0600070205080204" pitchFamily="34" charset="-128"/>
              </a:rPr>
              <a:t>er</a:t>
            </a:r>
            <a:r>
              <a:rPr lang="fr-FR" altLang="fr-FR" sz="1000" dirty="0">
                <a:latin typeface="Arial" panose="020B0604020202020204" pitchFamily="34" charset="0"/>
                <a:ea typeface="ＭＳ Ｐゴシック" panose="020B0600070205080204" pitchFamily="34" charset="-128"/>
              </a:rPr>
              <a:t> code. Donc, elle continue de s’appliquer avant comme après le C.c.Q.</a:t>
            </a:r>
          </a:p>
          <a:p>
            <a:pPr marL="171450" indent="-171450" eaLnBrk="1" hangingPunct="1">
              <a:buFontTx/>
              <a:buChar char="-"/>
            </a:pPr>
            <a:endParaRPr lang="fr-FR" altLang="fr-FR" sz="1000" dirty="0">
              <a:latin typeface="Arial" panose="020B0604020202020204" pitchFamily="34" charset="0"/>
              <a:ea typeface="ＭＳ Ｐゴシック" panose="020B0600070205080204" pitchFamily="34" charset="-128"/>
            </a:endParaRP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rPr>
              <a:t>Ex de règle ancienne qui n’est pas mentionnée dans le C.c.Q., survit à celui-ci et s’y ajoute.</a:t>
            </a: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rPr>
              <a:t> Ces règles doivent être trouver dans la doctrine, la jurisprudence d’autrefois (France), il n’y a pas un article qui parle des conventions de bonne foi.</a:t>
            </a:r>
          </a:p>
          <a:p>
            <a:pPr marL="171450" indent="-171450" eaLnBrk="1" hangingPunct="1">
              <a:buFontTx/>
              <a:buChar char="-"/>
            </a:pPr>
            <a:endParaRPr lang="fr-FR" altLang="fr-FR" sz="1000" dirty="0">
              <a:latin typeface="Arial" panose="020B0604020202020204" pitchFamily="34" charset="0"/>
              <a:ea typeface="ＭＳ Ｐゴシック" panose="020B0600070205080204" pitchFamily="34" charset="-128"/>
            </a:endParaRP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rPr>
              <a:t>Betz: la règle de bonne foi peut être appliquée, même si pas mentionnée expressément par 1 art. particulier.</a:t>
            </a:r>
          </a:p>
          <a:p>
            <a:pPr marL="171450" indent="-171450" eaLnBrk="1" hangingPunct="1">
              <a:buFontTx/>
              <a:buChar char="-"/>
            </a:pPr>
            <a:endParaRPr lang="fr-FR" altLang="fr-FR" sz="1000" dirty="0">
              <a:latin typeface="Arial" panose="020B0604020202020204" pitchFamily="34" charset="0"/>
              <a:ea typeface="ＭＳ Ｐゴシック" panose="020B0600070205080204" pitchFamily="34" charset="-128"/>
            </a:endParaRP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rPr>
              <a:t>Autre règle: fin de non recevoir. Au 17-18</a:t>
            </a:r>
            <a:r>
              <a:rPr lang="fr-FR" altLang="fr-FR" sz="1000" baseline="30000" dirty="0">
                <a:latin typeface="Arial" panose="020B0604020202020204" pitchFamily="34" charset="0"/>
                <a:ea typeface="ＭＳ Ｐゴシック" panose="020B0600070205080204" pitchFamily="34" charset="-128"/>
              </a:rPr>
              <a:t>e</a:t>
            </a:r>
            <a:r>
              <a:rPr lang="fr-FR" altLang="fr-FR" sz="1000" dirty="0">
                <a:latin typeface="Arial" panose="020B0604020202020204" pitchFamily="34" charset="0"/>
                <a:ea typeface="ＭＳ Ｐゴシック" panose="020B0600070205080204" pitchFamily="34" charset="-128"/>
              </a:rPr>
              <a:t> siècle la fin de non recevoir était reconnue aussi en France et NF, donc elle pourra s’appliquer </a:t>
            </a:r>
            <a:r>
              <a:rPr lang="fr-FR" altLang="fr-FR" sz="1000" dirty="0" err="1">
                <a:latin typeface="Arial" panose="020B0604020202020204" pitchFamily="34" charset="0"/>
                <a:ea typeface="ＭＳ Ｐゴシック" panose="020B0600070205080204" pitchFamily="34" charset="-128"/>
              </a:rPr>
              <a:t>ajd</a:t>
            </a:r>
            <a:r>
              <a:rPr lang="fr-FR" altLang="fr-FR" sz="1000" dirty="0">
                <a:latin typeface="Arial" panose="020B0604020202020204" pitchFamily="34" charset="0"/>
                <a:ea typeface="ＭＳ Ｐゴシック" panose="020B0600070205080204" pitchFamily="34" charset="-128"/>
              </a:rPr>
              <a:t> aussi. Cite Pothier.</a:t>
            </a:r>
          </a:p>
          <a:p>
            <a:pPr marL="171450" indent="-171450" eaLnBrk="1" hangingPunct="1">
              <a:buFontTx/>
              <a:buChar char="-"/>
            </a:pPr>
            <a:endParaRPr lang="fr-FR" altLang="fr-FR" sz="1000" dirty="0">
              <a:latin typeface="Arial" panose="020B0604020202020204" pitchFamily="34" charset="0"/>
              <a:ea typeface="ＭＳ Ｐゴシック" panose="020B0600070205080204" pitchFamily="34" charset="-128"/>
            </a:endParaRP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rPr>
              <a:t>Pourquoi le juge parle de fin de non recevoir: a cause des faits particuliers de la cause. Dr. Groulx veut aider son petit fils Maurice. Dr. Accepte de signer caution- si banque pas remboursée par le petit fils, Dr. Devra payer. Même à son décès, le cautionnement aura effet et le petit fils pourra continuer à s’endetter avec la Banque.</a:t>
            </a:r>
          </a:p>
          <a:p>
            <a:pPr marL="171450" indent="-171450" eaLnBrk="1" hangingPunct="1">
              <a:buFontTx/>
              <a:buChar char="-"/>
            </a:pPr>
            <a:endParaRPr lang="fr-FR" altLang="fr-FR" sz="1000" dirty="0">
              <a:latin typeface="Arial" panose="020B0604020202020204" pitchFamily="34" charset="0"/>
              <a:ea typeface="ＭＳ Ｐゴシック" panose="020B0600070205080204" pitchFamily="34" charset="-128"/>
            </a:endParaRP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rPr>
              <a:t>Décès du Dr., banque continue de prêter au Dr. Groulx au petit fils sans jamais informer les héritières (sa femme et fille). Le cautionnement continuait après la mort de la caution mais les héritières n’avaient aucune façon de savoir qu’il était encore en vigueur.</a:t>
            </a:r>
          </a:p>
          <a:p>
            <a:pPr marL="171450" indent="-171450" eaLnBrk="1" hangingPunct="1">
              <a:buFontTx/>
              <a:buChar char="-"/>
            </a:pPr>
            <a:endParaRPr lang="fr-FR" altLang="fr-FR" sz="1000" dirty="0">
              <a:latin typeface="Arial" panose="020B0604020202020204" pitchFamily="34" charset="0"/>
              <a:ea typeface="ＭＳ Ｐゴシック" panose="020B0600070205080204" pitchFamily="34" charset="-128"/>
            </a:endParaRP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sym typeface="Wingdings" pitchFamily="2" charset="2"/>
              </a:rPr>
              <a:t>Banque a profité de l’ignorance des héritières pour se protéger et profiter de la succession- quand les affaires du petit fils se sont mises à mal aller.</a:t>
            </a:r>
          </a:p>
          <a:p>
            <a:pPr marL="171450" indent="-171450" eaLnBrk="1" hangingPunct="1">
              <a:buFontTx/>
              <a:buChar char="-"/>
            </a:pPr>
            <a:endParaRPr lang="fr-FR" altLang="fr-FR" sz="1000" dirty="0">
              <a:latin typeface="Arial" panose="020B0604020202020204" pitchFamily="34" charset="0"/>
              <a:ea typeface="ＭＳ Ｐゴシック" panose="020B0600070205080204" pitchFamily="34" charset="-128"/>
              <a:sym typeface="Wingdings" pitchFamily="2" charset="2"/>
            </a:endParaRPr>
          </a:p>
          <a:p>
            <a:pPr marL="171450" indent="-171450" eaLnBrk="1" hangingPunct="1">
              <a:buFontTx/>
              <a:buChar char="-"/>
            </a:pPr>
            <a:r>
              <a:rPr lang="fr-FR" altLang="fr-FR" sz="1000" dirty="0" err="1">
                <a:latin typeface="Arial" panose="020B0604020202020204" pitchFamily="34" charset="0"/>
                <a:ea typeface="ＭＳ Ｐゴシック" panose="020B0600070205080204" pitchFamily="34" charset="-128"/>
                <a:sym typeface="Wingdings" pitchFamily="2" charset="2"/>
              </a:rPr>
              <a:t>Ecq</a:t>
            </a:r>
            <a:r>
              <a:rPr lang="fr-FR" altLang="fr-FR" sz="1000" dirty="0">
                <a:latin typeface="Arial" panose="020B0604020202020204" pitchFamily="34" charset="0"/>
                <a:ea typeface="ＭＳ Ｐゴシック" panose="020B0600070205080204" pitchFamily="34" charset="-128"/>
                <a:sym typeface="Wingdings" pitchFamily="2" charset="2"/>
              </a:rPr>
              <a:t> la Banque avait l’obligation d’informer les héritières du cautionnement?</a:t>
            </a:r>
          </a:p>
          <a:p>
            <a:pPr marL="171450" indent="-171450" eaLnBrk="1" hangingPunct="1">
              <a:buFontTx/>
              <a:buChar char="-"/>
            </a:pPr>
            <a:endParaRPr lang="fr-FR" altLang="fr-FR" sz="1000" dirty="0">
              <a:latin typeface="Arial" panose="020B0604020202020204" pitchFamily="34" charset="0"/>
              <a:ea typeface="ＭＳ Ｐゴシック" panose="020B0600070205080204" pitchFamily="34" charset="-128"/>
              <a:sym typeface="Wingdings" pitchFamily="2" charset="2"/>
            </a:endParaRP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sym typeface="Wingdings" pitchFamily="2" charset="2"/>
              </a:rPr>
              <a:t>Juge: La Banque a écrit aux héritières et leur a parlé des autres engagements du Dr. (autres dettes) mais a toujours gardé silence complet sur le cautionnement, jusqu’à le petit fils fasse faillite. = Banque déloyale, malhonnête. Faute civile (art. 1457), elle a induit en erreur les héritières. Été sélective dans les renseignements qu’elle transmettait concernant la succession= portrait inexact de la succession.</a:t>
            </a:r>
          </a:p>
          <a:p>
            <a:pPr marL="171450" indent="-171450" eaLnBrk="1" hangingPunct="1">
              <a:buFontTx/>
              <a:buChar char="-"/>
            </a:pPr>
            <a:endParaRPr lang="fr-FR" altLang="fr-FR" sz="1000" dirty="0">
              <a:latin typeface="Arial" panose="020B0604020202020204" pitchFamily="34" charset="0"/>
              <a:ea typeface="ＭＳ Ｐゴシック" panose="020B0600070205080204" pitchFamily="34" charset="-128"/>
              <a:sym typeface="Wingdings" pitchFamily="2" charset="2"/>
            </a:endParaRP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sym typeface="Wingdings" pitchFamily="2" charset="2"/>
              </a:rPr>
              <a:t>Mais, même si la Banque n’avait jamais contacté les héritières, n’avait rien dit, il se serait tourné sur le principe de bonne foi.</a:t>
            </a: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sym typeface="Wingdings" pitchFamily="2" charset="2"/>
              </a:rPr>
              <a:t>même si la banque avait rien fait elle n’aurait pas été de bonne foi.</a:t>
            </a:r>
          </a:p>
          <a:p>
            <a:pPr marL="171450" indent="-171450" eaLnBrk="1" hangingPunct="1">
              <a:buFontTx/>
              <a:buChar char="-"/>
            </a:pPr>
            <a:endParaRPr lang="fr-FR" altLang="fr-FR" sz="1000" dirty="0">
              <a:latin typeface="Arial" panose="020B0604020202020204" pitchFamily="34" charset="0"/>
              <a:ea typeface="ＭＳ Ｐゴシック" panose="020B0600070205080204" pitchFamily="34" charset="-128"/>
              <a:sym typeface="Wingdings" pitchFamily="2" charset="2"/>
            </a:endParaRP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sym typeface="Wingdings" pitchFamily="2" charset="2"/>
              </a:rPr>
              <a:t>Comment fait pou rendre u jugement? Fin de non recevoir=meilleure façon de régler problème.</a:t>
            </a: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sym typeface="Wingdings" pitchFamily="2" charset="2"/>
              </a:rPr>
              <a:t>Ici, créance, réclamation de la Banque est valable, mais à cause que son comportement est fautif, le tribunal peut imposer une fin de non recevoir, on ne rend pas le jugement et la Banque ne peut recevoir sa créance (on rejette son action car elle n’est pas recevable à cause de la manière dont elle s’est comporté)</a:t>
            </a: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sym typeface="Wingdings" pitchFamily="2" charset="2"/>
              </a:rPr>
              <a:t>= on punit la Banque, on refuse de l’entendre</a:t>
            </a:r>
          </a:p>
          <a:p>
            <a:pPr marL="171450" indent="-171450" eaLnBrk="1" hangingPunct="1">
              <a:buFontTx/>
              <a:buChar char="-"/>
            </a:pPr>
            <a:endParaRPr lang="fr-FR" altLang="fr-FR" sz="1000" dirty="0">
              <a:latin typeface="Arial" panose="020B0604020202020204" pitchFamily="34" charset="0"/>
              <a:ea typeface="ＭＳ Ｐゴシック" panose="020B0600070205080204" pitchFamily="34" charset="-128"/>
              <a:sym typeface="Wingdings" pitchFamily="2" charset="2"/>
            </a:endParaRPr>
          </a:p>
          <a:p>
            <a:pPr marL="171450" indent="-171450" eaLnBrk="1" hangingPunct="1">
              <a:buFontTx/>
              <a:buChar char="-"/>
            </a:pPr>
            <a:endParaRPr lang="fr-FR" altLang="fr-FR" sz="1000" dirty="0">
              <a:latin typeface="Arial" panose="020B0604020202020204" pitchFamily="34" charset="0"/>
              <a:ea typeface="ＭＳ Ｐゴシック" panose="020B0600070205080204" pitchFamily="34" charset="-128"/>
              <a:sym typeface="Wingdings" pitchFamily="2" charset="2"/>
            </a:endParaRPr>
          </a:p>
          <a:p>
            <a:pPr marL="171450" indent="-171450" eaLnBrk="1" hangingPunct="1">
              <a:buFontTx/>
              <a:buChar char="-"/>
            </a:pPr>
            <a:endParaRPr lang="fr-FR" altLang="fr-FR" sz="1000" dirty="0">
              <a:latin typeface="Arial" panose="020B0604020202020204" pitchFamily="34" charset="0"/>
              <a:ea typeface="ＭＳ Ｐゴシック" panose="020B0600070205080204" pitchFamily="34" charset="-128"/>
              <a:sym typeface="Wingdings" pitchFamily="2" charset="2"/>
            </a:endParaRP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sym typeface="Wingdings" pitchFamily="2" charset="2"/>
              </a:rPr>
              <a:t>EX DU CODE CIVIL Français QUI VIENT COMPLÉTER LE C.C.Q.</a:t>
            </a: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sym typeface="Wingdings" pitchFamily="2" charset="2"/>
              </a:rPr>
              <a:t>On a mis le principe de bonne foi dans le C.c.Q. (codifié)</a:t>
            </a:r>
          </a:p>
          <a:p>
            <a:pPr marL="171450" indent="-171450" eaLnBrk="1" hangingPunct="1">
              <a:buFontTx/>
              <a:buChar char="-"/>
            </a:pPr>
            <a:r>
              <a:rPr lang="fr-FR" altLang="fr-FR" sz="1000" dirty="0">
                <a:latin typeface="Arial" panose="020B0604020202020204" pitchFamily="34" charset="0"/>
                <a:ea typeface="ＭＳ Ｐゴシック" panose="020B0600070205080204" pitchFamily="34" charset="-128"/>
                <a:sym typeface="Wingdings" pitchFamily="2" charset="2"/>
              </a:rPr>
              <a:t>Depuis arrêt </a:t>
            </a:r>
            <a:r>
              <a:rPr lang="fr-FR" altLang="fr-FR" sz="1000" dirty="0" err="1">
                <a:latin typeface="Arial" panose="020B0604020202020204" pitchFamily="34" charset="0"/>
                <a:ea typeface="ＭＳ Ｐゴシック" panose="020B0600070205080204" pitchFamily="34" charset="-128"/>
                <a:sym typeface="Wingdings" pitchFamily="2" charset="2"/>
              </a:rPr>
              <a:t>Soucisse</a:t>
            </a:r>
            <a:r>
              <a:rPr lang="fr-FR" altLang="fr-FR" sz="1000" dirty="0">
                <a:latin typeface="Arial" panose="020B0604020202020204" pitchFamily="34" charset="0"/>
                <a:ea typeface="ＭＳ Ｐゴシック" panose="020B0600070205080204" pitchFamily="34" charset="-128"/>
                <a:sym typeface="Wingdings" pitchFamily="2" charset="2"/>
              </a:rPr>
              <a:t>, principe de non recevoir est devenu règle jurisprudentielle (n’est pas codifié, car s’appliquait dans situations exceptionnelles) au QC.</a:t>
            </a:r>
            <a:endParaRPr lang="fr-FR" altLang="fr-FR" sz="1000"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C4FC6DA6-9AAF-3129-A50B-834CCA70DD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9EEF8C4-26A9-E447-B62C-3508E2A52610}" type="slidenum">
              <a:rPr lang="fr-FR" altLang="fr-FR" sz="1200" smtClean="0">
                <a:latin typeface="Tahoma" panose="020B0604030504040204" pitchFamily="34" charset="0"/>
              </a:rPr>
              <a:pPr/>
              <a:t>19</a:t>
            </a:fld>
            <a:endParaRPr lang="fr-FR" altLang="fr-FR" sz="1200">
              <a:latin typeface="Tahoma" panose="020B0604030504040204" pitchFamily="34" charset="0"/>
            </a:endParaRPr>
          </a:p>
        </p:txBody>
      </p:sp>
      <p:sp>
        <p:nvSpPr>
          <p:cNvPr id="76802" name="Rectangle 2">
            <a:extLst>
              <a:ext uri="{FF2B5EF4-FFF2-40B4-BE49-F238E27FC236}">
                <a16:creationId xmlns:a16="http://schemas.microsoft.com/office/drawing/2014/main" id="{02962B6F-0A95-CAF0-436B-5CCE9E73D36C}"/>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593EA5F0-6BDD-0E4E-A39D-3E9250F08E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Article qui disait que les jardins  anglais et la </a:t>
            </a:r>
            <a:r>
              <a:rPr lang="fr-CA" altLang="fr-FR" dirty="0" err="1">
                <a:latin typeface="Arial" panose="020B0604020202020204" pitchFamily="34" charset="0"/>
                <a:ea typeface="ＭＳ Ｐゴシック" panose="020B0600070205080204" pitchFamily="34" charset="-128"/>
              </a:rPr>
              <a:t>common</a:t>
            </a:r>
            <a:r>
              <a:rPr lang="fr-CA" altLang="fr-FR" dirty="0">
                <a:latin typeface="Arial" panose="020B0604020202020204" pitchFamily="34" charset="0"/>
                <a:ea typeface="ＭＳ Ｐゴシック" panose="020B0600070205080204" pitchFamily="34" charset="-128"/>
              </a:rPr>
              <a:t> </a:t>
            </a:r>
            <a:r>
              <a:rPr lang="fr-CA" altLang="fr-FR" dirty="0" err="1">
                <a:latin typeface="Arial" panose="020B0604020202020204" pitchFamily="34" charset="0"/>
                <a:ea typeface="ＭＳ Ｐゴシック" panose="020B0600070205080204" pitchFamily="34" charset="-128"/>
              </a:rPr>
              <a:t>law</a:t>
            </a:r>
            <a:r>
              <a:rPr lang="fr-CA" altLang="fr-FR" dirty="0">
                <a:latin typeface="Arial" panose="020B0604020202020204" pitchFamily="34" charset="0"/>
                <a:ea typeface="ＭＳ Ｐゴシック" panose="020B0600070205080204" pitchFamily="34" charset="-128"/>
              </a:rPr>
              <a:t> sont organisés de la même façon</a:t>
            </a:r>
          </a:p>
          <a:p>
            <a:pPr eaLnBrk="1" hangingPunct="1"/>
            <a:r>
              <a:rPr lang="fr-CA" altLang="fr-FR" dirty="0" err="1">
                <a:latin typeface="Arial" panose="020B0604020202020204" pitchFamily="34" charset="0"/>
                <a:ea typeface="ＭＳ Ｐゴシック" panose="020B0600070205080204" pitchFamily="34" charset="-128"/>
              </a:rPr>
              <a:t>Méme</a:t>
            </a:r>
            <a:r>
              <a:rPr lang="fr-CA" altLang="fr-FR" dirty="0">
                <a:latin typeface="Arial" panose="020B0604020202020204" pitchFamily="34" charset="0"/>
                <a:ea typeface="ＭＳ Ｐゴシック" panose="020B0600070205080204" pitchFamily="34" charset="-128"/>
              </a:rPr>
              <a:t> philosophie pour les jardins à l’anglaise que pour la </a:t>
            </a:r>
            <a:r>
              <a:rPr lang="fr-CA" altLang="fr-FR" dirty="0" err="1">
                <a:latin typeface="Arial" panose="020B0604020202020204" pitchFamily="34" charset="0"/>
                <a:ea typeface="ＭＳ Ｐゴシック" panose="020B0600070205080204" pitchFamily="34" charset="-128"/>
              </a:rPr>
              <a:t>common</a:t>
            </a:r>
            <a:r>
              <a:rPr lang="fr-CA" altLang="fr-FR" dirty="0">
                <a:latin typeface="Arial" panose="020B0604020202020204" pitchFamily="34" charset="0"/>
                <a:ea typeface="ＭＳ Ｐゴシック" panose="020B0600070205080204" pitchFamily="34" charset="-128"/>
              </a:rPr>
              <a:t> </a:t>
            </a:r>
            <a:r>
              <a:rPr lang="fr-CA" altLang="fr-FR" dirty="0" err="1">
                <a:latin typeface="Arial" panose="020B0604020202020204" pitchFamily="34" charset="0"/>
                <a:ea typeface="ＭＳ Ｐゴシック" panose="020B0600070205080204" pitchFamily="34" charset="-128"/>
              </a:rPr>
              <a:t>law</a:t>
            </a:r>
            <a:r>
              <a:rPr lang="fr-CA" altLang="fr-FR" dirty="0">
                <a:latin typeface="Arial" panose="020B0604020202020204" pitchFamily="34" charset="0"/>
                <a:ea typeface="ＭＳ Ｐゴシック" panose="020B0600070205080204" pitchFamily="34" charset="-128"/>
              </a:rPr>
              <a:t>-</a:t>
            </a:r>
            <a:r>
              <a:rPr lang="fr-CA" altLang="fr-FR" dirty="0">
                <a:latin typeface="Arial" panose="020B0604020202020204" pitchFamily="34" charset="0"/>
                <a:ea typeface="ＭＳ Ｐゴシック" panose="020B0600070205080204" pitchFamily="34" charset="-128"/>
                <a:sym typeface="Wingdings" pitchFamily="2" charset="2"/>
              </a:rPr>
              <a:t> naturels, pas géométriques ou artificiels</a:t>
            </a:r>
          </a:p>
          <a:p>
            <a:pPr eaLnBrk="1" hangingPunct="1"/>
            <a:endParaRPr lang="fr-CA" altLang="fr-FR" dirty="0">
              <a:latin typeface="Arial" panose="020B0604020202020204" pitchFamily="34" charset="0"/>
              <a:ea typeface="ＭＳ Ｐゴシック" panose="020B0600070205080204" pitchFamily="34" charset="-128"/>
              <a:sym typeface="Wingdings" pitchFamily="2" charset="2"/>
            </a:endParaRPr>
          </a:p>
          <a:p>
            <a:pPr eaLnBrk="1" hangingPunct="1"/>
            <a:r>
              <a:rPr lang="fr-CA" altLang="fr-FR" dirty="0">
                <a:latin typeface="Arial" panose="020B0604020202020204" pitchFamily="34" charset="0"/>
                <a:ea typeface="ＭＳ Ｐゴシック" panose="020B0600070205080204" pitchFamily="34" charset="-128"/>
                <a:sym typeface="Wingdings" pitchFamily="2" charset="2"/>
              </a:rPr>
              <a:t>Droit civil= jardins à la française--&gt;tout est structuré, divisé en sections et sous sections claires, cadre qu’on impose, on fait ressortir symétrie, conception d’ensemble. Quand on veut savoir les vrais réponses, on va dans la forêt (jurisprudence).</a:t>
            </a:r>
            <a:endParaRPr lang="fr-CA" altLang="fr-F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Espace réservé de l'image des diapositives 1">
            <a:extLst>
              <a:ext uri="{FF2B5EF4-FFF2-40B4-BE49-F238E27FC236}">
                <a16:creationId xmlns:a16="http://schemas.microsoft.com/office/drawing/2014/main" id="{69AA6ABA-CFF8-8682-57A9-642B00B37D8E}"/>
              </a:ext>
            </a:extLst>
          </p:cNvPr>
          <p:cNvSpPr>
            <a:spLocks noGrp="1" noRot="1" noChangeAspect="1" noChangeArrowheads="1" noTextEdit="1"/>
          </p:cNvSpPr>
          <p:nvPr>
            <p:ph type="sldImg"/>
          </p:nvPr>
        </p:nvSpPr>
        <p:spPr>
          <a:ln/>
        </p:spPr>
      </p:sp>
      <p:sp>
        <p:nvSpPr>
          <p:cNvPr id="19458" name="Espace réservé des commentaires 2">
            <a:extLst>
              <a:ext uri="{FF2B5EF4-FFF2-40B4-BE49-F238E27FC236}">
                <a16:creationId xmlns:a16="http://schemas.microsoft.com/office/drawing/2014/main" id="{EEA0F7D8-7B15-BD65-E78D-0063C084C1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latin typeface="Arial" panose="020B0604020202020204" pitchFamily="34" charset="0"/>
              <a:ea typeface="ＭＳ Ｐゴシック" panose="020B0600070205080204" pitchFamily="34" charset="-128"/>
            </a:endParaRPr>
          </a:p>
        </p:txBody>
      </p:sp>
      <p:sp>
        <p:nvSpPr>
          <p:cNvPr id="19459" name="Espace réservé du numéro de diapositive 3">
            <a:extLst>
              <a:ext uri="{FF2B5EF4-FFF2-40B4-BE49-F238E27FC236}">
                <a16:creationId xmlns:a16="http://schemas.microsoft.com/office/drawing/2014/main" id="{2CC418CE-4A1B-4A85-9D6C-E1F524664A3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2026DA8-6691-2B45-9299-B7B6FFE443D7}" type="slidenum">
              <a:rPr lang="fr-FR" altLang="fr-FR" sz="1200" smtClean="0">
                <a:latin typeface="Tahoma" panose="020B0604030504040204" pitchFamily="34" charset="0"/>
              </a:rPr>
              <a:pPr/>
              <a:t>2</a:t>
            </a:fld>
            <a:endParaRPr lang="fr-FR" altLang="fr-FR" sz="1200">
              <a:latin typeface="Tahoma" panose="020B060403050404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7DE4BB93-42C7-EA32-ABE2-7C623C4295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4251B42-49CB-D448-97B6-F82C7AC7C306}" type="slidenum">
              <a:rPr lang="fr-FR" altLang="fr-FR" sz="1200" smtClean="0">
                <a:latin typeface="Tahoma" panose="020B0604030504040204" pitchFamily="34" charset="0"/>
              </a:rPr>
              <a:pPr/>
              <a:t>20</a:t>
            </a:fld>
            <a:endParaRPr lang="fr-FR" altLang="fr-FR" sz="1200">
              <a:latin typeface="Tahoma" panose="020B0604030504040204" pitchFamily="34" charset="0"/>
            </a:endParaRPr>
          </a:p>
        </p:txBody>
      </p:sp>
      <p:sp>
        <p:nvSpPr>
          <p:cNvPr id="82946" name="Rectangle 2">
            <a:extLst>
              <a:ext uri="{FF2B5EF4-FFF2-40B4-BE49-F238E27FC236}">
                <a16:creationId xmlns:a16="http://schemas.microsoft.com/office/drawing/2014/main" id="{AC34E6AC-B1E9-3D46-9224-EA1067E04457}"/>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F9B18AB7-EBE0-EEBC-D593-47DAD3F342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Pendant 40 ans: de plus en plus de contestations demandant qu’on revoit les fondements politiques/juridiques de la société</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Espace réservé de l'image des diapositives 1">
            <a:extLst>
              <a:ext uri="{FF2B5EF4-FFF2-40B4-BE49-F238E27FC236}">
                <a16:creationId xmlns:a16="http://schemas.microsoft.com/office/drawing/2014/main" id="{7DF6D59D-D82E-80C9-2E8D-4034A737FF2B}"/>
              </a:ext>
            </a:extLst>
          </p:cNvPr>
          <p:cNvSpPr>
            <a:spLocks noGrp="1" noRot="1" noChangeAspect="1" noChangeArrowheads="1" noTextEdit="1"/>
          </p:cNvSpPr>
          <p:nvPr>
            <p:ph type="sldImg"/>
          </p:nvPr>
        </p:nvSpPr>
        <p:spPr>
          <a:ln/>
        </p:spPr>
      </p:sp>
      <p:sp>
        <p:nvSpPr>
          <p:cNvPr id="84994" name="Espace réservé des commentaires 2">
            <a:extLst>
              <a:ext uri="{FF2B5EF4-FFF2-40B4-BE49-F238E27FC236}">
                <a16:creationId xmlns:a16="http://schemas.microsoft.com/office/drawing/2014/main" id="{EAC2ED35-8344-4248-9C2A-35B5ACA1FE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CA" altLang="fr-FR" sz="700" dirty="0" err="1">
                <a:latin typeface="Arial" panose="020B0604020202020204" pitchFamily="34" charset="0"/>
                <a:ea typeface="ＭＳ Ｐゴシック" panose="020B0600070205080204" pitchFamily="34" charset="-128"/>
              </a:rPr>
              <a:t>Mouvement</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sociétal</a:t>
            </a:r>
            <a:r>
              <a:rPr lang="en-CA" altLang="fr-FR" sz="700" dirty="0">
                <a:latin typeface="Arial" panose="020B0604020202020204" pitchFamily="34" charset="0"/>
                <a:ea typeface="ＭＳ Ｐゴシック" panose="020B0600070205080204" pitchFamily="34" charset="-128"/>
              </a:rPr>
              <a:t>: on </a:t>
            </a:r>
            <a:r>
              <a:rPr lang="en-CA" altLang="fr-FR" sz="700" dirty="0" err="1">
                <a:latin typeface="Arial" panose="020B0604020202020204" pitchFamily="34" charset="0"/>
                <a:ea typeface="ＭＳ Ｐゴシック" panose="020B0600070205080204" pitchFamily="34" charset="-128"/>
              </a:rPr>
              <a:t>voilait</a:t>
            </a:r>
            <a:r>
              <a:rPr lang="en-CA" altLang="fr-FR" sz="700" dirty="0">
                <a:latin typeface="Arial" panose="020B0604020202020204" pitchFamily="34" charset="0"/>
                <a:ea typeface="ＭＳ Ｐゴシック" panose="020B0600070205080204" pitchFamily="34" charset="-128"/>
              </a:rPr>
              <a:t> que la </a:t>
            </a:r>
            <a:r>
              <a:rPr lang="en-CA" altLang="fr-FR" sz="700" dirty="0" err="1">
                <a:latin typeface="Arial" panose="020B0604020202020204" pitchFamily="34" charset="0"/>
                <a:ea typeface="ＭＳ Ｐゴシック" panose="020B0600070205080204" pitchFamily="34" charset="-128"/>
              </a:rPr>
              <a:t>société</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soit</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fondée</a:t>
            </a:r>
            <a:r>
              <a:rPr lang="en-CA" altLang="fr-FR" sz="700" dirty="0">
                <a:latin typeface="Arial" panose="020B0604020202020204" pitchFamily="34" charset="0"/>
                <a:ea typeface="ＭＳ Ｐゴシック" panose="020B0600070205080204" pitchFamily="34" charset="-128"/>
              </a:rPr>
              <a:t> sur le droit naturel (tout </a:t>
            </a:r>
            <a:r>
              <a:rPr lang="en-CA" altLang="fr-FR" sz="700" dirty="0" err="1">
                <a:latin typeface="Arial" panose="020B0604020202020204" pitchFamily="34" charset="0"/>
                <a:ea typeface="ＭＳ Ｐゴシック" panose="020B0600070205080204" pitchFamily="34" charset="-128"/>
              </a:rPr>
              <a:t>ce</a:t>
            </a:r>
            <a:r>
              <a:rPr lang="en-CA" altLang="fr-FR" sz="700" dirty="0">
                <a:latin typeface="Arial" panose="020B0604020202020204" pitchFamily="34" charset="0"/>
                <a:ea typeface="ＭＳ Ｐゴシック" panose="020B0600070205080204" pitchFamily="34" charset="-128"/>
              </a:rPr>
              <a:t> que les </a:t>
            </a:r>
            <a:r>
              <a:rPr lang="en-CA" altLang="fr-FR" sz="700" dirty="0" err="1">
                <a:latin typeface="Arial" panose="020B0604020202020204" pitchFamily="34" charset="0"/>
                <a:ea typeface="ＭＳ Ｐゴシック" panose="020B0600070205080204" pitchFamily="34" charset="-128"/>
              </a:rPr>
              <a:t>humains</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peuvent</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comprendre</a:t>
            </a:r>
            <a:r>
              <a:rPr lang="en-CA" altLang="fr-FR" sz="700" dirty="0">
                <a:latin typeface="Arial" panose="020B0604020202020204" pitchFamily="34" charset="0"/>
                <a:ea typeface="ＭＳ Ｐゴシック" panose="020B0600070205080204" pitchFamily="34" charset="-128"/>
              </a:rPr>
              <a:t> et </a:t>
            </a:r>
            <a:r>
              <a:rPr lang="en-CA" altLang="fr-FR" sz="700" dirty="0" err="1">
                <a:latin typeface="Arial" panose="020B0604020202020204" pitchFamily="34" charset="0"/>
                <a:ea typeface="ＭＳ Ｐゴシック" panose="020B0600070205080204" pitchFamily="34" charset="-128"/>
              </a:rPr>
              <a:t>admettre</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en</a:t>
            </a:r>
            <a:r>
              <a:rPr lang="en-CA" altLang="fr-FR" sz="700" dirty="0">
                <a:latin typeface="Arial" panose="020B0604020202020204" pitchFamily="34" charset="0"/>
                <a:ea typeface="ＭＳ Ｐゴシック" panose="020B0600070205080204" pitchFamily="34" charset="-128"/>
              </a:rPr>
              <a:t> dehors de </a:t>
            </a:r>
            <a:r>
              <a:rPr lang="en-CA" altLang="fr-FR" sz="700" dirty="0" err="1">
                <a:latin typeface="Arial" panose="020B0604020202020204" pitchFamily="34" charset="0"/>
                <a:ea typeface="ＭＳ Ｐゴシック" panose="020B0600070205080204" pitchFamily="34" charset="-128"/>
              </a:rPr>
              <a:t>leur</a:t>
            </a:r>
            <a:r>
              <a:rPr lang="en-CA" altLang="fr-FR" sz="700" dirty="0">
                <a:latin typeface="Arial" panose="020B0604020202020204" pitchFamily="34" charset="0"/>
                <a:ea typeface="ＭＳ Ｐゴシック" panose="020B0600070205080204" pitchFamily="34" charset="-128"/>
              </a:rPr>
              <a:t> culture ex: </a:t>
            </a:r>
            <a:r>
              <a:rPr lang="en-CA" altLang="fr-FR" sz="700" dirty="0" err="1">
                <a:latin typeface="Arial" panose="020B0604020202020204" pitchFamily="34" charset="0"/>
                <a:ea typeface="ＭＳ Ｐゴシック" panose="020B0600070205080204" pitchFamily="34" charset="-128"/>
              </a:rPr>
              <a:t>meurtre</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est</a:t>
            </a:r>
            <a:r>
              <a:rPr lang="en-CA" altLang="fr-FR" sz="700" dirty="0">
                <a:latin typeface="Arial" panose="020B0604020202020204" pitchFamily="34" charset="0"/>
                <a:ea typeface="ＭＳ Ｐゴシック" panose="020B0600070205080204" pitchFamily="34" charset="-128"/>
              </a:rPr>
              <a:t> mal)</a:t>
            </a:r>
          </a:p>
          <a:p>
            <a:pPr>
              <a:lnSpc>
                <a:spcPct val="90000"/>
              </a:lnSpc>
            </a:pPr>
            <a:r>
              <a:rPr lang="en-CA" altLang="fr-FR" sz="700" dirty="0">
                <a:latin typeface="Arial" panose="020B0604020202020204" pitchFamily="34" charset="0"/>
                <a:ea typeface="ＭＳ Ｐゴシック" panose="020B0600070205080204" pitchFamily="34" charset="-128"/>
              </a:rPr>
              <a:t>Droit naturel </a:t>
            </a:r>
            <a:r>
              <a:rPr lang="en-CA" altLang="fr-FR" sz="700" dirty="0" err="1">
                <a:latin typeface="Arial" panose="020B0604020202020204" pitchFamily="34" charset="0"/>
                <a:ea typeface="ＭＳ Ｐゴシック" panose="020B0600070205080204" pitchFamily="34" charset="-128"/>
              </a:rPr>
              <a:t>devait</a:t>
            </a:r>
            <a:r>
              <a:rPr lang="en-CA" altLang="fr-FR" sz="700" dirty="0">
                <a:latin typeface="Arial" panose="020B0604020202020204" pitchFamily="34" charset="0"/>
                <a:ea typeface="ＭＳ Ｐゴシック" panose="020B0600070205080204" pitchFamily="34" charset="-128"/>
              </a:rPr>
              <a:t> nous donner les grands </a:t>
            </a:r>
            <a:r>
              <a:rPr lang="en-CA" altLang="fr-FR" sz="700" dirty="0" err="1">
                <a:latin typeface="Arial" panose="020B0604020202020204" pitchFamily="34" charset="0"/>
                <a:ea typeface="ＭＳ Ｐゴシック" panose="020B0600070205080204" pitchFamily="34" charset="-128"/>
              </a:rPr>
              <a:t>principes</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universels</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en</a:t>
            </a:r>
            <a:r>
              <a:rPr lang="en-CA" altLang="fr-FR" sz="700" dirty="0">
                <a:latin typeface="Arial" panose="020B0604020202020204" pitchFamily="34" charset="0"/>
                <a:ea typeface="ＭＳ Ｐゴシック" panose="020B0600070205080204" pitchFamily="34" charset="-128"/>
              </a:rPr>
              <a:t> accord avec la raison (</a:t>
            </a:r>
            <a:r>
              <a:rPr lang="en-CA" altLang="fr-FR" sz="700" dirty="0" err="1">
                <a:latin typeface="Arial" panose="020B0604020202020204" pitchFamily="34" charset="0"/>
                <a:ea typeface="ＭＳ Ｐゴシック" panose="020B0600070205080204" pitchFamily="34" charset="-128"/>
              </a:rPr>
              <a:t>défendables</a:t>
            </a:r>
            <a:r>
              <a:rPr lang="en-CA" altLang="fr-FR" sz="700" dirty="0">
                <a:latin typeface="Arial" panose="020B0604020202020204" pitchFamily="34" charset="0"/>
                <a:ea typeface="ＭＳ Ｐゴシック" panose="020B0600070205080204" pitchFamily="34" charset="-128"/>
              </a:rPr>
              <a:t> avec des arguments </a:t>
            </a:r>
            <a:r>
              <a:rPr lang="en-CA" altLang="fr-FR" sz="700" dirty="0" err="1">
                <a:latin typeface="Arial" panose="020B0604020202020204" pitchFamily="34" charset="0"/>
                <a:ea typeface="ＭＳ Ｐゴシック" panose="020B0600070205080204" pitchFamily="34" charset="-128"/>
              </a:rPr>
              <a:t>rationnels</a:t>
            </a:r>
            <a:r>
              <a:rPr lang="en-CA" altLang="fr-FR" sz="700" dirty="0">
                <a:latin typeface="Arial" panose="020B0604020202020204" pitchFamily="34" charset="0"/>
                <a:ea typeface="ＭＳ Ｐゴシック" panose="020B0600070205080204" pitchFamily="34" charset="-128"/>
              </a:rPr>
              <a:t>). </a:t>
            </a:r>
          </a:p>
          <a:p>
            <a:pPr>
              <a:lnSpc>
                <a:spcPct val="90000"/>
              </a:lnSpc>
            </a:pPr>
            <a:r>
              <a:rPr lang="en-CA" altLang="fr-FR" sz="700" dirty="0">
                <a:latin typeface="Arial" panose="020B0604020202020204" pitchFamily="34" charset="0"/>
                <a:ea typeface="ＭＳ Ｐゴシック" panose="020B0600070205080204" pitchFamily="34" charset="-128"/>
              </a:rPr>
              <a:t>On </a:t>
            </a:r>
            <a:r>
              <a:rPr lang="en-CA" altLang="fr-FR" sz="700" dirty="0" err="1">
                <a:latin typeface="Arial" panose="020B0604020202020204" pitchFamily="34" charset="0"/>
                <a:ea typeface="ＭＳ Ｐゴシック" panose="020B0600070205080204" pitchFamily="34" charset="-128"/>
              </a:rPr>
              <a:t>voulait</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donc</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une</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société</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basée</a:t>
            </a:r>
            <a:r>
              <a:rPr lang="en-CA" altLang="fr-FR" sz="700" dirty="0">
                <a:latin typeface="Arial" panose="020B0604020202020204" pitchFamily="34" charset="0"/>
                <a:ea typeface="ＭＳ Ｐゴシック" panose="020B0600070205080204" pitchFamily="34" charset="-128"/>
              </a:rPr>
              <a:t> sur le </a:t>
            </a:r>
            <a:r>
              <a:rPr lang="en-CA" altLang="fr-FR" sz="700" dirty="0" err="1">
                <a:latin typeface="Arial" panose="020B0604020202020204" pitchFamily="34" charset="0"/>
                <a:ea typeface="ＭＳ Ｐゴシック" panose="020B0600070205080204" pitchFamily="34" charset="-128"/>
              </a:rPr>
              <a:t>raisonnement</a:t>
            </a:r>
            <a:r>
              <a:rPr lang="en-CA" altLang="fr-FR" sz="700" dirty="0">
                <a:latin typeface="Arial" panose="020B0604020202020204" pitchFamily="34" charset="0"/>
                <a:ea typeface="ＭＳ Ｐゴシック" panose="020B0600070205080204" pitchFamily="34" charset="-128"/>
              </a:rPr>
              <a:t> et le droit naturel.</a:t>
            </a:r>
          </a:p>
          <a:p>
            <a:pPr>
              <a:lnSpc>
                <a:spcPct val="90000"/>
              </a:lnSpc>
            </a:pPr>
            <a:endParaRPr lang="en-CA" altLang="fr-FR" sz="700" dirty="0">
              <a:latin typeface="Arial" panose="020B0604020202020204" pitchFamily="34" charset="0"/>
              <a:ea typeface="ＭＳ Ｐゴシック" panose="020B0600070205080204" pitchFamily="34" charset="-128"/>
            </a:endParaRPr>
          </a:p>
          <a:p>
            <a:pPr>
              <a:lnSpc>
                <a:spcPct val="90000"/>
              </a:lnSpc>
            </a:pPr>
            <a:r>
              <a:rPr lang="en-CA" altLang="fr-FR" sz="700" dirty="0" err="1">
                <a:latin typeface="Arial" panose="020B0604020202020204" pitchFamily="34" charset="0"/>
                <a:ea typeface="ＭＳ Ｐゴシック" panose="020B0600070205080204" pitchFamily="34" charset="-128"/>
              </a:rPr>
              <a:t>Ces</a:t>
            </a:r>
            <a:r>
              <a:rPr lang="en-CA" altLang="fr-FR" sz="700" dirty="0">
                <a:latin typeface="Arial" panose="020B0604020202020204" pitchFamily="34" charset="0"/>
                <a:ea typeface="ＭＳ Ｐゴシック" panose="020B0600070205080204" pitchFamily="34" charset="-128"/>
              </a:rPr>
              <a:t> 2 </a:t>
            </a:r>
            <a:r>
              <a:rPr lang="en-CA" altLang="fr-FR" sz="700" dirty="0" err="1">
                <a:latin typeface="Arial" panose="020B0604020202020204" pitchFamily="34" charset="0"/>
                <a:ea typeface="ＭＳ Ｐゴシック" panose="020B0600070205080204" pitchFamily="34" charset="-128"/>
              </a:rPr>
              <a:t>idées</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s’opposaient</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à</a:t>
            </a:r>
            <a:r>
              <a:rPr lang="en-CA" altLang="fr-FR" sz="700" dirty="0">
                <a:latin typeface="Arial" panose="020B0604020202020204" pitchFamily="34" charset="0"/>
                <a:ea typeface="ＭＳ Ｐゴシック" panose="020B0600070205080204" pitchFamily="34" charset="-128"/>
              </a:rPr>
              <a:t> la tradition qui </a:t>
            </a:r>
            <a:r>
              <a:rPr lang="en-CA" altLang="fr-FR" sz="700" dirty="0" err="1">
                <a:latin typeface="Arial" panose="020B0604020202020204" pitchFamily="34" charset="0"/>
                <a:ea typeface="ＭＳ Ｐゴシック" panose="020B0600070205080204" pitchFamily="34" charset="-128"/>
              </a:rPr>
              <a:t>était</a:t>
            </a:r>
            <a:r>
              <a:rPr lang="en-CA" altLang="fr-FR" sz="700" dirty="0">
                <a:latin typeface="Arial" panose="020B0604020202020204" pitchFamily="34" charset="0"/>
                <a:ea typeface="ＭＳ Ｐゴシック" panose="020B0600070205080204" pitchFamily="34" charset="-128"/>
              </a:rPr>
              <a:t> plus </a:t>
            </a:r>
            <a:r>
              <a:rPr lang="en-CA" altLang="fr-FR" sz="700" dirty="0" err="1">
                <a:latin typeface="Arial" panose="020B0604020202020204" pitchFamily="34" charset="0"/>
                <a:ea typeface="ＭＳ Ｐゴシック" panose="020B0600070205080204" pitchFamily="34" charset="-128"/>
              </a:rPr>
              <a:t>superficielle</a:t>
            </a:r>
            <a:r>
              <a:rPr lang="en-CA" altLang="fr-FR" sz="700" dirty="0">
                <a:latin typeface="Arial" panose="020B0604020202020204" pitchFamily="34" charset="0"/>
                <a:ea typeface="ＭＳ Ｐゴシック" panose="020B0600070205080204" pitchFamily="34" charset="-128"/>
              </a:rPr>
              <a:t>. On </a:t>
            </a:r>
            <a:r>
              <a:rPr lang="en-CA" altLang="fr-FR" sz="700" dirty="0" err="1">
                <a:latin typeface="Arial" panose="020B0604020202020204" pitchFamily="34" charset="0"/>
                <a:ea typeface="ＭＳ Ｐゴシック" panose="020B0600070205080204" pitchFamily="34" charset="-128"/>
              </a:rPr>
              <a:t>rejette</a:t>
            </a:r>
            <a:r>
              <a:rPr lang="en-CA" altLang="fr-FR" sz="700" dirty="0">
                <a:latin typeface="Arial" panose="020B0604020202020204" pitchFamily="34" charset="0"/>
                <a:ea typeface="ＭＳ Ｐゴシック" panose="020B0600070205080204" pitchFamily="34" charset="-128"/>
              </a:rPr>
              <a:t> les institutions </a:t>
            </a:r>
            <a:r>
              <a:rPr lang="en-CA" altLang="fr-FR" sz="700" dirty="0" err="1">
                <a:latin typeface="Arial" panose="020B0604020202020204" pitchFamily="34" charset="0"/>
                <a:ea typeface="ＭＳ Ｐゴシック" panose="020B0600070205080204" pitchFamily="34" charset="-128"/>
              </a:rPr>
              <a:t>traditionnelles</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dont</a:t>
            </a:r>
            <a:endParaRPr lang="en-CA" altLang="fr-FR" sz="700" dirty="0">
              <a:latin typeface="Arial" panose="020B0604020202020204" pitchFamily="34" charset="0"/>
              <a:ea typeface="ＭＳ Ｐゴシック" panose="020B0600070205080204" pitchFamily="34" charset="-128"/>
            </a:endParaRPr>
          </a:p>
          <a:p>
            <a:pPr>
              <a:lnSpc>
                <a:spcPct val="90000"/>
              </a:lnSpc>
            </a:pPr>
            <a:endParaRPr lang="en-CA" altLang="fr-FR" sz="700" dirty="0">
              <a:latin typeface="Arial" panose="020B0604020202020204" pitchFamily="34" charset="0"/>
              <a:ea typeface="ＭＳ Ｐゴシック" panose="020B0600070205080204" pitchFamily="34" charset="-128"/>
            </a:endParaRPr>
          </a:p>
          <a:p>
            <a:pPr marL="171450" indent="-171450">
              <a:lnSpc>
                <a:spcPct val="90000"/>
              </a:lnSpc>
              <a:buFontTx/>
              <a:buChar char="-"/>
            </a:pPr>
            <a:r>
              <a:rPr lang="en-CA" altLang="fr-FR" sz="700" dirty="0">
                <a:latin typeface="Arial" panose="020B0604020202020204" pitchFamily="34" charset="0"/>
                <a:ea typeface="ＭＳ Ｐゴシック" panose="020B0600070205080204" pitchFamily="34" charset="-128"/>
              </a:rPr>
              <a:t>Le </a:t>
            </a:r>
            <a:r>
              <a:rPr lang="en-CA" altLang="fr-FR" sz="700" dirty="0" err="1">
                <a:latin typeface="Arial" panose="020B0604020202020204" pitchFamily="34" charset="0"/>
                <a:ea typeface="ＭＳ Ｐゴシック" panose="020B0600070205080204" pitchFamily="34" charset="-128"/>
              </a:rPr>
              <a:t>pouvoir</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illimité</a:t>
            </a:r>
            <a:r>
              <a:rPr lang="en-CA" altLang="fr-FR" sz="700" dirty="0">
                <a:latin typeface="Arial" panose="020B0604020202020204" pitchFamily="34" charset="0"/>
                <a:ea typeface="ＭＳ Ｐゴシック" panose="020B0600070205080204" pitchFamily="34" charset="-128"/>
              </a:rPr>
              <a:t> du Roi. Il y </a:t>
            </a:r>
            <a:r>
              <a:rPr lang="en-CA" altLang="fr-FR" sz="700" dirty="0" err="1">
                <a:latin typeface="Arial" panose="020B0604020202020204" pitchFamily="34" charset="0"/>
                <a:ea typeface="ＭＳ Ｐゴシック" panose="020B0600070205080204" pitchFamily="34" charset="-128"/>
              </a:rPr>
              <a:t>avait</a:t>
            </a:r>
            <a:r>
              <a:rPr lang="en-CA" altLang="fr-FR" sz="700" dirty="0">
                <a:latin typeface="Arial" panose="020B0604020202020204" pitchFamily="34" charset="0"/>
                <a:ea typeface="ＭＳ Ｐゴシック" panose="020B0600070205080204" pitchFamily="34" charset="-128"/>
              </a:rPr>
              <a:t> déjà un </a:t>
            </a:r>
            <a:r>
              <a:rPr lang="en-CA" altLang="fr-FR" sz="700" dirty="0" err="1">
                <a:latin typeface="Arial" panose="020B0604020202020204" pitchFamily="34" charset="0"/>
                <a:ea typeface="ＭＳ Ｐゴシック" panose="020B0600070205080204" pitchFamily="34" charset="-128"/>
              </a:rPr>
              <a:t>parleemnt</a:t>
            </a:r>
            <a:r>
              <a:rPr lang="en-CA" altLang="fr-FR" sz="700" dirty="0">
                <a:latin typeface="Arial" panose="020B0604020202020204" pitchFamily="34" charset="0"/>
                <a:ea typeface="ＭＳ Ｐゴシック" panose="020B0600070205080204" pitchFamily="34" charset="-128"/>
              </a:rPr>
              <a:t> et des deputes </a:t>
            </a:r>
            <a:r>
              <a:rPr lang="en-CA" altLang="fr-FR" sz="700" dirty="0" err="1">
                <a:latin typeface="Arial" panose="020B0604020202020204" pitchFamily="34" charset="0"/>
                <a:ea typeface="ＭＳ Ｐゴシック" panose="020B0600070205080204" pitchFamily="34" charset="-128"/>
              </a:rPr>
              <a:t>élus</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en</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Angleterre</a:t>
            </a:r>
            <a:r>
              <a:rPr lang="en-CA" altLang="fr-FR" sz="700" dirty="0">
                <a:latin typeface="Arial" panose="020B0604020202020204" pitchFamily="34" charset="0"/>
                <a:ea typeface="ＭＳ Ｐゴシック" panose="020B0600070205080204" pitchFamily="34" charset="-128"/>
              </a:rPr>
              <a:t> dans  (</a:t>
            </a:r>
            <a:r>
              <a:rPr lang="en-CA" altLang="fr-FR" sz="700" dirty="0" err="1">
                <a:latin typeface="Arial" panose="020B0604020202020204" pitchFamily="34" charset="0"/>
                <a:ea typeface="ＭＳ Ｐゴシック" panose="020B0600070205080204" pitchFamily="34" charset="-128"/>
              </a:rPr>
              <a:t>modèle</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anglais</a:t>
            </a:r>
            <a:r>
              <a:rPr lang="en-CA" altLang="fr-FR" sz="700" dirty="0">
                <a:latin typeface="Arial" panose="020B0604020202020204" pitchFamily="34" charset="0"/>
                <a:ea typeface="ＭＳ Ｐゴシック" panose="020B0600070205080204" pitchFamily="34" charset="-128"/>
              </a:rPr>
              <a:t> bien </a:t>
            </a:r>
            <a:r>
              <a:rPr lang="en-CA" altLang="fr-FR" sz="700" dirty="0" err="1">
                <a:latin typeface="Arial" panose="020B0604020202020204" pitchFamily="34" charset="0"/>
                <a:ea typeface="ＭＳ Ｐゴシック" panose="020B0600070205080204" pitchFamily="34" charset="-128"/>
              </a:rPr>
              <a:t>connu</a:t>
            </a:r>
            <a:r>
              <a:rPr lang="en-CA" altLang="fr-FR" sz="700" dirty="0">
                <a:latin typeface="Arial" panose="020B0604020202020204" pitchFamily="34" charset="0"/>
                <a:ea typeface="ＭＳ Ｐゴシック" panose="020B0600070205080204" pitchFamily="34" charset="-128"/>
              </a:rPr>
              <a:t> des </a:t>
            </a:r>
            <a:r>
              <a:rPr lang="en-CA" altLang="fr-FR" sz="700" dirty="0" err="1">
                <a:latin typeface="Arial" panose="020B0604020202020204" pitchFamily="34" charset="0"/>
                <a:ea typeface="ＭＳ Ｐゴシック" panose="020B0600070205080204" pitchFamily="34" charset="-128"/>
              </a:rPr>
              <a:t>Francais</a:t>
            </a:r>
            <a:r>
              <a:rPr lang="en-CA" altLang="fr-FR" sz="700" dirty="0">
                <a:latin typeface="Arial" panose="020B0604020202020204" pitchFamily="34" charset="0"/>
                <a:ea typeface="ＭＳ Ｐゴシック" panose="020B0600070205080204" pitchFamily="34" charset="-128"/>
              </a:rPr>
              <a:t> qui </a:t>
            </a:r>
            <a:r>
              <a:rPr lang="en-CA" altLang="fr-FR" sz="700" dirty="0" err="1">
                <a:latin typeface="Arial" panose="020B0604020202020204" pitchFamily="34" charset="0"/>
                <a:ea typeface="ＭＳ Ｐゴシック" panose="020B0600070205080204" pitchFamily="34" charset="-128"/>
              </a:rPr>
              <a:t>réclament</a:t>
            </a:r>
            <a:r>
              <a:rPr lang="en-CA" altLang="fr-FR" sz="700" dirty="0">
                <a:latin typeface="Arial" panose="020B0604020202020204" pitchFamily="34" charset="0"/>
                <a:ea typeface="ＭＳ Ｐゴシック" panose="020B0600070205080204" pitchFamily="34" charset="-128"/>
              </a:rPr>
              <a:t> un </a:t>
            </a:r>
            <a:r>
              <a:rPr lang="en-CA" altLang="fr-FR" sz="700" dirty="0" err="1">
                <a:latin typeface="Arial" panose="020B0604020202020204" pitchFamily="34" charset="0"/>
                <a:ea typeface="ＭＳ Ｐゴシック" panose="020B0600070205080204" pitchFamily="34" charset="-128"/>
              </a:rPr>
              <a:t>système</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parlementaire</a:t>
            </a:r>
            <a:r>
              <a:rPr lang="en-CA" altLang="fr-FR" sz="700" dirty="0">
                <a:latin typeface="Arial" panose="020B0604020202020204" pitchFamily="34" charset="0"/>
                <a:ea typeface="ＭＳ Ｐゴシック" panose="020B0600070205080204" pitchFamily="34" charset="-128"/>
              </a:rPr>
              <a:t> pour </a:t>
            </a:r>
            <a:r>
              <a:rPr lang="en-CA" altLang="fr-FR" sz="700" dirty="0" err="1">
                <a:latin typeface="Arial" panose="020B0604020202020204" pitchFamily="34" charset="0"/>
                <a:ea typeface="ＭＳ Ｐゴシック" panose="020B0600070205080204" pitchFamily="34" charset="-128"/>
              </a:rPr>
              <a:t>l’adoption</a:t>
            </a:r>
            <a:r>
              <a:rPr lang="en-CA" altLang="fr-FR" sz="700" dirty="0">
                <a:latin typeface="Arial" panose="020B0604020202020204" pitchFamily="34" charset="0"/>
                <a:ea typeface="ＭＳ Ｐゴシック" panose="020B0600070205080204" pitchFamily="34" charset="-128"/>
              </a:rPr>
              <a:t> des </a:t>
            </a:r>
            <a:r>
              <a:rPr lang="en-CA" altLang="fr-FR" sz="700" dirty="0" err="1">
                <a:latin typeface="Arial" panose="020B0604020202020204" pitchFamily="34" charset="0"/>
                <a:ea typeface="ＭＳ Ｐゴシック" panose="020B0600070205080204" pitchFamily="34" charset="-128"/>
              </a:rPr>
              <a:t>lois</a:t>
            </a:r>
            <a:r>
              <a:rPr lang="en-CA" altLang="fr-FR" sz="700" dirty="0">
                <a:latin typeface="Arial" panose="020B0604020202020204" pitchFamily="34" charset="0"/>
                <a:ea typeface="ＭＳ Ｐゴシック" panose="020B0600070205080204" pitchFamily="34" charset="-128"/>
              </a:rPr>
              <a:t>, dans </a:t>
            </a:r>
            <a:r>
              <a:rPr lang="en-CA" altLang="fr-FR" sz="700" dirty="0" err="1">
                <a:latin typeface="Arial" panose="020B0604020202020204" pitchFamily="34" charset="0"/>
                <a:ea typeface="ＭＳ Ｐゴシック" panose="020B0600070205080204" pitchFamily="34" charset="-128"/>
              </a:rPr>
              <a:t>lequel</a:t>
            </a:r>
            <a:r>
              <a:rPr lang="en-CA" altLang="fr-FR" sz="700" dirty="0">
                <a:latin typeface="Arial" panose="020B0604020202020204" pitchFamily="34" charset="0"/>
                <a:ea typeface="ＭＳ Ｐゴシック" panose="020B0600070205080204" pitchFamily="34" charset="-128"/>
              </a:rPr>
              <a:t> le people a plus de </a:t>
            </a:r>
            <a:r>
              <a:rPr lang="en-CA" altLang="fr-FR" sz="700" dirty="0" err="1">
                <a:latin typeface="Arial" panose="020B0604020202020204" pitchFamily="34" charset="0"/>
                <a:ea typeface="ＭＳ Ｐゴシック" panose="020B0600070205080204" pitchFamily="34" charset="-128"/>
              </a:rPr>
              <a:t>pouvoir</a:t>
            </a:r>
            <a:r>
              <a:rPr lang="en-CA" altLang="fr-FR" sz="700" dirty="0">
                <a:latin typeface="Arial" panose="020B0604020202020204" pitchFamily="34" charset="0"/>
                <a:ea typeface="ＭＳ Ｐゴシック" panose="020B0600070205080204" pitchFamily="34" charset="-128"/>
              </a:rPr>
              <a:t>)</a:t>
            </a:r>
          </a:p>
          <a:p>
            <a:pPr marL="171450" indent="-171450">
              <a:lnSpc>
                <a:spcPct val="90000"/>
              </a:lnSpc>
              <a:buFontTx/>
              <a:buChar char="-"/>
            </a:pPr>
            <a:r>
              <a:rPr lang="en-CA" altLang="fr-FR" sz="700" dirty="0">
                <a:latin typeface="Arial" panose="020B0604020202020204" pitchFamily="34" charset="0"/>
                <a:ea typeface="ＭＳ Ｐゴシック" panose="020B0600070205080204" pitchFamily="34" charset="-128"/>
              </a:rPr>
              <a:t>Dans le </a:t>
            </a:r>
            <a:r>
              <a:rPr lang="en-CA" altLang="fr-FR" sz="700" dirty="0" err="1">
                <a:latin typeface="Arial" panose="020B0604020202020204" pitchFamily="34" charset="0"/>
                <a:ea typeface="ＭＳ Ｐゴシック" panose="020B0600070205080204" pitchFamily="34" charset="-128"/>
              </a:rPr>
              <a:t>domaine</a:t>
            </a:r>
            <a:r>
              <a:rPr lang="en-CA" altLang="fr-FR" sz="700" dirty="0">
                <a:latin typeface="Arial" panose="020B0604020202020204" pitchFamily="34" charset="0"/>
                <a:ea typeface="ＭＳ Ｐゴシック" panose="020B0600070205080204" pitchFamily="34" charset="-128"/>
              </a:rPr>
              <a:t> penal on critique la </a:t>
            </a:r>
            <a:r>
              <a:rPr lang="en-CA" altLang="fr-FR" sz="700" dirty="0" err="1">
                <a:latin typeface="Arial" panose="020B0604020202020204" pitchFamily="34" charset="0"/>
                <a:ea typeface="ＭＳ Ｐゴシック" panose="020B0600070205080204" pitchFamily="34" charset="-128"/>
              </a:rPr>
              <a:t>sévérité</a:t>
            </a:r>
            <a:r>
              <a:rPr lang="en-CA" altLang="fr-FR" sz="700" dirty="0">
                <a:latin typeface="Arial" panose="020B0604020202020204" pitchFamily="34" charset="0"/>
                <a:ea typeface="ＭＳ Ｐゴシック" panose="020B0600070205080204" pitchFamily="34" charset="-128"/>
              </a:rPr>
              <a:t> des crimes, la torture des accuses </a:t>
            </a:r>
            <a:r>
              <a:rPr lang="en-CA" altLang="fr-FR" sz="700" dirty="0" err="1">
                <a:latin typeface="Arial" panose="020B0604020202020204" pitchFamily="34" charset="0"/>
                <a:ea typeface="ＭＳ Ｐゴシック" panose="020B0600070205080204" pitchFamily="34" charset="-128"/>
              </a:rPr>
              <a:t>est</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considéré</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comme</a:t>
            </a:r>
            <a:r>
              <a:rPr lang="en-CA" altLang="fr-FR" sz="700" dirty="0">
                <a:latin typeface="Arial" panose="020B0604020202020204" pitchFamily="34" charset="0"/>
                <a:ea typeface="ＭＳ Ｐゴシック" panose="020B0600070205080204" pitchFamily="34" charset="-128"/>
              </a:rPr>
              <a:t> un </a:t>
            </a:r>
            <a:r>
              <a:rPr lang="en-CA" altLang="fr-FR" sz="700" dirty="0" err="1">
                <a:latin typeface="Arial" panose="020B0604020202020204" pitchFamily="34" charset="0"/>
                <a:ea typeface="ＭＳ Ｐゴシック" panose="020B0600070205080204" pitchFamily="34" charset="-128"/>
              </a:rPr>
              <a:t>système</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absurde</a:t>
            </a:r>
            <a:r>
              <a:rPr lang="en-CA" altLang="fr-FR" sz="700" dirty="0">
                <a:latin typeface="Arial" panose="020B0604020202020204" pitchFamily="34" charset="0"/>
                <a:ea typeface="ＭＳ Ｐゴシック" panose="020B0600070205080204" pitchFamily="34" charset="-128"/>
              </a:rPr>
              <a:t>, les </a:t>
            </a:r>
            <a:r>
              <a:rPr lang="en-CA" altLang="fr-FR" sz="700" dirty="0" err="1">
                <a:latin typeface="Arial" panose="020B0604020202020204" pitchFamily="34" charset="0"/>
                <a:ea typeface="ＭＳ Ｐゴシック" panose="020B0600070205080204" pitchFamily="34" charset="-128"/>
              </a:rPr>
              <a:t>châtiments</a:t>
            </a:r>
            <a:r>
              <a:rPr lang="en-CA" altLang="fr-FR" sz="700" dirty="0">
                <a:latin typeface="Arial" panose="020B0604020202020204" pitchFamily="34" charset="0"/>
                <a:ea typeface="ＭＳ Ｐゴシック" panose="020B0600070205080204" pitchFamily="34" charset="-128"/>
              </a:rPr>
              <a:t>…</a:t>
            </a:r>
          </a:p>
          <a:p>
            <a:pPr marL="171450" indent="-171450">
              <a:lnSpc>
                <a:spcPct val="90000"/>
              </a:lnSpc>
              <a:buFontTx/>
              <a:buChar char="-"/>
            </a:pPr>
            <a:r>
              <a:rPr lang="en-CA" altLang="fr-FR" sz="700" dirty="0">
                <a:latin typeface="Arial" panose="020B0604020202020204" pitchFamily="34" charset="0"/>
                <a:ea typeface="ＭＳ Ｐゴシック" panose="020B0600070205080204" pitchFamily="34" charset="-128"/>
              </a:rPr>
              <a:t>Les </a:t>
            </a:r>
            <a:r>
              <a:rPr lang="en-CA" altLang="fr-FR" sz="700" dirty="0" err="1">
                <a:latin typeface="Arial" panose="020B0604020202020204" pitchFamily="34" charset="0"/>
                <a:ea typeface="ＭＳ Ｐゴシック" panose="020B0600070205080204" pitchFamily="34" charset="-128"/>
              </a:rPr>
              <a:t>juges</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seront</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sensibles</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à</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ces</a:t>
            </a:r>
            <a:r>
              <a:rPr lang="en-CA" altLang="fr-FR" sz="700" dirty="0">
                <a:latin typeface="Arial" panose="020B0604020202020204" pitchFamily="34" charset="0"/>
                <a:ea typeface="ＭＳ Ｐゴシック" panose="020B0600070205080204" pitchFamily="34" charset="-128"/>
              </a:rPr>
              <a:t> critiques et </a:t>
            </a:r>
            <a:r>
              <a:rPr lang="en-CA" altLang="fr-FR" sz="700" dirty="0" err="1">
                <a:latin typeface="Arial" panose="020B0604020202020204" pitchFamily="34" charset="0"/>
                <a:ea typeface="ＭＳ Ｐゴシック" panose="020B0600070205080204" pitchFamily="34" charset="-128"/>
              </a:rPr>
              <a:t>deviendra</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extrêmement</a:t>
            </a:r>
            <a:r>
              <a:rPr lang="en-CA" altLang="fr-FR" sz="700" dirty="0">
                <a:latin typeface="Arial" panose="020B0604020202020204" pitchFamily="34" charset="0"/>
                <a:ea typeface="ＭＳ Ｐゴシック" panose="020B0600070205080204" pitchFamily="34" charset="-128"/>
              </a:rPr>
              <a:t> rare de torturer les </a:t>
            </a:r>
            <a:r>
              <a:rPr lang="en-CA" altLang="fr-FR" sz="700" dirty="0" err="1">
                <a:latin typeface="Arial" panose="020B0604020202020204" pitchFamily="34" charset="0"/>
                <a:ea typeface="ＭＳ Ｐゴシック" panose="020B0600070205080204" pitchFamily="34" charset="-128"/>
              </a:rPr>
              <a:t>accusés</a:t>
            </a:r>
            <a:r>
              <a:rPr lang="en-CA" altLang="fr-FR" sz="700" dirty="0">
                <a:latin typeface="Arial" panose="020B0604020202020204" pitchFamily="34" charset="0"/>
                <a:ea typeface="ＭＳ Ｐゴシック" panose="020B0600070205080204" pitchFamily="34" charset="-128"/>
              </a:rPr>
              <a:t>.</a:t>
            </a:r>
          </a:p>
          <a:p>
            <a:pPr marL="171450" indent="-171450">
              <a:lnSpc>
                <a:spcPct val="90000"/>
              </a:lnSpc>
              <a:buFontTx/>
              <a:buChar char="-"/>
            </a:pPr>
            <a:endParaRPr lang="en-CA" altLang="fr-FR" sz="700" dirty="0">
              <a:latin typeface="Arial" panose="020B0604020202020204" pitchFamily="34" charset="0"/>
              <a:ea typeface="ＭＳ Ｐゴシック" panose="020B0600070205080204" pitchFamily="34" charset="-128"/>
            </a:endParaRPr>
          </a:p>
          <a:p>
            <a:pPr marL="171450" indent="-171450">
              <a:lnSpc>
                <a:spcPct val="90000"/>
              </a:lnSpc>
              <a:buFontTx/>
              <a:buChar char="-"/>
            </a:pPr>
            <a:r>
              <a:rPr lang="en-CA" altLang="fr-FR" sz="700" dirty="0">
                <a:latin typeface="Arial" panose="020B0604020202020204" pitchFamily="34" charset="0"/>
                <a:ea typeface="ＭＳ Ｐゴシック" panose="020B0600070205080204" pitchFamily="34" charset="-128"/>
              </a:rPr>
              <a:t>1780: le Roi </a:t>
            </a:r>
            <a:r>
              <a:rPr lang="en-CA" altLang="fr-FR" sz="700" dirty="0" err="1">
                <a:latin typeface="Arial" panose="020B0604020202020204" pitchFamily="34" charset="0"/>
                <a:ea typeface="ＭＳ Ｐゴシック" panose="020B0600070205080204" pitchFamily="34" charset="-128"/>
              </a:rPr>
              <a:t>abolit</a:t>
            </a:r>
            <a:r>
              <a:rPr lang="en-CA" altLang="fr-FR" sz="700" dirty="0">
                <a:latin typeface="Arial" panose="020B0604020202020204" pitchFamily="34" charset="0"/>
                <a:ea typeface="ＭＳ Ｐゴシック" panose="020B0600070205080204" pitchFamily="34" charset="-128"/>
              </a:rPr>
              <a:t> dans un </a:t>
            </a:r>
            <a:r>
              <a:rPr lang="en-CA" altLang="fr-FR" sz="700" dirty="0" err="1">
                <a:latin typeface="Arial" panose="020B0604020202020204" pitchFamily="34" charset="0"/>
                <a:ea typeface="ＭＳ Ｐゴシック" panose="020B0600070205080204" pitchFamily="34" charset="-128"/>
              </a:rPr>
              <a:t>édit</a:t>
            </a:r>
            <a:r>
              <a:rPr lang="en-CA" altLang="fr-FR" sz="700" dirty="0">
                <a:latin typeface="Arial" panose="020B0604020202020204" pitchFamily="34" charset="0"/>
                <a:ea typeface="ＭＳ Ｐゴシック" panose="020B0600070205080204" pitchFamily="34" charset="-128"/>
              </a:rPr>
              <a:t> la torture de </a:t>
            </a:r>
            <a:r>
              <a:rPr lang="en-CA" altLang="fr-FR" sz="700" dirty="0" err="1">
                <a:latin typeface="Arial" panose="020B0604020202020204" pitchFamily="34" charset="0"/>
                <a:ea typeface="ＭＳ Ｐゴシック" panose="020B0600070205080204" pitchFamily="34" charset="-128"/>
              </a:rPr>
              <a:t>l’accuse</a:t>
            </a:r>
            <a:endParaRPr lang="en-CA" altLang="fr-FR" sz="700" dirty="0">
              <a:latin typeface="Arial" panose="020B0604020202020204" pitchFamily="34" charset="0"/>
              <a:ea typeface="ＭＳ Ｐゴシック" panose="020B0600070205080204" pitchFamily="34" charset="-128"/>
            </a:endParaRPr>
          </a:p>
          <a:p>
            <a:pPr marL="171450" indent="-171450">
              <a:lnSpc>
                <a:spcPct val="90000"/>
              </a:lnSpc>
              <a:buFontTx/>
              <a:buChar char="-"/>
            </a:pPr>
            <a:endParaRPr lang="en-CA" altLang="fr-FR" sz="700" dirty="0">
              <a:latin typeface="Arial" panose="020B0604020202020204" pitchFamily="34" charset="0"/>
              <a:ea typeface="ＭＳ Ｐゴシック" panose="020B0600070205080204" pitchFamily="34" charset="-128"/>
            </a:endParaRPr>
          </a:p>
          <a:p>
            <a:pPr marL="171450" indent="-171450">
              <a:lnSpc>
                <a:spcPct val="90000"/>
              </a:lnSpc>
              <a:buFontTx/>
              <a:buChar char="-"/>
            </a:pPr>
            <a:endParaRPr lang="en-CA" altLang="fr-FR" sz="700" dirty="0">
              <a:latin typeface="Arial" panose="020B0604020202020204" pitchFamily="34" charset="0"/>
              <a:ea typeface="ＭＳ Ｐゴシック" panose="020B0600070205080204" pitchFamily="34" charset="-128"/>
            </a:endParaRPr>
          </a:p>
          <a:p>
            <a:pPr marL="171450" indent="-171450">
              <a:lnSpc>
                <a:spcPct val="90000"/>
              </a:lnSpc>
              <a:buFontTx/>
              <a:buChar char="-"/>
            </a:pPr>
            <a:r>
              <a:rPr lang="en-CA" altLang="fr-FR" sz="700" dirty="0" err="1">
                <a:latin typeface="Arial" panose="020B0604020202020204" pitchFamily="34" charset="0"/>
                <a:ea typeface="ＭＳ Ｐゴシック" panose="020B0600070205080204" pitchFamily="34" charset="-128"/>
              </a:rPr>
              <a:t>Différences</a:t>
            </a:r>
            <a:r>
              <a:rPr lang="en-CA" altLang="fr-FR" sz="700" dirty="0">
                <a:latin typeface="Arial" panose="020B0604020202020204" pitchFamily="34" charset="0"/>
                <a:ea typeface="ＭＳ Ｐゴシック" panose="020B0600070205080204" pitchFamily="34" charset="-128"/>
              </a:rPr>
              <a:t> regionals: </a:t>
            </a:r>
            <a:r>
              <a:rPr lang="en-CA" altLang="fr-FR" sz="700" dirty="0" err="1">
                <a:latin typeface="Arial" panose="020B0604020202020204" pitchFamily="34" charset="0"/>
                <a:ea typeface="ＭＳ Ｐゴシック" panose="020B0600070205080204" pitchFamily="34" charset="-128"/>
              </a:rPr>
              <a:t>bcp</a:t>
            </a:r>
            <a:r>
              <a:rPr lang="en-CA" altLang="fr-FR" sz="700" dirty="0">
                <a:latin typeface="Arial" panose="020B0604020202020204" pitchFamily="34" charset="0"/>
                <a:ea typeface="ＭＳ Ｐゴシック" panose="020B0600070205080204" pitchFamily="34" charset="-128"/>
              </a:rPr>
              <a:t> de </a:t>
            </a:r>
            <a:r>
              <a:rPr lang="en-CA" altLang="fr-FR" sz="700" dirty="0" err="1">
                <a:latin typeface="Arial" panose="020B0604020202020204" pitchFamily="34" charset="0"/>
                <a:ea typeface="ＭＳ Ｐゴシック" panose="020B0600070205080204" pitchFamily="34" charset="-128"/>
              </a:rPr>
              <a:t>règles</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juridiques</a:t>
            </a:r>
            <a:r>
              <a:rPr lang="en-CA" altLang="fr-FR" sz="700" dirty="0">
                <a:latin typeface="Arial" panose="020B0604020202020204" pitchFamily="34" charset="0"/>
                <a:ea typeface="ＭＳ Ｐゴシック" panose="020B0600070205080204" pitchFamily="34" charset="-128"/>
              </a:rPr>
              <a:t> variables </a:t>
            </a:r>
            <a:r>
              <a:rPr lang="en-CA" altLang="fr-FR" sz="700" dirty="0" err="1">
                <a:latin typeface="Arial" panose="020B0604020202020204" pitchFamily="34" charset="0"/>
                <a:ea typeface="ＭＳ Ｐゴシック" panose="020B0600070205080204" pitchFamily="34" charset="-128"/>
              </a:rPr>
              <a:t>d’une</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partie</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à</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l’autre</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en</a:t>
            </a:r>
            <a:r>
              <a:rPr lang="en-CA" altLang="fr-FR" sz="700" dirty="0">
                <a:latin typeface="Arial" panose="020B0604020202020204" pitchFamily="34" charset="0"/>
                <a:ea typeface="ＭＳ Ｐゴシック" panose="020B0600070205080204" pitchFamily="34" charset="-128"/>
              </a:rPr>
              <a:t> France (surtout </a:t>
            </a:r>
            <a:r>
              <a:rPr lang="en-CA" altLang="fr-FR" sz="700" dirty="0" err="1">
                <a:latin typeface="Arial" panose="020B0604020202020204" pitchFamily="34" charset="0"/>
                <a:ea typeface="ＭＳ Ｐゴシック" panose="020B0600070205080204" pitchFamily="34" charset="-128"/>
              </a:rPr>
              <a:t>règles</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concernant</a:t>
            </a:r>
            <a:r>
              <a:rPr lang="en-CA" altLang="fr-FR" sz="700" dirty="0">
                <a:latin typeface="Arial" panose="020B0604020202020204" pitchFamily="34" charset="0"/>
                <a:ea typeface="ＭＳ Ｐゴシック" panose="020B0600070205080204" pitchFamily="34" charset="-128"/>
              </a:rPr>
              <a:t> la taxation, le droit public). </a:t>
            </a:r>
            <a:r>
              <a:rPr lang="en-CA" altLang="fr-FR" sz="700" dirty="0" err="1">
                <a:latin typeface="Arial" panose="020B0604020202020204" pitchFamily="34" charset="0"/>
                <a:ea typeface="ＭＳ Ｐゴシック" panose="020B0600070205080204" pitchFamily="34" charset="-128"/>
              </a:rPr>
              <a:t>Considéré</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comme</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qqchose</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d’inadmissible</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lorsque</a:t>
            </a:r>
            <a:r>
              <a:rPr lang="en-CA" altLang="fr-FR" sz="700" dirty="0">
                <a:latin typeface="Arial" panose="020B0604020202020204" pitchFamily="34" charset="0"/>
                <a:ea typeface="ＭＳ Ｐゴシック" panose="020B0600070205080204" pitchFamily="34" charset="-128"/>
              </a:rPr>
              <a:t> la France </a:t>
            </a:r>
            <a:r>
              <a:rPr lang="en-CA" altLang="fr-FR" sz="700" dirty="0" err="1">
                <a:latin typeface="Arial" panose="020B0604020202020204" pitchFamily="34" charset="0"/>
                <a:ea typeface="ＭＳ Ｐゴシック" panose="020B0600070205080204" pitchFamily="34" charset="-128"/>
              </a:rPr>
              <a:t>est</a:t>
            </a:r>
            <a:r>
              <a:rPr lang="en-CA" altLang="fr-FR" sz="700" dirty="0">
                <a:latin typeface="Arial" panose="020B0604020202020204" pitchFamily="34" charset="0"/>
                <a:ea typeface="ＭＳ Ｐゴシック" panose="020B0600070205080204" pitchFamily="34" charset="-128"/>
              </a:rPr>
              <a:t> un grand </a:t>
            </a:r>
            <a:r>
              <a:rPr lang="en-CA" altLang="fr-FR" sz="700" dirty="0" err="1">
                <a:latin typeface="Arial" panose="020B0604020202020204" pitchFamily="34" charset="0"/>
                <a:ea typeface="ＭＳ Ｐゴシック" panose="020B0600070205080204" pitchFamily="34" charset="-128"/>
              </a:rPr>
              <a:t>royaume</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en</a:t>
            </a:r>
            <a:r>
              <a:rPr lang="en-CA" altLang="fr-FR" sz="700" dirty="0">
                <a:latin typeface="Arial" panose="020B0604020202020204" pitchFamily="34" charset="0"/>
                <a:ea typeface="ＭＳ Ｐゴシック" panose="020B0600070205080204" pitchFamily="34" charset="-128"/>
              </a:rPr>
              <a:t> droit public, on </a:t>
            </a:r>
            <a:r>
              <a:rPr lang="en-CA" altLang="fr-FR" sz="700" dirty="0" err="1">
                <a:latin typeface="Arial" panose="020B0604020202020204" pitchFamily="34" charset="0"/>
                <a:ea typeface="ＭＳ Ｐゴシック" panose="020B0600070205080204" pitchFamily="34" charset="-128"/>
              </a:rPr>
              <a:t>considère</a:t>
            </a:r>
            <a:r>
              <a:rPr lang="en-CA" altLang="fr-FR" sz="700" dirty="0">
                <a:latin typeface="Arial" panose="020B0604020202020204" pitchFamily="34" charset="0"/>
                <a:ea typeface="ＭＳ Ｐゴシック" panose="020B0600070205080204" pitchFamily="34" charset="-128"/>
              </a:rPr>
              <a:t> que les </a:t>
            </a:r>
            <a:r>
              <a:rPr lang="en-CA" altLang="fr-FR" sz="700" dirty="0" err="1">
                <a:latin typeface="Arial" panose="020B0604020202020204" pitchFamily="34" charset="0"/>
                <a:ea typeface="ＭＳ Ｐゴシック" panose="020B0600070205080204" pitchFamily="34" charset="-128"/>
              </a:rPr>
              <a:t>règles</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doivent</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être</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uniformes</a:t>
            </a:r>
            <a:r>
              <a:rPr lang="en-CA" altLang="fr-FR" sz="700" dirty="0">
                <a:latin typeface="Arial" panose="020B0604020202020204" pitchFamily="34" charset="0"/>
                <a:ea typeface="ＭＳ Ｐゴシック" panose="020B0600070205080204" pitchFamily="34" charset="-128"/>
              </a:rPr>
              <a:t>.</a:t>
            </a:r>
          </a:p>
          <a:p>
            <a:pPr marL="171450" indent="-171450">
              <a:lnSpc>
                <a:spcPct val="90000"/>
              </a:lnSpc>
              <a:buFontTx/>
              <a:buChar char="-"/>
            </a:pPr>
            <a:r>
              <a:rPr lang="en-CA" altLang="fr-FR" sz="700" dirty="0" err="1">
                <a:latin typeface="Arial" panose="020B0604020202020204" pitchFamily="34" charset="0"/>
                <a:ea typeface="ＭＳ Ｐゴシック" panose="020B0600070205080204" pitchFamily="34" charset="-128"/>
              </a:rPr>
              <a:t>En</a:t>
            </a:r>
            <a:r>
              <a:rPr lang="en-CA" altLang="fr-FR" sz="700" dirty="0">
                <a:latin typeface="Arial" panose="020B0604020202020204" pitchFamily="34" charset="0"/>
                <a:ea typeface="ＭＳ Ｐゴシック" panose="020B0600070205080204" pitchFamily="34" charset="-128"/>
              </a:rPr>
              <a:t> droit </a:t>
            </a:r>
            <a:r>
              <a:rPr lang="en-CA" altLang="fr-FR" sz="700" dirty="0" err="1">
                <a:latin typeface="Arial" panose="020B0604020202020204" pitchFamily="34" charset="0"/>
                <a:ea typeface="ＭＳ Ｐゴシック" panose="020B0600070205080204" pitchFamily="34" charset="-128"/>
              </a:rPr>
              <a:t>privé</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ce</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n’est</a:t>
            </a:r>
            <a:r>
              <a:rPr lang="en-CA" altLang="fr-FR" sz="700" dirty="0">
                <a:latin typeface="Arial" panose="020B0604020202020204" pitchFamily="34" charset="0"/>
                <a:ea typeface="ＭＳ Ｐゴシック" panose="020B0600070205080204" pitchFamily="34" charset="-128"/>
              </a:rPr>
              <a:t> pas un grand </a:t>
            </a:r>
            <a:r>
              <a:rPr lang="en-CA" altLang="fr-FR" sz="700" dirty="0" err="1">
                <a:latin typeface="Arial" panose="020B0604020202020204" pitchFamily="34" charset="0"/>
                <a:ea typeface="ＭＳ Ｐゴシック" panose="020B0600070205080204" pitchFamily="34" charset="-128"/>
              </a:rPr>
              <a:t>problème</a:t>
            </a:r>
            <a:r>
              <a:rPr lang="en-CA" altLang="fr-FR" sz="700" dirty="0">
                <a:latin typeface="Arial" panose="020B0604020202020204" pitchFamily="34" charset="0"/>
                <a:ea typeface="ＭＳ Ｐゴシック" panose="020B0600070205080204" pitchFamily="34" charset="-128"/>
              </a:rPr>
              <a:t>.</a:t>
            </a:r>
          </a:p>
          <a:p>
            <a:pPr marL="171450" indent="-171450">
              <a:lnSpc>
                <a:spcPct val="90000"/>
              </a:lnSpc>
              <a:buFontTx/>
              <a:buChar char="-"/>
            </a:pPr>
            <a:endParaRPr lang="en-CA" altLang="fr-FR" sz="700" dirty="0">
              <a:latin typeface="Arial" panose="020B0604020202020204" pitchFamily="34" charset="0"/>
              <a:ea typeface="ＭＳ Ｐゴシック" panose="020B0600070205080204" pitchFamily="34" charset="-128"/>
            </a:endParaRPr>
          </a:p>
          <a:p>
            <a:pPr marL="171450" indent="-171450">
              <a:lnSpc>
                <a:spcPct val="90000"/>
              </a:lnSpc>
              <a:buFontTx/>
              <a:buChar char="-"/>
            </a:pPr>
            <a:endParaRPr lang="en-CA" altLang="fr-FR" sz="700" dirty="0">
              <a:latin typeface="Arial" panose="020B0604020202020204" pitchFamily="34" charset="0"/>
              <a:ea typeface="ＭＳ Ｐゴシック" panose="020B0600070205080204" pitchFamily="34" charset="-128"/>
            </a:endParaRPr>
          </a:p>
          <a:p>
            <a:pPr marL="171450" indent="-171450">
              <a:lnSpc>
                <a:spcPct val="90000"/>
              </a:lnSpc>
              <a:buFontTx/>
              <a:buChar char="-"/>
            </a:pPr>
            <a:r>
              <a:rPr lang="en-CA" altLang="fr-FR" sz="700" dirty="0" err="1">
                <a:latin typeface="Arial" panose="020B0604020202020204" pitchFamily="34" charset="0"/>
                <a:ea typeface="ＭＳ Ｐゴシック" panose="020B0600070205080204" pitchFamily="34" charset="-128"/>
              </a:rPr>
              <a:t>Toutes</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ces</a:t>
            </a:r>
            <a:r>
              <a:rPr lang="en-CA" altLang="fr-FR" sz="700" dirty="0">
                <a:latin typeface="Arial" panose="020B0604020202020204" pitchFamily="34" charset="0"/>
                <a:ea typeface="ＭＳ Ｐゴシック" panose="020B0600070205080204" pitchFamily="34" charset="-128"/>
              </a:rPr>
              <a:t> critiques/revendications </a:t>
            </a:r>
            <a:r>
              <a:rPr lang="en-CA" altLang="fr-FR" sz="700" dirty="0" err="1">
                <a:latin typeface="Arial" panose="020B0604020202020204" pitchFamily="34" charset="0"/>
                <a:ea typeface="ＭＳ Ｐゴシック" panose="020B0600070205080204" pitchFamily="34" charset="-128"/>
              </a:rPr>
              <a:t>provoqueront</a:t>
            </a:r>
            <a:r>
              <a:rPr lang="en-CA" altLang="fr-FR" sz="700" dirty="0">
                <a:latin typeface="Arial" panose="020B0604020202020204" pitchFamily="34" charset="0"/>
                <a:ea typeface="ＭＳ Ｐゴシック" panose="020B0600070205080204" pitchFamily="34" charset="-128"/>
              </a:rPr>
              <a:t> des </a:t>
            </a:r>
            <a:r>
              <a:rPr lang="en-CA" altLang="fr-FR" sz="700" dirty="0" err="1">
                <a:latin typeface="Arial" panose="020B0604020202020204" pitchFamily="34" charset="0"/>
                <a:ea typeface="ＭＳ Ｐゴシック" panose="020B0600070205080204" pitchFamily="34" charset="-128"/>
              </a:rPr>
              <a:t>changements</a:t>
            </a:r>
            <a:r>
              <a:rPr lang="en-CA" altLang="fr-FR" sz="700" dirty="0">
                <a:latin typeface="Arial" panose="020B0604020202020204" pitchFamily="34" charset="0"/>
                <a:ea typeface="ＭＳ Ｐゴシック" panose="020B0600070205080204" pitchFamily="34" charset="-128"/>
              </a:rPr>
              <a:t> très </a:t>
            </a:r>
            <a:r>
              <a:rPr lang="en-CA" altLang="fr-FR" sz="700" dirty="0" err="1">
                <a:latin typeface="Arial" panose="020B0604020202020204" pitchFamily="34" charset="0"/>
                <a:ea typeface="ＭＳ Ｐゴシック" panose="020B0600070205080204" pitchFamily="34" charset="-128"/>
              </a:rPr>
              <a:t>rapides</a:t>
            </a:r>
            <a:r>
              <a:rPr lang="en-CA" altLang="fr-FR" sz="700" dirty="0">
                <a:latin typeface="Arial" panose="020B0604020202020204" pitchFamily="34" charset="0"/>
                <a:ea typeface="ＭＳ Ｐゴシック" panose="020B0600070205080204" pitchFamily="34" charset="-128"/>
              </a:rPr>
              <a:t>. De plus </a:t>
            </a:r>
            <a:r>
              <a:rPr lang="en-CA" altLang="fr-FR" sz="700" dirty="0" err="1">
                <a:latin typeface="Arial" panose="020B0604020202020204" pitchFamily="34" charset="0"/>
                <a:ea typeface="ＭＳ Ｐゴシック" panose="020B0600070205080204" pitchFamily="34" charset="-128"/>
              </a:rPr>
              <a:t>en</a:t>
            </a:r>
            <a:r>
              <a:rPr lang="en-CA" altLang="fr-FR" sz="700" dirty="0">
                <a:latin typeface="Arial" panose="020B0604020202020204" pitchFamily="34" charset="0"/>
                <a:ea typeface="ＭＳ Ｐゴシック" panose="020B0600070205080204" pitchFamily="34" charset="-128"/>
              </a:rPr>
              <a:t> plus de gens </a:t>
            </a:r>
            <a:r>
              <a:rPr lang="en-CA" altLang="fr-FR" sz="700" dirty="0" err="1">
                <a:latin typeface="Arial" panose="020B0604020202020204" pitchFamily="34" charset="0"/>
                <a:ea typeface="ＭＳ Ｐゴシック" panose="020B0600070205080204" pitchFamily="34" charset="-128"/>
              </a:rPr>
              <a:t>éduqués</a:t>
            </a:r>
            <a:r>
              <a:rPr lang="en-CA" altLang="fr-FR" sz="700" dirty="0">
                <a:latin typeface="Arial" panose="020B0604020202020204" pitchFamily="34" charset="0"/>
                <a:ea typeface="ＭＳ Ｐゴシック" panose="020B0600070205080204" pitchFamily="34" charset="-128"/>
              </a:rPr>
              <a:t> adherent </a:t>
            </a:r>
            <a:r>
              <a:rPr lang="en-CA" altLang="fr-FR" sz="700" dirty="0" err="1">
                <a:latin typeface="Arial" panose="020B0604020202020204" pitchFamily="34" charset="0"/>
                <a:ea typeface="ＭＳ Ｐゴシック" panose="020B0600070205080204" pitchFamily="34" charset="-128"/>
              </a:rPr>
              <a:t>à</a:t>
            </a:r>
            <a:r>
              <a:rPr lang="en-CA" altLang="fr-FR" sz="700" dirty="0">
                <a:latin typeface="Arial" panose="020B0604020202020204" pitchFamily="34" charset="0"/>
                <a:ea typeface="ＭＳ Ｐゴシック" panose="020B0600070205080204" pitchFamily="34" charset="-128"/>
              </a:rPr>
              <a:t> </a:t>
            </a:r>
            <a:r>
              <a:rPr lang="en-CA" altLang="fr-FR" sz="700" dirty="0" err="1">
                <a:latin typeface="Arial" panose="020B0604020202020204" pitchFamily="34" charset="0"/>
                <a:ea typeface="ＭＳ Ｐゴシック" panose="020B0600070205080204" pitchFamily="34" charset="-128"/>
              </a:rPr>
              <a:t>ce</a:t>
            </a:r>
            <a:r>
              <a:rPr lang="en-CA" altLang="fr-FR" sz="700" dirty="0">
                <a:latin typeface="Arial" panose="020B0604020202020204" pitchFamily="34" charset="0"/>
                <a:ea typeface="ＭＳ Ｐゴシック" panose="020B0600070205080204" pitchFamily="34" charset="-128"/>
              </a:rPr>
              <a:t> movement, </a:t>
            </a:r>
            <a:r>
              <a:rPr lang="en-CA" altLang="fr-FR" sz="700" dirty="0" err="1">
                <a:latin typeface="Arial" panose="020B0604020202020204" pitchFamily="34" charset="0"/>
                <a:ea typeface="ＭＳ Ｐゴシック" panose="020B0600070205080204" pitchFamily="34" charset="-128"/>
              </a:rPr>
              <a:t>cette</a:t>
            </a:r>
            <a:r>
              <a:rPr lang="en-CA" altLang="fr-FR" sz="700" dirty="0">
                <a:latin typeface="Arial" panose="020B0604020202020204" pitchFamily="34" charset="0"/>
                <a:ea typeface="ＭＳ Ｐゴシック" panose="020B0600070205080204" pitchFamily="34" charset="-128"/>
              </a:rPr>
              <a:t> critique.</a:t>
            </a:r>
          </a:p>
        </p:txBody>
      </p:sp>
      <p:sp>
        <p:nvSpPr>
          <p:cNvPr id="84995" name="Espace réservé du numéro de diapositive 3">
            <a:extLst>
              <a:ext uri="{FF2B5EF4-FFF2-40B4-BE49-F238E27FC236}">
                <a16:creationId xmlns:a16="http://schemas.microsoft.com/office/drawing/2014/main" id="{23659082-682A-A925-28DB-F76609CD6F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436EE59-2EE4-5C41-95AF-A4B37C994A10}" type="slidenum">
              <a:rPr lang="fr-FR" altLang="fr-FR" sz="1200" smtClean="0">
                <a:latin typeface="Tahoma" panose="020B0604030504040204" pitchFamily="34" charset="0"/>
              </a:rPr>
              <a:pPr/>
              <a:t>21</a:t>
            </a:fld>
            <a:endParaRPr lang="fr-FR" altLang="fr-FR" sz="1200">
              <a:latin typeface="Tahoma" panose="020B060403050404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5A711F5C-DA31-DEB9-B686-E46A15E555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CA320E4-EF37-D148-990A-CED3E2676E75}" type="slidenum">
              <a:rPr lang="fr-FR" altLang="fr-FR" sz="1200" smtClean="0">
                <a:latin typeface="Tahoma" panose="020B0604030504040204" pitchFamily="34" charset="0"/>
              </a:rPr>
              <a:pPr/>
              <a:t>22</a:t>
            </a:fld>
            <a:endParaRPr lang="fr-FR" altLang="fr-FR" sz="1200">
              <a:latin typeface="Tahoma" panose="020B0604030504040204" pitchFamily="34" charset="0"/>
            </a:endParaRPr>
          </a:p>
        </p:txBody>
      </p:sp>
      <p:sp>
        <p:nvSpPr>
          <p:cNvPr id="87042" name="Rectangle 2">
            <a:extLst>
              <a:ext uri="{FF2B5EF4-FFF2-40B4-BE49-F238E27FC236}">
                <a16:creationId xmlns:a16="http://schemas.microsoft.com/office/drawing/2014/main" id="{824C1C12-B170-14A3-B9AF-EFB20AB4892D}"/>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A4A2DD39-93A4-3E6C-3632-A1A9CFB132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F564F1CE-1D9E-CF29-5168-51676782AA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4BC8ACA-4BA8-784E-AEF5-19058E9D130E}" type="slidenum">
              <a:rPr lang="fr-FR" altLang="fr-FR" sz="1200" smtClean="0">
                <a:latin typeface="Tahoma" panose="020B0604030504040204" pitchFamily="34" charset="0"/>
              </a:rPr>
              <a:pPr/>
              <a:t>23</a:t>
            </a:fld>
            <a:endParaRPr lang="fr-FR" altLang="fr-FR" sz="1200">
              <a:latin typeface="Tahoma" panose="020B0604030504040204" pitchFamily="34" charset="0"/>
            </a:endParaRPr>
          </a:p>
        </p:txBody>
      </p:sp>
      <p:sp>
        <p:nvSpPr>
          <p:cNvPr id="89090" name="Rectangle 2">
            <a:extLst>
              <a:ext uri="{FF2B5EF4-FFF2-40B4-BE49-F238E27FC236}">
                <a16:creationId xmlns:a16="http://schemas.microsoft.com/office/drawing/2014/main" id="{11CA87FB-792B-2695-8444-CB0A250D1DF0}"/>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ABE29BA6-EF48-9AEA-1906-7E9C3A55A0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22258838-4AF8-718C-73FB-EF5168AA69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58E1A68-B11A-FC42-AC6C-D2B66194169F}" type="slidenum">
              <a:rPr lang="fr-FR" altLang="fr-FR" sz="1200" smtClean="0">
                <a:latin typeface="Tahoma" panose="020B0604030504040204" pitchFamily="34" charset="0"/>
              </a:rPr>
              <a:pPr/>
              <a:t>24</a:t>
            </a:fld>
            <a:endParaRPr lang="fr-FR" altLang="fr-FR" sz="1200">
              <a:latin typeface="Tahoma" panose="020B0604030504040204" pitchFamily="34" charset="0"/>
            </a:endParaRPr>
          </a:p>
        </p:txBody>
      </p:sp>
      <p:sp>
        <p:nvSpPr>
          <p:cNvPr id="91138" name="Rectangle 2">
            <a:extLst>
              <a:ext uri="{FF2B5EF4-FFF2-40B4-BE49-F238E27FC236}">
                <a16:creationId xmlns:a16="http://schemas.microsoft.com/office/drawing/2014/main" id="{8E9E49AD-4ACA-96B3-8EEC-71ECE5403682}"/>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22588E45-D194-2EC0-D139-46B042455C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F2EFA728-26AA-AE0B-DF25-5FA605C799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F86348A-F413-494F-9C62-297ED4C8A492}" type="slidenum">
              <a:rPr lang="fr-FR" altLang="fr-FR" sz="1200" smtClean="0">
                <a:latin typeface="Tahoma" panose="020B0604030504040204" pitchFamily="34" charset="0"/>
              </a:rPr>
              <a:pPr/>
              <a:t>25</a:t>
            </a:fld>
            <a:endParaRPr lang="fr-FR" altLang="fr-FR" sz="1200">
              <a:latin typeface="Tahoma" panose="020B0604030504040204" pitchFamily="34" charset="0"/>
            </a:endParaRPr>
          </a:p>
        </p:txBody>
      </p:sp>
      <p:sp>
        <p:nvSpPr>
          <p:cNvPr id="93186" name="Rectangle 2">
            <a:extLst>
              <a:ext uri="{FF2B5EF4-FFF2-40B4-BE49-F238E27FC236}">
                <a16:creationId xmlns:a16="http://schemas.microsoft.com/office/drawing/2014/main" id="{3F3DF287-FB54-BD10-A4F0-A235E2F9D08D}"/>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161C3D84-FE84-12B8-06B1-BDE8476324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Espace réservé de l'image des diapositives 1">
            <a:extLst>
              <a:ext uri="{FF2B5EF4-FFF2-40B4-BE49-F238E27FC236}">
                <a16:creationId xmlns:a16="http://schemas.microsoft.com/office/drawing/2014/main" id="{00D6A280-058F-E3EB-C356-30CCC86AFC91}"/>
              </a:ext>
            </a:extLst>
          </p:cNvPr>
          <p:cNvSpPr>
            <a:spLocks noGrp="1" noRot="1" noChangeAspect="1" noChangeArrowheads="1" noTextEdit="1"/>
          </p:cNvSpPr>
          <p:nvPr>
            <p:ph type="sldImg"/>
          </p:nvPr>
        </p:nvSpPr>
        <p:spPr>
          <a:ln/>
        </p:spPr>
      </p:sp>
      <p:sp>
        <p:nvSpPr>
          <p:cNvPr id="21506" name="Espace réservé des commentaires 2">
            <a:extLst>
              <a:ext uri="{FF2B5EF4-FFF2-40B4-BE49-F238E27FC236}">
                <a16:creationId xmlns:a16="http://schemas.microsoft.com/office/drawing/2014/main" id="{1E739F6E-7D3D-54A7-60F2-37875E3877E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a typeface="ＭＳ Ｐゴシック" panose="020B0600070205080204" pitchFamily="34" charset="-128"/>
            </a:endParaRPr>
          </a:p>
        </p:txBody>
      </p:sp>
      <p:sp>
        <p:nvSpPr>
          <p:cNvPr id="21507" name="Espace réservé du numéro de diapositive 3">
            <a:extLst>
              <a:ext uri="{FF2B5EF4-FFF2-40B4-BE49-F238E27FC236}">
                <a16:creationId xmlns:a16="http://schemas.microsoft.com/office/drawing/2014/main" id="{EB85BE93-2740-C4BB-82D2-7A3C0F177EB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5A18384-971D-8A42-A0E6-9B8ADFD904A5}" type="slidenum">
              <a:rPr lang="fr-FR" altLang="fr-FR" sz="1200" smtClean="0">
                <a:latin typeface="Tahoma" panose="020B0604030504040204" pitchFamily="34" charset="0"/>
              </a:rPr>
              <a:pPr/>
              <a:t>3</a:t>
            </a:fld>
            <a:endParaRPr lang="fr-FR" altLang="fr-FR" sz="1200">
              <a:latin typeface="Tahoma" panose="020B060403050404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BCF267F7-1EBA-776C-DBD9-CB330D28F8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6D63D71-304A-FD43-9D02-35AC431ABACE}" type="slidenum">
              <a:rPr lang="fr-FR" altLang="fr-FR" sz="1200" smtClean="0">
                <a:latin typeface="Tahoma" panose="020B0604030504040204" pitchFamily="34" charset="0"/>
              </a:rPr>
              <a:pPr/>
              <a:t>4</a:t>
            </a:fld>
            <a:endParaRPr lang="fr-FR" altLang="fr-FR" sz="1200">
              <a:latin typeface="Tahoma" panose="020B0604030504040204" pitchFamily="34" charset="0"/>
            </a:endParaRPr>
          </a:p>
        </p:txBody>
      </p:sp>
      <p:sp>
        <p:nvSpPr>
          <p:cNvPr id="23554" name="Rectangle 2">
            <a:extLst>
              <a:ext uri="{FF2B5EF4-FFF2-40B4-BE49-F238E27FC236}">
                <a16:creationId xmlns:a16="http://schemas.microsoft.com/office/drawing/2014/main" id="{BA615A05-89A5-1921-A687-0888D32C8116}"/>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966162CA-E251-5551-380F-5E735B642E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Coutumes= sources première du droit dans une grande partie du royaume français</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1454: le Roi fait une réforme.</a:t>
            </a:r>
          </a:p>
          <a:p>
            <a:pPr eaLnBrk="1" hangingPunct="1"/>
            <a:r>
              <a:rPr lang="fr-CA" altLang="fr-FR" dirty="0">
                <a:latin typeface="Arial" panose="020B0604020202020204" pitchFamily="34" charset="0"/>
                <a:ea typeface="ＭＳ Ｐゴシック" panose="020B0600070205080204" pitchFamily="34" charset="-128"/>
              </a:rPr>
              <a:t>Pourquoi? Les enquêtes </a:t>
            </a:r>
            <a:r>
              <a:rPr lang="fr-CA" altLang="fr-FR" dirty="0" err="1">
                <a:latin typeface="Arial" panose="020B0604020202020204" pitchFamily="34" charset="0"/>
                <a:ea typeface="ＭＳ Ｐゴシック" panose="020B0600070205080204" pitchFamily="34" charset="-128"/>
              </a:rPr>
              <a:t>parturmes</a:t>
            </a:r>
            <a:r>
              <a:rPr lang="fr-CA" altLang="fr-FR" dirty="0">
                <a:latin typeface="Arial" panose="020B0604020202020204" pitchFamily="34" charset="0"/>
                <a:ea typeface="ＭＳ Ｐゴシック" panose="020B0600070205080204" pitchFamily="34" charset="-128"/>
              </a:rPr>
              <a:t> posent problème. Si déjà enquête faite dans la même Cour de la même région, on utilise les précédents, donc les avocats les connaissent bien. Les avocats veulent l’enquête </a:t>
            </a:r>
            <a:r>
              <a:rPr lang="fr-CA" altLang="fr-FR" dirty="0" err="1">
                <a:latin typeface="Arial" panose="020B0604020202020204" pitchFamily="34" charset="0"/>
                <a:ea typeface="ＭＳ Ｐゴシック" panose="020B0600070205080204" pitchFamily="34" charset="-128"/>
              </a:rPr>
              <a:t>parturme</a:t>
            </a:r>
            <a:r>
              <a:rPr lang="fr-CA" altLang="fr-FR" dirty="0">
                <a:latin typeface="Arial" panose="020B0604020202020204" pitchFamily="34" charset="0"/>
                <a:ea typeface="ＭＳ Ｐゴシック" panose="020B0600070205080204" pitchFamily="34" charset="-128"/>
              </a:rPr>
              <a:t> qui correspond exactement à la leur, mais parfois ne la trouve pas. Prennent la meilleure qu’il peuvent trouver, même si la question est parfois pas exactement la même, ou qu’elle ne vient pas de la même seigneurie (qui a une coutume différente). Enquêtes peuvent être plus ou moins pertinentes selon le cas.</a:t>
            </a:r>
          </a:p>
          <a:p>
            <a:pPr eaLnBrk="1" hangingPunct="1"/>
            <a:r>
              <a:rPr lang="fr-CA" altLang="fr-FR" dirty="0">
                <a:latin typeface="Arial" panose="020B0604020202020204" pitchFamily="34" charset="0"/>
                <a:ea typeface="ＭＳ Ｐゴシック" panose="020B0600070205080204" pitchFamily="34" charset="-128"/>
              </a:rPr>
              <a:t>Débat: est-ce même point de droit discuté ici que dans l’autre enquête?</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On peut faire de nouvelles enquêtes </a:t>
            </a:r>
            <a:r>
              <a:rPr lang="fr-CA" altLang="fr-FR" dirty="0" err="1">
                <a:latin typeface="Arial" panose="020B0604020202020204" pitchFamily="34" charset="0"/>
                <a:ea typeface="ＭＳ Ｐゴシック" panose="020B0600070205080204" pitchFamily="34" charset="-128"/>
              </a:rPr>
              <a:t>parturmes</a:t>
            </a:r>
            <a:r>
              <a:rPr lang="fr-CA" altLang="fr-FR" dirty="0">
                <a:latin typeface="Arial" panose="020B0604020202020204" pitchFamily="34" charset="0"/>
                <a:ea typeface="ＭＳ Ｐゴシック" panose="020B0600070205080204" pitchFamily="34" charset="-128"/>
              </a:rPr>
              <a:t>, mais souvent contradictions apportées avec les anciennes déjà existantes.</a:t>
            </a:r>
          </a:p>
          <a:p>
            <a:pPr eaLnBrk="1" hangingPunct="1"/>
            <a:r>
              <a:rPr lang="fr-CA" altLang="fr-FR" dirty="0">
                <a:latin typeface="Arial" panose="020B0604020202020204" pitchFamily="34" charset="0"/>
                <a:ea typeface="ＭＳ Ｐゴシック" panose="020B0600070205080204" pitchFamily="34" charset="-128"/>
              </a:rPr>
              <a:t>= beaucoup de confusion, débats, arguments pour savoir quelle règle appliquer au procès. Crée des délais et des coûts supplémentaires, trop d’énergie accordée dans la recherche de la coutume que sur le fond de l’affaire. </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Solution:</a:t>
            </a:r>
          </a:p>
          <a:p>
            <a:pPr eaLnBrk="1" hangingPunct="1"/>
            <a:r>
              <a:rPr lang="fr-CA" altLang="fr-FR" dirty="0">
                <a:latin typeface="Arial" panose="020B0604020202020204" pitchFamily="34" charset="0"/>
                <a:ea typeface="ＭＳ Ｐゴシック" panose="020B0600070205080204" pitchFamily="34" charset="-128"/>
              </a:rPr>
              <a:t>SI on met par écrit les règles de la coutume, il y aura 1 seul texte qui les résumera.</a:t>
            </a:r>
          </a:p>
          <a:p>
            <a:pPr eaLnBrk="1" hangingPunct="1"/>
            <a:r>
              <a:rPr lang="fr-CA" altLang="fr-FR" dirty="0">
                <a:latin typeface="Arial" panose="020B0604020202020204" pitchFamily="34" charset="0"/>
                <a:ea typeface="ＭＳ Ｐゴシック" panose="020B0600070205080204" pitchFamily="34" charset="-128"/>
              </a:rPr>
              <a:t>=Ordonnance. </a:t>
            </a:r>
          </a:p>
          <a:p>
            <a:pPr eaLnBrk="1" hangingPunct="1"/>
            <a:r>
              <a:rPr lang="fr-CA" altLang="fr-FR" dirty="0">
                <a:latin typeface="Arial" panose="020B0604020202020204" pitchFamily="34" charset="0"/>
                <a:ea typeface="ＭＳ Ｐゴシック" panose="020B0600070205080204" pitchFamily="34" charset="-128"/>
              </a:rPr>
              <a:t>Demande aux régions d’écrire/résumer leurs règles de coutume par écrit</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Le Roi se réserve pleine discrétion pour accepter/rejeter dans la proposition qui lui est transmise, avec consultation du Parlement.</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Manque d’enthousiasme de la part des régions, marchera juste une fois en 1461 dans la région d’Anjou.</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6278A2BB-0D6C-AB39-86F5-44186E5F23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FC08373-54CC-C147-9CDD-013EFF1F4E06}" type="slidenum">
              <a:rPr lang="fr-FR" altLang="fr-FR" sz="1200" smtClean="0">
                <a:latin typeface="Tahoma" panose="020B0604030504040204" pitchFamily="34" charset="0"/>
              </a:rPr>
              <a:pPr/>
              <a:t>5</a:t>
            </a:fld>
            <a:endParaRPr lang="fr-FR" altLang="fr-FR" sz="1200">
              <a:latin typeface="Tahoma" panose="020B0604030504040204" pitchFamily="34" charset="0"/>
            </a:endParaRPr>
          </a:p>
        </p:txBody>
      </p:sp>
      <p:sp>
        <p:nvSpPr>
          <p:cNvPr id="25602" name="Rectangle 2">
            <a:extLst>
              <a:ext uri="{FF2B5EF4-FFF2-40B4-BE49-F238E27FC236}">
                <a16:creationId xmlns:a16="http://schemas.microsoft.com/office/drawing/2014/main" id="{7CC70D86-2D15-777C-5D85-6D793AC4CCE6}"/>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FEF77FB7-3D6A-459B-C4DA-4FC2EB842F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Nouveau Roi, comprend qu’il faut adopter une procédure qui donne un rôle plus important aux représentants des </a:t>
            </a:r>
            <a:r>
              <a:rPr lang="fr-FR" altLang="fr-FR" dirty="0" err="1">
                <a:latin typeface="Arial" panose="020B0604020202020204" pitchFamily="34" charset="0"/>
                <a:ea typeface="ＭＳ Ｐゴシック" panose="020B0600070205080204" pitchFamily="34" charset="-128"/>
              </a:rPr>
              <a:t>popultions</a:t>
            </a:r>
            <a:r>
              <a:rPr lang="fr-FR" altLang="fr-FR" dirty="0">
                <a:latin typeface="Arial" panose="020B0604020202020204" pitchFamily="34" charset="0"/>
                <a:ea typeface="ＭＳ Ｐゴシック" panose="020B0600070205080204" pitchFamily="34" charset="-128"/>
              </a:rPr>
              <a:t> régionales. </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Demande à un juge royal de chaque région de désigner des juristes qui rédigeront le texte. </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Puis, crée une assemblée pour approuver/rejeter le projet de chaque région. </a:t>
            </a:r>
          </a:p>
          <a:p>
            <a:pPr eaLnBrk="1" hangingPunct="1"/>
            <a:r>
              <a:rPr lang="fr-FR" altLang="fr-FR" dirty="0">
                <a:latin typeface="Arial" panose="020B0604020202020204" pitchFamily="34" charset="0"/>
                <a:ea typeface="ＭＳ Ｐゴシック" panose="020B0600070205080204" pitchFamily="34" charset="-128"/>
              </a:rPr>
              <a:t>Chacun des 3 ordres se choisit des représentants. Les représentants de chacun des 3 ordres délibèrent respectivement dans leur salle, puis adoptent une position. 1 vote pour la noblesse, 1 pour le clergé et 1 pour le tiers État.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Espace réservé de l'image des diapositives 1">
            <a:extLst>
              <a:ext uri="{FF2B5EF4-FFF2-40B4-BE49-F238E27FC236}">
                <a16:creationId xmlns:a16="http://schemas.microsoft.com/office/drawing/2014/main" id="{A1EDD21D-FCA8-7DF9-291F-B6BA0BAD5076}"/>
              </a:ext>
            </a:extLst>
          </p:cNvPr>
          <p:cNvSpPr>
            <a:spLocks noGrp="1" noRot="1" noChangeAspect="1" noChangeArrowheads="1" noTextEdit="1"/>
          </p:cNvSpPr>
          <p:nvPr>
            <p:ph type="sldImg"/>
          </p:nvPr>
        </p:nvSpPr>
        <p:spPr>
          <a:ln/>
        </p:spPr>
      </p:sp>
      <p:sp>
        <p:nvSpPr>
          <p:cNvPr id="29698" name="Espace réservé des commentaires 2">
            <a:extLst>
              <a:ext uri="{FF2B5EF4-FFF2-40B4-BE49-F238E27FC236}">
                <a16:creationId xmlns:a16="http://schemas.microsoft.com/office/drawing/2014/main" id="{37BB900F-2A81-B9C3-73DC-7F9AB9FB78B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dirty="0">
                <a:latin typeface="Arial" panose="020B0604020202020204" pitchFamily="34" charset="0"/>
                <a:ea typeface="ＭＳ Ｐゴシック" panose="020B0600070205080204" pitchFamily="34" charset="-128"/>
              </a:rPr>
              <a:t>Nouveauté de la part du Roi: quand les 3 ordres s’entendent sur un article, approuvé immédiatement, pas besoin consentement su Roi.</a:t>
            </a:r>
          </a:p>
          <a:p>
            <a:r>
              <a:rPr lang="fr-FR" altLang="fr-FR" dirty="0">
                <a:latin typeface="Arial" panose="020B0604020202020204" pitchFamily="34" charset="0"/>
                <a:ea typeface="ＭＳ Ｐゴシック" panose="020B0600070205080204" pitchFamily="34" charset="-128"/>
              </a:rPr>
              <a:t>Innovation: les États peuvent donner force de loi à un texte de coutume sans l’accord du Roi.</a:t>
            </a:r>
          </a:p>
          <a:p>
            <a:endParaRPr lang="fr-FR" altLang="fr-FR" dirty="0">
              <a:latin typeface="Arial" panose="020B0604020202020204" pitchFamily="34" charset="0"/>
              <a:ea typeface="ＭＳ Ｐゴシック" panose="020B0600070205080204" pitchFamily="34" charset="-128"/>
            </a:endParaRPr>
          </a:p>
          <a:p>
            <a:r>
              <a:rPr lang="fr-FR" altLang="fr-FR" dirty="0">
                <a:latin typeface="Arial" panose="020B0604020202020204" pitchFamily="34" charset="0"/>
                <a:ea typeface="ＭＳ Ｐゴシック" panose="020B0600070205080204" pitchFamily="34" charset="-128"/>
              </a:rPr>
              <a:t>Mais, si désaccord, Roi reprend son pouvoir de législateur et tranche ou ne fait rien (ne se retrouve pas dans le texte de la coutume par la suite). Soit rien faire ou approuver une des versions de l’article.</a:t>
            </a:r>
          </a:p>
          <a:p>
            <a:endParaRPr lang="fr-FR" altLang="fr-FR" dirty="0">
              <a:latin typeface="Arial" panose="020B0604020202020204" pitchFamily="34" charset="0"/>
              <a:ea typeface="ＭＳ Ｐゴシック" panose="020B0600070205080204" pitchFamily="34" charset="-128"/>
            </a:endParaRPr>
          </a:p>
          <a:p>
            <a:r>
              <a:rPr lang="fr-FR" altLang="fr-FR" dirty="0" err="1">
                <a:latin typeface="Arial" panose="020B0604020202020204" pitchFamily="34" charset="0"/>
                <a:ea typeface="ＭＳ Ｐゴシック" panose="020B0600070205080204" pitchFamily="34" charset="-128"/>
              </a:rPr>
              <a:t>Varianyes</a:t>
            </a:r>
            <a:r>
              <a:rPr lang="fr-FR" altLang="fr-FR" dirty="0">
                <a:latin typeface="Arial" panose="020B0604020202020204" pitchFamily="34" charset="0"/>
                <a:ea typeface="ＭＳ Ｐゴシック" panose="020B0600070205080204" pitchFamily="34" charset="-128"/>
              </a:rPr>
              <a:t> locales: on essaie d’agrandir le territoire de la coutume. Parfois, prix à payer est que pour certains articles, il faut reconnaître des différences. Règle générale est A, mais pour telle petite région ça sera la règle B qui s’appliquera pour X article. = Variantes locales (pour les articles dans lesquels il y a plus que 1 règle qui s’applique à l’intérieur d’un même territoire)</a:t>
            </a:r>
          </a:p>
          <a:p>
            <a:endParaRPr lang="fr-FR" altLang="fr-FR" dirty="0">
              <a:latin typeface="Arial" panose="020B0604020202020204" pitchFamily="34" charset="0"/>
              <a:ea typeface="ＭＳ Ｐゴシック" panose="020B0600070205080204" pitchFamily="34" charset="-128"/>
            </a:endParaRPr>
          </a:p>
          <a:p>
            <a:r>
              <a:rPr lang="fr-FR" altLang="fr-FR" dirty="0">
                <a:latin typeface="Arial" panose="020B0604020202020204" pitchFamily="34" charset="0"/>
                <a:ea typeface="ＭＳ Ｐゴシック" panose="020B0600070205080204" pitchFamily="34" charset="-128"/>
              </a:rPr>
              <a:t>***A partir de 1789: plus coutumes orales, mais coutumes ECRITES</a:t>
            </a:r>
          </a:p>
        </p:txBody>
      </p:sp>
      <p:sp>
        <p:nvSpPr>
          <p:cNvPr id="29699" name="Espace réservé du numéro de diapositive 3">
            <a:extLst>
              <a:ext uri="{FF2B5EF4-FFF2-40B4-BE49-F238E27FC236}">
                <a16:creationId xmlns:a16="http://schemas.microsoft.com/office/drawing/2014/main" id="{20C98586-CEA9-CF4B-C435-7743CBC351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E59452A-C284-554D-9992-39DAE52DA482}" type="slidenum">
              <a:rPr lang="fr-FR" altLang="fr-FR" sz="1200" smtClean="0">
                <a:latin typeface="Tahoma" panose="020B0604030504040204" pitchFamily="34" charset="0"/>
              </a:rPr>
              <a:pPr/>
              <a:t>6</a:t>
            </a:fld>
            <a:endParaRPr lang="fr-FR" altLang="fr-FR" sz="1200">
              <a:latin typeface="Tahoma" panose="020B060403050404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C11BB242-EAE1-CA09-6174-BF4CAF82A7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9610CC7-7758-1C45-BF3C-F37D0FB5CA81}" type="slidenum">
              <a:rPr lang="fr-FR" altLang="fr-FR" sz="1200" smtClean="0">
                <a:latin typeface="Tahoma" panose="020B0604030504040204" pitchFamily="34" charset="0"/>
              </a:rPr>
              <a:pPr/>
              <a:t>7</a:t>
            </a:fld>
            <a:endParaRPr lang="fr-FR" altLang="fr-FR" sz="1200">
              <a:latin typeface="Tahoma" panose="020B0604030504040204" pitchFamily="34" charset="0"/>
            </a:endParaRPr>
          </a:p>
        </p:txBody>
      </p:sp>
      <p:sp>
        <p:nvSpPr>
          <p:cNvPr id="35842" name="Rectangle 2">
            <a:extLst>
              <a:ext uri="{FF2B5EF4-FFF2-40B4-BE49-F238E27FC236}">
                <a16:creationId xmlns:a16="http://schemas.microsoft.com/office/drawing/2014/main" id="{3712A8CD-018A-026E-8355-A869814A1F84}"/>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822E3AA6-FB69-BE4B-97CF-3309A61168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Parfois plus qu’une version de la coutume pour la même région. Parfois, des années plus tard, les conditions socio-économiques ont changées, et on ressent le besoin de réviser la coutume. Dans certaines régions de la France, on a révisé certaines coutumes.</a:t>
            </a:r>
          </a:p>
          <a:p>
            <a:pPr eaLnBrk="1" hangingPunct="1"/>
            <a:r>
              <a:rPr lang="fr-FR" altLang="fr-FR" dirty="0">
                <a:latin typeface="Arial" panose="020B0604020202020204" pitchFamily="34" charset="0"/>
                <a:ea typeface="ＭＳ Ｐゴシック" panose="020B0600070205080204" pitchFamily="34" charset="-128"/>
              </a:rPr>
              <a:t>Ancienne coutume de Paris: 1510</a:t>
            </a:r>
          </a:p>
          <a:p>
            <a:pPr eaLnBrk="1" hangingPunct="1"/>
            <a:r>
              <a:rPr lang="fr-FR" altLang="fr-FR" dirty="0">
                <a:latin typeface="Arial" panose="020B0604020202020204" pitchFamily="34" charset="0"/>
                <a:ea typeface="ＭＳ Ｐゴシック" panose="020B0600070205080204" pitchFamily="34" charset="-128"/>
              </a:rPr>
              <a:t>Nouvelle coutume de Paris: 1580 ( l’ancienne mais révisée)</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Cette coutume s’appliquera éventuellement en Nouvelle-France.</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Doc extrait coutume de Paris sur Studium.</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Arrêt: servitude créée par père de famille. Cinéma avec stationnement à étage, et de l’autre côté de la rue magasin. Propriétaire établit servitude de stationnement dans laquelle les clients du magasin pourront stationner leur voiture dans le stationnement du cinéma.</a:t>
            </a:r>
          </a:p>
          <a:p>
            <a:pPr eaLnBrk="1" hangingPunct="1"/>
            <a:r>
              <a:rPr lang="fr-FR" altLang="fr-FR" dirty="0">
                <a:latin typeface="Arial" panose="020B0604020202020204" pitchFamily="34" charset="0"/>
                <a:ea typeface="ＭＳ Ｐゴシック" panose="020B0600070205080204" pitchFamily="34" charset="-128"/>
              </a:rPr>
              <a:t>Problème: en jurisprudence on avait ajouté autre condition pas dans art.551</a:t>
            </a:r>
          </a:p>
          <a:p>
            <a:pPr marL="171450" indent="-171450" eaLnBrk="1" hangingPunct="1">
              <a:buFont typeface="Wingdings" pitchFamily="2" charset="2"/>
              <a:buChar char="à"/>
            </a:pPr>
            <a:r>
              <a:rPr lang="fr-FR" altLang="fr-FR" dirty="0">
                <a:latin typeface="Arial" panose="020B0604020202020204" pitchFamily="34" charset="0"/>
                <a:ea typeface="ＭＳ Ｐゴシック" panose="020B0600070205080204" pitchFamily="34" charset="-128"/>
                <a:sym typeface="Wingdings" pitchFamily="2" charset="2"/>
              </a:rPr>
              <a:t>Pour qu’une servitude soit valable, il faut que le servitude qui a été crée par écrit soit visible (qu’il y ait des signes extérieurs apparents qui permettent de voir qu’une servitude a été crée sans aller lire l’écrit)</a:t>
            </a:r>
          </a:p>
          <a:p>
            <a:pPr marL="171450" indent="-171450" eaLnBrk="1" hangingPunct="1">
              <a:buFont typeface="Wingdings" pitchFamily="2" charset="2"/>
              <a:buChar char="à"/>
            </a:pPr>
            <a:r>
              <a:rPr lang="fr-FR" altLang="fr-FR" dirty="0">
                <a:latin typeface="Arial" panose="020B0604020202020204" pitchFamily="34" charset="0"/>
                <a:ea typeface="ＭＳ Ｐゴシック" panose="020B0600070205080204" pitchFamily="34" charset="-128"/>
                <a:sym typeface="Wingdings" pitchFamily="2" charset="2"/>
              </a:rPr>
              <a:t>La C.A va voir d’où vient cette condition? règle du droit français, provient du </a:t>
            </a:r>
            <a:r>
              <a:rPr lang="fr-FR" altLang="fr-FR" dirty="0" err="1">
                <a:latin typeface="Arial" panose="020B0604020202020204" pitchFamily="34" charset="0"/>
                <a:ea typeface="ＭＳ Ｐゴシック" panose="020B0600070205080204" pitchFamily="34" charset="-128"/>
                <a:sym typeface="Wingdings" pitchFamily="2" charset="2"/>
              </a:rPr>
              <a:t>C.c</a:t>
            </a:r>
            <a:r>
              <a:rPr lang="fr-FR" altLang="fr-FR" dirty="0">
                <a:latin typeface="Arial" panose="020B0604020202020204" pitchFamily="34" charset="0"/>
                <a:ea typeface="ＭＳ Ｐゴシック" panose="020B0600070205080204" pitchFamily="34" charset="-128"/>
                <a:sym typeface="Wingdings" pitchFamily="2" charset="2"/>
              </a:rPr>
              <a:t>. de 1804 et de plusieurs coutumes de France, mais pas celle de Paris de 1580.</a:t>
            </a:r>
          </a:p>
          <a:p>
            <a:pPr marL="171450" indent="-171450" eaLnBrk="1" hangingPunct="1">
              <a:buFont typeface="Wingdings" pitchFamily="2" charset="2"/>
              <a:buChar char="à"/>
            </a:pPr>
            <a:endParaRPr lang="fr-FR" altLang="fr-FR" dirty="0">
              <a:latin typeface="Arial" panose="020B0604020202020204" pitchFamily="34" charset="0"/>
              <a:ea typeface="ＭＳ Ｐゴシック" panose="020B0600070205080204" pitchFamily="34" charset="-128"/>
              <a:sym typeface="Wingdings" pitchFamily="2" charset="2"/>
            </a:endParaRPr>
          </a:p>
          <a:p>
            <a:pPr marL="171450" indent="-171450" eaLnBrk="1" hangingPunct="1">
              <a:buFont typeface="Wingdings" pitchFamily="2" charset="2"/>
              <a:buChar char="à"/>
            </a:pPr>
            <a:r>
              <a:rPr lang="fr-FR" altLang="fr-FR" dirty="0">
                <a:latin typeface="Arial" panose="020B0604020202020204" pitchFamily="34" charset="0"/>
                <a:ea typeface="ＭＳ Ｐゴシック" panose="020B0600070205080204" pitchFamily="34" charset="-128"/>
                <a:sym typeface="Wingdings" pitchFamily="2" charset="2"/>
              </a:rPr>
              <a:t>Juge dit: en Nouvelle-France, on a jamais fonctionné avec ces règles, mais uniquement avec les règles de la coutume de Paris, </a:t>
            </a:r>
            <a:r>
              <a:rPr lang="fr-FR" altLang="fr-FR" dirty="0" err="1">
                <a:latin typeface="Arial" panose="020B0604020202020204" pitchFamily="34" charset="0"/>
                <a:ea typeface="ＭＳ Ｐゴシック" panose="020B0600070205080204" pitchFamily="34" charset="-128"/>
                <a:sym typeface="Wingdings" pitchFamily="2" charset="2"/>
              </a:rPr>
              <a:t>c-a-d</a:t>
            </a:r>
            <a:r>
              <a:rPr lang="fr-FR" altLang="fr-FR" dirty="0">
                <a:latin typeface="Arial" panose="020B0604020202020204" pitchFamily="34" charset="0"/>
                <a:ea typeface="ＭＳ Ｐゴシック" panose="020B0600070205080204" pitchFamily="34" charset="-128"/>
                <a:sym typeface="Wingdings" pitchFamily="2" charset="2"/>
              </a:rPr>
              <a:t> exiger un écrit et non des signes apparents ou visible. EN faisant cela, juge est certain de dire que pas mentionné dans le </a:t>
            </a:r>
            <a:r>
              <a:rPr lang="fr-FR" altLang="fr-FR" dirty="0" err="1">
                <a:latin typeface="Arial" panose="020B0604020202020204" pitchFamily="34" charset="0"/>
                <a:ea typeface="ＭＳ Ｐゴシック" panose="020B0600070205080204" pitchFamily="34" charset="-128"/>
                <a:sym typeface="Wingdings" pitchFamily="2" charset="2"/>
              </a:rPr>
              <a:t>C.c.B.C</a:t>
            </a:r>
            <a:r>
              <a:rPr lang="fr-FR" altLang="fr-FR" dirty="0">
                <a:latin typeface="Arial" panose="020B0604020202020204" pitchFamily="34" charset="0"/>
                <a:ea typeface="ＭＳ Ｐゴシック" panose="020B0600070205080204" pitchFamily="34" charset="-128"/>
                <a:sym typeface="Wingdings" pitchFamily="2" charset="2"/>
              </a:rPr>
              <a:t>, on s’est trompé en l’ajoutant dans celui-ci alors qu’on avait des règles différence en France et Nouvelle-France. </a:t>
            </a:r>
          </a:p>
          <a:p>
            <a:pPr marL="171450" indent="-171450" eaLnBrk="1" hangingPunct="1">
              <a:buFont typeface="Wingdings" pitchFamily="2" charset="2"/>
              <a:buChar char="à"/>
            </a:pPr>
            <a:r>
              <a:rPr lang="fr-FR" altLang="fr-FR" dirty="0">
                <a:latin typeface="Arial" panose="020B0604020202020204" pitchFamily="34" charset="0"/>
                <a:ea typeface="ＭＳ Ｐゴシック" panose="020B0600070205080204" pitchFamily="34" charset="-128"/>
                <a:sym typeface="Wingdings" pitchFamily="2" charset="2"/>
              </a:rPr>
              <a:t>On avait pas réalisé que le </a:t>
            </a:r>
            <a:r>
              <a:rPr lang="fr-FR" altLang="fr-FR" dirty="0" err="1">
                <a:latin typeface="Arial" panose="020B0604020202020204" pitchFamily="34" charset="0"/>
                <a:ea typeface="ＭＳ Ｐゴシック" panose="020B0600070205080204" pitchFamily="34" charset="-128"/>
                <a:sym typeface="Wingdings" pitchFamily="2" charset="2"/>
              </a:rPr>
              <a:t>C.c</a:t>
            </a:r>
            <a:r>
              <a:rPr lang="fr-FR" altLang="fr-FR" dirty="0">
                <a:latin typeface="Arial" panose="020B0604020202020204" pitchFamily="34" charset="0"/>
                <a:ea typeface="ＭＳ Ｐゴシック" panose="020B0600070205080204" pitchFamily="34" charset="-128"/>
                <a:sym typeface="Wingdings" pitchFamily="2" charset="2"/>
              </a:rPr>
              <a:t>. des français de 1804 était différent de celui de NF= les auteurs du </a:t>
            </a:r>
            <a:r>
              <a:rPr lang="fr-FR" altLang="fr-FR" dirty="0" err="1">
                <a:latin typeface="Arial" panose="020B0604020202020204" pitchFamily="34" charset="0"/>
                <a:ea typeface="ＭＳ Ｐゴシック" panose="020B0600070205080204" pitchFamily="34" charset="-128"/>
                <a:sym typeface="Wingdings" pitchFamily="2" charset="2"/>
              </a:rPr>
              <a:t>C.c.B.C</a:t>
            </a:r>
            <a:r>
              <a:rPr lang="fr-FR" altLang="fr-FR" dirty="0">
                <a:latin typeface="Arial" panose="020B0604020202020204" pitchFamily="34" charset="0"/>
                <a:ea typeface="ＭＳ Ｐゴシック" panose="020B0600070205080204" pitchFamily="34" charset="-128"/>
                <a:sym typeface="Wingdings" pitchFamily="2" charset="2"/>
              </a:rPr>
              <a:t>. ont mélangé 2 choses qui ne devaient pas l’être. 1er juge a fait une erreur en utilisant ce critère du droit français qui ne s’était jamais appliqué au QC.</a:t>
            </a:r>
          </a:p>
          <a:p>
            <a:pPr marL="171450" indent="-171450" eaLnBrk="1" hangingPunct="1">
              <a:buFont typeface="Wingdings" pitchFamily="2" charset="2"/>
              <a:buChar char="à"/>
            </a:pPr>
            <a:endParaRPr lang="fr-FR" altLang="fr-FR" dirty="0">
              <a:latin typeface="Arial" panose="020B0604020202020204" pitchFamily="34" charset="0"/>
              <a:ea typeface="ＭＳ Ｐゴシック" panose="020B0600070205080204" pitchFamily="34" charset="-128"/>
              <a:sym typeface="Wingdings" pitchFamily="2" charset="2"/>
            </a:endParaRPr>
          </a:p>
          <a:p>
            <a:pPr marL="171450" indent="-171450" eaLnBrk="1" hangingPunct="1">
              <a:buFont typeface="Wingdings" pitchFamily="2" charset="2"/>
              <a:buChar char="à"/>
            </a:pPr>
            <a:r>
              <a:rPr lang="fr-FR" altLang="fr-FR" dirty="0">
                <a:latin typeface="Arial" panose="020B0604020202020204" pitchFamily="34" charset="0"/>
                <a:ea typeface="ＭＳ Ｐゴシック" panose="020B0600070205080204" pitchFamily="34" charset="-128"/>
                <a:sym typeface="Wingdings" pitchFamily="2" charset="2"/>
              </a:rPr>
              <a:t>But: pour bien comprendre s’il y a des différences entre droit québécois et français, il faut refaire l’historique des règles et remonter à la coutume de Paris.</a:t>
            </a:r>
          </a:p>
          <a:p>
            <a:pPr marL="171450" indent="-171450" eaLnBrk="1" hangingPunct="1">
              <a:buFont typeface="Wingdings" pitchFamily="2" charset="2"/>
              <a:buChar char="à"/>
            </a:pPr>
            <a:r>
              <a:rPr lang="fr-FR" altLang="fr-FR" dirty="0">
                <a:latin typeface="Arial" panose="020B0604020202020204" pitchFamily="34" charset="0"/>
                <a:ea typeface="ＭＳ Ｐゴシック" panose="020B0600070205080204" pitchFamily="34" charset="-128"/>
                <a:sym typeface="Wingdings" pitchFamily="2" charset="2"/>
              </a:rPr>
              <a:t>Pas mélanger les 2. Coutume de Paris qui nous permet de </a:t>
            </a:r>
            <a:r>
              <a:rPr lang="fr-FR" altLang="fr-FR" dirty="0" err="1">
                <a:latin typeface="Arial" panose="020B0604020202020204" pitchFamily="34" charset="0"/>
                <a:ea typeface="ＭＳ Ｐゴシック" panose="020B0600070205080204" pitchFamily="34" charset="-128"/>
                <a:sym typeface="Wingdings" pitchFamily="2" charset="2"/>
              </a:rPr>
              <a:t>connaítre</a:t>
            </a:r>
            <a:r>
              <a:rPr lang="fr-FR" altLang="fr-FR" dirty="0">
                <a:latin typeface="Arial" panose="020B0604020202020204" pitchFamily="34" charset="0"/>
                <a:ea typeface="ＭＳ Ｐゴシック" panose="020B0600070205080204" pitchFamily="34" charset="-128"/>
                <a:sym typeface="Wingdings" pitchFamily="2" charset="2"/>
              </a:rPr>
              <a:t> quelles règles s’appliquent au QC, faut faire attention lorsqu’on cherche dans le droit </a:t>
            </a:r>
            <a:r>
              <a:rPr lang="fr-FR" altLang="fr-FR" dirty="0" err="1">
                <a:latin typeface="Arial" panose="020B0604020202020204" pitchFamily="34" charset="0"/>
                <a:ea typeface="ＭＳ Ｐゴシック" panose="020B0600070205080204" pitchFamily="34" charset="-128"/>
                <a:sym typeface="Wingdings" pitchFamily="2" charset="2"/>
              </a:rPr>
              <a:t>fançais</a:t>
            </a:r>
            <a:r>
              <a:rPr lang="fr-FR" altLang="fr-FR" dirty="0">
                <a:latin typeface="Arial" panose="020B0604020202020204" pitchFamily="34" charset="0"/>
                <a:ea typeface="ＭＳ Ｐゴシック" panose="020B0600070205080204" pitchFamily="34" charset="-128"/>
                <a:sym typeface="Wingdings" pitchFamily="2" charset="2"/>
              </a:rPr>
              <a:t> car pas tjr les mêmes règles.</a:t>
            </a:r>
            <a:endParaRPr lang="fr-FR" altLang="fr-F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3BEA9C82-F291-8014-AEE0-2FA4691729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17E12A9-49B0-1E43-8D92-C7069E1F3D57}" type="slidenum">
              <a:rPr lang="fr-FR" altLang="fr-FR" sz="1200" smtClean="0">
                <a:latin typeface="Tahoma" panose="020B0604030504040204" pitchFamily="34" charset="0"/>
              </a:rPr>
              <a:pPr/>
              <a:t>8</a:t>
            </a:fld>
            <a:endParaRPr lang="fr-FR" altLang="fr-FR" sz="1200">
              <a:latin typeface="Tahoma" panose="020B0604030504040204" pitchFamily="34" charset="0"/>
            </a:endParaRPr>
          </a:p>
        </p:txBody>
      </p:sp>
      <p:sp>
        <p:nvSpPr>
          <p:cNvPr id="37890" name="Rectangle 2">
            <a:extLst>
              <a:ext uri="{FF2B5EF4-FFF2-40B4-BE49-F238E27FC236}">
                <a16:creationId xmlns:a16="http://schemas.microsoft.com/office/drawing/2014/main" id="{EE5B0FB5-5539-FE50-7F34-B10F4F3EC637}"/>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36BFEAF6-1F21-3C75-B8C9-861A1F4C89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Times New Roman" panose="02020603050405020304" pitchFamily="18" charset="0"/>
                <a:ea typeface="ＭＳ Ｐゴシック" panose="020B0600070205080204" pitchFamily="34" charset="-128"/>
              </a:rPr>
              <a:t>Y-a-t-il encore de la place après la rédaction pour les règles orales?</a:t>
            </a: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On parle de coutume uniquement lorsqu’on parle du texte écrit (approuvé par noblesse, conseil du roi et publié).</a:t>
            </a: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Coutume orale (non-écrite), on parle plutôt d’usage (règle respectée mais non-écrite).</a:t>
            </a: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Généralement, on utilise la version écrite de la coutume</a:t>
            </a: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3 cas ou il y a de la place à l’usage</a:t>
            </a: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1- Silence de la coutume (lacune, vide, pas de réponse), on peut prouver qu’il y a un usage respecté dans la région, mais qu’on ne l’a pas mis par écrit.</a:t>
            </a: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2- Texte de la coutume n’est pas clair (pas certain de ce que cela veut dire dans un procès), on peut prouver qu’il a toujours été appliqué de la même manière. Clarifier un article en prouvant qu’il y a un usage qui permet de répondre à la question. </a:t>
            </a: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3- Montrer qu’un article est tombé en désuétude (article plus respecté, on n’en tient plus compte). Soit qu’il a été mis par erreur, sois qu’il n’est plus applicable. Unanimement, l’article n’est plus suivi, on fait autre chose qu’on pourra prouver par usage. </a:t>
            </a: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=mort de l’article</a:t>
            </a:r>
          </a:p>
          <a:p>
            <a:pPr marL="171450" indent="-171450" eaLnBrk="1" hangingPunct="1">
              <a:buFontTx/>
              <a:buChar char="-"/>
            </a:pPr>
            <a:endParaRPr lang="fr-CA" altLang="fr-FR" dirty="0">
              <a:latin typeface="Times New Roman" panose="02020603050405020304" pitchFamily="18" charset="0"/>
              <a:ea typeface="ＭＳ Ｐゴシック" panose="020B0600070205080204" pitchFamily="34" charset="-128"/>
            </a:endParaRP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Comment prouver un usage: </a:t>
            </a: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-On fait comme avant, 2 enquêtes par turbe (réunir 10 juristes et on leur pose la question existe-il un usage dans ce cas précis?). Reconnue si les 10 unanimement sont d’accord.</a:t>
            </a: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Jusqu’en 1667: puis réforme et on abolit, interdit les enquêtes par turbe.</a:t>
            </a:r>
          </a:p>
          <a:p>
            <a:pPr marL="171450" indent="-171450" eaLnBrk="1" hangingPunct="1">
              <a:buFontTx/>
              <a:buChar char="-"/>
            </a:pPr>
            <a:endParaRPr lang="fr-CA" altLang="fr-FR" dirty="0">
              <a:latin typeface="Times New Roman" panose="02020603050405020304" pitchFamily="18" charset="0"/>
              <a:ea typeface="ＭＳ Ｐゴシック" panose="020B0600070205080204" pitchFamily="34" charset="-128"/>
            </a:endParaRP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-&gt; par la suite on peut encore prouver des usages, mais par le moyen de preuves, avocats… juge décidera s’il y a un usage.</a:t>
            </a:r>
          </a:p>
          <a:p>
            <a:pPr marL="171450" indent="-171450" eaLnBrk="1" hangingPunct="1">
              <a:buFontTx/>
              <a:buChar char="-"/>
            </a:pPr>
            <a:endParaRPr lang="fr-CA" altLang="fr-FR" dirty="0">
              <a:latin typeface="Times New Roman" panose="02020603050405020304" pitchFamily="18" charset="0"/>
              <a:ea typeface="ＭＳ Ｐゴシック" panose="020B0600070205080204" pitchFamily="34" charset="-128"/>
            </a:endParaRP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Art.1434: le contrat peut être clarifié par les usages. Peut venir ajouter au contrat ou à la clarifier.</a:t>
            </a:r>
          </a:p>
          <a:p>
            <a:pPr marL="171450" indent="-171450" eaLnBrk="1" hangingPunct="1">
              <a:buFontTx/>
              <a:buChar char="-"/>
            </a:pPr>
            <a:endParaRPr lang="fr-CA" altLang="fr-FR" dirty="0">
              <a:latin typeface="Times New Roman" panose="02020603050405020304" pitchFamily="18" charset="0"/>
              <a:ea typeface="ＭＳ Ｐゴシック" panose="020B0600070205080204" pitchFamily="34" charset="-128"/>
            </a:endParaRP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Le droit coutumier : mouvement important </a:t>
            </a: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Autre stratégie adoptée, consiste à considérer ce qui se fait dans autres coutumes des autres régions proches de France.</a:t>
            </a: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Comme on compare les pays ayant un </a:t>
            </a:r>
            <a:r>
              <a:rPr lang="fr-CA" altLang="fr-FR" dirty="0" err="1">
                <a:latin typeface="Times New Roman" panose="02020603050405020304" pitchFamily="18" charset="0"/>
                <a:ea typeface="ＭＳ Ｐゴシック" panose="020B0600070205080204" pitchFamily="34" charset="-128"/>
              </a:rPr>
              <a:t>C.c</a:t>
            </a:r>
            <a:r>
              <a:rPr lang="fr-CA" altLang="fr-FR" dirty="0">
                <a:latin typeface="Times New Roman" panose="02020603050405020304" pitchFamily="18" charset="0"/>
                <a:ea typeface="ＭＳ Ｐゴシック" panose="020B0600070205080204" pitchFamily="34" charset="-128"/>
              </a:rPr>
              <a:t>. en Europe maintenant, on va comparer des régions à l’intérieur de la France qui ont des coutumes écrites. </a:t>
            </a: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Les auteurs trouvent des principes, valeurs communes dans le droit français, malgré les différentes coutumes qui existent.</a:t>
            </a: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Les juges, si on évoque pas un usage devant eux, peuvent accepter de se baser sur le droit coutumier= importée la règle majoritaire des autres coutumes en France (qui ne sont pas nécessairement écrites).</a:t>
            </a: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Pour un article rédigé de manière pas claire, les juges peuvent dire on accepte que notre article aille voulu dire la même chose que ce qui est accepté dans la majorité des coutumes de France. </a:t>
            </a:r>
          </a:p>
          <a:p>
            <a:pPr marL="171450" indent="-171450" eaLnBrk="1" hangingPunct="1">
              <a:buFontTx/>
              <a:buChar char="-"/>
            </a:pPr>
            <a:r>
              <a:rPr lang="fr-CA" altLang="fr-FR" dirty="0">
                <a:latin typeface="Times New Roman" panose="02020603050405020304" pitchFamily="18" charset="0"/>
                <a:ea typeface="ＭＳ Ｐゴシック" panose="020B0600070205080204" pitchFamily="34" charset="-128"/>
              </a:rPr>
              <a:t>Utile pour les avocats, plus facile de se tourner vers les autres coutumes existantes qu’essayer de prouver l’usage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Espace réservé de l'image de diapositive 1">
            <a:extLst>
              <a:ext uri="{FF2B5EF4-FFF2-40B4-BE49-F238E27FC236}">
                <a16:creationId xmlns:a16="http://schemas.microsoft.com/office/drawing/2014/main" id="{61BE3759-813D-E000-2119-4C8D5EB97226}"/>
              </a:ext>
            </a:extLst>
          </p:cNvPr>
          <p:cNvSpPr>
            <a:spLocks noGrp="1" noRot="1" noChangeAspect="1" noChangeArrowheads="1" noTextEdit="1"/>
          </p:cNvSpPr>
          <p:nvPr>
            <p:ph type="sldImg"/>
          </p:nvPr>
        </p:nvSpPr>
        <p:spPr>
          <a:ln/>
        </p:spPr>
      </p:sp>
      <p:sp>
        <p:nvSpPr>
          <p:cNvPr id="39938" name="Espace réservé des notes 2">
            <a:extLst>
              <a:ext uri="{FF2B5EF4-FFF2-40B4-BE49-F238E27FC236}">
                <a16:creationId xmlns:a16="http://schemas.microsoft.com/office/drawing/2014/main" id="{FF52C24E-FAEF-4085-DF28-6E5F11FE07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a typeface="ＭＳ Ｐゴシック" panose="020B0600070205080204" pitchFamily="34" charset="-128"/>
            </a:endParaRPr>
          </a:p>
        </p:txBody>
      </p:sp>
      <p:sp>
        <p:nvSpPr>
          <p:cNvPr id="39939" name="Espace réservé du numéro de diapositive 3">
            <a:extLst>
              <a:ext uri="{FF2B5EF4-FFF2-40B4-BE49-F238E27FC236}">
                <a16:creationId xmlns:a16="http://schemas.microsoft.com/office/drawing/2014/main" id="{DE6E35B5-8071-0697-DAD8-1A38F0B0EA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3BADBD1-1BA6-8445-8BDB-5E5D97DD86A9}" type="slidenum">
              <a:rPr lang="fr-FR" altLang="fr-FR" sz="1200" smtClean="0">
                <a:latin typeface="Tahoma" panose="020B0604030504040204" pitchFamily="34" charset="0"/>
              </a:rPr>
              <a:pPr/>
              <a:t>9</a:t>
            </a:fld>
            <a:endParaRPr lang="fr-FR" altLang="fr-FR" sz="1200">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3">
            <a:extLst>
              <a:ext uri="{FF2B5EF4-FFF2-40B4-BE49-F238E27FC236}">
                <a16:creationId xmlns:a16="http://schemas.microsoft.com/office/drawing/2014/main" id="{B03D7F0F-8CEE-662F-3EE8-04212B4CE59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DC31FC31-1C0B-279B-2C64-3D5149CEE9A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F4B87AF-DFD5-4175-09B4-6ADEF5C65CF1}"/>
              </a:ext>
            </a:extLst>
          </p:cNvPr>
          <p:cNvSpPr>
            <a:spLocks noGrp="1" noChangeArrowheads="1"/>
          </p:cNvSpPr>
          <p:nvPr>
            <p:ph type="sldNum" sz="quarter" idx="12"/>
          </p:nvPr>
        </p:nvSpPr>
        <p:spPr>
          <a:ln/>
        </p:spPr>
        <p:txBody>
          <a:bodyPr/>
          <a:lstStyle>
            <a:lvl1pPr>
              <a:defRPr/>
            </a:lvl1pPr>
          </a:lstStyle>
          <a:p>
            <a:pPr>
              <a:defRPr/>
            </a:pPr>
            <a:fld id="{BFB68489-C107-D94C-BD36-BC44039D7306}" type="slidenum">
              <a:rPr lang="en-US" altLang="fr-FR"/>
              <a:pPr>
                <a:defRPr/>
              </a:pPr>
              <a:t>‹n°›</a:t>
            </a:fld>
            <a:endParaRPr lang="en-US" altLang="fr-FR"/>
          </a:p>
        </p:txBody>
      </p:sp>
    </p:spTree>
    <p:extLst>
      <p:ext uri="{BB962C8B-B14F-4D97-AF65-F5344CB8AC3E}">
        <p14:creationId xmlns:p14="http://schemas.microsoft.com/office/powerpoint/2010/main" val="316629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a:extLst>
              <a:ext uri="{FF2B5EF4-FFF2-40B4-BE49-F238E27FC236}">
                <a16:creationId xmlns:a16="http://schemas.microsoft.com/office/drawing/2014/main" id="{252A2F66-457E-FA0F-8224-BB559C54D89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86E583A5-0CEC-4B68-B512-A7380F3B60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FE6B5FB-8536-2AC9-0EB1-C9487CCF6346}"/>
              </a:ext>
            </a:extLst>
          </p:cNvPr>
          <p:cNvSpPr>
            <a:spLocks noGrp="1" noChangeArrowheads="1"/>
          </p:cNvSpPr>
          <p:nvPr>
            <p:ph type="sldNum" sz="quarter" idx="12"/>
          </p:nvPr>
        </p:nvSpPr>
        <p:spPr>
          <a:ln/>
        </p:spPr>
        <p:txBody>
          <a:bodyPr/>
          <a:lstStyle>
            <a:lvl1pPr>
              <a:defRPr/>
            </a:lvl1pPr>
          </a:lstStyle>
          <a:p>
            <a:pPr>
              <a:defRPr/>
            </a:pPr>
            <a:fld id="{246EBB85-533B-5D41-8B7E-C0128A61B875}" type="slidenum">
              <a:rPr lang="en-US" altLang="fr-FR"/>
              <a:pPr>
                <a:defRPr/>
              </a:pPr>
              <a:t>‹n°›</a:t>
            </a:fld>
            <a:endParaRPr lang="en-US" altLang="fr-FR"/>
          </a:p>
        </p:txBody>
      </p:sp>
    </p:spTree>
    <p:extLst>
      <p:ext uri="{BB962C8B-B14F-4D97-AF65-F5344CB8AC3E}">
        <p14:creationId xmlns:p14="http://schemas.microsoft.com/office/powerpoint/2010/main" val="89531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973762"/>
          </a:xfrm>
          <a:prstGeom prst="rect">
            <a:avLst/>
          </a:prstGeo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9737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a:extLst>
              <a:ext uri="{FF2B5EF4-FFF2-40B4-BE49-F238E27FC236}">
                <a16:creationId xmlns:a16="http://schemas.microsoft.com/office/drawing/2014/main" id="{E68E514B-7658-EFB7-9E7F-FE8AE5FE257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DE7B9342-0D0C-87F2-453D-50D10778B8C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4CE8AD1-C2A6-262F-B500-ABB96F94435E}"/>
              </a:ext>
            </a:extLst>
          </p:cNvPr>
          <p:cNvSpPr>
            <a:spLocks noGrp="1" noChangeArrowheads="1"/>
          </p:cNvSpPr>
          <p:nvPr>
            <p:ph type="sldNum" sz="quarter" idx="12"/>
          </p:nvPr>
        </p:nvSpPr>
        <p:spPr>
          <a:ln/>
        </p:spPr>
        <p:txBody>
          <a:bodyPr/>
          <a:lstStyle>
            <a:lvl1pPr>
              <a:defRPr/>
            </a:lvl1pPr>
          </a:lstStyle>
          <a:p>
            <a:pPr>
              <a:defRPr/>
            </a:pPr>
            <a:fld id="{E398425C-D503-6645-BC8D-980EEE89CBFA}" type="slidenum">
              <a:rPr lang="en-US" altLang="fr-FR"/>
              <a:pPr>
                <a:defRPr/>
              </a:pPr>
              <a:t>‹n°›</a:t>
            </a:fld>
            <a:endParaRPr lang="en-US" altLang="fr-FR"/>
          </a:p>
        </p:txBody>
      </p:sp>
    </p:spTree>
    <p:extLst>
      <p:ext uri="{BB962C8B-B14F-4D97-AF65-F5344CB8AC3E}">
        <p14:creationId xmlns:p14="http://schemas.microsoft.com/office/powerpoint/2010/main" val="2743662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457200" y="274638"/>
            <a:ext cx="8229600" cy="597376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3" name="Rectangle 3">
            <a:extLst>
              <a:ext uri="{FF2B5EF4-FFF2-40B4-BE49-F238E27FC236}">
                <a16:creationId xmlns:a16="http://schemas.microsoft.com/office/drawing/2014/main" id="{D3C634A8-0C7B-F981-B7A2-EE30948B2DE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4">
            <a:extLst>
              <a:ext uri="{FF2B5EF4-FFF2-40B4-BE49-F238E27FC236}">
                <a16:creationId xmlns:a16="http://schemas.microsoft.com/office/drawing/2014/main" id="{B8A41262-6DF2-1E8A-CA9C-2347FC68B81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6E67472-7401-7B14-6575-192019E341B8}"/>
              </a:ext>
            </a:extLst>
          </p:cNvPr>
          <p:cNvSpPr>
            <a:spLocks noGrp="1" noChangeArrowheads="1"/>
          </p:cNvSpPr>
          <p:nvPr>
            <p:ph type="sldNum" sz="quarter" idx="12"/>
          </p:nvPr>
        </p:nvSpPr>
        <p:spPr>
          <a:ln/>
        </p:spPr>
        <p:txBody>
          <a:bodyPr/>
          <a:lstStyle>
            <a:lvl1pPr>
              <a:defRPr/>
            </a:lvl1pPr>
          </a:lstStyle>
          <a:p>
            <a:pPr>
              <a:defRPr/>
            </a:pPr>
            <a:fld id="{CEB7C65F-F54E-254B-B8A1-4965BADB6E02}" type="slidenum">
              <a:rPr lang="en-US" altLang="fr-FR"/>
              <a:pPr>
                <a:defRPr/>
              </a:pPr>
              <a:t>‹n°›</a:t>
            </a:fld>
            <a:endParaRPr lang="en-US" altLang="fr-FR"/>
          </a:p>
        </p:txBody>
      </p:sp>
    </p:spTree>
    <p:extLst>
      <p:ext uri="{BB962C8B-B14F-4D97-AF65-F5344CB8AC3E}">
        <p14:creationId xmlns:p14="http://schemas.microsoft.com/office/powerpoint/2010/main" val="1747553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a:extLst>
              <a:ext uri="{FF2B5EF4-FFF2-40B4-BE49-F238E27FC236}">
                <a16:creationId xmlns:a16="http://schemas.microsoft.com/office/drawing/2014/main" id="{A420CF17-B0D7-3219-F550-A6E74C17E5F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5246C159-F32A-56A3-7BD4-54AE153CB4A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DFAE0C2-E10A-E0CE-022A-E82EA8CE821A}"/>
              </a:ext>
            </a:extLst>
          </p:cNvPr>
          <p:cNvSpPr>
            <a:spLocks noGrp="1" noChangeArrowheads="1"/>
          </p:cNvSpPr>
          <p:nvPr>
            <p:ph type="sldNum" sz="quarter" idx="12"/>
          </p:nvPr>
        </p:nvSpPr>
        <p:spPr>
          <a:ln/>
        </p:spPr>
        <p:txBody>
          <a:bodyPr/>
          <a:lstStyle>
            <a:lvl1pPr>
              <a:defRPr/>
            </a:lvl1pPr>
          </a:lstStyle>
          <a:p>
            <a:pPr>
              <a:defRPr/>
            </a:pPr>
            <a:fld id="{167417F3-3A1A-D048-877C-66907EDE1A48}" type="slidenum">
              <a:rPr lang="en-US" altLang="fr-FR"/>
              <a:pPr>
                <a:defRPr/>
              </a:pPr>
              <a:t>‹n°›</a:t>
            </a:fld>
            <a:endParaRPr lang="en-US" altLang="fr-FR"/>
          </a:p>
        </p:txBody>
      </p:sp>
    </p:spTree>
    <p:extLst>
      <p:ext uri="{BB962C8B-B14F-4D97-AF65-F5344CB8AC3E}">
        <p14:creationId xmlns:p14="http://schemas.microsoft.com/office/powerpoint/2010/main" val="408128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3">
            <a:extLst>
              <a:ext uri="{FF2B5EF4-FFF2-40B4-BE49-F238E27FC236}">
                <a16:creationId xmlns:a16="http://schemas.microsoft.com/office/drawing/2014/main" id="{90ECEB52-F1FA-A9F0-904A-17C951F6D4C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C55830A2-4026-F66D-6A9C-FC63D3EC98D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961C8D8-E865-FDDB-8502-73EC7AE9515D}"/>
              </a:ext>
            </a:extLst>
          </p:cNvPr>
          <p:cNvSpPr>
            <a:spLocks noGrp="1" noChangeArrowheads="1"/>
          </p:cNvSpPr>
          <p:nvPr>
            <p:ph type="sldNum" sz="quarter" idx="12"/>
          </p:nvPr>
        </p:nvSpPr>
        <p:spPr>
          <a:ln/>
        </p:spPr>
        <p:txBody>
          <a:bodyPr/>
          <a:lstStyle>
            <a:lvl1pPr>
              <a:defRPr/>
            </a:lvl1pPr>
          </a:lstStyle>
          <a:p>
            <a:pPr>
              <a:defRPr/>
            </a:pPr>
            <a:fld id="{DD8D8499-A19F-0941-A51D-446C54913858}" type="slidenum">
              <a:rPr lang="en-US" altLang="fr-FR"/>
              <a:pPr>
                <a:defRPr/>
              </a:pPr>
              <a:t>‹n°›</a:t>
            </a:fld>
            <a:endParaRPr lang="en-US" altLang="fr-FR"/>
          </a:p>
        </p:txBody>
      </p:sp>
    </p:spTree>
    <p:extLst>
      <p:ext uri="{BB962C8B-B14F-4D97-AF65-F5344CB8AC3E}">
        <p14:creationId xmlns:p14="http://schemas.microsoft.com/office/powerpoint/2010/main" val="4092122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sz="half" idx="1"/>
          </p:nvPr>
        </p:nvSpPr>
        <p:spPr>
          <a:xfrm>
            <a:off x="609600" y="457200"/>
            <a:ext cx="38481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10100" y="457200"/>
            <a:ext cx="38481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3">
            <a:extLst>
              <a:ext uri="{FF2B5EF4-FFF2-40B4-BE49-F238E27FC236}">
                <a16:creationId xmlns:a16="http://schemas.microsoft.com/office/drawing/2014/main" id="{AF251E08-C0D2-9C0C-D438-E03F8231160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BC358DCD-240C-C0B4-11BC-2F05A447864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5754CE77-9F40-243C-C6FA-037FA81A4132}"/>
              </a:ext>
            </a:extLst>
          </p:cNvPr>
          <p:cNvSpPr>
            <a:spLocks noGrp="1" noChangeArrowheads="1"/>
          </p:cNvSpPr>
          <p:nvPr>
            <p:ph type="sldNum" sz="quarter" idx="12"/>
          </p:nvPr>
        </p:nvSpPr>
        <p:spPr>
          <a:ln/>
        </p:spPr>
        <p:txBody>
          <a:bodyPr/>
          <a:lstStyle>
            <a:lvl1pPr>
              <a:defRPr/>
            </a:lvl1pPr>
          </a:lstStyle>
          <a:p>
            <a:pPr>
              <a:defRPr/>
            </a:pPr>
            <a:fld id="{530008B7-A2CB-9545-80AA-5DFBAFA982BD}" type="slidenum">
              <a:rPr lang="en-US" altLang="fr-FR"/>
              <a:pPr>
                <a:defRPr/>
              </a:pPr>
              <a:t>‹n°›</a:t>
            </a:fld>
            <a:endParaRPr lang="en-US" altLang="fr-FR"/>
          </a:p>
        </p:txBody>
      </p:sp>
    </p:spTree>
    <p:extLst>
      <p:ext uri="{BB962C8B-B14F-4D97-AF65-F5344CB8AC3E}">
        <p14:creationId xmlns:p14="http://schemas.microsoft.com/office/powerpoint/2010/main" val="410712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3">
            <a:extLst>
              <a:ext uri="{FF2B5EF4-FFF2-40B4-BE49-F238E27FC236}">
                <a16:creationId xmlns:a16="http://schemas.microsoft.com/office/drawing/2014/main" id="{B925C3B3-DD1D-0024-C87D-84CAB14574A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4">
            <a:extLst>
              <a:ext uri="{FF2B5EF4-FFF2-40B4-BE49-F238E27FC236}">
                <a16:creationId xmlns:a16="http://schemas.microsoft.com/office/drawing/2014/main" id="{C7EB5A87-95B6-81F5-1FC2-8AB61DB010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5">
            <a:extLst>
              <a:ext uri="{FF2B5EF4-FFF2-40B4-BE49-F238E27FC236}">
                <a16:creationId xmlns:a16="http://schemas.microsoft.com/office/drawing/2014/main" id="{EF87DD33-D493-B74D-C502-8D8707237A76}"/>
              </a:ext>
            </a:extLst>
          </p:cNvPr>
          <p:cNvSpPr>
            <a:spLocks noGrp="1" noChangeArrowheads="1"/>
          </p:cNvSpPr>
          <p:nvPr>
            <p:ph type="sldNum" sz="quarter" idx="12"/>
          </p:nvPr>
        </p:nvSpPr>
        <p:spPr>
          <a:ln/>
        </p:spPr>
        <p:txBody>
          <a:bodyPr/>
          <a:lstStyle>
            <a:lvl1pPr>
              <a:defRPr/>
            </a:lvl1pPr>
          </a:lstStyle>
          <a:p>
            <a:pPr>
              <a:defRPr/>
            </a:pPr>
            <a:fld id="{31D07256-FD4A-2D4C-8D21-B3225FE53B09}" type="slidenum">
              <a:rPr lang="en-US" altLang="fr-FR"/>
              <a:pPr>
                <a:defRPr/>
              </a:pPr>
              <a:t>‹n°›</a:t>
            </a:fld>
            <a:endParaRPr lang="en-US" altLang="fr-FR"/>
          </a:p>
        </p:txBody>
      </p:sp>
    </p:spTree>
    <p:extLst>
      <p:ext uri="{BB962C8B-B14F-4D97-AF65-F5344CB8AC3E}">
        <p14:creationId xmlns:p14="http://schemas.microsoft.com/office/powerpoint/2010/main" val="231122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Rectangle 3">
            <a:extLst>
              <a:ext uri="{FF2B5EF4-FFF2-40B4-BE49-F238E27FC236}">
                <a16:creationId xmlns:a16="http://schemas.microsoft.com/office/drawing/2014/main" id="{B37A6BD1-B766-DE36-5643-726809A48F56}"/>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4">
            <a:extLst>
              <a:ext uri="{FF2B5EF4-FFF2-40B4-BE49-F238E27FC236}">
                <a16:creationId xmlns:a16="http://schemas.microsoft.com/office/drawing/2014/main" id="{69D87E33-8C5F-0E82-DBEF-40B3486A02E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DF17DB4-7B63-7DC2-2F08-9541DB12C20E}"/>
              </a:ext>
            </a:extLst>
          </p:cNvPr>
          <p:cNvSpPr>
            <a:spLocks noGrp="1" noChangeArrowheads="1"/>
          </p:cNvSpPr>
          <p:nvPr>
            <p:ph type="sldNum" sz="quarter" idx="12"/>
          </p:nvPr>
        </p:nvSpPr>
        <p:spPr>
          <a:ln/>
        </p:spPr>
        <p:txBody>
          <a:bodyPr/>
          <a:lstStyle>
            <a:lvl1pPr>
              <a:defRPr/>
            </a:lvl1pPr>
          </a:lstStyle>
          <a:p>
            <a:pPr>
              <a:defRPr/>
            </a:pPr>
            <a:fld id="{18558CE4-BA2D-AE48-A31E-3B9F4F5251CC}" type="slidenum">
              <a:rPr lang="en-US" altLang="fr-FR"/>
              <a:pPr>
                <a:defRPr/>
              </a:pPr>
              <a:t>‹n°›</a:t>
            </a:fld>
            <a:endParaRPr lang="en-US" altLang="fr-FR"/>
          </a:p>
        </p:txBody>
      </p:sp>
    </p:spTree>
    <p:extLst>
      <p:ext uri="{BB962C8B-B14F-4D97-AF65-F5344CB8AC3E}">
        <p14:creationId xmlns:p14="http://schemas.microsoft.com/office/powerpoint/2010/main" val="369130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3725CD6-623B-0F92-8E43-CCF123ED13B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4">
            <a:extLst>
              <a:ext uri="{FF2B5EF4-FFF2-40B4-BE49-F238E27FC236}">
                <a16:creationId xmlns:a16="http://schemas.microsoft.com/office/drawing/2014/main" id="{9F6A7A75-4EFF-64B0-8B9C-FCB1341F3F3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B634769-BDC7-CAB7-9900-1BF9981A7724}"/>
              </a:ext>
            </a:extLst>
          </p:cNvPr>
          <p:cNvSpPr>
            <a:spLocks noGrp="1" noChangeArrowheads="1"/>
          </p:cNvSpPr>
          <p:nvPr>
            <p:ph type="sldNum" sz="quarter" idx="12"/>
          </p:nvPr>
        </p:nvSpPr>
        <p:spPr>
          <a:ln/>
        </p:spPr>
        <p:txBody>
          <a:bodyPr/>
          <a:lstStyle>
            <a:lvl1pPr>
              <a:defRPr/>
            </a:lvl1pPr>
          </a:lstStyle>
          <a:p>
            <a:pPr>
              <a:defRPr/>
            </a:pPr>
            <a:fld id="{D0780E1C-54FE-8548-ABC5-1E382CCA9475}" type="slidenum">
              <a:rPr lang="en-US" altLang="fr-FR"/>
              <a:pPr>
                <a:defRPr/>
              </a:pPr>
              <a:t>‹n°›</a:t>
            </a:fld>
            <a:endParaRPr lang="en-US" altLang="fr-FR"/>
          </a:p>
        </p:txBody>
      </p:sp>
    </p:spTree>
    <p:extLst>
      <p:ext uri="{BB962C8B-B14F-4D97-AF65-F5344CB8AC3E}">
        <p14:creationId xmlns:p14="http://schemas.microsoft.com/office/powerpoint/2010/main" val="3752247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3">
            <a:extLst>
              <a:ext uri="{FF2B5EF4-FFF2-40B4-BE49-F238E27FC236}">
                <a16:creationId xmlns:a16="http://schemas.microsoft.com/office/drawing/2014/main" id="{FC8D30B3-4C9B-41CB-CA8E-8D6F5861DF1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74CEF8AF-EDDB-B7D8-4508-56B0B11DA3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574D36F6-B5A6-3A8A-AC69-E9E8F00A9365}"/>
              </a:ext>
            </a:extLst>
          </p:cNvPr>
          <p:cNvSpPr>
            <a:spLocks noGrp="1" noChangeArrowheads="1"/>
          </p:cNvSpPr>
          <p:nvPr>
            <p:ph type="sldNum" sz="quarter" idx="12"/>
          </p:nvPr>
        </p:nvSpPr>
        <p:spPr>
          <a:ln/>
        </p:spPr>
        <p:txBody>
          <a:bodyPr/>
          <a:lstStyle>
            <a:lvl1pPr>
              <a:defRPr/>
            </a:lvl1pPr>
          </a:lstStyle>
          <a:p>
            <a:pPr>
              <a:defRPr/>
            </a:pPr>
            <a:fld id="{C473402C-0F2E-1F42-B201-F8FCFED16108}" type="slidenum">
              <a:rPr lang="en-US" altLang="fr-FR"/>
              <a:pPr>
                <a:defRPr/>
              </a:pPr>
              <a:t>‹n°›</a:t>
            </a:fld>
            <a:endParaRPr lang="en-US" altLang="fr-FR"/>
          </a:p>
        </p:txBody>
      </p:sp>
    </p:spTree>
    <p:extLst>
      <p:ext uri="{BB962C8B-B14F-4D97-AF65-F5344CB8AC3E}">
        <p14:creationId xmlns:p14="http://schemas.microsoft.com/office/powerpoint/2010/main" val="2459911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3">
            <a:extLst>
              <a:ext uri="{FF2B5EF4-FFF2-40B4-BE49-F238E27FC236}">
                <a16:creationId xmlns:a16="http://schemas.microsoft.com/office/drawing/2014/main" id="{23B5F1DF-2636-BE9D-1CD2-DA6E5D75574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8E34A9F9-4539-3D4C-3EDB-ADEF6762A9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BE9315DD-EA2A-91F7-830A-9B2FD2645700}"/>
              </a:ext>
            </a:extLst>
          </p:cNvPr>
          <p:cNvSpPr>
            <a:spLocks noGrp="1" noChangeArrowheads="1"/>
          </p:cNvSpPr>
          <p:nvPr>
            <p:ph type="sldNum" sz="quarter" idx="12"/>
          </p:nvPr>
        </p:nvSpPr>
        <p:spPr>
          <a:ln/>
        </p:spPr>
        <p:txBody>
          <a:bodyPr/>
          <a:lstStyle>
            <a:lvl1pPr>
              <a:defRPr/>
            </a:lvl1pPr>
          </a:lstStyle>
          <a:p>
            <a:pPr>
              <a:defRPr/>
            </a:pPr>
            <a:fld id="{8E223D56-CFCC-A34A-86C9-C46727C2CD51}" type="slidenum">
              <a:rPr lang="en-US" altLang="fr-FR"/>
              <a:pPr>
                <a:defRPr/>
              </a:pPr>
              <a:t>‹n°›</a:t>
            </a:fld>
            <a:endParaRPr lang="en-US" altLang="fr-FR"/>
          </a:p>
        </p:txBody>
      </p:sp>
    </p:spTree>
    <p:extLst>
      <p:ext uri="{BB962C8B-B14F-4D97-AF65-F5344CB8AC3E}">
        <p14:creationId xmlns:p14="http://schemas.microsoft.com/office/powerpoint/2010/main" val="1373376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954AD44-A734-4B5D-6D7F-A82CACD0BF21}"/>
              </a:ext>
            </a:extLst>
          </p:cNvPr>
          <p:cNvSpPr>
            <a:spLocks noGrp="1" noChangeArrowheads="1"/>
          </p:cNvSpPr>
          <p:nvPr>
            <p:ph type="body" idx="1"/>
          </p:nvPr>
        </p:nvSpPr>
        <p:spPr bwMode="auto">
          <a:xfrm>
            <a:off x="609600" y="457200"/>
            <a:ext cx="78486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fr-CA" altLang="fr-FR"/>
          </a:p>
        </p:txBody>
      </p:sp>
      <p:sp>
        <p:nvSpPr>
          <p:cNvPr id="205827" name="Rectangle 3">
            <a:extLst>
              <a:ext uri="{FF2B5EF4-FFF2-40B4-BE49-F238E27FC236}">
                <a16:creationId xmlns:a16="http://schemas.microsoft.com/office/drawing/2014/main" id="{A9601EAD-4863-7B57-2B68-4F9AD4F88C5C}"/>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mn-ea"/>
                <a:cs typeface="+mn-cs"/>
              </a:defRPr>
            </a:lvl1pPr>
          </a:lstStyle>
          <a:p>
            <a:pPr>
              <a:defRPr/>
            </a:pPr>
            <a:endParaRPr lang="en-US"/>
          </a:p>
        </p:txBody>
      </p:sp>
      <p:sp>
        <p:nvSpPr>
          <p:cNvPr id="205828" name="Rectangle 4">
            <a:extLst>
              <a:ext uri="{FF2B5EF4-FFF2-40B4-BE49-F238E27FC236}">
                <a16:creationId xmlns:a16="http://schemas.microsoft.com/office/drawing/2014/main" id="{F4BA8200-6D0E-87D8-B469-D121A2F2A27D}"/>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ea typeface="+mn-ea"/>
                <a:cs typeface="+mn-cs"/>
              </a:defRPr>
            </a:lvl1pPr>
          </a:lstStyle>
          <a:p>
            <a:pPr>
              <a:defRPr/>
            </a:pPr>
            <a:endParaRPr lang="en-US"/>
          </a:p>
        </p:txBody>
      </p:sp>
      <p:sp>
        <p:nvSpPr>
          <p:cNvPr id="205829" name="Rectangle 5">
            <a:extLst>
              <a:ext uri="{FF2B5EF4-FFF2-40B4-BE49-F238E27FC236}">
                <a16:creationId xmlns:a16="http://schemas.microsoft.com/office/drawing/2014/main" id="{87A68498-B373-9B51-9CA9-FC9DEC513B4C}"/>
              </a:ext>
            </a:extLst>
          </p:cNvPr>
          <p:cNvSpPr>
            <a:spLocks noGrp="1" noChangeArrowheads="1"/>
          </p:cNvSpPr>
          <p:nvPr>
            <p:ph type="sldNum" sz="quarter" idx="4"/>
          </p:nvPr>
        </p:nvSpPr>
        <p:spPr bwMode="auto">
          <a:xfrm>
            <a:off x="8458200" y="0"/>
            <a:ext cx="685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BAC4074D-E870-A34F-A34A-6110C9B7B877}" type="slidenum">
              <a:rPr lang="en-US" altLang="fr-FR"/>
              <a:pPr>
                <a:defRPr/>
              </a:pPr>
              <a:t>‹n°›</a:t>
            </a:fld>
            <a:endParaRPr lang="en-US" altLang="fr-F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660400" indent="-660400" algn="l" rtl="0" eaLnBrk="0" fontAlgn="base" hangingPunct="0">
        <a:spcBef>
          <a:spcPct val="20000"/>
        </a:spcBef>
        <a:spcAft>
          <a:spcPct val="0"/>
        </a:spcAft>
        <a:buAutoNum type="arabicPeriod"/>
        <a:defRPr sz="3200">
          <a:solidFill>
            <a:schemeClr val="tx1"/>
          </a:solidFill>
          <a:latin typeface="+mn-lt"/>
          <a:ea typeface="ＭＳ Ｐゴシック" charset="0"/>
          <a:cs typeface="ＭＳ Ｐゴシック" charset="0"/>
        </a:defRPr>
      </a:lvl1pPr>
      <a:lvl2pPr marL="1066800" indent="-609600" algn="l" rtl="0" eaLnBrk="0" fontAlgn="base" hangingPunct="0">
        <a:spcBef>
          <a:spcPct val="20000"/>
        </a:spcBef>
        <a:spcAft>
          <a:spcPct val="0"/>
        </a:spcAft>
        <a:buAutoNum type="alphaLcPeriod"/>
        <a:defRPr sz="3200">
          <a:solidFill>
            <a:srgbClr val="FF6600"/>
          </a:solidFill>
          <a:latin typeface="+mn-lt"/>
          <a:ea typeface="ＭＳ Ｐゴシック" charset="0"/>
        </a:defRPr>
      </a:lvl2pPr>
      <a:lvl3pPr marL="1524000" indent="-609600" algn="l" rtl="0" eaLnBrk="0" fontAlgn="base" hangingPunct="0">
        <a:spcBef>
          <a:spcPct val="20000"/>
        </a:spcBef>
        <a:spcAft>
          <a:spcPct val="0"/>
        </a:spcAft>
        <a:buClr>
          <a:srgbClr val="990099"/>
        </a:buClr>
        <a:buAutoNum type="romanLcPeriod"/>
        <a:defRPr sz="3200">
          <a:solidFill>
            <a:srgbClr val="990099"/>
          </a:solidFill>
          <a:latin typeface="+mn-lt"/>
          <a:ea typeface="ＭＳ Ｐゴシック" charset="0"/>
        </a:defRPr>
      </a:lvl3pPr>
      <a:lvl4pPr marL="1905000" indent="-533400" algn="l" rtl="0" eaLnBrk="0" fontAlgn="base" hangingPunct="0">
        <a:spcBef>
          <a:spcPct val="20000"/>
        </a:spcBef>
        <a:spcAft>
          <a:spcPct val="0"/>
        </a:spcAft>
        <a:buClr>
          <a:schemeClr val="accent2"/>
        </a:buClr>
        <a:buAutoNum type="arabicParenR"/>
        <a:defRPr sz="2800">
          <a:solidFill>
            <a:schemeClr val="accent2"/>
          </a:solidFill>
          <a:latin typeface="+mn-lt"/>
          <a:ea typeface="ＭＳ Ｐゴシック" charset="0"/>
        </a:defRPr>
      </a:lvl4pPr>
      <a:lvl5pPr marL="2362200" indent="-533400" algn="l" rtl="0" eaLnBrk="0" fontAlgn="base" hangingPunct="0">
        <a:spcBef>
          <a:spcPct val="20000"/>
        </a:spcBef>
        <a:spcAft>
          <a:spcPct val="0"/>
        </a:spcAft>
        <a:defRPr sz="2800">
          <a:solidFill>
            <a:srgbClr val="006666"/>
          </a:solidFill>
          <a:latin typeface="+mn-lt"/>
          <a:ea typeface="ＭＳ Ｐゴシック" charset="0"/>
        </a:defRPr>
      </a:lvl5pPr>
      <a:lvl6pPr marL="2819400" indent="-533400" algn="l" rtl="0" eaLnBrk="0" fontAlgn="base" hangingPunct="0">
        <a:spcBef>
          <a:spcPct val="20000"/>
        </a:spcBef>
        <a:spcAft>
          <a:spcPct val="0"/>
        </a:spcAft>
        <a:defRPr sz="2800">
          <a:solidFill>
            <a:srgbClr val="006666"/>
          </a:solidFill>
          <a:latin typeface="+mn-lt"/>
        </a:defRPr>
      </a:lvl6pPr>
      <a:lvl7pPr marL="3276600" indent="-533400" algn="l" rtl="0" eaLnBrk="0" fontAlgn="base" hangingPunct="0">
        <a:spcBef>
          <a:spcPct val="20000"/>
        </a:spcBef>
        <a:spcAft>
          <a:spcPct val="0"/>
        </a:spcAft>
        <a:defRPr sz="2800">
          <a:solidFill>
            <a:srgbClr val="006666"/>
          </a:solidFill>
          <a:latin typeface="+mn-lt"/>
        </a:defRPr>
      </a:lvl7pPr>
      <a:lvl8pPr marL="3733800" indent="-533400" algn="l" rtl="0" eaLnBrk="0" fontAlgn="base" hangingPunct="0">
        <a:spcBef>
          <a:spcPct val="20000"/>
        </a:spcBef>
        <a:spcAft>
          <a:spcPct val="0"/>
        </a:spcAft>
        <a:defRPr sz="2800">
          <a:solidFill>
            <a:srgbClr val="006666"/>
          </a:solidFill>
          <a:latin typeface="+mn-lt"/>
        </a:defRPr>
      </a:lvl8pPr>
      <a:lvl9pPr marL="4191000" indent="-533400" algn="l" rtl="0" eaLnBrk="0" fontAlgn="base" hangingPunct="0">
        <a:spcBef>
          <a:spcPct val="20000"/>
        </a:spcBef>
        <a:spcAft>
          <a:spcPct val="0"/>
        </a:spcAft>
        <a:defRPr sz="2800">
          <a:solidFill>
            <a:srgbClr val="00666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u numéro de diapositive 5">
            <a:extLst>
              <a:ext uri="{FF2B5EF4-FFF2-40B4-BE49-F238E27FC236}">
                <a16:creationId xmlns:a16="http://schemas.microsoft.com/office/drawing/2014/main" id="{4001DA20-55DB-E95F-2B71-501D2D129C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955D7E3-470B-4D4B-A8AC-5012E5B5CE93}" type="slidenum">
              <a:rPr lang="en-US" altLang="fr-FR" smtClean="0"/>
              <a:pPr/>
              <a:t>1</a:t>
            </a:fld>
            <a:endParaRPr lang="en-US" altLang="fr-FR"/>
          </a:p>
        </p:txBody>
      </p:sp>
      <p:sp>
        <p:nvSpPr>
          <p:cNvPr id="16386" name="Rectangle 3">
            <a:extLst>
              <a:ext uri="{FF2B5EF4-FFF2-40B4-BE49-F238E27FC236}">
                <a16:creationId xmlns:a16="http://schemas.microsoft.com/office/drawing/2014/main" id="{0AA48225-E49D-3259-F9AE-5EC325F7A463}"/>
              </a:ext>
            </a:extLst>
          </p:cNvPr>
          <p:cNvSpPr>
            <a:spLocks noGrp="1" noChangeArrowheads="1"/>
          </p:cNvSpPr>
          <p:nvPr>
            <p:ph type="subTitle" idx="1"/>
          </p:nvPr>
        </p:nvSpPr>
        <p:spPr>
          <a:xfrm>
            <a:off x="250825" y="476250"/>
            <a:ext cx="8642350" cy="5976938"/>
          </a:xfrm>
        </p:spPr>
        <p:txBody>
          <a:bodyPr/>
          <a:lstStyle/>
          <a:p>
            <a:pPr algn="l"/>
            <a:r>
              <a:rPr lang="fr-CA" altLang="fr-FR" sz="2000" dirty="0">
                <a:ea typeface="ＭＳ Ｐゴシック" panose="020B0600070205080204" pitchFamily="34" charset="-128"/>
              </a:rPr>
              <a:t>Faculté de droit					</a:t>
            </a:r>
            <a:r>
              <a:rPr lang="en-CA" altLang="fr-FR" sz="2400" dirty="0">
                <a:ea typeface="ＭＳ Ｐゴシック" panose="020B0600070205080204" pitchFamily="34" charset="-128"/>
              </a:rPr>
              <a:t>Sections B et D</a:t>
            </a:r>
            <a:endParaRPr lang="fr-CA" altLang="fr-FR" sz="2400" dirty="0">
              <a:ea typeface="ＭＳ Ｐゴシック" panose="020B0600070205080204" pitchFamily="34" charset="-128"/>
            </a:endParaRPr>
          </a:p>
          <a:p>
            <a:pPr algn="l"/>
            <a:r>
              <a:rPr lang="fr-CA" altLang="fr-FR" sz="2000" dirty="0">
                <a:ea typeface="ＭＳ Ｐゴシック" panose="020B0600070205080204" pitchFamily="34" charset="-128"/>
              </a:rPr>
              <a:t>Université de Montréal				Automne 2022</a:t>
            </a:r>
          </a:p>
          <a:p>
            <a:pPr algn="l"/>
            <a:r>
              <a:rPr lang="fr-CA" altLang="fr-FR" sz="2000" dirty="0">
                <a:ea typeface="ＭＳ Ｐゴシック" panose="020B0600070205080204" pitchFamily="34" charset="-128"/>
              </a:rPr>
              <a:t>Prof. Michel Morin </a:t>
            </a:r>
          </a:p>
          <a:p>
            <a:pPr algn="l"/>
            <a:endParaRPr lang="fr-CA" altLang="fr-FR" sz="3600" dirty="0">
              <a:ea typeface="ＭＳ Ｐゴシック" panose="020B0600070205080204" pitchFamily="34" charset="-128"/>
            </a:endParaRPr>
          </a:p>
          <a:p>
            <a:r>
              <a:rPr lang="fr-CA" altLang="fr-FR" sz="3600" dirty="0">
                <a:ea typeface="ＭＳ Ｐゴシック" panose="020B0600070205080204" pitchFamily="34" charset="-128"/>
              </a:rPr>
              <a:t>DRT 1010 – FONDEMENTS DU DROIT I</a:t>
            </a:r>
          </a:p>
          <a:p>
            <a:pPr algn="l"/>
            <a:endParaRPr lang="fr-CA" altLang="fr-FR" sz="2800" dirty="0">
              <a:ea typeface="ＭＳ Ｐゴシック" panose="020B0600070205080204" pitchFamily="34" charset="-128"/>
            </a:endParaRPr>
          </a:p>
          <a:p>
            <a:r>
              <a:rPr lang="fr-CA" altLang="fr-FR" sz="2800" dirty="0">
                <a:ea typeface="ＭＳ Ｐゴシック" panose="020B0600070205080204" pitchFamily="34" charset="-128"/>
              </a:rPr>
              <a:t>CAPSULE IIIA DU MODULE 3</a:t>
            </a:r>
          </a:p>
          <a:p>
            <a:endParaRPr lang="fr-FR" altLang="fr-FR" sz="2400" dirty="0">
              <a:solidFill>
                <a:srgbClr val="3333CC"/>
              </a:solidFill>
              <a:ea typeface="ＭＳ Ｐゴシック" panose="020B0600070205080204" pitchFamily="34" charset="-128"/>
            </a:endParaRPr>
          </a:p>
          <a:p>
            <a:endParaRPr lang="fr-CA" altLang="fr-FR" sz="2400" b="1" dirty="0">
              <a:ea typeface="ＭＳ Ｐゴシック" panose="020B0600070205080204" pitchFamily="34" charset="-128"/>
            </a:endParaRPr>
          </a:p>
          <a:p>
            <a:endParaRPr lang="fr-CA" altLang="fr-FR" sz="2400" b="1" dirty="0">
              <a:ea typeface="ＭＳ Ｐゴシック" panose="020B0600070205080204" pitchFamily="34" charset="-128"/>
            </a:endParaRPr>
          </a:p>
          <a:p>
            <a:r>
              <a:rPr lang="fr-CA" altLang="fr-FR" sz="2400" b="1" dirty="0">
                <a:ea typeface="ＭＳ Ｐゴシック" panose="020B0600070205080204" pitchFamily="34" charset="-128"/>
              </a:rPr>
              <a:t>III. </a:t>
            </a:r>
            <a:r>
              <a:rPr lang="fr-CA" altLang="fr-FR" sz="2400" dirty="0">
                <a:ea typeface="ＭＳ Ｐゴシック" panose="020B0600070205080204" pitchFamily="34" charset="-128"/>
              </a:rPr>
              <a:t>L’ÉLABORATION D’UN DROIT FRANÇAIS</a:t>
            </a:r>
          </a:p>
          <a:p>
            <a:r>
              <a:rPr lang="fr-CA" altLang="fr-FR" sz="2400" b="1" dirty="0">
                <a:ea typeface="ＭＳ Ｐゴシック" panose="020B0600070205080204" pitchFamily="34" charset="-128"/>
              </a:rPr>
              <a:t>A</a:t>
            </a:r>
            <a:r>
              <a:rPr lang="fr-CA" altLang="fr-FR" sz="2400" dirty="0">
                <a:ea typeface="ＭＳ Ｐゴシック" panose="020B0600070205080204" pitchFamily="34" charset="-128"/>
              </a:rPr>
              <a:t>. Le développement de normes uniformes (XVIe-XVIIIe siècles)</a:t>
            </a:r>
          </a:p>
          <a:p>
            <a:endParaRPr lang="fr-FR" altLang="fr-FR" sz="2400" dirty="0">
              <a:solidFill>
                <a:srgbClr val="3333CC"/>
              </a:solidFill>
              <a:ea typeface="ＭＳ Ｐゴシック" panose="020B0600070205080204" pitchFamily="34" charset="-128"/>
            </a:endParaRPr>
          </a:p>
        </p:txBody>
      </p:sp>
      <p:pic>
        <p:nvPicPr>
          <p:cNvPr id="16387" name="Picture 1026" descr="596_P">
            <a:extLst>
              <a:ext uri="{FF2B5EF4-FFF2-40B4-BE49-F238E27FC236}">
                <a16:creationId xmlns:a16="http://schemas.microsoft.com/office/drawing/2014/main" id="{10F10998-D27C-A5DF-5CC9-211201CDE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825" y="2997200"/>
            <a:ext cx="130492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Espace réservé du numéro de diapositive 3">
            <a:extLst>
              <a:ext uri="{FF2B5EF4-FFF2-40B4-BE49-F238E27FC236}">
                <a16:creationId xmlns:a16="http://schemas.microsoft.com/office/drawing/2014/main" id="{1781CB34-18D3-5688-B1FC-FE25CF27A3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CB046B4-67B8-2B46-BB5F-845BDF64D087}" type="slidenum">
              <a:rPr lang="en-US" altLang="fr-FR" smtClean="0"/>
              <a:pPr/>
              <a:t>10</a:t>
            </a:fld>
            <a:endParaRPr lang="en-US" altLang="fr-FR"/>
          </a:p>
        </p:txBody>
      </p:sp>
      <p:sp>
        <p:nvSpPr>
          <p:cNvPr id="45058" name="Rectangle 4">
            <a:extLst>
              <a:ext uri="{FF2B5EF4-FFF2-40B4-BE49-F238E27FC236}">
                <a16:creationId xmlns:a16="http://schemas.microsoft.com/office/drawing/2014/main" id="{F091B07A-8DB9-4703-4B92-57A078D815E3}"/>
              </a:ext>
            </a:extLst>
          </p:cNvPr>
          <p:cNvSpPr>
            <a:spLocks noChangeArrowheads="1"/>
          </p:cNvSpPr>
          <p:nvPr/>
        </p:nvSpPr>
        <p:spPr bwMode="auto">
          <a:xfrm>
            <a:off x="250825" y="476250"/>
            <a:ext cx="8532813"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971550" indent="-5143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286000" indent="-457200">
              <a:defRPr sz="2400">
                <a:solidFill>
                  <a:schemeClr val="tx1"/>
                </a:solidFill>
                <a:latin typeface="Times New Roman" panose="02020603050405020304" pitchFamily="18" charset="0"/>
                <a:ea typeface="ＭＳ Ｐゴシック" panose="020B0600070205080204" pitchFamily="34" charset="-128"/>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1">
              <a:buFontTx/>
              <a:buAutoNum type="alphaLcPeriod" startAt="2"/>
            </a:pPr>
            <a:r>
              <a:rPr lang="fr-CA" altLang="fr-FR" sz="3200">
                <a:solidFill>
                  <a:srgbClr val="FF6600"/>
                </a:solidFill>
              </a:rPr>
              <a:t>Les ordonnances royales</a:t>
            </a:r>
          </a:p>
          <a:p>
            <a:pPr lvl="1"/>
            <a:endParaRPr lang="fr-CA" altLang="fr-FR" sz="3200">
              <a:solidFill>
                <a:srgbClr val="FF6600"/>
              </a:solidFill>
            </a:endParaRPr>
          </a:p>
          <a:p>
            <a:pPr lvl="1"/>
            <a:r>
              <a:rPr lang="fr-CA" altLang="fr-FR" sz="3200">
                <a:solidFill>
                  <a:srgbClr val="FF6600"/>
                </a:solidFill>
              </a:rPr>
              <a:t>	</a:t>
            </a:r>
            <a:r>
              <a:rPr lang="fr-CA" altLang="fr-FR" sz="3200">
                <a:solidFill>
                  <a:srgbClr val="990099"/>
                </a:solidFill>
              </a:rPr>
              <a:t>i.	La procédure d’adoption des édits et ordonnances (</a:t>
            </a:r>
            <a:r>
              <a:rPr lang="en-CA" altLang="fr-FR" sz="3200" i="1">
                <a:solidFill>
                  <a:srgbClr val="990099"/>
                </a:solidFill>
              </a:rPr>
              <a:t>Introduction historique</a:t>
            </a:r>
            <a:r>
              <a:rPr lang="en-CA" altLang="fr-FR" sz="3200">
                <a:solidFill>
                  <a:srgbClr val="990099"/>
                </a:solidFill>
              </a:rPr>
              <a:t>,</a:t>
            </a:r>
            <a:r>
              <a:rPr lang="en-CA" altLang="fr-FR" sz="3200"/>
              <a:t> nos 289-294)</a:t>
            </a:r>
          </a:p>
          <a:p>
            <a:pPr lvl="1"/>
            <a:endParaRPr lang="fr-CA" altLang="fr-FR" sz="3200">
              <a:solidFill>
                <a:schemeClr val="accent2"/>
              </a:solidFill>
            </a:endParaRPr>
          </a:p>
          <a:p>
            <a:pPr lvl="4">
              <a:buFontTx/>
              <a:buAutoNum type="arabicParenR"/>
            </a:pPr>
            <a:r>
              <a:rPr lang="fr-CA" altLang="fr-FR">
                <a:solidFill>
                  <a:schemeClr val="accent2"/>
                </a:solidFill>
              </a:rPr>
              <a:t> </a:t>
            </a:r>
            <a:r>
              <a:rPr lang="fr-CA" altLang="fr-FR" sz="2800">
                <a:solidFill>
                  <a:schemeClr val="accent2"/>
                </a:solidFill>
              </a:rPr>
              <a:t>Par le Conseil d’État</a:t>
            </a:r>
          </a:p>
          <a:p>
            <a:pPr lvl="4">
              <a:buFontTx/>
              <a:buAutoNum type="arabicParenR"/>
            </a:pPr>
            <a:endParaRPr lang="fr-CA" altLang="fr-FR" sz="2800">
              <a:solidFill>
                <a:schemeClr val="accent2"/>
              </a:solidFill>
            </a:endParaRPr>
          </a:p>
          <a:p>
            <a:pPr lvl="4">
              <a:buFontTx/>
              <a:buAutoNum type="arabicParenR"/>
            </a:pPr>
            <a:r>
              <a:rPr lang="fr-CA" altLang="fr-FR" sz="2800">
                <a:solidFill>
                  <a:schemeClr val="accent2"/>
                </a:solidFill>
              </a:rPr>
              <a:t> L’enregistrement par les parlements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Espace réservé du numéro de diapositive 5">
            <a:extLst>
              <a:ext uri="{FF2B5EF4-FFF2-40B4-BE49-F238E27FC236}">
                <a16:creationId xmlns:a16="http://schemas.microsoft.com/office/drawing/2014/main" id="{A4F9FA74-EF37-6144-6ABE-089DE4499C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9BAE01D-76A7-244A-A6AE-2A7E52A11065}" type="slidenum">
              <a:rPr lang="en-US" altLang="fr-FR" smtClean="0"/>
              <a:pPr/>
              <a:t>11</a:t>
            </a:fld>
            <a:endParaRPr lang="en-US" altLang="fr-FR"/>
          </a:p>
        </p:txBody>
      </p:sp>
      <p:sp>
        <p:nvSpPr>
          <p:cNvPr id="47106" name="Rectangle 3">
            <a:extLst>
              <a:ext uri="{FF2B5EF4-FFF2-40B4-BE49-F238E27FC236}">
                <a16:creationId xmlns:a16="http://schemas.microsoft.com/office/drawing/2014/main" id="{54ED9175-D122-2BB2-3AFF-0D2474F5E765}"/>
              </a:ext>
            </a:extLst>
          </p:cNvPr>
          <p:cNvSpPr>
            <a:spLocks noGrp="1" noChangeArrowheads="1"/>
          </p:cNvSpPr>
          <p:nvPr>
            <p:ph type="body" idx="1"/>
          </p:nvPr>
        </p:nvSpPr>
        <p:spPr>
          <a:xfrm>
            <a:off x="609600" y="609600"/>
            <a:ext cx="7994650" cy="5988050"/>
          </a:xfrm>
        </p:spPr>
        <p:txBody>
          <a:bodyPr/>
          <a:lstStyle/>
          <a:p>
            <a:pPr lvl="2">
              <a:buFont typeface="Times New Roman" panose="02020603050405020304" pitchFamily="18" charset="0"/>
              <a:buAutoNum type="romanLcPeriod" startAt="2"/>
            </a:pPr>
            <a:r>
              <a:rPr lang="fr-CA" altLang="fr-FR">
                <a:ea typeface="ＭＳ Ｐゴシック" panose="020B0600070205080204" pitchFamily="34" charset="-128"/>
              </a:rPr>
              <a:t>Les grandes ordonnances royales </a:t>
            </a:r>
            <a:r>
              <a:rPr lang="en-CA" altLang="fr-FR">
                <a:ea typeface="ＭＳ Ｐゴシック" panose="020B0600070205080204" pitchFamily="34" charset="-128"/>
              </a:rPr>
              <a:t>(</a:t>
            </a:r>
            <a:r>
              <a:rPr lang="en-CA" altLang="fr-FR" i="1">
                <a:solidFill>
                  <a:srgbClr val="FF6600"/>
                </a:solidFill>
                <a:ea typeface="ＭＳ Ｐゴシック" panose="020B0600070205080204" pitchFamily="34" charset="-128"/>
              </a:rPr>
              <a:t>Introduction historique</a:t>
            </a:r>
            <a:r>
              <a:rPr lang="en-CA" altLang="fr-FR">
                <a:ea typeface="ＭＳ Ｐゴシック" panose="020B0600070205080204" pitchFamily="34" charset="-128"/>
              </a:rPr>
              <a:t>, nos 316-320) </a:t>
            </a:r>
            <a:endParaRPr lang="fr-CA" altLang="fr-FR">
              <a:ea typeface="ＭＳ Ｐゴシック" panose="020B0600070205080204" pitchFamily="34" charset="-128"/>
            </a:endParaRPr>
          </a:p>
          <a:p>
            <a:pPr lvl="2">
              <a:buFontTx/>
              <a:buAutoNum type="romanLcPeriod" startAt="2"/>
            </a:pPr>
            <a:endParaRPr lang="fr-CA" altLang="fr-FR">
              <a:ea typeface="ＭＳ Ｐゴシック" panose="020B0600070205080204" pitchFamily="34" charset="-128"/>
            </a:endParaRPr>
          </a:p>
          <a:p>
            <a:pPr marL="1955800" lvl="3" indent="-660400"/>
            <a:r>
              <a:rPr lang="fr-CA" altLang="fr-FR">
                <a:ea typeface="ＭＳ Ｐゴシック" panose="020B0600070205080204" pitchFamily="34" charset="-128"/>
              </a:rPr>
              <a:t>Les ordonnances du XVI</a:t>
            </a:r>
            <a:r>
              <a:rPr lang="fr-CA" altLang="fr-FR" baseline="30000">
                <a:ea typeface="ＭＳ Ｐゴシック" panose="020B0600070205080204" pitchFamily="34" charset="-128"/>
              </a:rPr>
              <a:t>e</a:t>
            </a:r>
            <a:r>
              <a:rPr lang="fr-CA" altLang="fr-FR">
                <a:ea typeface="ＭＳ Ｐゴシック" panose="020B0600070205080204" pitchFamily="34" charset="-128"/>
              </a:rPr>
              <a:t> siècle</a:t>
            </a:r>
          </a:p>
          <a:p>
            <a:pPr marL="1955800" lvl="3" indent="-660400"/>
            <a:endParaRPr lang="fr-CA" altLang="fr-FR">
              <a:ea typeface="ＭＳ Ｐゴシック" panose="020B0600070205080204" pitchFamily="34" charset="-128"/>
            </a:endParaRPr>
          </a:p>
          <a:p>
            <a:pPr marL="1955800" lvl="3" indent="-660400"/>
            <a:r>
              <a:rPr lang="fr-CA" altLang="fr-FR">
                <a:ea typeface="ＭＳ Ｐゴシック" panose="020B0600070205080204" pitchFamily="34" charset="-128"/>
              </a:rPr>
              <a:t>Les ordonnances de Louis XIV</a:t>
            </a:r>
          </a:p>
          <a:p>
            <a:pPr marL="2413000" lvl="4" indent="-660400">
              <a:buFontTx/>
              <a:buChar char="-"/>
            </a:pPr>
            <a:r>
              <a:rPr lang="fr-CA" altLang="fr-FR">
                <a:ea typeface="ＭＳ Ｐゴシック" panose="020B0600070205080204" pitchFamily="34" charset="-128"/>
              </a:rPr>
              <a:t>L’Ordonnance sur la procédure civile (1667)</a:t>
            </a:r>
            <a:endParaRPr lang="fr-CA" altLang="fr-FR">
              <a:solidFill>
                <a:srgbClr val="00664D"/>
              </a:solidFill>
              <a:ea typeface="ＭＳ Ｐゴシック" panose="020B0600070205080204" pitchFamily="34" charset="-128"/>
            </a:endParaRPr>
          </a:p>
          <a:p>
            <a:pPr marL="2413000" lvl="4" indent="-660400">
              <a:buFontTx/>
              <a:buChar char="-"/>
            </a:pPr>
            <a:r>
              <a:rPr lang="fr-CA" altLang="fr-FR">
                <a:solidFill>
                  <a:srgbClr val="00664D"/>
                </a:solidFill>
                <a:ea typeface="ＭＳ Ｐゴシック" panose="020B0600070205080204" pitchFamily="34" charset="-128"/>
              </a:rPr>
              <a:t>L’Ordonnance criminelle de 1670 </a:t>
            </a:r>
            <a:r>
              <a:rPr lang="en-CA" altLang="fr-FR">
                <a:solidFill>
                  <a:srgbClr val="00664D"/>
                </a:solidFill>
                <a:ea typeface="ＭＳ Ｐゴシック" panose="020B0600070205080204" pitchFamily="34" charset="-128"/>
              </a:rPr>
              <a:t>(</a:t>
            </a:r>
            <a:r>
              <a:rPr lang="en-CA" altLang="fr-FR" i="1">
                <a:solidFill>
                  <a:srgbClr val="00664D"/>
                </a:solidFill>
                <a:ea typeface="ＭＳ Ｐゴシック" panose="020B0600070205080204" pitchFamily="34" charset="-128"/>
              </a:rPr>
              <a:t>Introduction historique</a:t>
            </a:r>
            <a:r>
              <a:rPr lang="en-CA" altLang="fr-FR">
                <a:solidFill>
                  <a:srgbClr val="00664D"/>
                </a:solidFill>
                <a:ea typeface="ＭＳ Ｐゴシック" panose="020B0600070205080204" pitchFamily="34" charset="-128"/>
              </a:rPr>
              <a:t>, nos 352-355, facultatif)</a:t>
            </a:r>
            <a:endParaRPr lang="fr-CA" altLang="fr-FR">
              <a:solidFill>
                <a:srgbClr val="00664D"/>
              </a:solidFill>
              <a:ea typeface="ＭＳ Ｐゴシック" panose="020B060007020508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Espace réservé du numéro de diapositive 1">
            <a:extLst>
              <a:ext uri="{FF2B5EF4-FFF2-40B4-BE49-F238E27FC236}">
                <a16:creationId xmlns:a16="http://schemas.microsoft.com/office/drawing/2014/main" id="{D5DEB16F-1730-8A92-17A5-1E0F935524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7814119-8383-BD40-8CF6-7923E7F287BE}" type="slidenum">
              <a:rPr lang="en-US" altLang="fr-FR" smtClean="0"/>
              <a:pPr/>
              <a:t>12</a:t>
            </a:fld>
            <a:endParaRPr lang="en-US" altLang="fr-FR"/>
          </a:p>
        </p:txBody>
      </p:sp>
      <p:sp>
        <p:nvSpPr>
          <p:cNvPr id="3" name="Rectangle 4">
            <a:extLst>
              <a:ext uri="{FF2B5EF4-FFF2-40B4-BE49-F238E27FC236}">
                <a16:creationId xmlns:a16="http://schemas.microsoft.com/office/drawing/2014/main" id="{96474E10-7592-1F53-996C-CF4DCBABBE0C}"/>
              </a:ext>
            </a:extLst>
          </p:cNvPr>
          <p:cNvSpPr>
            <a:spLocks noChangeArrowheads="1"/>
          </p:cNvSpPr>
          <p:nvPr/>
        </p:nvSpPr>
        <p:spPr bwMode="auto">
          <a:xfrm>
            <a:off x="161925" y="476672"/>
            <a:ext cx="8820150" cy="5201424"/>
          </a:xfrm>
          <a:prstGeom prst="rect">
            <a:avLst/>
          </a:prstGeom>
          <a:noFill/>
          <a:ln w="9525">
            <a:noFill/>
            <a:miter lim="800000"/>
            <a:headEnd/>
            <a:tailEnd/>
          </a:ln>
        </p:spPr>
        <p:txBody>
          <a:bodyPr>
            <a:spAutoFit/>
          </a:bodyPr>
          <a:lstStyle/>
          <a:p>
            <a:pPr marL="1409700" lvl="2" indent="-495300">
              <a:buClr>
                <a:srgbClr val="CC3300"/>
              </a:buClr>
              <a:defRPr/>
            </a:pPr>
            <a:r>
              <a:rPr lang="fr-CA" sz="3200" dirty="0">
                <a:solidFill>
                  <a:schemeClr val="accent2"/>
                </a:solidFill>
                <a:ea typeface="+mn-ea"/>
              </a:rPr>
              <a:t>	</a:t>
            </a:r>
          </a:p>
          <a:p>
            <a:pPr marL="2781300" lvl="5" indent="-495300">
              <a:buClr>
                <a:srgbClr val="CC3300"/>
              </a:buClr>
              <a:buFontTx/>
              <a:buChar char="-"/>
              <a:defRPr/>
            </a:pPr>
            <a:r>
              <a:rPr lang="fr-CA" sz="2800" dirty="0">
                <a:solidFill>
                  <a:schemeClr val="accent1">
                    <a:lumMod val="50000"/>
                  </a:schemeClr>
                </a:solidFill>
                <a:ea typeface="+mn-ea"/>
              </a:rPr>
              <a:t>L’Ordonnance sur le commerce de 1673 (sociétés commerciales, faillites, lettres de change)</a:t>
            </a:r>
          </a:p>
          <a:p>
            <a:pPr marL="2781300" lvl="5" indent="-495300">
              <a:buClr>
                <a:srgbClr val="CC3300"/>
              </a:buClr>
              <a:buFontTx/>
              <a:buChar char="-"/>
              <a:defRPr/>
            </a:pPr>
            <a:endParaRPr lang="fr-CA" sz="2800" dirty="0">
              <a:solidFill>
                <a:schemeClr val="accent1">
                  <a:lumMod val="50000"/>
                </a:schemeClr>
              </a:solidFill>
              <a:ea typeface="+mn-ea"/>
            </a:endParaRPr>
          </a:p>
          <a:p>
            <a:pPr marL="2781300" lvl="5" indent="-495300">
              <a:buClr>
                <a:srgbClr val="CC3300"/>
              </a:buClr>
              <a:buFontTx/>
              <a:buChar char="-"/>
              <a:defRPr/>
            </a:pPr>
            <a:r>
              <a:rPr lang="fr-CA" sz="2800" dirty="0">
                <a:solidFill>
                  <a:schemeClr val="accent1">
                    <a:lumMod val="50000"/>
                  </a:schemeClr>
                </a:solidFill>
                <a:ea typeface="+mn-ea"/>
              </a:rPr>
              <a:t>L’ordonnance sur la marine de 1681</a:t>
            </a:r>
          </a:p>
          <a:p>
            <a:pPr marL="2781300" lvl="5" indent="-495300">
              <a:buClr>
                <a:srgbClr val="CC3300"/>
              </a:buClr>
              <a:defRPr/>
            </a:pPr>
            <a:endParaRPr lang="fr-CA" sz="2800" dirty="0">
              <a:solidFill>
                <a:schemeClr val="accent1">
                  <a:lumMod val="50000"/>
                </a:schemeClr>
              </a:solidFill>
              <a:ea typeface="+mn-ea"/>
            </a:endParaRPr>
          </a:p>
          <a:p>
            <a:pPr marL="2781300" lvl="5" indent="-495300">
              <a:buClr>
                <a:srgbClr val="CC3300"/>
              </a:buClr>
              <a:buFontTx/>
              <a:buChar char="-"/>
              <a:defRPr/>
            </a:pPr>
            <a:r>
              <a:rPr lang="fr-CA" sz="2800" dirty="0">
                <a:solidFill>
                  <a:schemeClr val="accent1">
                    <a:lumMod val="50000"/>
                  </a:schemeClr>
                </a:solidFill>
                <a:ea typeface="+mn-ea"/>
              </a:rPr>
              <a:t>L’</a:t>
            </a:r>
            <a:r>
              <a:rPr lang="fr-CA" sz="2800" i="1" dirty="0">
                <a:solidFill>
                  <a:schemeClr val="accent1">
                    <a:lumMod val="50000"/>
                  </a:schemeClr>
                </a:solidFill>
                <a:ea typeface="+mn-ea"/>
              </a:rPr>
              <a:t>Ordonnance sur les esclaves des Iles de l’Amérique, </a:t>
            </a:r>
            <a:r>
              <a:rPr lang="fr-CA" sz="2800" dirty="0">
                <a:solidFill>
                  <a:schemeClr val="accent1">
                    <a:lumMod val="50000"/>
                  </a:schemeClr>
                </a:solidFill>
                <a:ea typeface="+mn-ea"/>
              </a:rPr>
              <a:t>appelé </a:t>
            </a:r>
            <a:r>
              <a:rPr lang="fr-CA" sz="2800" i="1" dirty="0">
                <a:solidFill>
                  <a:schemeClr val="accent1">
                    <a:lumMod val="50000"/>
                  </a:schemeClr>
                </a:solidFill>
                <a:ea typeface="+mn-ea"/>
              </a:rPr>
              <a:t>« </a:t>
            </a:r>
            <a:r>
              <a:rPr lang="fr-CA" sz="2800" dirty="0">
                <a:solidFill>
                  <a:schemeClr val="accent1">
                    <a:lumMod val="50000"/>
                  </a:schemeClr>
                </a:solidFill>
                <a:ea typeface="+mn-ea"/>
              </a:rPr>
              <a:t>Code noir », de 1685</a:t>
            </a:r>
          </a:p>
          <a:p>
            <a:pPr marL="3238500" lvl="6" indent="-495300">
              <a:buClr>
                <a:srgbClr val="CC3300"/>
              </a:buClr>
              <a:defRPr/>
            </a:pPr>
            <a:r>
              <a:rPr lang="fr-CA" dirty="0">
                <a:ea typeface="+mn-ea"/>
              </a:rPr>
              <a:t>(</a:t>
            </a:r>
            <a:r>
              <a:rPr lang="fr-CA" i="1" dirty="0">
                <a:ea typeface="+mn-ea"/>
              </a:rPr>
              <a:t>Introduction historique</a:t>
            </a:r>
            <a:r>
              <a:rPr lang="fr-CA" dirty="0">
                <a:ea typeface="+mn-ea"/>
              </a:rPr>
              <a:t>, nos 326-340, facultatif)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Espace réservé du numéro de diapositive 1">
            <a:extLst>
              <a:ext uri="{FF2B5EF4-FFF2-40B4-BE49-F238E27FC236}">
                <a16:creationId xmlns:a16="http://schemas.microsoft.com/office/drawing/2014/main" id="{68CDF66C-8408-A3D0-7202-3B4BA98336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9535E78-FC7D-564B-8426-DA0175FFBDBC}" type="slidenum">
              <a:rPr lang="en-US" altLang="fr-FR" smtClean="0"/>
              <a:pPr/>
              <a:t>13</a:t>
            </a:fld>
            <a:endParaRPr lang="en-US" altLang="fr-FR"/>
          </a:p>
        </p:txBody>
      </p:sp>
      <p:sp>
        <p:nvSpPr>
          <p:cNvPr id="3" name="Rectangle 4">
            <a:extLst>
              <a:ext uri="{FF2B5EF4-FFF2-40B4-BE49-F238E27FC236}">
                <a16:creationId xmlns:a16="http://schemas.microsoft.com/office/drawing/2014/main" id="{BAA37AF0-231C-A2E6-AD24-994AD3C7CAB7}"/>
              </a:ext>
            </a:extLst>
          </p:cNvPr>
          <p:cNvSpPr>
            <a:spLocks noChangeArrowheads="1"/>
          </p:cNvSpPr>
          <p:nvPr/>
        </p:nvSpPr>
        <p:spPr bwMode="auto">
          <a:xfrm>
            <a:off x="161925" y="274290"/>
            <a:ext cx="8442523" cy="6617196"/>
          </a:xfrm>
          <a:prstGeom prst="rect">
            <a:avLst/>
          </a:prstGeom>
          <a:noFill/>
          <a:ln w="9525">
            <a:noFill/>
            <a:miter lim="800000"/>
            <a:headEnd/>
            <a:tailEnd/>
          </a:ln>
        </p:spPr>
        <p:txBody>
          <a:bodyPr>
            <a:spAutoFit/>
          </a:bodyPr>
          <a:lstStyle/>
          <a:p>
            <a:pPr marL="1409700" lvl="2" indent="-495300">
              <a:buClr>
                <a:srgbClr val="CC3300"/>
              </a:buClr>
              <a:defRPr/>
            </a:pPr>
            <a:r>
              <a:rPr lang="fr-CA" sz="3200" dirty="0">
                <a:solidFill>
                  <a:schemeClr val="accent2"/>
                </a:solidFill>
                <a:ea typeface="+mn-ea"/>
              </a:rPr>
              <a:t>		3)	Les ordonnances préparées par</a:t>
            </a:r>
            <a:r>
              <a:rPr lang="fr-FR" sz="3200" dirty="0">
                <a:solidFill>
                  <a:schemeClr val="accent2"/>
                </a:solidFill>
                <a:ea typeface="+mn-ea"/>
              </a:rPr>
              <a:t> d</a:t>
            </a:r>
            <a:r>
              <a:rPr lang="fr-CA" sz="3200" dirty="0">
                <a:solidFill>
                  <a:schemeClr val="accent2"/>
                </a:solidFill>
                <a:ea typeface="+mn-ea"/>
              </a:rPr>
              <a:t>’Aguesseau</a:t>
            </a:r>
            <a:endParaRPr lang="fr-CA" sz="3200" dirty="0">
              <a:solidFill>
                <a:srgbClr val="CC3300"/>
              </a:solidFill>
              <a:ea typeface="+mn-ea"/>
            </a:endParaRPr>
          </a:p>
          <a:p>
            <a:pPr marL="2324100" lvl="4" indent="-495300">
              <a:buClr>
                <a:srgbClr val="990099"/>
              </a:buClr>
              <a:buFontTx/>
              <a:buChar char="-"/>
              <a:defRPr/>
            </a:pPr>
            <a:r>
              <a:rPr lang="fr-CA" dirty="0">
                <a:solidFill>
                  <a:srgbClr val="008080"/>
                </a:solidFill>
                <a:ea typeface="+mn-ea"/>
              </a:rPr>
              <a:t>L’Ordonnance sur les donations (1731): le texte est le même pour toute la France</a:t>
            </a:r>
          </a:p>
          <a:p>
            <a:pPr marL="2324100" lvl="4" indent="-495300">
              <a:buClr>
                <a:srgbClr val="990099"/>
              </a:buClr>
              <a:buFontTx/>
              <a:buChar char="-"/>
              <a:defRPr/>
            </a:pPr>
            <a:endParaRPr lang="fr-CA" dirty="0">
              <a:solidFill>
                <a:srgbClr val="008080"/>
              </a:solidFill>
              <a:ea typeface="+mn-ea"/>
            </a:endParaRPr>
          </a:p>
          <a:p>
            <a:pPr marL="2324100" lvl="4" indent="-495300">
              <a:buClr>
                <a:srgbClr val="990099"/>
              </a:buClr>
              <a:buFontTx/>
              <a:buChar char="-"/>
              <a:defRPr/>
            </a:pPr>
            <a:r>
              <a:rPr lang="fr-CA" dirty="0">
                <a:solidFill>
                  <a:srgbClr val="008080"/>
                </a:solidFill>
                <a:ea typeface="+mn-ea"/>
              </a:rPr>
              <a:t>L’Ordonnance sur les testaments (1735): c</a:t>
            </a:r>
            <a:r>
              <a:rPr lang="fr-CA" dirty="0">
                <a:solidFill>
                  <a:srgbClr val="008080"/>
                </a:solidFill>
              </a:rPr>
              <a:t>ertains parties prévoient une règle pour les pays (ou régions) de droit coutumier et une autre pour les pays de droit écrit (romain).</a:t>
            </a:r>
            <a:endParaRPr lang="fr-CA" dirty="0">
              <a:solidFill>
                <a:srgbClr val="008080"/>
              </a:solidFill>
              <a:ea typeface="+mn-ea"/>
            </a:endParaRPr>
          </a:p>
          <a:p>
            <a:pPr marL="2324100" lvl="4" indent="-495300">
              <a:buClr>
                <a:srgbClr val="990099"/>
              </a:buClr>
              <a:buFontTx/>
              <a:buChar char="-"/>
              <a:defRPr/>
            </a:pPr>
            <a:endParaRPr lang="fr-CA" dirty="0">
              <a:solidFill>
                <a:srgbClr val="008080"/>
              </a:solidFill>
              <a:ea typeface="+mn-ea"/>
            </a:endParaRPr>
          </a:p>
          <a:p>
            <a:pPr marL="2324100" lvl="4" indent="-495300">
              <a:buClr>
                <a:srgbClr val="990099"/>
              </a:buClr>
              <a:buFontTx/>
              <a:buChar char="-"/>
              <a:defRPr/>
            </a:pPr>
            <a:r>
              <a:rPr lang="fr-CA" dirty="0">
                <a:solidFill>
                  <a:srgbClr val="008080"/>
                </a:solidFill>
                <a:ea typeface="+mn-ea"/>
              </a:rPr>
              <a:t>L’Ordonnance sur les substitutions fidéicommissaires (</a:t>
            </a:r>
            <a:r>
              <a:rPr lang="fr-CA">
                <a:solidFill>
                  <a:srgbClr val="008080"/>
                </a:solidFill>
                <a:ea typeface="+mn-ea"/>
              </a:rPr>
              <a:t>1747) </a:t>
            </a:r>
            <a:r>
              <a:rPr lang="fr-CA" dirty="0">
                <a:solidFill>
                  <a:srgbClr val="008080"/>
                </a:solidFill>
                <a:ea typeface="+mn-ea"/>
              </a:rPr>
              <a:t>fait de même; </a:t>
            </a:r>
            <a:r>
              <a:rPr lang="fr-CA" altLang="fr-FR" dirty="0">
                <a:latin typeface="Arial" panose="020B0604020202020204" pitchFamily="34" charset="0"/>
              </a:rPr>
              <a:t>voir les articles 1218 à 1255 C.C.</a:t>
            </a:r>
            <a:r>
              <a:rPr lang="fr-CA" altLang="fr-FR">
                <a:latin typeface="Arial" panose="020B0604020202020204" pitchFamily="34" charset="0"/>
              </a:rPr>
              <a:t>Q.: </a:t>
            </a:r>
            <a:r>
              <a:rPr lang="fr-CA" altLang="fr-FR" dirty="0">
                <a:latin typeface="Arial" panose="020B0604020202020204" pitchFamily="34" charset="0"/>
              </a:rPr>
              <a:t>« Il y a substitution lorsqu’une personne reçoit les biens par libéralité avec l’obligation de les rendre après un certain temps à un tiers » (art. 1218 1er al. C.C.Q.).</a:t>
            </a:r>
            <a:endParaRPr lang="fr-FR" altLang="fr-FR"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1">
            <a:extLst>
              <a:ext uri="{FF2B5EF4-FFF2-40B4-BE49-F238E27FC236}">
                <a16:creationId xmlns:a16="http://schemas.microsoft.com/office/drawing/2014/main" id="{BD903C5D-24F7-7706-C50A-9899CC18303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B77E31E-B5CF-A94D-A16B-813A7F3BA7C2}" type="slidenum">
              <a:rPr lang="en-US" altLang="fr-FR" smtClean="0"/>
              <a:pPr/>
              <a:t>14</a:t>
            </a:fld>
            <a:endParaRPr lang="en-US" altLang="fr-FR"/>
          </a:p>
        </p:txBody>
      </p:sp>
      <p:sp>
        <p:nvSpPr>
          <p:cNvPr id="59394" name="Rectangle 3">
            <a:extLst>
              <a:ext uri="{FF2B5EF4-FFF2-40B4-BE49-F238E27FC236}">
                <a16:creationId xmlns:a16="http://schemas.microsoft.com/office/drawing/2014/main" id="{E00AA256-A872-60B5-4D46-564CBF41F87C}"/>
              </a:ext>
            </a:extLst>
          </p:cNvPr>
          <p:cNvSpPr txBox="1">
            <a:spLocks noChangeArrowheads="1"/>
          </p:cNvSpPr>
          <p:nvPr/>
        </p:nvSpPr>
        <p:spPr bwMode="auto">
          <a:xfrm>
            <a:off x="179388" y="3068638"/>
            <a:ext cx="8964612"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949450" indent="-577850">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4" algn="ctr">
              <a:spcBef>
                <a:spcPct val="20000"/>
              </a:spcBef>
            </a:pPr>
            <a:r>
              <a:rPr lang="fr-CA" altLang="fr-FR" sz="2800">
                <a:solidFill>
                  <a:srgbClr val="7030A0"/>
                </a:solidFill>
              </a:rPr>
              <a:t>Vote électronique : Ordonnances royales</a:t>
            </a:r>
            <a:endParaRPr lang="fr-CA" altLang="fr-FR" sz="2800">
              <a:solidFill>
                <a:srgbClr val="006666"/>
              </a:solidFill>
            </a:endParaRPr>
          </a:p>
        </p:txBody>
      </p:sp>
      <p:sp>
        <p:nvSpPr>
          <p:cNvPr id="59395" name="Flèche vers la droite 3">
            <a:extLst>
              <a:ext uri="{FF2B5EF4-FFF2-40B4-BE49-F238E27FC236}">
                <a16:creationId xmlns:a16="http://schemas.microsoft.com/office/drawing/2014/main" id="{AAC3CF13-801A-2539-6161-F37B844B83C1}"/>
              </a:ext>
            </a:extLst>
          </p:cNvPr>
          <p:cNvSpPr>
            <a:spLocks noChangeArrowheads="1"/>
          </p:cNvSpPr>
          <p:nvPr/>
        </p:nvSpPr>
        <p:spPr bwMode="auto">
          <a:xfrm>
            <a:off x="1116013" y="3141663"/>
            <a:ext cx="977900" cy="484187"/>
          </a:xfrm>
          <a:prstGeom prst="rightArrow">
            <a:avLst>
              <a:gd name="adj1" fmla="val 50000"/>
              <a:gd name="adj2" fmla="val 50024"/>
            </a:avLst>
          </a:prstGeom>
          <a:solidFill>
            <a:schemeClr val="accent1"/>
          </a:solidFill>
          <a:ln w="9525" algn="ctr">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Espace réservé du numéro de diapositive 5">
            <a:extLst>
              <a:ext uri="{FF2B5EF4-FFF2-40B4-BE49-F238E27FC236}">
                <a16:creationId xmlns:a16="http://schemas.microsoft.com/office/drawing/2014/main" id="{10A9AE7E-1790-80C9-2AA8-39F27B751E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286FA79-BA1C-DD4A-9788-B00047CED129}" type="slidenum">
              <a:rPr lang="en-US" altLang="fr-FR" smtClean="0"/>
              <a:pPr/>
              <a:t>15</a:t>
            </a:fld>
            <a:endParaRPr lang="en-US" altLang="fr-FR"/>
          </a:p>
        </p:txBody>
      </p:sp>
      <p:sp>
        <p:nvSpPr>
          <p:cNvPr id="61442" name="Rectangle 3">
            <a:extLst>
              <a:ext uri="{FF2B5EF4-FFF2-40B4-BE49-F238E27FC236}">
                <a16:creationId xmlns:a16="http://schemas.microsoft.com/office/drawing/2014/main" id="{200BFEB9-9B8C-7142-BFF7-2492EB3EF5BE}"/>
              </a:ext>
            </a:extLst>
          </p:cNvPr>
          <p:cNvSpPr>
            <a:spLocks noGrp="1" noChangeArrowheads="1"/>
          </p:cNvSpPr>
          <p:nvPr>
            <p:ph type="body" idx="1"/>
          </p:nvPr>
        </p:nvSpPr>
        <p:spPr>
          <a:xfrm>
            <a:off x="323528" y="375044"/>
            <a:ext cx="8352928" cy="6482956"/>
          </a:xfrm>
        </p:spPr>
        <p:txBody>
          <a:bodyPr/>
          <a:lstStyle/>
          <a:p>
            <a:pPr>
              <a:buFontTx/>
              <a:buAutoNum type="arabicPeriod" startAt="2"/>
            </a:pPr>
            <a:r>
              <a:rPr lang="fr-CA" altLang="fr-FR" sz="3600" dirty="0">
                <a:ea typeface="ＭＳ Ｐゴシック" panose="020B0600070205080204" pitchFamily="34" charset="-128"/>
              </a:rPr>
              <a:t>La jurisprudence et la doctrine en droit privé</a:t>
            </a:r>
          </a:p>
          <a:p>
            <a:pPr lvl="1">
              <a:buFontTx/>
              <a:buNone/>
            </a:pPr>
            <a:r>
              <a:rPr lang="fr-CA" altLang="fr-FR" dirty="0">
                <a:ea typeface="ＭＳ Ｐゴシック" panose="020B0600070205080204" pitchFamily="34" charset="-128"/>
              </a:rPr>
              <a:t>	-</a:t>
            </a:r>
            <a:r>
              <a:rPr lang="fr-CA" altLang="fr-FR" sz="2400" dirty="0">
                <a:solidFill>
                  <a:schemeClr val="tx1"/>
                </a:solidFill>
                <a:ea typeface="ＭＳ Ｐゴシック" panose="020B0600070205080204" pitchFamily="34" charset="-128"/>
              </a:rPr>
              <a:t>	voir </a:t>
            </a:r>
            <a:r>
              <a:rPr lang="en-CA" altLang="fr-FR" sz="2400" i="1" dirty="0">
                <a:solidFill>
                  <a:schemeClr val="tx1"/>
                </a:solidFill>
                <a:ea typeface="ＭＳ Ｐゴシック" panose="020B0600070205080204" pitchFamily="34" charset="-128"/>
              </a:rPr>
              <a:t>Introduction </a:t>
            </a:r>
            <a:r>
              <a:rPr lang="en-CA" altLang="fr-FR" sz="2400" i="1" dirty="0" err="1">
                <a:solidFill>
                  <a:schemeClr val="tx1"/>
                </a:solidFill>
                <a:ea typeface="ＭＳ Ｐゴシック" panose="020B0600070205080204" pitchFamily="34" charset="-128"/>
              </a:rPr>
              <a:t>historique</a:t>
            </a:r>
            <a:r>
              <a:rPr lang="en-CA" altLang="fr-FR" sz="2400" dirty="0">
                <a:solidFill>
                  <a:schemeClr val="tx1"/>
                </a:solidFill>
                <a:ea typeface="ＭＳ Ｐゴシック" panose="020B0600070205080204" pitchFamily="34" charset="-128"/>
              </a:rPr>
              <a:t>, </a:t>
            </a:r>
            <a:r>
              <a:rPr lang="en-CA" altLang="fr-FR" sz="2400" dirty="0" err="1">
                <a:solidFill>
                  <a:schemeClr val="tx1"/>
                </a:solidFill>
                <a:ea typeface="ＭＳ Ｐゴシック" panose="020B0600070205080204" pitchFamily="34" charset="-128"/>
              </a:rPr>
              <a:t>nos</a:t>
            </a:r>
            <a:r>
              <a:rPr lang="en-CA" altLang="fr-FR" sz="2400" dirty="0">
                <a:solidFill>
                  <a:schemeClr val="tx1"/>
                </a:solidFill>
                <a:ea typeface="ＭＳ Ｐゴシック" panose="020B0600070205080204" pitchFamily="34" charset="-128"/>
              </a:rPr>
              <a:t> 310-315 </a:t>
            </a:r>
            <a:endParaRPr lang="fr-CA" altLang="fr-FR" sz="3600" dirty="0">
              <a:ea typeface="ＭＳ Ｐゴシック" panose="020B0600070205080204" pitchFamily="34" charset="-128"/>
            </a:endParaRPr>
          </a:p>
          <a:p>
            <a:pPr lvl="1"/>
            <a:r>
              <a:rPr lang="fr-CA" altLang="fr-FR" dirty="0">
                <a:ea typeface="ＭＳ Ｐゴシック" panose="020B0600070205080204" pitchFamily="34" charset="-128"/>
              </a:rPr>
              <a:t>En droit des obligations et de la famille.</a:t>
            </a:r>
          </a:p>
          <a:p>
            <a:pPr lvl="1">
              <a:buFontTx/>
              <a:buAutoNum type="alphaLcPeriod" startAt="2"/>
            </a:pPr>
            <a:r>
              <a:rPr lang="fr-CA" altLang="fr-FR" dirty="0">
                <a:ea typeface="ＭＳ Ｐゴシック" panose="020B0600070205080204" pitchFamily="34" charset="-128"/>
              </a:rPr>
              <a:t>Deux auteurs marquants</a:t>
            </a:r>
          </a:p>
          <a:p>
            <a:endParaRPr lang="fr-FR" altLang="fr-FR" sz="2800" dirty="0">
              <a:ea typeface="ＭＳ Ｐゴシック" panose="020B0600070205080204"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Espace réservé du numéro de diapositive 5">
            <a:extLst>
              <a:ext uri="{FF2B5EF4-FFF2-40B4-BE49-F238E27FC236}">
                <a16:creationId xmlns:a16="http://schemas.microsoft.com/office/drawing/2014/main" id="{DA53F1F2-8ED1-FE49-45D4-C8AAF291A5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76E4F88-C15A-374B-B0CB-811958A79A37}" type="slidenum">
              <a:rPr lang="en-US" altLang="fr-FR" smtClean="0"/>
              <a:pPr/>
              <a:t>16</a:t>
            </a:fld>
            <a:endParaRPr lang="en-US" altLang="fr-FR"/>
          </a:p>
        </p:txBody>
      </p:sp>
      <p:sp>
        <p:nvSpPr>
          <p:cNvPr id="63490" name="Rectangle 3">
            <a:extLst>
              <a:ext uri="{FF2B5EF4-FFF2-40B4-BE49-F238E27FC236}">
                <a16:creationId xmlns:a16="http://schemas.microsoft.com/office/drawing/2014/main" id="{6DC15704-7068-23FC-88AC-83D95AD9FDDF}"/>
              </a:ext>
            </a:extLst>
          </p:cNvPr>
          <p:cNvSpPr>
            <a:spLocks noGrp="1" noChangeArrowheads="1"/>
          </p:cNvSpPr>
          <p:nvPr>
            <p:ph type="body" idx="1"/>
          </p:nvPr>
        </p:nvSpPr>
        <p:spPr>
          <a:xfrm>
            <a:off x="395288" y="0"/>
            <a:ext cx="8353425" cy="6858000"/>
          </a:xfrm>
        </p:spPr>
        <p:txBody>
          <a:bodyPr/>
          <a:lstStyle/>
          <a:p>
            <a:pPr lvl="2"/>
            <a:r>
              <a:rPr lang="fr-CA" altLang="fr-FR" dirty="0">
                <a:ea typeface="ＭＳ Ｐゴシック" panose="020B0600070205080204" pitchFamily="34" charset="-128"/>
              </a:rPr>
              <a:t>Jean Domat (mort en 1696)</a:t>
            </a:r>
          </a:p>
          <a:p>
            <a:pPr marL="1371600" lvl="3" indent="0">
              <a:buNone/>
            </a:pPr>
            <a:r>
              <a:rPr lang="fr-CA" altLang="fr-FR" sz="2400" dirty="0">
                <a:ea typeface="ＭＳ Ｐゴシック" panose="020B0600070205080204" pitchFamily="34" charset="-128"/>
              </a:rPr>
              <a:t>Jean Domat, </a:t>
            </a:r>
            <a:r>
              <a:rPr lang="fr-CA" altLang="fr-FR" sz="2400" i="1" dirty="0">
                <a:ea typeface="ＭＳ Ｐゴシック" panose="020B0600070205080204" pitchFamily="34" charset="-128"/>
              </a:rPr>
              <a:t>Les lois civiles dans leur ordre naturel: le droit public et '</a:t>
            </a:r>
            <a:r>
              <a:rPr lang="fr-CA" altLang="fr-FR" sz="2400" i="1" dirty="0" err="1">
                <a:ea typeface="ＭＳ Ｐゴシック" panose="020B0600070205080204" pitchFamily="34" charset="-128"/>
              </a:rPr>
              <a:t>Legum</a:t>
            </a:r>
            <a:r>
              <a:rPr lang="fr-CA" altLang="fr-FR" sz="2400" i="1" dirty="0">
                <a:ea typeface="ＭＳ Ｐゴシック" panose="020B0600070205080204" pitchFamily="34" charset="-128"/>
              </a:rPr>
              <a:t> </a:t>
            </a:r>
            <a:r>
              <a:rPr lang="fr-CA" altLang="fr-FR" sz="2400" i="1" dirty="0" err="1">
                <a:ea typeface="ＭＳ Ｐゴシック" panose="020B0600070205080204" pitchFamily="34" charset="-128"/>
              </a:rPr>
              <a:t>delectus</a:t>
            </a:r>
            <a:r>
              <a:rPr lang="fr-CA" altLang="fr-FR" sz="2400" i="1" dirty="0">
                <a:ea typeface="ＭＳ Ｐゴシック" panose="020B0600070205080204" pitchFamily="34" charset="-128"/>
              </a:rPr>
              <a:t>'</a:t>
            </a:r>
            <a:r>
              <a:rPr lang="fr-CA" altLang="fr-FR" sz="2400" dirty="0">
                <a:ea typeface="ＭＳ Ｐゴシック" panose="020B0600070205080204" pitchFamily="34" charset="-128"/>
              </a:rPr>
              <a:t>, Paris, Nyon aîné, 1777)</a:t>
            </a:r>
            <a:endParaRPr lang="fr-CA" altLang="fr-FR" dirty="0">
              <a:ea typeface="ＭＳ Ｐゴシック" panose="020B0600070205080204" pitchFamily="34" charset="-128"/>
            </a:endParaRPr>
          </a:p>
          <a:p>
            <a:pPr lvl="3"/>
            <a:r>
              <a:rPr lang="fr-CA" altLang="fr-FR" sz="2400" dirty="0">
                <a:ea typeface="ＭＳ Ｐゴシック" panose="020B0600070205080204" pitchFamily="34" charset="-128"/>
              </a:rPr>
              <a:t>Une rationalisation et une systématisation du droit</a:t>
            </a:r>
          </a:p>
          <a:p>
            <a:pPr lvl="3"/>
            <a:r>
              <a:rPr lang="fr-CA" altLang="fr-FR" sz="2400" dirty="0">
                <a:ea typeface="ＭＳ Ｐゴシック" panose="020B0600070205080204" pitchFamily="34" charset="-128"/>
              </a:rPr>
              <a:t>Une conception morale du droit </a:t>
            </a:r>
          </a:p>
          <a:p>
            <a:pPr lvl="4">
              <a:lnSpc>
                <a:spcPct val="80000"/>
              </a:lnSpc>
              <a:buFontTx/>
              <a:buChar char="o"/>
            </a:pPr>
            <a:r>
              <a:rPr lang="fr-CA" altLang="fr-FR" sz="2400" dirty="0">
                <a:ea typeface="ＭＳ Ｐゴシック" panose="020B0600070205080204" pitchFamily="34" charset="-128"/>
              </a:rPr>
              <a:t>Le principe de la bonne foi : voir Domat (</a:t>
            </a:r>
            <a:r>
              <a:rPr lang="fr-CA" altLang="fr-FR" sz="2400">
                <a:ea typeface="ＭＳ Ｐゴシック" panose="020B0600070205080204" pitchFamily="34" charset="-128"/>
              </a:rPr>
              <a:t>extraits), Studium;</a:t>
            </a:r>
            <a:endParaRPr lang="fr-CA" altLang="fr-FR" sz="2400" b="1" dirty="0">
              <a:ea typeface="ＭＳ Ｐゴシック" panose="020B0600070205080204" pitchFamily="34" charset="-128"/>
            </a:endParaRPr>
          </a:p>
          <a:p>
            <a:pPr lvl="4">
              <a:lnSpc>
                <a:spcPct val="80000"/>
              </a:lnSpc>
            </a:pPr>
            <a:r>
              <a:rPr lang="fr-CA" altLang="fr-FR" sz="2400" b="1" dirty="0">
                <a:ea typeface="ＭＳ Ｐゴシック" panose="020B0600070205080204" pitchFamily="34" charset="-128"/>
              </a:rPr>
              <a:t>-	</a:t>
            </a:r>
            <a:r>
              <a:rPr lang="fr-CA" altLang="fr-FR" sz="2400" dirty="0">
                <a:ea typeface="ＭＳ Ｐゴシック" panose="020B0600070205080204" pitchFamily="34" charset="-128"/>
              </a:rPr>
              <a:t>L’influence de Jean DOMAT au Québec : David GILLES, « Les Lois civiles de Jean Domat, prémices à la Codification. Du Code Napoléon au Code civil du Bas Canada », (2009) 43 </a:t>
            </a:r>
            <a:r>
              <a:rPr lang="fr-CA" altLang="fr-FR" sz="2400" i="1" dirty="0">
                <a:ea typeface="ＭＳ Ｐゴシック" panose="020B0600070205080204" pitchFamily="34" charset="-128"/>
              </a:rPr>
              <a:t>R.J.T. 1</a:t>
            </a:r>
            <a:endParaRPr lang="fr-CA" altLang="fr-FR" sz="2400" dirty="0">
              <a:ea typeface="ＭＳ Ｐゴシック"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Espace réservé du numéro de diapositive 3">
            <a:extLst>
              <a:ext uri="{FF2B5EF4-FFF2-40B4-BE49-F238E27FC236}">
                <a16:creationId xmlns:a16="http://schemas.microsoft.com/office/drawing/2014/main" id="{4A79B32A-8123-4ECA-2514-9665133335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4F54290-4573-A145-95F1-36369A9A611F}" type="slidenum">
              <a:rPr lang="en-US" altLang="fr-FR" smtClean="0"/>
              <a:pPr/>
              <a:t>17</a:t>
            </a:fld>
            <a:endParaRPr lang="en-US" altLang="fr-FR"/>
          </a:p>
        </p:txBody>
      </p:sp>
      <p:sp>
        <p:nvSpPr>
          <p:cNvPr id="67586" name="Rectangle 6">
            <a:extLst>
              <a:ext uri="{FF2B5EF4-FFF2-40B4-BE49-F238E27FC236}">
                <a16:creationId xmlns:a16="http://schemas.microsoft.com/office/drawing/2014/main" id="{633E2076-79D3-3617-2DAF-735DC5EC3E46}"/>
              </a:ext>
            </a:extLst>
          </p:cNvPr>
          <p:cNvSpPr>
            <a:spLocks noChangeArrowheads="1"/>
          </p:cNvSpPr>
          <p:nvPr/>
        </p:nvSpPr>
        <p:spPr bwMode="auto">
          <a:xfrm>
            <a:off x="323850" y="188913"/>
            <a:ext cx="8351838" cy="6264275"/>
          </a:xfrm>
          <a:prstGeom prst="rect">
            <a:avLst/>
          </a:prstGeom>
          <a:noFill/>
          <a:ln>
            <a:noFill/>
          </a:ln>
        </p:spPr>
        <p:txBody>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574800" indent="-660400">
              <a:defRPr sz="2400">
                <a:solidFill>
                  <a:schemeClr val="tx1"/>
                </a:solidFill>
                <a:latin typeface="Times New Roman" panose="02020603050405020304" pitchFamily="18" charset="0"/>
                <a:ea typeface="ＭＳ Ｐゴシック" panose="020B0600070205080204" pitchFamily="34" charset="-128"/>
              </a:defRPr>
            </a:lvl3pPr>
            <a:lvl4pPr marL="1949450" indent="-577850">
              <a:defRPr sz="2400">
                <a:solidFill>
                  <a:schemeClr val="tx1"/>
                </a:solidFill>
                <a:latin typeface="Times New Roman" panose="02020603050405020304" pitchFamily="18" charset="0"/>
                <a:ea typeface="ＭＳ Ｐゴシック" panose="020B0600070205080204" pitchFamily="34" charset="-128"/>
              </a:defRPr>
            </a:lvl4pPr>
            <a:lvl5pPr marL="2406650" indent="-577850">
              <a:defRPr sz="2400">
                <a:solidFill>
                  <a:schemeClr val="tx1"/>
                </a:solidFill>
                <a:latin typeface="Times New Roman" panose="02020603050405020304" pitchFamily="18" charset="0"/>
                <a:ea typeface="ＭＳ Ｐゴシック" panose="020B0600070205080204" pitchFamily="34" charset="-128"/>
              </a:defRPr>
            </a:lvl5pPr>
            <a:lvl6pPr marL="28638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33210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7782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42354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4">
              <a:spcBef>
                <a:spcPct val="20000"/>
              </a:spcBef>
              <a:buClr>
                <a:srgbClr val="FF6600"/>
              </a:buClr>
              <a:defRPr/>
            </a:pPr>
            <a:endParaRPr lang="fr-CA" altLang="fr-FR" sz="3200" dirty="0">
              <a:solidFill>
                <a:srgbClr val="006666"/>
              </a:solidFill>
            </a:endParaRPr>
          </a:p>
          <a:p>
            <a:pPr lvl="2">
              <a:spcBef>
                <a:spcPct val="20000"/>
              </a:spcBef>
              <a:buClr>
                <a:srgbClr val="990099"/>
              </a:buClr>
              <a:buFontTx/>
              <a:buAutoNum type="romanLcPeriod" startAt="2"/>
              <a:defRPr/>
            </a:pPr>
            <a:r>
              <a:rPr lang="fr-CA" altLang="fr-FR" sz="3200" dirty="0">
                <a:solidFill>
                  <a:srgbClr val="990099"/>
                </a:solidFill>
              </a:rPr>
              <a:t>Robert Joseph Pothier (mort en 1772)</a:t>
            </a:r>
          </a:p>
          <a:p>
            <a:pPr lvl="3">
              <a:spcBef>
                <a:spcPct val="20000"/>
              </a:spcBef>
              <a:buClr>
                <a:schemeClr val="accent2"/>
              </a:buClr>
              <a:buFontTx/>
              <a:buAutoNum type="arabicParenR"/>
              <a:defRPr/>
            </a:pPr>
            <a:r>
              <a:rPr lang="fr-FR" altLang="fr-FR" sz="2800" dirty="0">
                <a:solidFill>
                  <a:schemeClr val="accent2"/>
                </a:solidFill>
              </a:rPr>
              <a:t>Un plan détaillé qui guide rapidement le lecteur</a:t>
            </a:r>
          </a:p>
          <a:p>
            <a:pPr lvl="3">
              <a:spcBef>
                <a:spcPct val="20000"/>
              </a:spcBef>
              <a:buClr>
                <a:schemeClr val="accent2"/>
              </a:buClr>
              <a:buFontTx/>
              <a:buAutoNum type="arabicParenR"/>
              <a:defRPr/>
            </a:pPr>
            <a:r>
              <a:rPr lang="fr-FR" altLang="fr-FR" sz="2800" dirty="0">
                <a:solidFill>
                  <a:schemeClr val="accent2"/>
                </a:solidFill>
              </a:rPr>
              <a:t>Une formulation limpide</a:t>
            </a:r>
          </a:p>
          <a:p>
            <a:pPr lvl="3">
              <a:spcBef>
                <a:spcPct val="20000"/>
              </a:spcBef>
              <a:buClr>
                <a:schemeClr val="accent2"/>
              </a:buClr>
              <a:buFontTx/>
              <a:buAutoNum type="arabicParenR"/>
              <a:defRPr/>
            </a:pPr>
            <a:r>
              <a:rPr lang="fr-FR" altLang="fr-FR" sz="2800" dirty="0">
                <a:solidFill>
                  <a:schemeClr val="accent2"/>
                </a:solidFill>
              </a:rPr>
              <a:t>Une préoccupation morale</a:t>
            </a:r>
          </a:p>
          <a:p>
            <a:pPr marL="1828800" lvl="4" indent="0">
              <a:spcBef>
                <a:spcPct val="20000"/>
              </a:spcBef>
              <a:buClr>
                <a:schemeClr val="accent2"/>
              </a:buClr>
              <a:defRPr/>
            </a:pPr>
            <a:r>
              <a:rPr lang="fr-FR" altLang="fr-FR" sz="2800" dirty="0">
                <a:solidFill>
                  <a:srgbClr val="008000"/>
                </a:solidFill>
              </a:rPr>
              <a:t>-	voir « Du Dol », par. 28 et</a:t>
            </a:r>
            <a:r>
              <a:rPr lang="fr-FR" altLang="fr-FR" sz="2800" b="1" dirty="0">
                <a:solidFill>
                  <a:srgbClr val="008000"/>
                </a:solidFill>
              </a:rPr>
              <a:t> </a:t>
            </a:r>
            <a:r>
              <a:rPr lang="fr-FR" altLang="fr-FR" sz="2800" dirty="0">
                <a:solidFill>
                  <a:srgbClr val="008000"/>
                </a:solidFill>
              </a:rPr>
              <a:t>« Principes généraux sur les fins de non-recevoir », par. 640,</a:t>
            </a:r>
            <a:r>
              <a:rPr lang="fr-FR" altLang="fr-FR" sz="2800" b="1" dirty="0">
                <a:solidFill>
                  <a:srgbClr val="008000"/>
                </a:solidFill>
              </a:rPr>
              <a:t> </a:t>
            </a:r>
            <a:r>
              <a:rPr lang="fr-FR" altLang="fr-FR" sz="2800" dirty="0">
                <a:solidFill>
                  <a:srgbClr val="008000"/>
                </a:solidFill>
              </a:rPr>
              <a:t>Robert Joseph POTHIER, </a:t>
            </a:r>
            <a:r>
              <a:rPr lang="fr-FR" altLang="fr-FR" sz="2800" i="1" dirty="0">
                <a:solidFill>
                  <a:srgbClr val="008000"/>
                </a:solidFill>
              </a:rPr>
              <a:t>Traité des obligations</a:t>
            </a:r>
            <a:r>
              <a:rPr lang="fr-FR" altLang="fr-FR" sz="2800" dirty="0">
                <a:solidFill>
                  <a:srgbClr val="008000"/>
                </a:solidFill>
              </a:rPr>
              <a:t>, Paris/Orléans, </a:t>
            </a:r>
            <a:r>
              <a:rPr lang="fr-FR" altLang="fr-FR" sz="2800" dirty="0" err="1">
                <a:solidFill>
                  <a:srgbClr val="008000"/>
                </a:solidFill>
              </a:rPr>
              <a:t>Debure</a:t>
            </a:r>
            <a:r>
              <a:rPr lang="fr-FR" altLang="fr-FR" sz="2800" dirty="0">
                <a:solidFill>
                  <a:srgbClr val="008000"/>
                </a:solidFill>
              </a:rPr>
              <a:t>/</a:t>
            </a:r>
            <a:r>
              <a:rPr lang="fr-FR" altLang="fr-FR" sz="2800" dirty="0" err="1">
                <a:solidFill>
                  <a:srgbClr val="008000"/>
                </a:solidFill>
              </a:rPr>
              <a:t>Rouzeau-Montaut</a:t>
            </a:r>
            <a:r>
              <a:rPr lang="fr-FR" altLang="fr-FR" sz="2800" dirty="0">
                <a:solidFill>
                  <a:srgbClr val="008000"/>
                </a:solidFill>
              </a:rPr>
              <a:t>, 1774 , </a:t>
            </a:r>
            <a:r>
              <a:rPr lang="fr-FR" altLang="fr-FR" sz="2800" dirty="0" err="1">
                <a:solidFill>
                  <a:srgbClr val="008000"/>
                </a:solidFill>
              </a:rPr>
              <a:t>t</a:t>
            </a:r>
            <a:r>
              <a:rPr lang="fr-FR" altLang="fr-FR" sz="2800" dirty="0">
                <a:solidFill>
                  <a:srgbClr val="008000"/>
                </a:solidFill>
              </a:rPr>
              <a:t>. 1, (dans Pothier (extraits), Studium</a:t>
            </a:r>
            <a:r>
              <a:rPr lang="fr-FR" altLang="fr-FR" sz="2800" b="1" dirty="0">
                <a:solidFill>
                  <a:srgbClr val="008000"/>
                </a:solidFill>
              </a:rPr>
              <a:t>)</a:t>
            </a:r>
            <a:endParaRPr lang="fr-CA" altLang="fr-FR" sz="2800" dirty="0">
              <a:solidFill>
                <a:srgbClr val="008000"/>
              </a:solidFill>
            </a:endParaRPr>
          </a:p>
          <a:p>
            <a:pPr lvl="3">
              <a:spcBef>
                <a:spcPct val="20000"/>
              </a:spcBef>
              <a:buClr>
                <a:schemeClr val="accent2"/>
              </a:buClr>
              <a:buFontTx/>
              <a:buAutoNum type="arabicParenR"/>
              <a:defRPr/>
            </a:pPr>
            <a:endParaRPr lang="fr-CA" altLang="fr-FR" sz="2800" dirty="0">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Espace réservé du numéro de diapositive 3">
            <a:extLst>
              <a:ext uri="{FF2B5EF4-FFF2-40B4-BE49-F238E27FC236}">
                <a16:creationId xmlns:a16="http://schemas.microsoft.com/office/drawing/2014/main" id="{22396CE2-0044-1576-8435-FE29923ACC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1890A83-BEDC-FA4F-BFC2-673F4B705517}" type="slidenum">
              <a:rPr lang="en-US" altLang="fr-FR" smtClean="0"/>
              <a:pPr/>
              <a:t>18</a:t>
            </a:fld>
            <a:endParaRPr lang="en-US" altLang="fr-FR"/>
          </a:p>
        </p:txBody>
      </p:sp>
      <p:sp>
        <p:nvSpPr>
          <p:cNvPr id="71682" name="Rectangle 4">
            <a:extLst>
              <a:ext uri="{FF2B5EF4-FFF2-40B4-BE49-F238E27FC236}">
                <a16:creationId xmlns:a16="http://schemas.microsoft.com/office/drawing/2014/main" id="{362AEC75-2616-B29E-F9D2-98586605B071}"/>
              </a:ext>
            </a:extLst>
          </p:cNvPr>
          <p:cNvSpPr>
            <a:spLocks noChangeArrowheads="1"/>
          </p:cNvSpPr>
          <p:nvPr/>
        </p:nvSpPr>
        <p:spPr bwMode="auto">
          <a:xfrm>
            <a:off x="323850" y="188913"/>
            <a:ext cx="8351838"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574800" indent="-6604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406650" indent="-577850">
              <a:defRPr sz="2400">
                <a:solidFill>
                  <a:schemeClr val="tx1"/>
                </a:solidFill>
                <a:latin typeface="Times New Roman" panose="02020603050405020304" pitchFamily="18" charset="0"/>
                <a:ea typeface="ＭＳ Ｐゴシック" panose="020B0600070205080204" pitchFamily="34" charset="-128"/>
              </a:defRPr>
            </a:lvl5pPr>
            <a:lvl6pPr marL="28638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33210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7782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42354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2">
              <a:spcBef>
                <a:spcPct val="20000"/>
              </a:spcBef>
              <a:buClr>
                <a:srgbClr val="990099"/>
              </a:buClr>
              <a:buFontTx/>
              <a:buAutoNum type="romanLcPeriod" startAt="3"/>
            </a:pPr>
            <a:r>
              <a:rPr lang="fr-FR" altLang="fr-FR" sz="3200">
                <a:solidFill>
                  <a:srgbClr val="990099"/>
                </a:solidFill>
              </a:rPr>
              <a:t>Application contemporaine</a:t>
            </a:r>
          </a:p>
          <a:p>
            <a:pPr lvl="2">
              <a:spcBef>
                <a:spcPct val="20000"/>
              </a:spcBef>
              <a:buClr>
                <a:srgbClr val="990099"/>
              </a:buClr>
            </a:pPr>
            <a:endParaRPr lang="fr-CA" altLang="fr-FR" sz="3200">
              <a:solidFill>
                <a:srgbClr val="990099"/>
              </a:solidFill>
            </a:endParaRPr>
          </a:p>
          <a:p>
            <a:pPr lvl="4">
              <a:spcBef>
                <a:spcPct val="20000"/>
              </a:spcBef>
              <a:buFontTx/>
              <a:buChar char="-"/>
            </a:pPr>
            <a:r>
              <a:rPr lang="fr-CA" altLang="fr-FR" sz="2800">
                <a:solidFill>
                  <a:srgbClr val="006666"/>
                </a:solidFill>
              </a:rPr>
              <a:t>Voir l’exercice sur </a:t>
            </a:r>
            <a:r>
              <a:rPr lang="fr-CA" altLang="fr-FR" sz="2800" i="1">
                <a:solidFill>
                  <a:srgbClr val="006666"/>
                </a:solidFill>
              </a:rPr>
              <a:t>Soucisse</a:t>
            </a:r>
            <a:r>
              <a:rPr lang="fr-CA" altLang="fr-FR" sz="2800">
                <a:solidFill>
                  <a:srgbClr val="006666"/>
                </a:solidFill>
              </a:rPr>
              <a:t> c. </a:t>
            </a:r>
            <a:r>
              <a:rPr lang="fr-CA" altLang="fr-FR" sz="2800" i="1">
                <a:solidFill>
                  <a:srgbClr val="006666"/>
                </a:solidFill>
              </a:rPr>
              <a:t>Banque nationale du Canada</a:t>
            </a:r>
            <a:r>
              <a:rPr lang="fr-CA" altLang="fr-FR" sz="2800">
                <a:solidFill>
                  <a:srgbClr val="006666"/>
                </a:solidFill>
              </a:rPr>
              <a:t>, [1981] 2 R.C.S. 339, 355-363 (</a:t>
            </a:r>
            <a:r>
              <a:rPr lang="fr-CA" altLang="fr-FR" sz="2800" b="1">
                <a:solidFill>
                  <a:srgbClr val="006666"/>
                </a:solidFill>
              </a:rPr>
              <a:t>Studium)</a:t>
            </a:r>
            <a:endParaRPr lang="fr-CA" altLang="fr-FR" sz="2800">
              <a:solidFill>
                <a:srgbClr val="006666"/>
              </a:solidFill>
            </a:endParaRPr>
          </a:p>
          <a:p>
            <a:pPr lvl="4">
              <a:spcBef>
                <a:spcPct val="20000"/>
              </a:spcBef>
              <a:buFontTx/>
              <a:buChar char="-"/>
            </a:pPr>
            <a:r>
              <a:rPr lang="fr-CA" altLang="fr-FR" sz="2800" i="1">
                <a:solidFill>
                  <a:srgbClr val="006666"/>
                </a:solidFill>
              </a:rPr>
              <a:t>Richter &amp; Associés inc.</a:t>
            </a:r>
            <a:r>
              <a:rPr lang="fr-CA" altLang="fr-FR" sz="2800">
                <a:solidFill>
                  <a:srgbClr val="006666"/>
                </a:solidFill>
              </a:rPr>
              <a:t> c. </a:t>
            </a:r>
            <a:r>
              <a:rPr lang="fr-CA" altLang="fr-FR" sz="2800" i="1">
                <a:solidFill>
                  <a:srgbClr val="006666"/>
                </a:solidFill>
              </a:rPr>
              <a:t>Merrill Lynch Canada inc.</a:t>
            </a:r>
            <a:r>
              <a:rPr lang="fr-CA" altLang="fr-FR" sz="2800">
                <a:solidFill>
                  <a:srgbClr val="006666"/>
                </a:solidFill>
              </a:rPr>
              <a:t>, [2007] J.Q. no </a:t>
            </a:r>
            <a:r>
              <a:rPr lang="en-CA" altLang="fr-FR" sz="2800">
                <a:solidFill>
                  <a:srgbClr val="006666"/>
                </a:solidFill>
              </a:rPr>
              <a:t>583, 2007 QCCA 124, [2007] R.J.Q. 238, </a:t>
            </a:r>
            <a:r>
              <a:rPr lang="fr-FR" altLang="fr-FR" sz="2800"/>
              <a:t>(StudiUM, facultatif) </a:t>
            </a:r>
            <a:endParaRPr lang="fr-CA" altLang="fr-FR" sz="2800" b="1">
              <a:solidFill>
                <a:srgbClr val="00808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Espace réservé du numéro de diapositive 3">
            <a:extLst>
              <a:ext uri="{FF2B5EF4-FFF2-40B4-BE49-F238E27FC236}">
                <a16:creationId xmlns:a16="http://schemas.microsoft.com/office/drawing/2014/main" id="{FCCEBF0F-E205-8126-FDE3-CBDE73CF0A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E2E5DFE-DC73-9144-9C27-018F8E134D1E}" type="slidenum">
              <a:rPr lang="en-US" altLang="fr-FR" smtClean="0"/>
              <a:pPr/>
              <a:t>19</a:t>
            </a:fld>
            <a:endParaRPr lang="en-US" altLang="fr-FR"/>
          </a:p>
        </p:txBody>
      </p:sp>
      <p:sp>
        <p:nvSpPr>
          <p:cNvPr id="75778" name="Rectangle 4">
            <a:extLst>
              <a:ext uri="{FF2B5EF4-FFF2-40B4-BE49-F238E27FC236}">
                <a16:creationId xmlns:a16="http://schemas.microsoft.com/office/drawing/2014/main" id="{3D8D8E5B-1D70-40C8-A006-04FE1916E8DF}"/>
              </a:ext>
            </a:extLst>
          </p:cNvPr>
          <p:cNvSpPr>
            <a:spLocks noChangeArrowheads="1"/>
          </p:cNvSpPr>
          <p:nvPr/>
        </p:nvSpPr>
        <p:spPr bwMode="auto">
          <a:xfrm>
            <a:off x="323850" y="404813"/>
            <a:ext cx="88201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324100" indent="-495300">
              <a:defRPr sz="2400">
                <a:solidFill>
                  <a:schemeClr val="tx1"/>
                </a:solidFill>
                <a:latin typeface="Times New Roman" panose="02020603050405020304" pitchFamily="18" charset="0"/>
                <a:ea typeface="ＭＳ Ｐゴシック" panose="020B0600070205080204" pitchFamily="34" charset="-128"/>
              </a:defRPr>
            </a:lvl5pPr>
            <a:lvl6pPr marL="2781300" indent="-4953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3238500" indent="-4953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695700" indent="-4953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4152900" indent="-4953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4">
              <a:buClr>
                <a:srgbClr val="990099"/>
              </a:buClr>
            </a:pPr>
            <a:r>
              <a:rPr lang="fr-FR" altLang="fr-FR" sz="2800">
                <a:solidFill>
                  <a:srgbClr val="990099"/>
                </a:solidFill>
              </a:rPr>
              <a:t>-	</a:t>
            </a:r>
            <a:r>
              <a:rPr lang="fr-FR" altLang="fr-FR" sz="2800">
                <a:solidFill>
                  <a:srgbClr val="CC3300"/>
                </a:solidFill>
              </a:rPr>
              <a:t>John NIVALA, « Our Nature in Balance: An Essay on Eighteenth-Century Landscape Gardening and Twntieth-Century Lawyering », (1988) 38 </a:t>
            </a:r>
            <a:r>
              <a:rPr lang="fr-FR" altLang="fr-FR" sz="2800" i="1">
                <a:solidFill>
                  <a:srgbClr val="CC3300"/>
                </a:solidFill>
              </a:rPr>
              <a:t>J. Legal. Educ. </a:t>
            </a:r>
            <a:r>
              <a:rPr lang="fr-FR" altLang="fr-FR" sz="2800">
                <a:solidFill>
                  <a:srgbClr val="CC3300"/>
                </a:solidFill>
              </a:rPr>
              <a:t>305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a:extLst>
              <a:ext uri="{FF2B5EF4-FFF2-40B4-BE49-F238E27FC236}">
                <a16:creationId xmlns:a16="http://schemas.microsoft.com/office/drawing/2014/main" id="{C14C33BE-B9B5-07A4-B83B-153D7C71CB7C}"/>
              </a:ext>
            </a:extLst>
          </p:cNvPr>
          <p:cNvSpPr>
            <a:spLocks noGrp="1" noChangeArrowheads="1"/>
          </p:cNvSpPr>
          <p:nvPr>
            <p:ph type="body" idx="1"/>
          </p:nvPr>
        </p:nvSpPr>
        <p:spPr>
          <a:xfrm>
            <a:off x="0" y="381000"/>
            <a:ext cx="9144000" cy="6477000"/>
          </a:xfrm>
        </p:spPr>
        <p:txBody>
          <a:bodyPr/>
          <a:lstStyle/>
          <a:p>
            <a:pPr>
              <a:buFontTx/>
              <a:buNone/>
              <a:defRPr/>
            </a:pPr>
            <a:r>
              <a:rPr lang="fr-CA" altLang="fr-FR" b="1" dirty="0">
                <a:ea typeface="ＭＳ Ｐゴシック" panose="020B0600070205080204" pitchFamily="34" charset="-128"/>
              </a:rPr>
              <a:t>III.	L’ÉLABORATION D’UN DROIT FRANÇAIS </a:t>
            </a:r>
          </a:p>
          <a:p>
            <a:pPr>
              <a:buFontTx/>
              <a:buAutoNum type="alphaUcPeriod"/>
              <a:defRPr/>
            </a:pPr>
            <a:r>
              <a:rPr lang="fr-CA" altLang="fr-FR" b="1" dirty="0">
                <a:ea typeface="ＭＳ Ｐゴシック" panose="020B0600070205080204" pitchFamily="34" charset="-128"/>
              </a:rPr>
              <a:t>Le développement de normes uniformes (XVIe-XVIIIe siècles)</a:t>
            </a:r>
          </a:p>
          <a:p>
            <a:pPr marL="0" indent="0">
              <a:buFontTx/>
              <a:buNone/>
              <a:defRPr/>
            </a:pPr>
            <a:r>
              <a:rPr lang="fr-CA" altLang="fr-FR" sz="2800" dirty="0">
                <a:ea typeface="ＭＳ Ｐゴシック" panose="020B0600070205080204" pitchFamily="34" charset="-128"/>
              </a:rPr>
              <a:t>1.	Les coutumes et les ordonnances royales</a:t>
            </a:r>
          </a:p>
          <a:p>
            <a:pPr marL="1117600" lvl="1" indent="-660400">
              <a:lnSpc>
                <a:spcPct val="90000"/>
              </a:lnSpc>
              <a:buFont typeface="Times New Roman" panose="02020603050405020304" pitchFamily="18" charset="0"/>
              <a:buAutoNum type="alphaLcPeriod"/>
              <a:defRPr/>
            </a:pPr>
            <a:r>
              <a:rPr lang="fr-CA" altLang="fr-FR" sz="2800" dirty="0">
                <a:ea typeface="ＭＳ Ｐゴシック" panose="020B0600070205080204" pitchFamily="34" charset="-128"/>
              </a:rPr>
              <a:t>La rédaction des coutumes</a:t>
            </a:r>
          </a:p>
          <a:p>
            <a:pPr marL="1117600" lvl="1" indent="-660400">
              <a:lnSpc>
                <a:spcPct val="90000"/>
              </a:lnSpc>
              <a:buFont typeface="Times New Roman" panose="02020603050405020304" pitchFamily="18" charset="0"/>
              <a:buAutoNum type="alphaLcPeriod"/>
              <a:defRPr/>
            </a:pPr>
            <a:r>
              <a:rPr lang="fr-CA" altLang="fr-FR" sz="2800" dirty="0"/>
              <a:t>Les ordonnances royales</a:t>
            </a:r>
          </a:p>
          <a:p>
            <a:pPr marL="1117600" lvl="1" indent="-660400">
              <a:lnSpc>
                <a:spcPct val="90000"/>
              </a:lnSpc>
              <a:buFont typeface="Times New Roman" panose="02020603050405020304" pitchFamily="18" charset="0"/>
              <a:buAutoNum type="alphaLcPeriod"/>
              <a:defRPr/>
            </a:pPr>
            <a:endParaRPr lang="fr-CA" altLang="fr-FR" sz="2800" b="1" dirty="0">
              <a:ea typeface="ＭＳ Ｐゴシック" panose="020B0600070205080204" pitchFamily="34" charset="-128"/>
            </a:endParaRPr>
          </a:p>
          <a:p>
            <a:pPr>
              <a:buFontTx/>
              <a:buAutoNum type="arabicPeriod" startAt="2"/>
              <a:defRPr/>
            </a:pPr>
            <a:r>
              <a:rPr lang="fr-CA" altLang="fr-FR" sz="2800" dirty="0">
                <a:ea typeface="ＭＳ Ｐゴシック" panose="020B0600070205080204" pitchFamily="34" charset="-128"/>
              </a:rPr>
              <a:t>La jurisprudence et la doctrine en droit privé</a:t>
            </a:r>
          </a:p>
          <a:p>
            <a:pPr lvl="1">
              <a:defRPr/>
            </a:pPr>
            <a:r>
              <a:rPr lang="fr-CA" altLang="fr-FR" sz="2800" dirty="0">
                <a:ea typeface="ＭＳ Ｐゴシック" panose="020B0600070205080204" pitchFamily="34" charset="-128"/>
              </a:rPr>
              <a:t>En droit des obligations et de la famille.</a:t>
            </a:r>
          </a:p>
          <a:p>
            <a:pPr lvl="1">
              <a:defRPr/>
            </a:pPr>
            <a:r>
              <a:rPr lang="fr-CA" altLang="fr-FR" sz="2800" dirty="0">
                <a:ea typeface="ＭＳ Ｐゴシック" panose="020B0600070205080204" pitchFamily="34" charset="-128"/>
              </a:rPr>
              <a:t>Deux auteurs marquants</a:t>
            </a:r>
          </a:p>
        </p:txBody>
      </p:sp>
      <p:sp>
        <p:nvSpPr>
          <p:cNvPr id="18434" name="Espace réservé du numéro de diapositive 5">
            <a:extLst>
              <a:ext uri="{FF2B5EF4-FFF2-40B4-BE49-F238E27FC236}">
                <a16:creationId xmlns:a16="http://schemas.microsoft.com/office/drawing/2014/main" id="{19519EE3-631F-75B8-3789-AC8AD3BCE2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4F417F8-8315-D343-A458-B22ED823223F}" type="slidenum">
              <a:rPr lang="en-US" altLang="fr-FR" smtClean="0"/>
              <a:pPr/>
              <a:t>2</a:t>
            </a:fld>
            <a:endParaRPr lang="en-US" alt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Espace réservé du numéro de diapositive 3">
            <a:extLst>
              <a:ext uri="{FF2B5EF4-FFF2-40B4-BE49-F238E27FC236}">
                <a16:creationId xmlns:a16="http://schemas.microsoft.com/office/drawing/2014/main" id="{9F78CF38-7F3A-544D-56DA-8EE5AB57C1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51E0CCA-556F-2D48-9103-CDFE0610F583}" type="slidenum">
              <a:rPr lang="en-US" altLang="fr-FR" smtClean="0"/>
              <a:pPr/>
              <a:t>20</a:t>
            </a:fld>
            <a:endParaRPr lang="en-US" altLang="fr-FR"/>
          </a:p>
        </p:txBody>
      </p:sp>
      <p:sp>
        <p:nvSpPr>
          <p:cNvPr id="81922" name="Rectangle 4">
            <a:extLst>
              <a:ext uri="{FF2B5EF4-FFF2-40B4-BE49-F238E27FC236}">
                <a16:creationId xmlns:a16="http://schemas.microsoft.com/office/drawing/2014/main" id="{A4A7D2D1-E66C-F56A-FB29-59C30526D92B}"/>
              </a:ext>
            </a:extLst>
          </p:cNvPr>
          <p:cNvSpPr>
            <a:spLocks noChangeArrowheads="1"/>
          </p:cNvSpPr>
          <p:nvPr/>
        </p:nvSpPr>
        <p:spPr bwMode="auto">
          <a:xfrm>
            <a:off x="323850" y="188913"/>
            <a:ext cx="8351838"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buFontTx/>
              <a:buAutoNum type="arabicPeriod" startAt="3"/>
            </a:pPr>
            <a:r>
              <a:rPr lang="fr-CA" altLang="fr-FR" sz="3200"/>
              <a:t>Le siècle des Lumières et la contestation de l’autorité royale (vers 1748-1789)</a:t>
            </a:r>
          </a:p>
          <a:p>
            <a:pPr>
              <a:buFontTx/>
              <a:buAutoNum type="arabicPeriod" startAt="3"/>
            </a:pPr>
            <a:endParaRPr lang="fr-FR" altLang="fr-FR" sz="3200"/>
          </a:p>
          <a:p>
            <a:pPr lvl="3"/>
            <a:r>
              <a:rPr lang="fr-CA" altLang="fr-FR"/>
              <a:t>-	Voir </a:t>
            </a:r>
            <a:r>
              <a:rPr lang="fr-CA" altLang="fr-FR" i="1"/>
              <a:t>Introduction historique, </a:t>
            </a:r>
            <a:r>
              <a:rPr lang="fr-CA" altLang="fr-FR"/>
              <a:t>p. 187-188;</a:t>
            </a:r>
            <a:endParaRPr lang="fr-FR" altLang="fr-FR"/>
          </a:p>
          <a:p>
            <a:pPr lvl="3"/>
            <a:r>
              <a:rPr lang="fr-CA" altLang="fr-FR"/>
              <a:t>-	Jean LECLAIR, « L’avènement du constitutionnalisme en Occident : fondements philosophiques et contingence historique » (2011) 41 </a:t>
            </a:r>
            <a:r>
              <a:rPr lang="fr-CA" altLang="fr-FR" i="1"/>
              <a:t>Revue de droit de l’Université de Sherbrooke</a:t>
            </a:r>
            <a:r>
              <a:rPr lang="fr-CA" altLang="fr-FR"/>
              <a:t> 159-218 (http://ssrn.com/abstract=1907695)</a:t>
            </a:r>
            <a:endParaRPr lang="fr-CA" altLang="fr-FR" sz="3200">
              <a:solidFill>
                <a:srgbClr val="99009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Espace réservé du numéro de diapositive 1">
            <a:extLst>
              <a:ext uri="{FF2B5EF4-FFF2-40B4-BE49-F238E27FC236}">
                <a16:creationId xmlns:a16="http://schemas.microsoft.com/office/drawing/2014/main" id="{F6845B86-C1A5-2657-FD7B-1D33E4237D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4859B96-5EBF-8A43-A95D-482AED4DEDF1}" type="slidenum">
              <a:rPr lang="en-US" altLang="fr-FR" smtClean="0"/>
              <a:pPr/>
              <a:t>21</a:t>
            </a:fld>
            <a:endParaRPr lang="en-US" altLang="fr-FR"/>
          </a:p>
        </p:txBody>
      </p:sp>
      <p:sp>
        <p:nvSpPr>
          <p:cNvPr id="83970" name="Rectangle 2">
            <a:extLst>
              <a:ext uri="{FF2B5EF4-FFF2-40B4-BE49-F238E27FC236}">
                <a16:creationId xmlns:a16="http://schemas.microsoft.com/office/drawing/2014/main" id="{5A3BBFCA-7B6E-171B-C87B-9AEB1FF9DAB6}"/>
              </a:ext>
            </a:extLst>
          </p:cNvPr>
          <p:cNvSpPr>
            <a:spLocks noChangeArrowheads="1"/>
          </p:cNvSpPr>
          <p:nvPr/>
        </p:nvSpPr>
        <p:spPr bwMode="auto">
          <a:xfrm>
            <a:off x="323850" y="188913"/>
            <a:ext cx="8351838"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1"/>
            <a:r>
              <a:rPr lang="fr-CA" altLang="fr-FR" sz="2800" dirty="0">
                <a:solidFill>
                  <a:srgbClr val="FF0000"/>
                </a:solidFill>
              </a:rPr>
              <a:t>a.</a:t>
            </a:r>
            <a:r>
              <a:rPr lang="fr-CA" altLang="fr-FR" sz="2800" dirty="0">
                <a:solidFill>
                  <a:srgbClr val="FF6600"/>
                </a:solidFill>
              </a:rPr>
              <a:t>	</a:t>
            </a:r>
            <a:r>
              <a:rPr lang="fr-CA" altLang="fr-FR" dirty="0">
                <a:solidFill>
                  <a:srgbClr val="FF6600"/>
                </a:solidFill>
              </a:rPr>
              <a:t>Les idées nouvelles</a:t>
            </a:r>
            <a:endParaRPr lang="fr-FR" altLang="fr-FR" dirty="0">
              <a:solidFill>
                <a:srgbClr val="FF6600"/>
              </a:solidFill>
            </a:endParaRPr>
          </a:p>
          <a:p>
            <a:r>
              <a:rPr lang="fr-CA" altLang="fr-FR" dirty="0"/>
              <a:t> </a:t>
            </a:r>
            <a:endParaRPr lang="fr-FR" altLang="fr-FR" dirty="0"/>
          </a:p>
          <a:p>
            <a:r>
              <a:rPr lang="fr-CA" altLang="fr-FR" dirty="0"/>
              <a:t>		</a:t>
            </a:r>
            <a:r>
              <a:rPr lang="fr-CA" altLang="fr-FR" dirty="0">
                <a:solidFill>
                  <a:srgbClr val="FF0000"/>
                </a:solidFill>
              </a:rPr>
              <a:t>i.</a:t>
            </a:r>
            <a:r>
              <a:rPr lang="fr-CA" altLang="fr-FR" dirty="0">
                <a:solidFill>
                  <a:srgbClr val="990099"/>
                </a:solidFill>
              </a:rPr>
              <a:t>	Le droit naturel</a:t>
            </a:r>
          </a:p>
          <a:p>
            <a:endParaRPr lang="fr-CA" altLang="fr-FR" dirty="0">
              <a:solidFill>
                <a:srgbClr val="990099"/>
              </a:solidFill>
            </a:endParaRPr>
          </a:p>
          <a:p>
            <a:r>
              <a:rPr lang="fr-CA" altLang="fr-FR" dirty="0">
                <a:solidFill>
                  <a:srgbClr val="990099"/>
                </a:solidFill>
              </a:rPr>
              <a:t>		</a:t>
            </a:r>
            <a:r>
              <a:rPr lang="fr-CA" altLang="fr-FR" dirty="0">
                <a:solidFill>
                  <a:srgbClr val="FF0000"/>
                </a:solidFill>
              </a:rPr>
              <a:t>ii.</a:t>
            </a:r>
            <a:r>
              <a:rPr lang="fr-CA" altLang="fr-FR" dirty="0">
                <a:solidFill>
                  <a:srgbClr val="990099"/>
                </a:solidFill>
              </a:rPr>
              <a:t>	Le pouvoir de la Raison</a:t>
            </a:r>
          </a:p>
          <a:p>
            <a:endParaRPr lang="fr-CA" altLang="fr-FR" dirty="0">
              <a:solidFill>
                <a:srgbClr val="990099"/>
              </a:solidFill>
            </a:endParaRPr>
          </a:p>
          <a:p>
            <a:pPr lvl="1"/>
            <a:r>
              <a:rPr lang="fr-CA" altLang="fr-FR" dirty="0">
                <a:solidFill>
                  <a:srgbClr val="FF6600"/>
                </a:solidFill>
              </a:rPr>
              <a:t>b.	Le rejet des institutions traditionnelles</a:t>
            </a:r>
            <a:endParaRPr lang="fr-FR" altLang="fr-FR" dirty="0">
              <a:solidFill>
                <a:srgbClr val="FF6600"/>
              </a:solidFill>
            </a:endParaRPr>
          </a:p>
          <a:p>
            <a:r>
              <a:rPr lang="fr-CA" altLang="fr-FR" dirty="0"/>
              <a:t> </a:t>
            </a:r>
            <a:endParaRPr lang="fr-FR" altLang="fr-FR" dirty="0"/>
          </a:p>
          <a:p>
            <a:pPr lvl="2"/>
            <a:r>
              <a:rPr lang="fr-CA" altLang="fr-FR" dirty="0"/>
              <a:t>	</a:t>
            </a:r>
            <a:r>
              <a:rPr lang="fr-CA" altLang="fr-FR" dirty="0">
                <a:solidFill>
                  <a:srgbClr val="990099"/>
                </a:solidFill>
              </a:rPr>
              <a:t>-	Le  pouvoir illimité du roi</a:t>
            </a:r>
            <a:endParaRPr lang="fr-FR" altLang="fr-FR" dirty="0">
              <a:solidFill>
                <a:srgbClr val="990099"/>
              </a:solidFill>
            </a:endParaRPr>
          </a:p>
          <a:p>
            <a:r>
              <a:rPr lang="fr-CA" altLang="fr-FR" dirty="0">
                <a:solidFill>
                  <a:srgbClr val="990099"/>
                </a:solidFill>
              </a:rPr>
              <a:t> </a:t>
            </a:r>
            <a:endParaRPr lang="fr-FR" altLang="fr-FR" dirty="0">
              <a:solidFill>
                <a:srgbClr val="990099"/>
              </a:solidFill>
            </a:endParaRPr>
          </a:p>
          <a:p>
            <a:pPr lvl="2"/>
            <a:r>
              <a:rPr lang="fr-CA" altLang="fr-FR" dirty="0">
                <a:solidFill>
                  <a:srgbClr val="990099"/>
                </a:solidFill>
              </a:rPr>
              <a:t>	-	Le système pénal</a:t>
            </a:r>
            <a:endParaRPr lang="fr-FR" altLang="fr-FR" dirty="0">
              <a:solidFill>
                <a:srgbClr val="990099"/>
              </a:solidFill>
            </a:endParaRPr>
          </a:p>
          <a:p>
            <a:r>
              <a:rPr lang="fr-CA" altLang="fr-FR" dirty="0">
                <a:solidFill>
                  <a:srgbClr val="990099"/>
                </a:solidFill>
              </a:rPr>
              <a:t> </a:t>
            </a:r>
            <a:endParaRPr lang="fr-FR" altLang="fr-FR" dirty="0">
              <a:solidFill>
                <a:srgbClr val="990099"/>
              </a:solidFill>
            </a:endParaRPr>
          </a:p>
          <a:p>
            <a:pPr lvl="2"/>
            <a:r>
              <a:rPr lang="fr-CA" altLang="fr-FR" dirty="0">
                <a:solidFill>
                  <a:srgbClr val="990099"/>
                </a:solidFill>
              </a:rPr>
              <a:t>	-	Les différences régionales</a:t>
            </a:r>
            <a:endParaRPr lang="fr-FR" altLang="fr-FR" dirty="0">
              <a:solidFill>
                <a:srgbClr val="990099"/>
              </a:solidFill>
            </a:endParaRPr>
          </a:p>
          <a:p>
            <a:endParaRPr lang="fr-FR" altLang="fr-FR" dirty="0">
              <a:solidFill>
                <a:srgbClr val="99009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Espace réservé du numéro de diapositive 5">
            <a:extLst>
              <a:ext uri="{FF2B5EF4-FFF2-40B4-BE49-F238E27FC236}">
                <a16:creationId xmlns:a16="http://schemas.microsoft.com/office/drawing/2014/main" id="{F381A18B-5A4B-7FC9-B42F-90ADC71901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A940973-C2A2-5144-9515-ACF8EC37AA97}" type="slidenum">
              <a:rPr lang="en-US" altLang="fr-FR" smtClean="0"/>
              <a:pPr/>
              <a:t>22</a:t>
            </a:fld>
            <a:endParaRPr lang="en-US" altLang="fr-FR"/>
          </a:p>
        </p:txBody>
      </p:sp>
      <p:sp>
        <p:nvSpPr>
          <p:cNvPr id="74754" name="Rectangle 3">
            <a:extLst>
              <a:ext uri="{FF2B5EF4-FFF2-40B4-BE49-F238E27FC236}">
                <a16:creationId xmlns:a16="http://schemas.microsoft.com/office/drawing/2014/main" id="{F821AA55-B000-D96F-166B-D7BF5183DDA1}"/>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ea typeface="ＭＳ Ｐゴシック" panose="020B0600070205080204" pitchFamily="34" charset="-128"/>
              </a:rPr>
              <a:t>QUE RETENIR:</a:t>
            </a:r>
          </a:p>
          <a:p>
            <a:pPr marL="1371600" lvl="2" indent="-457200">
              <a:buFontTx/>
              <a:buChar char="-"/>
              <a:defRPr/>
            </a:pPr>
            <a:r>
              <a:rPr lang="fr-CA" altLang="fr-FR" sz="2400" dirty="0">
                <a:ea typeface="ＭＳ Ｐゴシック" panose="020B0600070205080204" pitchFamily="34" charset="-128"/>
              </a:rPr>
              <a:t>En 1454, au vu de l’incertitude générée par l’accumulation et l’augmentation des enquêtes par turbe, le roi ordonne la rédaction des coutumes, en se réservant le pouvoir de modifier le texte avant de lui donner force de loi.</a:t>
            </a:r>
          </a:p>
          <a:p>
            <a:pPr marL="1371600" lvl="2" indent="-457200">
              <a:buFontTx/>
              <a:buChar char="-"/>
              <a:defRPr/>
            </a:pPr>
            <a:r>
              <a:rPr lang="fr-CA" altLang="fr-FR" sz="2400" dirty="0">
                <a:ea typeface="ＭＳ Ｐゴシック" panose="020B0600070205080204" pitchFamily="34" charset="-128"/>
              </a:rPr>
              <a:t>À partir de 1497, la coutume est rédigée localement. Les dispositions qui sont approuvées par les trois ordres (Église, Noblesse et Tiers-État) entrent en vigueur. Le sort des dispositions suscitant un désaccord dépend du roi.</a:t>
            </a:r>
          </a:p>
          <a:p>
            <a:pPr marL="1371600" lvl="2" indent="-457200">
              <a:buFontTx/>
              <a:buChar char="-"/>
              <a:defRPr/>
            </a:pPr>
            <a:r>
              <a:rPr lang="fr-CA" altLang="fr-FR" sz="2400" dirty="0">
                <a:ea typeface="ＭＳ Ｐゴシック" panose="020B0600070205080204" pitchFamily="34" charset="-128"/>
              </a:rPr>
              <a:t>Au XVIe siècle, les coutumes sont rédigées, en incluant parfois des variantes locales.</a:t>
            </a:r>
          </a:p>
          <a:p>
            <a:pPr marL="1371600" lvl="2" indent="-457200">
              <a:buFontTx/>
              <a:buChar char="-"/>
              <a:defRPr/>
            </a:pPr>
            <a:r>
              <a:rPr lang="fr-CA" altLang="fr-FR" sz="2400" dirty="0">
                <a:ea typeface="ＭＳ Ｐゴシック" panose="020B0600070205080204" pitchFamily="34" charset="-128"/>
              </a:rPr>
              <a:t>La « nouvelle » Coutume de Paris, révisée en 1580, s’est appliquée au Québec et est à l’origine de certaines dispositions du C-C.B.-C. ou du C.C.Q.</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Espace réservé du numéro de diapositive 5">
            <a:extLst>
              <a:ext uri="{FF2B5EF4-FFF2-40B4-BE49-F238E27FC236}">
                <a16:creationId xmlns:a16="http://schemas.microsoft.com/office/drawing/2014/main" id="{0CEE857B-3EF5-4231-0454-5B0BC7E313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A90A99E-BA0D-ED4D-8ACC-DDD377E60E38}" type="slidenum">
              <a:rPr lang="en-US" altLang="fr-FR" smtClean="0"/>
              <a:pPr/>
              <a:t>23</a:t>
            </a:fld>
            <a:endParaRPr lang="en-US" altLang="fr-FR"/>
          </a:p>
        </p:txBody>
      </p:sp>
      <p:sp>
        <p:nvSpPr>
          <p:cNvPr id="74754" name="Rectangle 3">
            <a:extLst>
              <a:ext uri="{FF2B5EF4-FFF2-40B4-BE49-F238E27FC236}">
                <a16:creationId xmlns:a16="http://schemas.microsoft.com/office/drawing/2014/main" id="{058E2C17-0907-ACC8-B70D-1FBFA8946527}"/>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ea typeface="ＭＳ Ｐゴシック" panose="020B0600070205080204" pitchFamily="34" charset="-128"/>
              </a:rPr>
              <a:t>QUE RETENIR:</a:t>
            </a:r>
          </a:p>
          <a:p>
            <a:pPr marL="1371600" lvl="2" indent="-457200">
              <a:buFontTx/>
              <a:buChar char="-"/>
              <a:defRPr/>
            </a:pPr>
            <a:r>
              <a:rPr lang="fr-CA" altLang="fr-FR" sz="2400" dirty="0">
                <a:ea typeface="ＭＳ Ｐゴシック" panose="020B0600070205080204" pitchFamily="34" charset="-128"/>
              </a:rPr>
              <a:t>Les usages sont des règles coutumières orales qui peuvent compléter, interpréter ou établir la désuétude d’une disposition de la coutume rédigée.</a:t>
            </a:r>
          </a:p>
          <a:p>
            <a:pPr marL="1371600" lvl="2" indent="-457200">
              <a:buFontTx/>
              <a:buChar char="-"/>
              <a:defRPr/>
            </a:pPr>
            <a:r>
              <a:rPr lang="fr-CA" altLang="fr-FR" sz="2400" dirty="0">
                <a:ea typeface="ＭＳ Ｐゴシック" panose="020B0600070205080204" pitchFamily="34" charset="-128"/>
              </a:rPr>
              <a:t>La preuve de l’usage se fait par une enquête par turbe jusqu’en 1667. Par la suite, les règles de preuve ordinaires s’appliquent.</a:t>
            </a:r>
          </a:p>
          <a:p>
            <a:pPr marL="1371600" lvl="2" indent="-457200">
              <a:buFontTx/>
              <a:buChar char="-"/>
              <a:defRPr/>
            </a:pPr>
            <a:r>
              <a:rPr lang="fr-CA" altLang="fr-FR" sz="2400" dirty="0">
                <a:ea typeface="ＭＳ Ｐゴシック" panose="020B0600070205080204" pitchFamily="34" charset="-128"/>
              </a:rPr>
              <a:t>Le droit commun coutumier comprend les principes communs à la majorité des coutumes. Les juges s’en inspirent pour compléter ou interpréter une disposition d’une coutume rédigée.</a:t>
            </a:r>
          </a:p>
          <a:p>
            <a:pPr marL="1371600" lvl="2" indent="-457200">
              <a:buFontTx/>
              <a:buChar char="-"/>
              <a:defRPr/>
            </a:pPr>
            <a:r>
              <a:rPr lang="fr-CA" altLang="fr-FR" sz="2400" dirty="0">
                <a:ea typeface="ＭＳ Ｐゴシック" panose="020B0600070205080204" pitchFamily="34" charset="-128"/>
              </a:rPr>
              <a:t>Les édits ou ordonnances royaux sont adoptés par le Conseil d’État et s’appliquent généralement dans l’ensemble du royaume</a:t>
            </a:r>
          </a:p>
          <a:p>
            <a:pPr marL="1371600" lvl="2" indent="-457200">
              <a:buFontTx/>
              <a:buChar char="-"/>
              <a:defRPr/>
            </a:pPr>
            <a:r>
              <a:rPr lang="fr-CA" altLang="fr-FR" sz="2400" dirty="0">
                <a:ea typeface="ＭＳ Ｐゴシック" panose="020B0600070205080204" pitchFamily="34" charset="-128"/>
              </a:rPr>
              <a:t>Ils sont enregistrés par les parlements, qui protestent parfois à cette occasion, mais le roi peut les forcer à enregistrer le texte.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Espace réservé du numéro de diapositive 5">
            <a:extLst>
              <a:ext uri="{FF2B5EF4-FFF2-40B4-BE49-F238E27FC236}">
                <a16:creationId xmlns:a16="http://schemas.microsoft.com/office/drawing/2014/main" id="{3AD21A7D-5142-11F5-F26A-6171B428BC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54F534D-42B8-294A-8F29-A381766EE380}" type="slidenum">
              <a:rPr lang="en-US" altLang="fr-FR" smtClean="0"/>
              <a:pPr/>
              <a:t>24</a:t>
            </a:fld>
            <a:endParaRPr lang="en-US" altLang="fr-FR"/>
          </a:p>
        </p:txBody>
      </p:sp>
      <p:sp>
        <p:nvSpPr>
          <p:cNvPr id="74754" name="Rectangle 3">
            <a:extLst>
              <a:ext uri="{FF2B5EF4-FFF2-40B4-BE49-F238E27FC236}">
                <a16:creationId xmlns:a16="http://schemas.microsoft.com/office/drawing/2014/main" id="{3D004548-4913-2A7C-6BA9-358A6A23DEE0}"/>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ea typeface="ＭＳ Ｐゴシック" panose="020B0600070205080204" pitchFamily="34" charset="-128"/>
              </a:rPr>
              <a:t>QUE RETENIR:</a:t>
            </a:r>
          </a:p>
          <a:p>
            <a:pPr marL="1371600" lvl="2" indent="-457200">
              <a:buFontTx/>
              <a:buChar char="-"/>
              <a:defRPr/>
            </a:pPr>
            <a:r>
              <a:rPr lang="fr-CA" altLang="fr-FR" sz="2600" dirty="0">
                <a:ea typeface="ＭＳ Ｐゴシック" panose="020B0600070205080204" pitchFamily="34" charset="-128"/>
              </a:rPr>
              <a:t>Louis XIV approuve cinq ordonnances qui constituent des codifications de secteurs limités du droit.</a:t>
            </a:r>
          </a:p>
          <a:p>
            <a:pPr marL="1371600" lvl="2" indent="-457200">
              <a:buFontTx/>
              <a:buChar char="-"/>
              <a:defRPr/>
            </a:pPr>
            <a:r>
              <a:rPr lang="fr-CA" altLang="fr-FR" sz="2600" dirty="0">
                <a:ea typeface="ＭＳ Ｐゴシック" panose="020B0600070205080204" pitchFamily="34" charset="-128"/>
              </a:rPr>
              <a:t>En général, les rois ne touchent pas aux règles des coutumes ou à celles du droit romain (appelé aussi droit écrit) applicables au Sud.</a:t>
            </a:r>
          </a:p>
          <a:p>
            <a:pPr marL="1371600" lvl="2" indent="-457200">
              <a:buFontTx/>
              <a:buChar char="-"/>
              <a:defRPr/>
            </a:pPr>
            <a:r>
              <a:rPr lang="fr-CA" altLang="fr-FR" sz="2600" dirty="0">
                <a:ea typeface="ＭＳ Ｐゴシック" panose="020B0600070205080204" pitchFamily="34" charset="-128"/>
              </a:rPr>
              <a:t>Les ordonnances préparées par </a:t>
            </a:r>
            <a:r>
              <a:rPr lang="fr-CA" altLang="fr-FR" sz="2600" dirty="0" err="1">
                <a:ea typeface="ＭＳ Ｐゴシック" panose="020B0600070205080204" pitchFamily="34" charset="-128"/>
              </a:rPr>
              <a:t>Daguesseau</a:t>
            </a:r>
            <a:r>
              <a:rPr lang="fr-CA" altLang="fr-FR" sz="2600" dirty="0">
                <a:ea typeface="ＭＳ Ｐゴシック" panose="020B0600070205080204" pitchFamily="34" charset="-128"/>
              </a:rPr>
              <a:t> visent à uniformiser le droit, mais d’eux d’entre elles font une distinction entre les régions de droit coutumier et celles de droit écrit.</a:t>
            </a:r>
          </a:p>
          <a:p>
            <a:pPr marL="1371600" lvl="2" indent="-457200">
              <a:buFontTx/>
              <a:buChar char="-"/>
              <a:defRPr/>
            </a:pPr>
            <a:r>
              <a:rPr lang="fr-CA" altLang="fr-FR" sz="2600" dirty="0">
                <a:ea typeface="ＭＳ Ｐゴシック" panose="020B0600070205080204" pitchFamily="34" charset="-128"/>
              </a:rPr>
              <a:t>En droit de la famille et des obligations, en l’absence d’une ordonnance ou d’une coutume, des règles inspirées à l’origine du droit romain s’appliquent. Elles ont été transformées par la jurisprudence et systématisées par la doctrine.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Espace réservé du numéro de diapositive 5">
            <a:extLst>
              <a:ext uri="{FF2B5EF4-FFF2-40B4-BE49-F238E27FC236}">
                <a16:creationId xmlns:a16="http://schemas.microsoft.com/office/drawing/2014/main" id="{6E14AFDB-188F-ACBF-5962-E6F3F57C15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CC98EBB-317A-E744-A025-83CA2E26B1DB}" type="slidenum">
              <a:rPr lang="en-US" altLang="fr-FR" smtClean="0"/>
              <a:pPr/>
              <a:t>25</a:t>
            </a:fld>
            <a:endParaRPr lang="en-US" altLang="fr-FR"/>
          </a:p>
        </p:txBody>
      </p:sp>
      <p:sp>
        <p:nvSpPr>
          <p:cNvPr id="74754" name="Rectangle 3">
            <a:extLst>
              <a:ext uri="{FF2B5EF4-FFF2-40B4-BE49-F238E27FC236}">
                <a16:creationId xmlns:a16="http://schemas.microsoft.com/office/drawing/2014/main" id="{DE24E30C-EA20-0697-976B-F574509A6B9E}"/>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ea typeface="ＭＳ Ｐゴシック" panose="020B0600070205080204" pitchFamily="34" charset="-128"/>
              </a:rPr>
              <a:t>QUE RETENIR:</a:t>
            </a:r>
          </a:p>
          <a:p>
            <a:pPr marL="1371600" lvl="2" indent="-457200">
              <a:buFontTx/>
              <a:buChar char="-"/>
              <a:defRPr/>
            </a:pPr>
            <a:r>
              <a:rPr lang="fr-CA" altLang="fr-FR" sz="2600" dirty="0">
                <a:ea typeface="ＭＳ Ｐゴシック" panose="020B0600070205080204" pitchFamily="34" charset="-128"/>
              </a:rPr>
              <a:t>Si ces règles se sont appliquées en Nouvelle-France et si elles n’ont jamais été abrogées, elles peuvent compléter le code civil. *affaire </a:t>
            </a:r>
            <a:r>
              <a:rPr lang="fr-CA" altLang="fr-FR" sz="2600" dirty="0" err="1">
                <a:ea typeface="ＭＳ Ｐゴシック" panose="020B0600070205080204" pitchFamily="34" charset="-128"/>
              </a:rPr>
              <a:t>Soucisse</a:t>
            </a:r>
            <a:endParaRPr lang="fr-CA" altLang="fr-FR" sz="2600" dirty="0">
              <a:ea typeface="ＭＳ Ｐゴシック" panose="020B0600070205080204" pitchFamily="34" charset="-128"/>
            </a:endParaRPr>
          </a:p>
          <a:p>
            <a:pPr marL="1371600" lvl="2" indent="-457200">
              <a:buFontTx/>
              <a:buChar char="-"/>
              <a:defRPr/>
            </a:pPr>
            <a:r>
              <a:rPr lang="fr-CA" altLang="fr-FR" sz="2600" dirty="0">
                <a:ea typeface="ＭＳ Ｐゴシック" panose="020B0600070205080204" pitchFamily="34" charset="-128"/>
              </a:rPr>
              <a:t>À compter de 1748, le droit naturel et la Raison sont invoqués pour critiquer les institutions et les règles traditionnelles, notamment le pouvoir quasiment absolu du roi, la  sévérité des peines et le recours à la torture, ainsi que les régionalismes juridiques.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a:extLst>
              <a:ext uri="{FF2B5EF4-FFF2-40B4-BE49-F238E27FC236}">
                <a16:creationId xmlns:a16="http://schemas.microsoft.com/office/drawing/2014/main" id="{A49E1651-4E5C-10A9-B4F4-A2FF53FD481C}"/>
              </a:ext>
            </a:extLst>
          </p:cNvPr>
          <p:cNvSpPr>
            <a:spLocks noGrp="1" noChangeArrowheads="1"/>
          </p:cNvSpPr>
          <p:nvPr>
            <p:ph type="body" idx="1"/>
          </p:nvPr>
        </p:nvSpPr>
        <p:spPr>
          <a:xfrm>
            <a:off x="0" y="457200"/>
            <a:ext cx="9144000" cy="6284913"/>
          </a:xfrm>
        </p:spPr>
        <p:txBody>
          <a:bodyPr/>
          <a:lstStyle/>
          <a:p>
            <a:pPr lvl="1">
              <a:defRPr/>
            </a:pPr>
            <a:endParaRPr lang="fr-CA" altLang="fr-FR" dirty="0">
              <a:ea typeface="ＭＳ Ｐゴシック" panose="020B0600070205080204" pitchFamily="34" charset="-128"/>
            </a:endParaRPr>
          </a:p>
          <a:p>
            <a:pPr>
              <a:buFont typeface="+mj-lt"/>
              <a:buAutoNum type="arabicPeriod" startAt="3"/>
              <a:defRPr/>
            </a:pPr>
            <a:r>
              <a:rPr lang="fr-CA" altLang="fr-FR" sz="2800" kern="1200" dirty="0">
                <a:solidFill>
                  <a:srgbClr val="000000"/>
                </a:solidFill>
                <a:ea typeface="ＭＳ Ｐゴシック" panose="020B0600070205080204" pitchFamily="34" charset="-128"/>
              </a:rPr>
              <a:t>Le siècle des Lumières et la contestation de l’autorité royale (vers 1748-1789)</a:t>
            </a:r>
          </a:p>
          <a:p>
            <a:pPr>
              <a:buFont typeface="+mj-lt"/>
              <a:buAutoNum type="arabicPeriod" startAt="3"/>
              <a:defRPr/>
            </a:pPr>
            <a:endParaRPr lang="fr-CA" altLang="fr-FR" sz="2800" kern="1200" dirty="0">
              <a:solidFill>
                <a:srgbClr val="000000"/>
              </a:solidFill>
              <a:ea typeface="ＭＳ Ｐゴシック" panose="020B0600070205080204" pitchFamily="34" charset="-128"/>
            </a:endParaRPr>
          </a:p>
          <a:p>
            <a:pPr marL="457200" lvl="1" indent="0">
              <a:spcBef>
                <a:spcPct val="0"/>
              </a:spcBef>
              <a:buFontTx/>
              <a:buNone/>
              <a:defRPr/>
            </a:pPr>
            <a:r>
              <a:rPr lang="fr-CA" altLang="fr-FR" sz="2800" kern="1200" dirty="0">
                <a:solidFill>
                  <a:srgbClr val="FF0000"/>
                </a:solidFill>
                <a:ea typeface="ＭＳ Ｐゴシック" panose="020B0600070205080204" pitchFamily="34" charset="-128"/>
              </a:rPr>
              <a:t>a.</a:t>
            </a:r>
            <a:r>
              <a:rPr lang="fr-CA" altLang="fr-FR" sz="2800" kern="1200" dirty="0">
                <a:ea typeface="ＭＳ Ｐゴシック" panose="020B0600070205080204" pitchFamily="34" charset="-128"/>
              </a:rPr>
              <a:t>	Les idées nouvelles</a:t>
            </a:r>
            <a:endParaRPr lang="fr-CA" altLang="fr-FR" sz="2800" kern="1200" dirty="0">
              <a:solidFill>
                <a:srgbClr val="990099"/>
              </a:solidFill>
              <a:ea typeface="ＭＳ Ｐゴシック" panose="020B0600070205080204" pitchFamily="34" charset="-128"/>
            </a:endParaRPr>
          </a:p>
          <a:p>
            <a:pPr marL="457200" lvl="1" indent="0">
              <a:spcBef>
                <a:spcPct val="0"/>
              </a:spcBef>
              <a:buFontTx/>
              <a:buNone/>
              <a:defRPr/>
            </a:pPr>
            <a:endParaRPr lang="fr-CA" altLang="fr-FR" sz="2800" kern="1200" dirty="0">
              <a:ea typeface="ＭＳ Ｐゴシック" panose="020B0600070205080204" pitchFamily="34" charset="-128"/>
            </a:endParaRPr>
          </a:p>
          <a:p>
            <a:pPr marL="457200" lvl="1" indent="0">
              <a:spcBef>
                <a:spcPct val="0"/>
              </a:spcBef>
              <a:buFontTx/>
              <a:buNone/>
              <a:defRPr/>
            </a:pPr>
            <a:r>
              <a:rPr lang="fr-CA" altLang="fr-FR" sz="2800" kern="1200" dirty="0">
                <a:ea typeface="ＭＳ Ｐゴシック" panose="020B0600070205080204" pitchFamily="34" charset="-128"/>
              </a:rPr>
              <a:t>b.	Le rejet des institutions traditionnelles</a:t>
            </a:r>
            <a:endParaRPr lang="fr-CA" altLang="fr-FR" sz="2800" dirty="0">
              <a:ea typeface="ＭＳ Ｐゴシック" panose="020B0600070205080204" pitchFamily="34" charset="-128"/>
            </a:endParaRPr>
          </a:p>
          <a:p>
            <a:pPr lvl="1">
              <a:buFontTx/>
              <a:buNone/>
              <a:defRPr/>
            </a:pPr>
            <a:r>
              <a:rPr lang="fr-CA" altLang="fr-FR" dirty="0">
                <a:ea typeface="ＭＳ Ｐゴシック" panose="020B0600070205080204" pitchFamily="34" charset="-128"/>
              </a:rPr>
              <a:t>	</a:t>
            </a:r>
          </a:p>
          <a:p>
            <a:pPr lvl="1">
              <a:buFontTx/>
              <a:buNone/>
              <a:defRPr/>
            </a:pPr>
            <a:r>
              <a:rPr lang="fr-CA" altLang="fr-FR" dirty="0">
                <a:ea typeface="ＭＳ Ｐゴシック" panose="020B0600070205080204" pitchFamily="34" charset="-128"/>
              </a:rPr>
              <a:t>-	Contexte historique, pouvoirs législatif et judiciaire </a:t>
            </a:r>
            <a:r>
              <a:rPr lang="en-CA" altLang="fr-FR" dirty="0">
                <a:ea typeface="ＭＳ Ｐゴシック" panose="020B0600070205080204" pitchFamily="34" charset="-128"/>
              </a:rPr>
              <a:t>(Introduction </a:t>
            </a:r>
            <a:r>
              <a:rPr lang="en-CA" altLang="fr-FR" dirty="0" err="1">
                <a:ea typeface="ＭＳ Ｐゴシック" panose="020B0600070205080204" pitchFamily="34" charset="-128"/>
              </a:rPr>
              <a:t>historique</a:t>
            </a:r>
            <a:r>
              <a:rPr lang="en-CA" altLang="fr-FR" dirty="0">
                <a:ea typeface="ＭＳ Ｐゴシック" panose="020B0600070205080204" pitchFamily="34" charset="-128"/>
              </a:rPr>
              <a:t>, p. 147-148, </a:t>
            </a:r>
            <a:r>
              <a:rPr lang="en-CA" altLang="fr-FR" dirty="0" err="1">
                <a:ea typeface="ＭＳ Ｐゴシック" panose="020B0600070205080204" pitchFamily="34" charset="-128"/>
              </a:rPr>
              <a:t>nos</a:t>
            </a:r>
            <a:r>
              <a:rPr lang="en-CA" altLang="fr-FR" dirty="0">
                <a:ea typeface="ＭＳ Ｐゴシック" panose="020B0600070205080204" pitchFamily="34" charset="-128"/>
              </a:rPr>
              <a:t> 286-288 et 295-303; </a:t>
            </a:r>
            <a:r>
              <a:rPr lang="en-CA" altLang="fr-FR" dirty="0" err="1">
                <a:ea typeface="ＭＳ Ｐゴシック" panose="020B0600070205080204" pitchFamily="34" charset="-128"/>
              </a:rPr>
              <a:t>facultatif</a:t>
            </a:r>
            <a:r>
              <a:rPr lang="en-CA" altLang="fr-FR" dirty="0">
                <a:ea typeface="ＭＳ Ｐゴシック" panose="020B0600070205080204" pitchFamily="34" charset="-128"/>
              </a:rPr>
              <a:t>)</a:t>
            </a:r>
            <a:endParaRPr lang="fr-CA" altLang="fr-FR" dirty="0">
              <a:ea typeface="ＭＳ Ｐゴシック" panose="020B0600070205080204" pitchFamily="34" charset="-128"/>
            </a:endParaRPr>
          </a:p>
        </p:txBody>
      </p:sp>
      <p:sp>
        <p:nvSpPr>
          <p:cNvPr id="20482" name="Espace réservé du numéro de diapositive 5">
            <a:extLst>
              <a:ext uri="{FF2B5EF4-FFF2-40B4-BE49-F238E27FC236}">
                <a16:creationId xmlns:a16="http://schemas.microsoft.com/office/drawing/2014/main" id="{6CA8F822-58F7-F3B8-77B3-C62CD6C420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B47A047-396E-0044-9E4D-31072114E91B}" type="slidenum">
              <a:rPr lang="en-US" altLang="fr-FR" smtClean="0"/>
              <a:pPr/>
              <a:t>3</a:t>
            </a:fld>
            <a:endParaRPr lang="en-US" alt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Espace réservé du numéro de diapositive 5">
            <a:extLst>
              <a:ext uri="{FF2B5EF4-FFF2-40B4-BE49-F238E27FC236}">
                <a16:creationId xmlns:a16="http://schemas.microsoft.com/office/drawing/2014/main" id="{79396174-44A2-0426-575E-850AEB036B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744E58B-68E4-0341-8333-93372CCAC121}" type="slidenum">
              <a:rPr lang="en-US" altLang="fr-FR" smtClean="0"/>
              <a:pPr/>
              <a:t>4</a:t>
            </a:fld>
            <a:endParaRPr lang="en-US" altLang="fr-FR"/>
          </a:p>
        </p:txBody>
      </p:sp>
      <p:sp>
        <p:nvSpPr>
          <p:cNvPr id="22530" name="Rectangle 3">
            <a:extLst>
              <a:ext uri="{FF2B5EF4-FFF2-40B4-BE49-F238E27FC236}">
                <a16:creationId xmlns:a16="http://schemas.microsoft.com/office/drawing/2014/main" id="{33451ACA-EF7A-FEC4-5A90-8AD32F8870F6}"/>
              </a:ext>
            </a:extLst>
          </p:cNvPr>
          <p:cNvSpPr>
            <a:spLocks noGrp="1" noChangeArrowheads="1"/>
          </p:cNvSpPr>
          <p:nvPr>
            <p:ph type="body" idx="1"/>
          </p:nvPr>
        </p:nvSpPr>
        <p:spPr>
          <a:xfrm>
            <a:off x="762000" y="609600"/>
            <a:ext cx="7848600" cy="5791200"/>
          </a:xfrm>
        </p:spPr>
        <p:txBody>
          <a:bodyPr/>
          <a:lstStyle/>
          <a:p>
            <a:pPr marL="1117600" lvl="1" indent="-660400">
              <a:lnSpc>
                <a:spcPct val="90000"/>
              </a:lnSpc>
              <a:buFontTx/>
              <a:buNone/>
            </a:pPr>
            <a:r>
              <a:rPr lang="fr-CA" altLang="fr-FR" sz="3600" dirty="0">
                <a:solidFill>
                  <a:schemeClr val="tx1"/>
                </a:solidFill>
                <a:ea typeface="ＭＳ Ｐゴシック" panose="020B0600070205080204" pitchFamily="34" charset="-128"/>
              </a:rPr>
              <a:t>1.	Les coutumes et les ordonnances royales</a:t>
            </a:r>
            <a:endParaRPr lang="fr-CA" altLang="fr-FR" sz="3600" dirty="0">
              <a:ea typeface="ＭＳ Ｐゴシック" panose="020B0600070205080204" pitchFamily="34" charset="-128"/>
            </a:endParaRPr>
          </a:p>
          <a:p>
            <a:pPr marL="1117600" lvl="1" indent="-660400">
              <a:lnSpc>
                <a:spcPct val="90000"/>
              </a:lnSpc>
              <a:buFont typeface="Times New Roman" panose="02020603050405020304" pitchFamily="18" charset="0"/>
              <a:buAutoNum type="alphaLcPeriod"/>
            </a:pPr>
            <a:r>
              <a:rPr lang="fr-CA" altLang="fr-FR" sz="3600" dirty="0">
                <a:ea typeface="ＭＳ Ｐゴシック" panose="020B0600070205080204" pitchFamily="34" charset="-128"/>
              </a:rPr>
              <a:t>La rédaction des coutumes </a:t>
            </a:r>
            <a:r>
              <a:rPr lang="en-CA" altLang="fr-FR" dirty="0">
                <a:ea typeface="ＭＳ Ｐゴシック" panose="020B0600070205080204" pitchFamily="34" charset="-128"/>
              </a:rPr>
              <a:t>(</a:t>
            </a:r>
            <a:r>
              <a:rPr lang="en-CA" altLang="fr-FR" i="1" dirty="0">
                <a:ea typeface="ＭＳ Ｐゴシック" panose="020B0600070205080204" pitchFamily="34" charset="-128"/>
              </a:rPr>
              <a:t>Introduction </a:t>
            </a:r>
            <a:r>
              <a:rPr lang="en-CA" altLang="fr-FR" i="1" dirty="0" err="1">
                <a:ea typeface="ＭＳ Ｐゴシック" panose="020B0600070205080204" pitchFamily="34" charset="-128"/>
              </a:rPr>
              <a:t>historique</a:t>
            </a:r>
            <a:r>
              <a:rPr lang="en-CA" altLang="fr-FR" dirty="0">
                <a:ea typeface="ＭＳ Ｐゴシック" panose="020B0600070205080204" pitchFamily="34" charset="-128"/>
              </a:rPr>
              <a:t>, </a:t>
            </a:r>
            <a:r>
              <a:rPr lang="en-CA" altLang="fr-FR" dirty="0" err="1">
                <a:ea typeface="ＭＳ Ｐゴシック" panose="020B0600070205080204" pitchFamily="34" charset="-128"/>
              </a:rPr>
              <a:t>nos</a:t>
            </a:r>
            <a:r>
              <a:rPr lang="en-CA" altLang="fr-FR" dirty="0">
                <a:ea typeface="ＭＳ Ｐゴシック" panose="020B0600070205080204" pitchFamily="34" charset="-128"/>
              </a:rPr>
              <a:t> 304-309) </a:t>
            </a:r>
            <a:endParaRPr lang="fr-CA" altLang="fr-FR" dirty="0">
              <a:ea typeface="ＭＳ Ｐゴシック" panose="020B0600070205080204" pitchFamily="34" charset="-128"/>
            </a:endParaRPr>
          </a:p>
          <a:p>
            <a:pPr marL="1574800" lvl="2" indent="-660400"/>
            <a:r>
              <a:rPr lang="fr-CA" altLang="fr-FR" dirty="0">
                <a:ea typeface="ＭＳ Ｐゴシック" panose="020B0600070205080204" pitchFamily="34" charset="-128"/>
              </a:rPr>
              <a:t>L’Ordonnance de </a:t>
            </a:r>
            <a:r>
              <a:rPr lang="fr-CA" altLang="fr-FR" dirty="0" err="1">
                <a:ea typeface="ＭＳ Ｐゴシック" panose="020B0600070205080204" pitchFamily="34" charset="-128"/>
              </a:rPr>
              <a:t>Montil</a:t>
            </a:r>
            <a:r>
              <a:rPr lang="fr-CA" altLang="fr-FR" dirty="0">
                <a:ea typeface="ＭＳ Ｐゴシック" panose="020B0600070205080204" pitchFamily="34" charset="-128"/>
              </a:rPr>
              <a:t>-les-tours de 1454</a:t>
            </a:r>
          </a:p>
          <a:p>
            <a:pPr marL="1955800" lvl="3" indent="-660400"/>
            <a:r>
              <a:rPr lang="fr-CA" altLang="fr-FR" sz="2400" dirty="0">
                <a:ea typeface="ＭＳ Ｐゴシック" panose="020B0600070205080204" pitchFamily="34" charset="-128"/>
              </a:rPr>
              <a:t>Le problème: l’accumulation et la multiplication des précédents.</a:t>
            </a:r>
            <a:endParaRPr lang="fr-FR" altLang="fr-FR" sz="2400" dirty="0">
              <a:ea typeface="ＭＳ Ｐゴシック" panose="020B0600070205080204" pitchFamily="34" charset="-128"/>
            </a:endParaRPr>
          </a:p>
          <a:p>
            <a:pPr marL="1955800" lvl="3" indent="-660400"/>
            <a:r>
              <a:rPr lang="fr-FR" altLang="fr-FR" sz="2400" dirty="0">
                <a:ea typeface="ＭＳ Ｐゴシック" panose="020B0600070205080204" pitchFamily="34" charset="-128"/>
              </a:rPr>
              <a:t>La procédure prévue en 1454: une rédaction locale, une consultation du Parlement de Paris ou du grand Conseil, suivie de la décision finale du roi.</a:t>
            </a:r>
            <a:endParaRPr lang="fr-CA" altLang="fr-FR" sz="2400" dirty="0">
              <a:ea typeface="ＭＳ Ｐゴシック" panose="020B0600070205080204"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Espace réservé du numéro de diapositive 3">
            <a:extLst>
              <a:ext uri="{FF2B5EF4-FFF2-40B4-BE49-F238E27FC236}">
                <a16:creationId xmlns:a16="http://schemas.microsoft.com/office/drawing/2014/main" id="{C5174F45-A0A5-2B39-3A07-3FD4CE37EB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0679281-9F26-9F4B-BC60-B1ABBA2F386C}" type="slidenum">
              <a:rPr lang="en-US" altLang="fr-FR" smtClean="0"/>
              <a:pPr/>
              <a:t>5</a:t>
            </a:fld>
            <a:endParaRPr lang="en-US" altLang="fr-FR"/>
          </a:p>
        </p:txBody>
      </p:sp>
      <p:sp>
        <p:nvSpPr>
          <p:cNvPr id="24578" name="Rectangle 2">
            <a:extLst>
              <a:ext uri="{FF2B5EF4-FFF2-40B4-BE49-F238E27FC236}">
                <a16:creationId xmlns:a16="http://schemas.microsoft.com/office/drawing/2014/main" id="{950B778F-84E5-9898-8AA2-D3AAF1D34FB2}"/>
              </a:ext>
            </a:extLst>
          </p:cNvPr>
          <p:cNvSpPr>
            <a:spLocks noChangeArrowheads="1"/>
          </p:cNvSpPr>
          <p:nvPr/>
        </p:nvSpPr>
        <p:spPr bwMode="auto">
          <a:xfrm>
            <a:off x="468313" y="476250"/>
            <a:ext cx="8229600" cy="574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485900" indent="-571500">
              <a:defRPr sz="2400">
                <a:solidFill>
                  <a:schemeClr val="tx1"/>
                </a:solidFill>
                <a:latin typeface="Times New Roman" panose="02020603050405020304" pitchFamily="18" charset="0"/>
                <a:ea typeface="ＭＳ Ｐゴシック" panose="020B0600070205080204" pitchFamily="34" charset="-128"/>
              </a:defRPr>
            </a:lvl3pPr>
            <a:lvl4pPr marL="1866900" indent="-4953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2">
              <a:lnSpc>
                <a:spcPct val="90000"/>
              </a:lnSpc>
              <a:spcBef>
                <a:spcPct val="50000"/>
              </a:spcBef>
              <a:buClr>
                <a:srgbClr val="7030A0"/>
              </a:buClr>
              <a:buFont typeface="Times New Roman" panose="02020603050405020304" pitchFamily="18" charset="0"/>
              <a:buAutoNum type="romanLcPeriod" startAt="2"/>
            </a:pPr>
            <a:r>
              <a:rPr lang="fr-CA" altLang="fr-FR" sz="2800" dirty="0"/>
              <a:t> </a:t>
            </a:r>
            <a:r>
              <a:rPr lang="fr-CA" altLang="fr-FR" sz="2800" dirty="0">
                <a:solidFill>
                  <a:srgbClr val="7030A0"/>
                </a:solidFill>
              </a:rPr>
              <a:t>La procédure de rédaction utilisée à compter de 1497</a:t>
            </a:r>
            <a:endParaRPr lang="fr-CA" altLang="fr-FR" sz="2800" dirty="0">
              <a:solidFill>
                <a:schemeClr val="accent2"/>
              </a:solidFill>
            </a:endParaRPr>
          </a:p>
          <a:p>
            <a:pPr lvl="3">
              <a:lnSpc>
                <a:spcPct val="90000"/>
              </a:lnSpc>
              <a:spcBef>
                <a:spcPct val="50000"/>
              </a:spcBef>
              <a:buClr>
                <a:schemeClr val="accent2"/>
              </a:buClr>
              <a:buFontTx/>
              <a:buAutoNum type="arabicParenR"/>
            </a:pPr>
            <a:r>
              <a:rPr lang="fr-CA" altLang="fr-FR" dirty="0">
                <a:solidFill>
                  <a:schemeClr val="accent2"/>
                </a:solidFill>
              </a:rPr>
              <a:t>Au niveau local ou régional, un juge royal désigne les juristes chargés de rédiger un projet de la coutume du tribunal où il siège.</a:t>
            </a:r>
          </a:p>
          <a:p>
            <a:pPr lvl="3">
              <a:lnSpc>
                <a:spcPct val="90000"/>
              </a:lnSpc>
              <a:spcBef>
                <a:spcPct val="50000"/>
              </a:spcBef>
              <a:buClr>
                <a:schemeClr val="accent2"/>
              </a:buClr>
              <a:buFontTx/>
              <a:buAutoNum type="arabicParenR"/>
            </a:pPr>
            <a:r>
              <a:rPr lang="fr-CA" altLang="fr-FR" dirty="0">
                <a:solidFill>
                  <a:schemeClr val="accent2"/>
                </a:solidFill>
              </a:rPr>
              <a:t>Des commissaires nommés spécialement par le roi ou des juges doivent ensuite faire approuver le projet, avec des modifications s’il y a lieu.</a:t>
            </a:r>
          </a:p>
          <a:p>
            <a:pPr lvl="3">
              <a:lnSpc>
                <a:spcPct val="90000"/>
              </a:lnSpc>
              <a:spcBef>
                <a:spcPct val="50000"/>
              </a:spcBef>
              <a:buClr>
                <a:schemeClr val="accent2"/>
              </a:buClr>
              <a:buFontTx/>
              <a:buAutoNum type="arabicParenR"/>
            </a:pPr>
            <a:r>
              <a:rPr lang="fr-CA" altLang="fr-FR" dirty="0">
                <a:solidFill>
                  <a:schemeClr val="accent2"/>
                </a:solidFill>
              </a:rPr>
              <a:t>Pour ce faire, ils convoquent des États de la région. Chacun des trois ordres, soit la noblesse, le clergé et le tiers État (tous les autres) élit ses représentants. Les représentants d’un même ordre </a:t>
            </a:r>
            <a:r>
              <a:rPr lang="fr-FR" altLang="fr-FR" dirty="0">
                <a:solidFill>
                  <a:srgbClr val="0000FF"/>
                </a:solidFill>
              </a:rPr>
              <a:t>délibèrent ensemble et décident quel sera leur vote. Leur ordre dispose collectivement d’une voix sur trois.</a:t>
            </a:r>
            <a:endParaRPr lang="fr-CA" altLang="fr-FR" dirty="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Espace réservé du numéro de diapositive 3">
            <a:extLst>
              <a:ext uri="{FF2B5EF4-FFF2-40B4-BE49-F238E27FC236}">
                <a16:creationId xmlns:a16="http://schemas.microsoft.com/office/drawing/2014/main" id="{12CAA27F-4C12-796B-C82D-1BB9F05E57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9983EBA-7972-0844-803E-0ACFB6373C2F}" type="slidenum">
              <a:rPr lang="en-US" altLang="fr-FR" smtClean="0"/>
              <a:pPr/>
              <a:t>6</a:t>
            </a:fld>
            <a:endParaRPr lang="en-US" altLang="fr-FR"/>
          </a:p>
        </p:txBody>
      </p:sp>
      <p:sp>
        <p:nvSpPr>
          <p:cNvPr id="28674" name="Rectangle 1026">
            <a:extLst>
              <a:ext uri="{FF2B5EF4-FFF2-40B4-BE49-F238E27FC236}">
                <a16:creationId xmlns:a16="http://schemas.microsoft.com/office/drawing/2014/main" id="{5BFE5837-6FC4-4424-7A6A-4B572037BCCD}"/>
              </a:ext>
            </a:extLst>
          </p:cNvPr>
          <p:cNvSpPr>
            <a:spLocks noChangeArrowheads="1"/>
          </p:cNvSpPr>
          <p:nvPr/>
        </p:nvSpPr>
        <p:spPr bwMode="auto">
          <a:xfrm>
            <a:off x="457200" y="838200"/>
            <a:ext cx="8153400" cy="36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828800" indent="-457200">
              <a:defRPr sz="2400">
                <a:solidFill>
                  <a:schemeClr val="tx1"/>
                </a:solidFill>
                <a:latin typeface="Times New Roman" panose="02020603050405020304" pitchFamily="18" charset="0"/>
                <a:ea typeface="ＭＳ Ｐゴシック" panose="020B0600070205080204" pitchFamily="34" charset="-128"/>
              </a:defRPr>
            </a:lvl4pPr>
            <a:lvl5pPr marL="2286000" indent="-457200">
              <a:defRPr sz="2400">
                <a:solidFill>
                  <a:schemeClr val="tx1"/>
                </a:solidFill>
                <a:latin typeface="Times New Roman" panose="02020603050405020304" pitchFamily="18" charset="0"/>
                <a:ea typeface="ＭＳ Ｐゴシック" panose="020B0600070205080204" pitchFamily="34" charset="-128"/>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3">
              <a:lnSpc>
                <a:spcPct val="90000"/>
              </a:lnSpc>
              <a:spcBef>
                <a:spcPct val="20000"/>
              </a:spcBef>
              <a:buClr>
                <a:schemeClr val="accent2"/>
              </a:buClr>
              <a:buFontTx/>
              <a:buAutoNum type="arabicParenR" startAt="4"/>
            </a:pPr>
            <a:r>
              <a:rPr lang="fr-CA" altLang="fr-FR" sz="2800" dirty="0">
                <a:solidFill>
                  <a:schemeClr val="accent2"/>
                </a:solidFill>
              </a:rPr>
              <a:t>Si les trois ordres s’entendent sur la formulation d’un article, celui-ci est approuvé. Sinon, le roi tranche la question, au besoin en consultant le parlement de la région ou son conseil.</a:t>
            </a:r>
          </a:p>
          <a:p>
            <a:pPr lvl="3">
              <a:lnSpc>
                <a:spcPct val="90000"/>
              </a:lnSpc>
              <a:spcBef>
                <a:spcPct val="20000"/>
              </a:spcBef>
              <a:buClr>
                <a:schemeClr val="accent2"/>
              </a:buClr>
              <a:buFontTx/>
              <a:buAutoNum type="arabicParenR" startAt="4"/>
            </a:pPr>
            <a:r>
              <a:rPr lang="fr-CA" altLang="fr-FR" sz="2800" dirty="0">
                <a:solidFill>
                  <a:schemeClr val="accent2"/>
                </a:solidFill>
              </a:rPr>
              <a:t>En 1789, il existe une soixantaine de coutumes rédigées et 300 variantes locales, qui prévoient une règle différente pour un article précis.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Espace réservé du numéro de diapositive 5">
            <a:extLst>
              <a:ext uri="{FF2B5EF4-FFF2-40B4-BE49-F238E27FC236}">
                <a16:creationId xmlns:a16="http://schemas.microsoft.com/office/drawing/2014/main" id="{51055469-8361-6CA0-6676-1C4D66ECB2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FD25650-2B48-974E-BDBD-FACF3E9DEFB9}" type="slidenum">
              <a:rPr lang="en-US" altLang="fr-FR" smtClean="0"/>
              <a:pPr/>
              <a:t>7</a:t>
            </a:fld>
            <a:endParaRPr lang="en-US" altLang="fr-FR"/>
          </a:p>
        </p:txBody>
      </p:sp>
      <p:sp>
        <p:nvSpPr>
          <p:cNvPr id="26626" name="Rectangle 3">
            <a:extLst>
              <a:ext uri="{FF2B5EF4-FFF2-40B4-BE49-F238E27FC236}">
                <a16:creationId xmlns:a16="http://schemas.microsoft.com/office/drawing/2014/main" id="{7B6DAF05-EFD2-EB12-14DD-CDC531E6A14B}"/>
              </a:ext>
            </a:extLst>
          </p:cNvPr>
          <p:cNvSpPr>
            <a:spLocks noGrp="1" noChangeArrowheads="1"/>
          </p:cNvSpPr>
          <p:nvPr>
            <p:ph type="body" idx="1"/>
          </p:nvPr>
        </p:nvSpPr>
        <p:spPr>
          <a:xfrm>
            <a:off x="684213" y="549275"/>
            <a:ext cx="7999412" cy="6172200"/>
          </a:xfrm>
        </p:spPr>
        <p:txBody>
          <a:bodyPr/>
          <a:lstStyle/>
          <a:p>
            <a:pPr marL="1574800" lvl="2" indent="-660400">
              <a:buFontTx/>
              <a:buAutoNum type="romanLcPeriod" startAt="3"/>
              <a:defRPr/>
            </a:pPr>
            <a:r>
              <a:rPr lang="fr-CA" altLang="fr-FR" sz="3600" dirty="0">
                <a:ea typeface="ＭＳ Ｐゴシック" panose="020B0600070205080204" pitchFamily="34" charset="-128"/>
              </a:rPr>
              <a:t>La révision des coutumes</a:t>
            </a:r>
            <a:endParaRPr lang="fr-CA" altLang="fr-FR" sz="2400" dirty="0">
              <a:ea typeface="ＭＳ Ｐゴシック" panose="020B0600070205080204" pitchFamily="34" charset="-128"/>
            </a:endParaRPr>
          </a:p>
          <a:p>
            <a:pPr marL="1949450" lvl="3" indent="-577850">
              <a:defRPr/>
            </a:pPr>
            <a:r>
              <a:rPr lang="fr-FR" altLang="fr-FR" dirty="0">
                <a:ea typeface="ＭＳ Ｐゴシック" panose="020B0600070205080204" pitchFamily="34" charset="-128"/>
              </a:rPr>
              <a:t>Certaines coutumes sont complètement révisées («réformées»), telle celle de Paris (1580) ou d'Orléans (1583)</a:t>
            </a:r>
            <a:r>
              <a:rPr lang="fr-CA" altLang="fr-FR" dirty="0">
                <a:ea typeface="ＭＳ Ｐゴシック" panose="020B0600070205080204" pitchFamily="34" charset="-128"/>
              </a:rPr>
              <a:t>, d’où l’expression «nouvelle Coutume», par opposition à l’ancienne.</a:t>
            </a:r>
          </a:p>
          <a:p>
            <a:pPr marL="2171700" lvl="4" indent="-342900">
              <a:buFontTx/>
              <a:buChar char="-"/>
              <a:defRPr/>
            </a:pPr>
            <a:r>
              <a:rPr lang="fr-CA" sz="2400" dirty="0"/>
              <a:t>Voir </a:t>
            </a:r>
            <a:r>
              <a:rPr lang="fr-CA" sz="2400" i="1" dirty="0"/>
              <a:t>Coutume de Paris (extraits) </a:t>
            </a:r>
            <a:r>
              <a:rPr lang="fr-CA" sz="2400" dirty="0"/>
              <a:t>(</a:t>
            </a:r>
            <a:r>
              <a:rPr lang="fr-CA" sz="2400" b="1" dirty="0" err="1"/>
              <a:t>Studium</a:t>
            </a:r>
            <a:r>
              <a:rPr lang="fr-CA" sz="2400" b="1" dirty="0"/>
              <a:t>)</a:t>
            </a:r>
            <a:r>
              <a:rPr lang="fr-CA" sz="2400" dirty="0"/>
              <a:t>; </a:t>
            </a:r>
            <a:r>
              <a:rPr lang="fr-FR" sz="2400" i="1" dirty="0"/>
              <a:t>G.M. Développement </a:t>
            </a:r>
            <a:r>
              <a:rPr lang="fr-FR" sz="2400" i="1" dirty="0" err="1"/>
              <a:t>inc.</a:t>
            </a:r>
            <a:r>
              <a:rPr lang="fr-FR" sz="2400" i="1" dirty="0"/>
              <a:t> </a:t>
            </a:r>
            <a:r>
              <a:rPr lang="fr-FR" sz="2400" dirty="0"/>
              <a:t>c. </a:t>
            </a:r>
            <a:r>
              <a:rPr lang="fr-FR" sz="2400" i="1" dirty="0"/>
              <a:t>Société en commandite Sainte-Hélène,</a:t>
            </a:r>
            <a:r>
              <a:rPr lang="fr-CA" sz="2400" i="1" dirty="0"/>
              <a:t> </a:t>
            </a:r>
            <a:r>
              <a:rPr lang="fr-FR" sz="2400" dirty="0"/>
              <a:t>[2003] J.Q. no 12824, [2003] R.J.Q. 2525 (C.A.) (lecture facultative)</a:t>
            </a:r>
            <a:endParaRPr lang="fr-CA" sz="2400" b="1" dirty="0"/>
          </a:p>
          <a:p>
            <a:pPr lvl="4">
              <a:defRPr/>
            </a:pPr>
            <a:endParaRPr lang="fr-FR" altLang="fr-FR" sz="2400" dirty="0">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Espace réservé du numéro de diapositive 5">
            <a:extLst>
              <a:ext uri="{FF2B5EF4-FFF2-40B4-BE49-F238E27FC236}">
                <a16:creationId xmlns:a16="http://schemas.microsoft.com/office/drawing/2014/main" id="{4D4F9E3D-1A73-1FA6-161A-9B53EF15E9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84AD5ED-39C5-3A41-866C-2D04FD07CC53}" type="slidenum">
              <a:rPr lang="en-US" altLang="fr-FR" smtClean="0"/>
              <a:pPr/>
              <a:t>8</a:t>
            </a:fld>
            <a:endParaRPr lang="en-US" altLang="fr-FR"/>
          </a:p>
        </p:txBody>
      </p:sp>
      <p:sp>
        <p:nvSpPr>
          <p:cNvPr id="36866" name="Rectangle 3">
            <a:extLst>
              <a:ext uri="{FF2B5EF4-FFF2-40B4-BE49-F238E27FC236}">
                <a16:creationId xmlns:a16="http://schemas.microsoft.com/office/drawing/2014/main" id="{F8433286-E20D-43F9-3696-981CC171BB75}"/>
              </a:ext>
            </a:extLst>
          </p:cNvPr>
          <p:cNvSpPr>
            <a:spLocks noGrp="1" noChangeArrowheads="1"/>
          </p:cNvSpPr>
          <p:nvPr>
            <p:ph type="body" idx="1"/>
          </p:nvPr>
        </p:nvSpPr>
        <p:spPr>
          <a:xfrm>
            <a:off x="685800" y="609600"/>
            <a:ext cx="7848600" cy="5791200"/>
          </a:xfrm>
        </p:spPr>
        <p:txBody>
          <a:bodyPr/>
          <a:lstStyle/>
          <a:p>
            <a:pPr marL="1574800" lvl="2" indent="-660400">
              <a:buFontTx/>
              <a:buAutoNum type="romanLcPeriod" startAt="4"/>
            </a:pPr>
            <a:r>
              <a:rPr lang="fr-CA" altLang="fr-FR">
                <a:ea typeface="ＭＳ Ｐゴシック" panose="020B0600070205080204" pitchFamily="34" charset="-128"/>
              </a:rPr>
              <a:t>Le droit coutumier après la rédaction des coutumes</a:t>
            </a:r>
          </a:p>
          <a:p>
            <a:pPr marL="1949450" lvl="3" indent="-577850"/>
            <a:endParaRPr lang="fr-CA" altLang="fr-FR" sz="3200">
              <a:ea typeface="ＭＳ Ｐゴシック" panose="020B0600070205080204" pitchFamily="34" charset="-128"/>
            </a:endParaRPr>
          </a:p>
          <a:p>
            <a:pPr marL="1949450" lvl="3" indent="-577850"/>
            <a:r>
              <a:rPr lang="fr-CA" altLang="fr-FR">
                <a:ea typeface="ＭＳ Ｐゴシック" panose="020B0600070205080204" pitchFamily="34" charset="-128"/>
              </a:rPr>
              <a:t>Les usages (voir également l’article 1434 C.C.Q.)</a:t>
            </a:r>
          </a:p>
          <a:p>
            <a:pPr marL="1949450" lvl="3" indent="-577850"/>
            <a:endParaRPr lang="fr-CA" altLang="fr-FR">
              <a:ea typeface="ＭＳ Ｐゴシック" panose="020B0600070205080204" pitchFamily="34" charset="-128"/>
            </a:endParaRPr>
          </a:p>
          <a:p>
            <a:pPr marL="1949450" lvl="3" indent="-577850"/>
            <a:r>
              <a:rPr lang="fr-CA" altLang="fr-FR">
                <a:ea typeface="ＭＳ Ｐゴシック" panose="020B0600070205080204" pitchFamily="34" charset="-128"/>
              </a:rPr>
              <a:t>Le droit commun coutumier</a:t>
            </a:r>
          </a:p>
          <a:p>
            <a:pPr marL="1949450" lvl="3" indent="-577850"/>
            <a:endParaRPr lang="fr-CA" altLang="fr-FR">
              <a:ea typeface="ＭＳ Ｐゴシック" panose="020B0600070205080204" pitchFamily="34" charset="-128"/>
            </a:endParaRPr>
          </a:p>
          <a:p>
            <a:pPr marL="1949450" lvl="3" indent="-577850"/>
            <a:endParaRPr lang="fr-FR" altLang="fr-FR" sz="3200">
              <a:ea typeface="ＭＳ Ｐゴシック"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1">
            <a:extLst>
              <a:ext uri="{FF2B5EF4-FFF2-40B4-BE49-F238E27FC236}">
                <a16:creationId xmlns:a16="http://schemas.microsoft.com/office/drawing/2014/main" id="{BF2E184E-D605-44A7-FB4D-4FA7B05C940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A4FDD85-DC35-FB49-9A85-14D4BE5270D5}" type="slidenum">
              <a:rPr lang="en-US" altLang="fr-FR" smtClean="0"/>
              <a:pPr/>
              <a:t>9</a:t>
            </a:fld>
            <a:endParaRPr lang="en-US" altLang="fr-FR"/>
          </a:p>
        </p:txBody>
      </p:sp>
      <p:sp>
        <p:nvSpPr>
          <p:cNvPr id="38914" name="Rectangle 3">
            <a:extLst>
              <a:ext uri="{FF2B5EF4-FFF2-40B4-BE49-F238E27FC236}">
                <a16:creationId xmlns:a16="http://schemas.microsoft.com/office/drawing/2014/main" id="{14330C48-89F9-2689-9105-CC65DB73E63E}"/>
              </a:ext>
            </a:extLst>
          </p:cNvPr>
          <p:cNvSpPr txBox="1">
            <a:spLocks noChangeArrowheads="1"/>
          </p:cNvSpPr>
          <p:nvPr/>
        </p:nvSpPr>
        <p:spPr bwMode="auto">
          <a:xfrm>
            <a:off x="179388" y="3068638"/>
            <a:ext cx="8964612"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949450" indent="-577850">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4" algn="ctr">
              <a:spcBef>
                <a:spcPct val="20000"/>
              </a:spcBef>
            </a:pPr>
            <a:r>
              <a:rPr lang="fr-CA" altLang="fr-FR" sz="2800">
                <a:solidFill>
                  <a:srgbClr val="7030A0"/>
                </a:solidFill>
              </a:rPr>
              <a:t>Vote électronique : Droit coutumier après la rédaction des coutumes</a:t>
            </a:r>
            <a:endParaRPr lang="fr-CA" altLang="fr-FR" sz="2800">
              <a:solidFill>
                <a:srgbClr val="006666"/>
              </a:solidFill>
            </a:endParaRPr>
          </a:p>
        </p:txBody>
      </p:sp>
      <p:sp>
        <p:nvSpPr>
          <p:cNvPr id="38915" name="Flèche vers la droite 3">
            <a:extLst>
              <a:ext uri="{FF2B5EF4-FFF2-40B4-BE49-F238E27FC236}">
                <a16:creationId xmlns:a16="http://schemas.microsoft.com/office/drawing/2014/main" id="{5E293B54-0D89-B186-1CC4-84D86E159C06}"/>
              </a:ext>
            </a:extLst>
          </p:cNvPr>
          <p:cNvSpPr>
            <a:spLocks noChangeArrowheads="1"/>
          </p:cNvSpPr>
          <p:nvPr/>
        </p:nvSpPr>
        <p:spPr bwMode="auto">
          <a:xfrm>
            <a:off x="1116013" y="3141663"/>
            <a:ext cx="977900" cy="484187"/>
          </a:xfrm>
          <a:prstGeom prst="rightArrow">
            <a:avLst>
              <a:gd name="adj1" fmla="val 50000"/>
              <a:gd name="adj2" fmla="val 50024"/>
            </a:avLst>
          </a:prstGeom>
          <a:solidFill>
            <a:schemeClr val="accent1"/>
          </a:solidFill>
          <a:ln w="9525" algn="ctr">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5.0.25"/>
  <p:tag name="PPTVERSION" val="16"/>
  <p:tag name="TPOS" val="6"/>
</p:tagLst>
</file>

<file path=ppt/theme/theme1.xml><?xml version="1.0" encoding="utf-8"?>
<a:theme xmlns:a="http://schemas.openxmlformats.org/drawingml/2006/main" name="Plan">
  <a:themeElements>
    <a:clrScheme name="Pla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l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la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C:\1502\Plan.pot</Template>
  <TotalTime>9814</TotalTime>
  <Words>5713</Words>
  <Application>Microsoft Macintosh PowerPoint</Application>
  <PresentationFormat>Affichage à l'écran (4:3)</PresentationFormat>
  <Paragraphs>397</Paragraphs>
  <Slides>25</Slides>
  <Notes>25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Arial</vt:lpstr>
      <vt:lpstr>Tahoma</vt:lpstr>
      <vt:lpstr>Times New Roman</vt:lpstr>
      <vt:lpstr>Wingdings</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CIVIL LAW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page 13</dc:title>
  <dc:creator>Université d`Ottawa</dc:creator>
  <cp:lastModifiedBy>Dagher Alice</cp:lastModifiedBy>
  <cp:revision>330</cp:revision>
  <cp:lastPrinted>2021-10-05T13:50:01Z</cp:lastPrinted>
  <dcterms:created xsi:type="dcterms:W3CDTF">2002-01-18T16:55:12Z</dcterms:created>
  <dcterms:modified xsi:type="dcterms:W3CDTF">2022-10-13T17:54:04Z</dcterms:modified>
</cp:coreProperties>
</file>