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5"/>
  </p:notesMasterIdLst>
  <p:handoutMasterIdLst>
    <p:handoutMasterId r:id="rId36"/>
  </p:handoutMasterIdLst>
  <p:sldIdLst>
    <p:sldId id="440" r:id="rId2"/>
    <p:sldId id="348" r:id="rId3"/>
    <p:sldId id="465" r:id="rId4"/>
    <p:sldId id="353" r:id="rId5"/>
    <p:sldId id="472" r:id="rId6"/>
    <p:sldId id="473" r:id="rId7"/>
    <p:sldId id="356" r:id="rId8"/>
    <p:sldId id="475" r:id="rId9"/>
    <p:sldId id="476" r:id="rId10"/>
    <p:sldId id="477" r:id="rId11"/>
    <p:sldId id="474" r:id="rId12"/>
    <p:sldId id="360" r:id="rId13"/>
    <p:sldId id="361" r:id="rId14"/>
    <p:sldId id="363" r:id="rId15"/>
    <p:sldId id="370" r:id="rId16"/>
    <p:sldId id="371" r:id="rId17"/>
    <p:sldId id="372" r:id="rId18"/>
    <p:sldId id="377" r:id="rId19"/>
    <p:sldId id="441" r:id="rId20"/>
    <p:sldId id="478" r:id="rId21"/>
    <p:sldId id="479" r:id="rId22"/>
    <p:sldId id="483" r:id="rId23"/>
    <p:sldId id="484" r:id="rId24"/>
    <p:sldId id="485" r:id="rId25"/>
    <p:sldId id="378" r:id="rId26"/>
    <p:sldId id="379" r:id="rId27"/>
    <p:sldId id="380" r:id="rId28"/>
    <p:sldId id="505" r:id="rId29"/>
    <p:sldId id="467" r:id="rId30"/>
    <p:sldId id="382" r:id="rId31"/>
    <p:sldId id="468" r:id="rId32"/>
    <p:sldId id="499" r:id="rId33"/>
    <p:sldId id="500" r:id="rId34"/>
  </p:sldIdLst>
  <p:sldSz cx="9144000" cy="6858000" type="screen4x3"/>
  <p:notesSz cx="7010400" cy="9296400"/>
  <p:custDataLst>
    <p:tags r:id="rId37"/>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9"/>
    <p:restoredTop sz="64972"/>
  </p:normalViewPr>
  <p:slideViewPr>
    <p:cSldViewPr>
      <p:cViewPr varScale="1">
        <p:scale>
          <a:sx n="77" d="100"/>
          <a:sy n="77" d="100"/>
        </p:scale>
        <p:origin x="23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32"/>
    </p:cViewPr>
  </p:sorterViewPr>
  <p:notesViewPr>
    <p:cSldViewPr>
      <p:cViewPr varScale="1">
        <p:scale>
          <a:sx n="81" d="100"/>
          <a:sy n="81" d="100"/>
        </p:scale>
        <p:origin x="-2046"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5BAC56E0-E731-17E2-B24E-5A9B1A53BB54}"/>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200707" name="Rectangle 3">
            <a:extLst>
              <a:ext uri="{FF2B5EF4-FFF2-40B4-BE49-F238E27FC236}">
                <a16:creationId xmlns:a16="http://schemas.microsoft.com/office/drawing/2014/main" id="{E7F05B1B-953F-309A-E2F3-E425CB94CAD7}"/>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latin typeface="Tahoma" charset="0"/>
                <a:ea typeface="+mn-ea"/>
                <a:cs typeface="+mn-cs"/>
              </a:defRPr>
            </a:lvl1pPr>
          </a:lstStyle>
          <a:p>
            <a:pPr>
              <a:defRPr/>
            </a:pPr>
            <a:endParaRPr lang="fr-FR"/>
          </a:p>
        </p:txBody>
      </p:sp>
      <p:sp>
        <p:nvSpPr>
          <p:cNvPr id="200708" name="Rectangle 4">
            <a:extLst>
              <a:ext uri="{FF2B5EF4-FFF2-40B4-BE49-F238E27FC236}">
                <a16:creationId xmlns:a16="http://schemas.microsoft.com/office/drawing/2014/main" id="{530A2C12-D7CA-89CC-AA14-8AB7CF438795}"/>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200709" name="Rectangle 5">
            <a:extLst>
              <a:ext uri="{FF2B5EF4-FFF2-40B4-BE49-F238E27FC236}">
                <a16:creationId xmlns:a16="http://schemas.microsoft.com/office/drawing/2014/main" id="{66BEF107-9F0C-3723-AC80-3366E2249343}"/>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latin typeface="Tahoma" panose="020B0604030504040204" pitchFamily="34" charset="0"/>
              </a:defRPr>
            </a:lvl1pPr>
          </a:lstStyle>
          <a:p>
            <a:pPr>
              <a:defRPr/>
            </a:pPr>
            <a:fld id="{484C8E2F-4C18-1148-8266-BC58EFB3969A}"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DBC33E3-A158-A4E5-6A56-CA53F50561B3}"/>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124931" name="Rectangle 3">
            <a:extLst>
              <a:ext uri="{FF2B5EF4-FFF2-40B4-BE49-F238E27FC236}">
                <a16:creationId xmlns:a16="http://schemas.microsoft.com/office/drawing/2014/main" id="{2EA8C39F-1F28-50F1-DB02-B47D590644E5}"/>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latin typeface="Tahoma" charset="0"/>
                <a:ea typeface="+mn-ea"/>
                <a:cs typeface="+mn-cs"/>
              </a:defRPr>
            </a:lvl1pPr>
          </a:lstStyle>
          <a:p>
            <a:pPr>
              <a:defRPr/>
            </a:pPr>
            <a:endParaRPr lang="fr-FR"/>
          </a:p>
        </p:txBody>
      </p:sp>
      <p:sp>
        <p:nvSpPr>
          <p:cNvPr id="14340" name="Rectangle 4">
            <a:extLst>
              <a:ext uri="{FF2B5EF4-FFF2-40B4-BE49-F238E27FC236}">
                <a16:creationId xmlns:a16="http://schemas.microsoft.com/office/drawing/2014/main" id="{BF0F99D2-5DA3-DE07-1361-881CA6623AB0}"/>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D2753CB3-0274-CD76-31DF-6D2F5C2EE0E0}"/>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124934" name="Rectangle 6">
            <a:extLst>
              <a:ext uri="{FF2B5EF4-FFF2-40B4-BE49-F238E27FC236}">
                <a16:creationId xmlns:a16="http://schemas.microsoft.com/office/drawing/2014/main" id="{83053C24-386C-2F91-CB61-D2AF9B721A3C}"/>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124935" name="Rectangle 7">
            <a:extLst>
              <a:ext uri="{FF2B5EF4-FFF2-40B4-BE49-F238E27FC236}">
                <a16:creationId xmlns:a16="http://schemas.microsoft.com/office/drawing/2014/main" id="{C8BFBB26-58DD-8E24-D9EB-E175BBA7C6C3}"/>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latin typeface="Tahoma" panose="020B0604030504040204" pitchFamily="34" charset="0"/>
              </a:defRPr>
            </a:lvl1pPr>
          </a:lstStyle>
          <a:p>
            <a:pPr>
              <a:defRPr/>
            </a:pPr>
            <a:fld id="{E5364857-818D-F54B-AEA3-995ECBEB03D5}"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0FD2DFCC-B506-8E70-651C-A3FB247C4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B845E1D-83ED-4C45-AA5F-C74F5F42DCD2}" type="slidenum">
              <a:rPr lang="fr-FR" altLang="fr-FR" sz="1200" smtClean="0">
                <a:solidFill>
                  <a:srgbClr val="000000"/>
                </a:solidFill>
                <a:latin typeface="Tahoma" panose="020B0604030504040204" pitchFamily="34" charset="0"/>
              </a:rPr>
              <a:pPr/>
              <a:t>1</a:t>
            </a:fld>
            <a:endParaRPr lang="fr-FR" altLang="fr-FR" sz="1200">
              <a:solidFill>
                <a:srgbClr val="000000"/>
              </a:solidFill>
              <a:latin typeface="Tahoma" panose="020B0604030504040204" pitchFamily="34" charset="0"/>
            </a:endParaRPr>
          </a:p>
        </p:txBody>
      </p:sp>
      <p:sp>
        <p:nvSpPr>
          <p:cNvPr id="17410" name="Rectangle 2">
            <a:extLst>
              <a:ext uri="{FF2B5EF4-FFF2-40B4-BE49-F238E27FC236}">
                <a16:creationId xmlns:a16="http://schemas.microsoft.com/office/drawing/2014/main" id="{3E3DE52B-F195-53AA-6621-9FB2624508DE}"/>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F9ACD36E-57A2-4951-6885-50612C6D8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Conseils exam:</a:t>
            </a:r>
          </a:p>
          <a:p>
            <a:pPr eaLnBrk="1" hangingPunct="1"/>
            <a:r>
              <a:rPr lang="fr-FR" altLang="fr-FR" dirty="0">
                <a:latin typeface="Arial" panose="020B0604020202020204" pitchFamily="34" charset="0"/>
                <a:ea typeface="ＭＳ Ｐゴシック" panose="020B0600070205080204" pitchFamily="34" charset="-128"/>
              </a:rPr>
              <a:t>Bien voir période visée (pas redire tout ce qu’on sait sur période différente- peut résumer rapidement l’origine. </a:t>
            </a:r>
          </a:p>
          <a:p>
            <a:pPr eaLnBrk="1" hangingPunct="1"/>
            <a:r>
              <a:rPr lang="fr-FR" altLang="fr-FR" dirty="0">
                <a:latin typeface="Arial" panose="020B0604020202020204" pitchFamily="34" charset="0"/>
                <a:ea typeface="ＭＳ Ｐゴシック" panose="020B0600070205080204" pitchFamily="34" charset="-128"/>
              </a:rPr>
              <a:t>Limiter le + possible ce qu’on dit sur la période antérieure</a:t>
            </a:r>
          </a:p>
          <a:p>
            <a:pPr eaLnBrk="1" hangingPunct="1"/>
            <a:r>
              <a:rPr lang="fr-FR" altLang="fr-FR" dirty="0">
                <a:latin typeface="Arial" panose="020B0604020202020204" pitchFamily="34" charset="0"/>
                <a:ea typeface="ＭＳ Ｐゴシック" panose="020B0600070205080204" pitchFamily="34" charset="-128"/>
              </a:rPr>
              <a:t>Mentionner documents lecture obligatoire renforce notre argumentation (bien montrer qu’on connait doc)</a:t>
            </a:r>
          </a:p>
          <a:p>
            <a:pPr eaLnBrk="1" hangingPunct="1"/>
            <a:r>
              <a:rPr lang="fr-FR" altLang="fr-FR" dirty="0">
                <a:latin typeface="Arial" panose="020B0604020202020204" pitchFamily="34" charset="0"/>
                <a:ea typeface="ＭＳ Ｐゴシック" panose="020B0600070205080204" pitchFamily="34" charset="-128"/>
              </a:rPr>
              <a:t>Ex: Coutume de Paris mentionner les extraits/ </a:t>
            </a:r>
            <a:r>
              <a:rPr lang="fr-FR" altLang="fr-FR" dirty="0" err="1">
                <a:latin typeface="Arial" panose="020B0604020202020204" pitchFamily="34" charset="0"/>
                <a:ea typeface="ＭＳ Ｐゴシック" panose="020B0600070205080204" pitchFamily="34" charset="-128"/>
              </a:rPr>
              <a:t>num</a:t>
            </a:r>
            <a:r>
              <a:rPr lang="fr-FR" altLang="fr-FR" dirty="0">
                <a:latin typeface="Arial" panose="020B0604020202020204" pitchFamily="34" charset="0"/>
                <a:ea typeface="ＭＳ Ｐゴシック" panose="020B0600070205080204" pitchFamily="34" charset="-128"/>
              </a:rPr>
              <a:t> articles</a:t>
            </a:r>
          </a:p>
          <a:p>
            <a:pPr eaLnBrk="1" hangingPunct="1"/>
            <a:r>
              <a:rPr lang="fr-FR" altLang="fr-FR" dirty="0">
                <a:latin typeface="Arial" panose="020B0604020202020204" pitchFamily="34" charset="0"/>
                <a:ea typeface="ＭＳ Ｐゴシック" panose="020B0600070205080204" pitchFamily="34" charset="-128"/>
              </a:rPr>
              <a:t>Peut donc être compléter/ reposer sur un texte qu’il fallait lire/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Permis de citer, mais pas trop (mettre «  »)</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Souvent plusieurs éléments à la question=&gt; s’assurer de couvrir chaque point qui est mentionné dans la </a:t>
            </a:r>
            <a:r>
              <a:rPr lang="fr-FR" altLang="fr-FR" dirty="0" err="1">
                <a:latin typeface="Arial" panose="020B0604020202020204" pitchFamily="34" charset="0"/>
                <a:ea typeface="ＭＳ Ｐゴシック" panose="020B0600070205080204" pitchFamily="34" charset="-128"/>
              </a:rPr>
              <a:t>qst</a:t>
            </a:r>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11CCBFF8-3E13-7E73-ABC3-A43A90078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7DAC153-0E1F-1148-ACAC-31881BD8CF45}" type="slidenum">
              <a:rPr lang="fr-FR" altLang="fr-FR" sz="1200" smtClean="0">
                <a:latin typeface="Tahoma" panose="020B0604030504040204" pitchFamily="34" charset="0"/>
              </a:rPr>
              <a:pPr/>
              <a:t>10</a:t>
            </a:fld>
            <a:endParaRPr lang="fr-FR" altLang="fr-FR" sz="1200">
              <a:latin typeface="Tahoma" panose="020B0604030504040204" pitchFamily="34" charset="0"/>
            </a:endParaRPr>
          </a:p>
        </p:txBody>
      </p:sp>
      <p:sp>
        <p:nvSpPr>
          <p:cNvPr id="52226" name="Rectangle 2">
            <a:extLst>
              <a:ext uri="{FF2B5EF4-FFF2-40B4-BE49-F238E27FC236}">
                <a16:creationId xmlns:a16="http://schemas.microsoft.com/office/drawing/2014/main" id="{8D856D1F-4955-2A95-F4D2-248F18005811}"/>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A0571D2D-74F6-3C8B-D986-93BAC85A3C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A2D6086B-9526-FB7F-DC8E-E9C4497C1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B384D31-1DCD-EB46-8F82-36E5BEE68BD0}"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54274" name="Rectangle 2">
            <a:extLst>
              <a:ext uri="{FF2B5EF4-FFF2-40B4-BE49-F238E27FC236}">
                <a16:creationId xmlns:a16="http://schemas.microsoft.com/office/drawing/2014/main" id="{3D898E3E-00E2-1FE2-6BB3-6A9E2E78B018}"/>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DA4444E-F907-01A5-2FE2-3F3250A96F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La république finit par abolir l’esclavage: car on avait besoin de soldats dans la colonie pour repousser les forces britanniques (1 pierre 2 coups)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Quand Napoléon prend le pouvoir en 1799: il remet en vigueur l’esclavage en 1802.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382DE47-8386-B712-C042-E328267104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8733AD5-2705-7046-B9C9-A7981DEC7807}"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
        <p:nvSpPr>
          <p:cNvPr id="60418" name="Rectangle 2">
            <a:extLst>
              <a:ext uri="{FF2B5EF4-FFF2-40B4-BE49-F238E27FC236}">
                <a16:creationId xmlns:a16="http://schemas.microsoft.com/office/drawing/2014/main" id="{3B588D44-FDB1-3727-01DC-22FCA094824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171CCD01-997E-588C-4DDC-BF89DE0EB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Idée d’égalité  à l’époque: hommes citoyens propriétaires.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Divorce: Avant la France était très généralement catholique, religion dans laquelle le divorce n’existe pas. 1ere fois où on crée une loi qui autorise le divorce.</a:t>
            </a:r>
          </a:p>
          <a:p>
            <a:pPr eaLnBrk="1" hangingPunct="1"/>
            <a:r>
              <a:rPr lang="fr-FR" altLang="fr-FR" dirty="0">
                <a:latin typeface="Arial" panose="020B0604020202020204" pitchFamily="34" charset="0"/>
                <a:ea typeface="ＭＳ Ｐゴシック" panose="020B0600070205080204" pitchFamily="34" charset="-128"/>
              </a:rPr>
              <a:t>Conservatisme français l’abolit en 1816 (on revient à la monarchie en 1815 et les rois sont catholiques)</a:t>
            </a: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On rejette l’emprise de l’église peu à peu (État prend contrôle de l’Église)</a:t>
            </a:r>
          </a:p>
          <a:p>
            <a:pPr marL="171450" indent="-171450" eaLnBrk="1" hangingPunct="1">
              <a:buFont typeface="Wingdings" pitchFamily="2" charset="2"/>
              <a:buChar char="à"/>
            </a:pPr>
            <a:endParaRPr lang="fr-FR" altLang="fr-FR"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1792: laïcisation. Fonctionnaires publics gérés par municipalités, et non Eglise qui gèrent mariages.</a:t>
            </a:r>
          </a:p>
          <a:p>
            <a:pPr marL="171450" indent="-171450" eaLnBrk="1" hangingPunct="1">
              <a:buFont typeface="Wingdings" pitchFamily="2" charset="2"/>
              <a:buChar char="à"/>
            </a:pPr>
            <a:endParaRPr lang="fr-FR" altLang="fr-FR"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Différence avec le QC: il fallait des documents religieux pour pouvoir se marier, des registres religieux (jusqu’en 1991). Après système public.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Espace réservé de l'image des diapositives 1">
            <a:extLst>
              <a:ext uri="{FF2B5EF4-FFF2-40B4-BE49-F238E27FC236}">
                <a16:creationId xmlns:a16="http://schemas.microsoft.com/office/drawing/2014/main" id="{C7926AE2-7BDB-E341-97CB-79A3AFE502CD}"/>
              </a:ext>
            </a:extLst>
          </p:cNvPr>
          <p:cNvSpPr>
            <a:spLocks noGrp="1" noRot="1" noChangeAspect="1" noChangeArrowheads="1" noTextEdit="1"/>
          </p:cNvSpPr>
          <p:nvPr>
            <p:ph type="sldImg"/>
          </p:nvPr>
        </p:nvSpPr>
        <p:spPr>
          <a:ln/>
        </p:spPr>
      </p:sp>
      <p:sp>
        <p:nvSpPr>
          <p:cNvPr id="62466" name="Espace réservé des notes 2">
            <a:extLst>
              <a:ext uri="{FF2B5EF4-FFF2-40B4-BE49-F238E27FC236}">
                <a16:creationId xmlns:a16="http://schemas.microsoft.com/office/drawing/2014/main" id="{A31E7218-294B-5BAC-56B4-779B375289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On aime pas les juges à cette période (vus comme inutiles).  Puisque les lois sont votées par des gens élus, on se dit que les juges aussi doivent être élus.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Selon les gens: Juristes compliquent les choses pour rien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ltLang="fr-FR" dirty="0">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Plus facile de trouver terrain d’entente si chaque partie nomme 2 membres de la famille qui feront partie du « tribunal de la famille ». 5</a:t>
            </a:r>
            <a:r>
              <a:rPr lang="fr-FR" altLang="fr-FR" baseline="30000" dirty="0">
                <a:latin typeface="Arial" panose="020B0604020202020204" pitchFamily="34" charset="0"/>
                <a:ea typeface="ＭＳ Ｐゴシック" panose="020B0600070205080204" pitchFamily="34" charset="-128"/>
              </a:rPr>
              <a:t>e</a:t>
            </a:r>
            <a:r>
              <a:rPr lang="fr-FR" altLang="fr-FR" dirty="0">
                <a:latin typeface="Arial" panose="020B0604020202020204" pitchFamily="34" charset="0"/>
                <a:ea typeface="ＭＳ Ｐゴシック" panose="020B0600070205080204" pitchFamily="34" charset="-128"/>
              </a:rPr>
              <a:t> membre s’il faut trancher.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ltLang="fr-FR" dirty="0">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Au début, fructueux, mais on se rend compte que les « amis » sont de plus en plus des gens qui connaissent le droit (juristes). Pas de très bons résultats: tribunal sera abolit en 1796 et on revient à un système traditionnel où ce sont les juges qui tranchent.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ltLang="fr-FR" dirty="0">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Autre innovation qui </a:t>
            </a:r>
            <a:r>
              <a:rPr lang="fr-FR" altLang="fr-FR" dirty="0" err="1">
                <a:latin typeface="Arial" panose="020B0604020202020204" pitchFamily="34" charset="0"/>
                <a:ea typeface="ＭＳ Ｐゴシック" panose="020B0600070205080204" pitchFamily="34" charset="-128"/>
              </a:rPr>
              <a:t>réflète</a:t>
            </a:r>
            <a:r>
              <a:rPr lang="fr-FR" altLang="fr-FR" dirty="0">
                <a:latin typeface="Arial" panose="020B0604020202020204" pitchFamily="34" charset="0"/>
                <a:ea typeface="ＭＳ Ｐゴシック" panose="020B0600070205080204" pitchFamily="34" charset="-128"/>
              </a:rPr>
              <a:t> volonté de faire participer les non juristes à la justice: jury</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Existe déjà en Angleterre. On adopte ce principe pour matière pénale (jury= gens choisis au hasard, citoyens non juristes)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ltLang="fr-FR" dirty="0">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ltLang="fr-FR" dirty="0">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fr-FR" dirty="0">
                <a:latin typeface="Arial" panose="020B0604020202020204" pitchFamily="34" charset="0"/>
                <a:ea typeface="ＭＳ Ｐゴシック" panose="020B0600070205080204" pitchFamily="34" charset="-128"/>
              </a:rPr>
              <a:t>Pour les élections Napoléon veut renforcer son autorité, donc décide que le gouvernement nommera les juges (on revient au système de nomination à la place du système d’élection)</a:t>
            </a:r>
          </a:p>
        </p:txBody>
      </p:sp>
      <p:sp>
        <p:nvSpPr>
          <p:cNvPr id="62467" name="Espace réservé du numéro de diapositive 3">
            <a:extLst>
              <a:ext uri="{FF2B5EF4-FFF2-40B4-BE49-F238E27FC236}">
                <a16:creationId xmlns:a16="http://schemas.microsoft.com/office/drawing/2014/main" id="{1BD882F2-1489-FD88-E4DE-F03B8BE46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F0ADFD4-0490-074C-AC16-ECB5E3217DA1}" type="slidenum">
              <a:rPr lang="fr-FR" altLang="fr-FR" sz="1200" smtClean="0">
                <a:latin typeface="Tahoma" panose="020B0604030504040204" pitchFamily="34" charset="0"/>
              </a:rPr>
              <a:pPr/>
              <a:t>13</a:t>
            </a:fld>
            <a:endParaRPr lang="fr-FR" altLang="fr-FR" sz="1200">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30AFB5C-B715-D825-606E-4EF23A06CC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4F9F6BD-4F42-BC42-8D74-D0165A8E3472}" type="slidenum">
              <a:rPr lang="fr-FR" altLang="fr-FR" sz="1200" smtClean="0">
                <a:latin typeface="Tahoma" panose="020B0604030504040204" pitchFamily="34" charset="0"/>
              </a:rPr>
              <a:pPr/>
              <a:t>14</a:t>
            </a:fld>
            <a:endParaRPr lang="fr-FR" altLang="fr-FR" sz="1200">
              <a:latin typeface="Tahoma" panose="020B0604030504040204" pitchFamily="34" charset="0"/>
            </a:endParaRPr>
          </a:p>
        </p:txBody>
      </p:sp>
      <p:sp>
        <p:nvSpPr>
          <p:cNvPr id="66562" name="Rectangle 2">
            <a:extLst>
              <a:ext uri="{FF2B5EF4-FFF2-40B4-BE49-F238E27FC236}">
                <a16:creationId xmlns:a16="http://schemas.microsoft.com/office/drawing/2014/main" id="{A31FB949-BB36-2F21-8FD6-9DE8C9F82DC8}"/>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6BC8F439-3A2D-E680-2531-4E04870E8A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Plus d’avocats officiellement, profession d’avocat abolie- les citoyens s’expliquent eux-mêmes devant le tribunal.</a:t>
            </a:r>
          </a:p>
          <a:p>
            <a:pPr eaLnBrk="1" hangingPunct="1"/>
            <a:r>
              <a:rPr lang="fr-FR" altLang="fr-FR" dirty="0">
                <a:latin typeface="Arial" panose="020B0604020202020204" pitchFamily="34" charset="0"/>
                <a:ea typeface="ＭＳ Ｐゴシック" panose="020B0600070205080204" pitchFamily="34" charset="-128"/>
              </a:rPr>
              <a:t>Avocats étaient vu comme une menace, compliquent les choses pour rien.</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1804: Après adoption du 1</a:t>
            </a:r>
            <a:r>
              <a:rPr lang="fr-FR" altLang="fr-FR" baseline="30000" dirty="0">
                <a:latin typeface="Arial" panose="020B0604020202020204" pitchFamily="34" charset="0"/>
                <a:ea typeface="ＭＳ Ｐゴシック" panose="020B0600070205080204" pitchFamily="34" charset="-128"/>
              </a:rPr>
              <a:t>er</a:t>
            </a:r>
            <a:r>
              <a:rPr lang="fr-FR" altLang="fr-FR" dirty="0">
                <a:latin typeface="Arial" panose="020B0604020202020204" pitchFamily="34" charset="0"/>
                <a:ea typeface="ＭＳ Ｐゴシック" panose="020B0600070205080204" pitchFamily="34" charset="-128"/>
              </a:rPr>
              <a:t>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 Napoléon estime favorable qu’on enseigne le droit et qu’on aille des professionnels du droit.</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Avant Napoléon: on veut des juges élus, qui font juste regarder les faits. On veut des lois claires, fondées sur le droit naturel et la raison.</a:t>
            </a:r>
          </a:p>
          <a:p>
            <a:pPr eaLnBrk="1" hangingPunct="1"/>
            <a:r>
              <a:rPr lang="fr-FR" altLang="fr-FR" dirty="0">
                <a:latin typeface="Arial" panose="020B0604020202020204" pitchFamily="34" charset="0"/>
                <a:ea typeface="ＭＳ Ｐゴシック" panose="020B0600070205080204" pitchFamily="34" charset="-128"/>
              </a:rPr>
              <a:t>-ne doivent pas interpréter les lois. Si ne comprennent pas la loi la règle à appliquer, ou autre difficulté, le juge doit renvoyer/référer aux députés (qu’est-ce que je dois faire?)</a:t>
            </a:r>
          </a:p>
          <a:p>
            <a:pPr eaLnBrk="1" hangingPunct="1"/>
            <a:r>
              <a:rPr lang="fr-FR" altLang="fr-FR" dirty="0">
                <a:latin typeface="Arial" panose="020B0604020202020204" pitchFamily="34" charset="0"/>
                <a:ea typeface="ＭＳ Ｐゴシック" panose="020B0600070205080204" pitchFamily="34" charset="-128"/>
              </a:rPr>
              <a:t>Députés= eux qui ont écrit la loi au départ</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En pratique: </a:t>
            </a:r>
          </a:p>
          <a:p>
            <a:pPr eaLnBrk="1" hangingPunct="1"/>
            <a:r>
              <a:rPr lang="fr-FR" altLang="fr-FR" dirty="0">
                <a:latin typeface="Arial" panose="020B0604020202020204" pitchFamily="34" charset="0"/>
                <a:ea typeface="ＭＳ Ｐゴシック" panose="020B0600070205080204" pitchFamily="34" charset="-128"/>
              </a:rPr>
              <a:t>Contexte: bcp de changements politiques, problèmes économiques importants, guerres= les députés ont bcp de problèmes à régler</a:t>
            </a:r>
          </a:p>
          <a:p>
            <a:pPr eaLnBrk="1" hangingPunct="1"/>
            <a:r>
              <a:rPr lang="fr-FR" altLang="fr-FR" dirty="0">
                <a:latin typeface="Arial" panose="020B0604020202020204" pitchFamily="34" charset="0"/>
                <a:ea typeface="ＭＳ Ｐゴシック" panose="020B0600070205080204" pitchFamily="34" charset="-128"/>
              </a:rPr>
              <a:t>Essaient de répondre aux questions, mais ne réussissent pas et les demandes s’accumulent</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Système ne fonctionne pas du tout (en théorie oui, mais en pratique non)</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Donc, à partir de 1795, souvent les juges affirment qu’ils comprennent la loi en se disant qu’ils n’auront jamais de réponse. La règle reste théoriquement en vigueur, mais on en abandonne la pratique car crée trop de problèmes pratiques, trop de délais.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438B56CD-A452-8E00-010D-66830499F9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BC114E6-A61F-9648-AAEA-DDC4F5764472}" type="slidenum">
              <a:rPr lang="fr-FR" altLang="fr-FR" sz="1200" smtClean="0">
                <a:latin typeface="Tahoma" panose="020B0604030504040204" pitchFamily="34" charset="0"/>
              </a:rPr>
              <a:pPr/>
              <a:t>15</a:t>
            </a:fld>
            <a:endParaRPr lang="fr-FR" altLang="fr-FR" sz="1200">
              <a:latin typeface="Tahoma" panose="020B0604030504040204" pitchFamily="34" charset="0"/>
            </a:endParaRPr>
          </a:p>
        </p:txBody>
      </p:sp>
      <p:sp>
        <p:nvSpPr>
          <p:cNvPr id="68610" name="Rectangle 2">
            <a:extLst>
              <a:ext uri="{FF2B5EF4-FFF2-40B4-BE49-F238E27FC236}">
                <a16:creationId xmlns:a16="http://schemas.microsoft.com/office/drawing/2014/main" id="{CE3959AA-8AB0-A8B7-EA60-8C362673A4D6}"/>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6EDD4540-55C1-FA22-BE82-267691CBD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Grande réforme dès 1791.</a:t>
            </a:r>
          </a:p>
          <a:p>
            <a:pPr eaLnBrk="1" hangingPunct="1"/>
            <a:r>
              <a:rPr lang="fr-FR" altLang="fr-FR" dirty="0">
                <a:latin typeface="Arial" panose="020B0604020202020204" pitchFamily="34" charset="0"/>
                <a:ea typeface="ＭＳ Ｐゴシック" panose="020B0600070205080204" pitchFamily="34" charset="-128"/>
              </a:rPr>
              <a:t>Cette loi enlève presque toute discrétion au juges d’être plus </a:t>
            </a:r>
            <a:r>
              <a:rPr lang="fr-FR" altLang="fr-FR" dirty="0" err="1">
                <a:latin typeface="Arial" panose="020B0604020202020204" pitchFamily="34" charset="0"/>
                <a:ea typeface="ＭＳ Ｐゴシック" panose="020B0600070205080204" pitchFamily="34" charset="-128"/>
              </a:rPr>
              <a:t>détailés</a:t>
            </a:r>
            <a:r>
              <a:rPr lang="fr-FR" altLang="fr-FR" dirty="0">
                <a:latin typeface="Arial" panose="020B0604020202020204" pitchFamily="34" charset="0"/>
                <a:ea typeface="ＭＳ Ｐゴシック" panose="020B0600070205080204" pitchFamily="34" charset="-128"/>
              </a:rPr>
              <a:t>, et impose des peines (pas au juge de décider la durée de la peine, mais à la loi)</a:t>
            </a:r>
          </a:p>
          <a:p>
            <a:pPr eaLnBrk="1" hangingPunct="1"/>
            <a:r>
              <a:rPr lang="fr-FR" altLang="fr-FR" dirty="0">
                <a:latin typeface="Arial" panose="020B0604020202020204" pitchFamily="34" charset="0"/>
                <a:ea typeface="ＭＳ Ｐゴシック" panose="020B0600070205080204" pitchFamily="34" charset="-128"/>
              </a:rPr>
              <a:t>= système ou la peine est automatique</a:t>
            </a:r>
          </a:p>
          <a:p>
            <a:pPr eaLnBrk="1" hangingPunct="1"/>
            <a:r>
              <a:rPr lang="fr-FR" altLang="fr-FR" dirty="0">
                <a:latin typeface="Arial" panose="020B0604020202020204" pitchFamily="34" charset="0"/>
                <a:ea typeface="ＭＳ Ｐゴシック" panose="020B0600070205080204" pitchFamily="34" charset="-128"/>
              </a:rPr>
              <a:t>Ne fonctionne pas: souvent les juges/jurys trouvent que la peine est trop sévère, et </a:t>
            </a:r>
            <a:r>
              <a:rPr lang="fr-FR" altLang="fr-FR" dirty="0" err="1">
                <a:latin typeface="Arial" panose="020B0604020202020204" pitchFamily="34" charset="0"/>
                <a:ea typeface="ＭＳ Ｐゴシック" panose="020B0600070205080204" pitchFamily="34" charset="-128"/>
              </a:rPr>
              <a:t>cont</a:t>
            </a:r>
            <a:r>
              <a:rPr lang="fr-FR" altLang="fr-FR" dirty="0">
                <a:latin typeface="Arial" panose="020B0604020202020204" pitchFamily="34" charset="0"/>
                <a:ea typeface="ＭＳ Ｐゴシック" panose="020B0600070205080204" pitchFamily="34" charset="-128"/>
              </a:rPr>
              <a:t> refuser de condamner ou choisir un autre crime moins grave qui ne correspond pas nécessairement à la situation pour avoir les peines moins graves.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Puis, après qq années, on redonne droit aux juges/jurys de choisir la peine à leur discrétion</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Code révisé en 1810: garde l’idée qu’il faut une certaine discrétion concernant la nature des peines.</a:t>
            </a:r>
          </a:p>
          <a:p>
            <a:pPr eaLnBrk="1" hangingPunct="1"/>
            <a:r>
              <a:rPr lang="fr-FR" altLang="fr-FR" dirty="0">
                <a:latin typeface="Arial" panose="020B0604020202020204" pitchFamily="34" charset="0"/>
                <a:ea typeface="ＭＳ Ｐゴシック" panose="020B0600070205080204" pitchFamily="34" charset="-128"/>
              </a:rPr>
              <a:t>On revoit le tout et adopte un nouveau code pénal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Espace réservé de l'image des diapositives 1">
            <a:extLst>
              <a:ext uri="{FF2B5EF4-FFF2-40B4-BE49-F238E27FC236}">
                <a16:creationId xmlns:a16="http://schemas.microsoft.com/office/drawing/2014/main" id="{F9313D7D-5920-6E9F-F43F-6B26A1E6DCC0}"/>
              </a:ext>
            </a:extLst>
          </p:cNvPr>
          <p:cNvSpPr>
            <a:spLocks noGrp="1" noRot="1" noChangeAspect="1" noChangeArrowheads="1" noTextEdit="1"/>
          </p:cNvSpPr>
          <p:nvPr>
            <p:ph type="sldImg"/>
          </p:nvPr>
        </p:nvSpPr>
        <p:spPr>
          <a:ln/>
        </p:spPr>
      </p:sp>
      <p:sp>
        <p:nvSpPr>
          <p:cNvPr id="70658" name="Espace réservé des notes 2">
            <a:extLst>
              <a:ext uri="{FF2B5EF4-FFF2-40B4-BE49-F238E27FC236}">
                <a16:creationId xmlns:a16="http://schemas.microsoft.com/office/drawing/2014/main" id="{5BA29972-DAD9-32CD-C55A-E5E4D2784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Dès le début de la révolution on avait l’intention d’adopter un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a:t>
            </a:r>
          </a:p>
          <a:p>
            <a:r>
              <a:rPr lang="fr-FR" altLang="fr-FR" dirty="0">
                <a:latin typeface="Arial" panose="020B0604020202020204" pitchFamily="34" charset="0"/>
                <a:ea typeface="ＭＳ Ｐゴシック" panose="020B0600070205080204" pitchFamily="34" charset="-128"/>
              </a:rPr>
              <a:t>Cambacérès: juriste responsable de la rédaction du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a:t>
            </a:r>
          </a:p>
          <a:p>
            <a:endParaRPr lang="fr-FR" altLang="fr-FR" dirty="0">
              <a:latin typeface="Arial" panose="020B0604020202020204" pitchFamily="34" charset="0"/>
              <a:ea typeface="ＭＳ Ｐゴシック" panose="020B0600070205080204" pitchFamily="34" charset="-128"/>
            </a:endParaRPr>
          </a:p>
          <a:p>
            <a:r>
              <a:rPr lang="fr-FR" altLang="fr-FR" dirty="0">
                <a:latin typeface="Arial" panose="020B0604020202020204" pitchFamily="34" charset="0"/>
                <a:ea typeface="ＭＳ Ｐゴシック" panose="020B0600070205080204" pitchFamily="34" charset="-128"/>
              </a:rPr>
              <a:t>Au début trop d’articles, puis, pas assez, puis on ne trouve pas le temps d’étudier son projet. Tentatives, mais il y a tjr d’autres questions plus urgentes.</a:t>
            </a:r>
          </a:p>
        </p:txBody>
      </p:sp>
      <p:sp>
        <p:nvSpPr>
          <p:cNvPr id="70659" name="Espace réservé du numéro de diapositive 3">
            <a:extLst>
              <a:ext uri="{FF2B5EF4-FFF2-40B4-BE49-F238E27FC236}">
                <a16:creationId xmlns:a16="http://schemas.microsoft.com/office/drawing/2014/main" id="{7B482FA8-3673-1099-CFAE-FA63DC19AC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EBC8749-76F1-5D41-94A2-AA283E3517E5}" type="slidenum">
              <a:rPr lang="fr-FR" altLang="fr-FR" sz="1200" smtClean="0">
                <a:latin typeface="Tahoma" panose="020B0604030504040204" pitchFamily="34" charset="0"/>
              </a:rPr>
              <a:pPr/>
              <a:t>16</a:t>
            </a:fld>
            <a:endParaRPr lang="fr-FR" altLang="fr-FR" sz="1200">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95EFA8AF-6B9D-ADD0-5276-1022731EB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F70B4F-FE0D-BE4C-A12A-09CB68C37D46}" type="slidenum">
              <a:rPr lang="fr-FR" altLang="fr-FR" sz="1200" smtClean="0">
                <a:latin typeface="Tahoma" panose="020B0604030504040204" pitchFamily="34" charset="0"/>
              </a:rPr>
              <a:pPr/>
              <a:t>17</a:t>
            </a:fld>
            <a:endParaRPr lang="fr-FR" altLang="fr-FR" sz="1200">
              <a:latin typeface="Tahoma" panose="020B0604030504040204" pitchFamily="34" charset="0"/>
            </a:endParaRPr>
          </a:p>
        </p:txBody>
      </p:sp>
      <p:sp>
        <p:nvSpPr>
          <p:cNvPr id="72706" name="Rectangle 2">
            <a:extLst>
              <a:ext uri="{FF2B5EF4-FFF2-40B4-BE49-F238E27FC236}">
                <a16:creationId xmlns:a16="http://schemas.microsoft.com/office/drawing/2014/main" id="{CF255A1D-26D1-8AA7-BA44-F9AE60BA6C8B}"/>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5F83414-418F-F52E-6D5E-33B952BAE1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fr-FR" dirty="0">
                <a:latin typeface="Times New Roman" panose="02020603050405020304" pitchFamily="18" charset="0"/>
                <a:ea typeface="ＭＳ Ｐゴシック" panose="020B0600070205080204" pitchFamily="34" charset="-128"/>
              </a:rPr>
              <a:t>Pour Napoléon, </a:t>
            </a:r>
            <a:r>
              <a:rPr lang="fr-FR" altLang="fr-FR" dirty="0" err="1">
                <a:latin typeface="Times New Roman" panose="02020603050405020304" pitchFamily="18" charset="0"/>
                <a:ea typeface="ＭＳ Ｐゴシック" panose="020B0600070205080204" pitchFamily="34" charset="-128"/>
              </a:rPr>
              <a:t>prorité</a:t>
            </a:r>
            <a:r>
              <a:rPr lang="fr-FR" altLang="fr-FR" dirty="0">
                <a:latin typeface="Times New Roman" panose="02020603050405020304" pitchFamily="18" charset="0"/>
                <a:ea typeface="ＭＳ Ｐゴシック" panose="020B0600070205080204" pitchFamily="34" charset="-128"/>
              </a:rPr>
              <a:t> politique d’avoir un </a:t>
            </a:r>
            <a:r>
              <a:rPr lang="fr-FR" altLang="fr-FR" dirty="0" err="1">
                <a:latin typeface="Times New Roman" panose="02020603050405020304" pitchFamily="18" charset="0"/>
                <a:ea typeface="ＭＳ Ｐゴシック" panose="020B0600070205080204" pitchFamily="34" charset="-128"/>
              </a:rPr>
              <a:t>C.c</a:t>
            </a:r>
            <a:r>
              <a:rPr lang="fr-FR" altLang="fr-FR" dirty="0">
                <a:latin typeface="Times New Roman" panose="02020603050405020304" pitchFamily="18" charset="0"/>
                <a:ea typeface="ＭＳ Ｐゴシック" panose="020B0600070205080204" pitchFamily="34" charset="-128"/>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fr-FR" dirty="0">
                <a:latin typeface="Times New Roman" panose="02020603050405020304" pitchFamily="18" charset="0"/>
                <a:ea typeface="ＭＳ Ｐゴシック" panose="020B0600070205080204" pitchFamily="34" charset="-128"/>
              </a:rPr>
              <a:t>Nomme 4 juristes autant du sud (droit romain source première), que de Bretagne et Paris (coutume rédigée)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altLang="fr-FR"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fr-FR" dirty="0">
                <a:latin typeface="Times New Roman" panose="02020603050405020304" pitchFamily="18" charset="0"/>
                <a:ea typeface="ＭＳ Ｐゴシック" panose="020B0600070205080204" pitchFamily="34" charset="-128"/>
              </a:rPr>
              <a:t>Ils consultent les juges des tribunaux, puis s’ensuit un </a:t>
            </a:r>
            <a:r>
              <a:rPr lang="fr-FR" altLang="fr-FR" dirty="0" err="1">
                <a:latin typeface="Times New Roman" panose="02020603050405020304" pitchFamily="18" charset="0"/>
                <a:ea typeface="ＭＳ Ｐゴシック" panose="020B0600070205080204" pitchFamily="34" charset="-128"/>
              </a:rPr>
              <a:t>oricessus</a:t>
            </a:r>
            <a:r>
              <a:rPr lang="fr-FR" altLang="fr-FR" dirty="0">
                <a:latin typeface="Times New Roman" panose="02020603050405020304" pitchFamily="18" charset="0"/>
                <a:ea typeface="ＭＳ Ｐゴシック" panose="020B0600070205080204" pitchFamily="34" charset="-128"/>
              </a:rPr>
              <a:t> de modification et débats sur le projet de loi/</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altLang="fr-FR"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fr-FR" dirty="0">
                <a:latin typeface="Times New Roman" panose="02020603050405020304" pitchFamily="18" charset="0"/>
                <a:ea typeface="ＭＳ Ｐゴシック" panose="020B0600070205080204" pitchFamily="34" charset="-128"/>
              </a:rPr>
              <a:t>Processus parlementaire se termine en 1804 et </a:t>
            </a:r>
            <a:r>
              <a:rPr lang="fr-FR" altLang="fr-FR" dirty="0" err="1">
                <a:latin typeface="Times New Roman" panose="02020603050405020304" pitchFamily="18" charset="0"/>
                <a:ea typeface="ＭＳ Ｐゴシック" panose="020B0600070205080204" pitchFamily="34" charset="-128"/>
              </a:rPr>
              <a:t>C.c</a:t>
            </a:r>
            <a:r>
              <a:rPr lang="fr-FR" altLang="fr-FR" dirty="0">
                <a:latin typeface="Times New Roman" panose="02020603050405020304" pitchFamily="18" charset="0"/>
                <a:ea typeface="ＭＳ Ｐゴシック" panose="020B0600070205080204" pitchFamily="34" charset="-128"/>
              </a:rPr>
              <a:t>. adopté. Napoléon participe au débat lors de l’étude du projet de </a:t>
            </a:r>
            <a:r>
              <a:rPr lang="fr-FR" altLang="fr-FR" dirty="0" err="1">
                <a:latin typeface="Times New Roman" panose="02020603050405020304" pitchFamily="18" charset="0"/>
                <a:ea typeface="ＭＳ Ｐゴシック" panose="020B0600070205080204" pitchFamily="34" charset="-128"/>
              </a:rPr>
              <a:t>C.c</a:t>
            </a:r>
            <a:r>
              <a:rPr lang="fr-FR" altLang="fr-FR" dirty="0">
                <a:latin typeface="Times New Roman" panose="02020603050405020304" pitchFamily="18" charset="0"/>
                <a:ea typeface="ＭＳ Ｐゴシック" panose="020B0600070205080204" pitchFamily="34" charset="-128"/>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altLang="fr-FR"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fr-FR" dirty="0">
                <a:latin typeface="Times New Roman" panose="02020603050405020304" pitchFamily="18" charset="0"/>
                <a:ea typeface="ＭＳ Ｐゴシック" panose="020B0600070205080204" pitchFamily="34" charset="-128"/>
              </a:rPr>
              <a:t>1804: Napoléon se proclame empereur et on quitte l’empire pour redevenir une monarchie.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99E47709-4514-D6FA-4431-2B3DD17A21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760DE08-418E-7F49-827C-B2BEDAC60154}" type="slidenum">
              <a:rPr lang="fr-FR" altLang="fr-FR" sz="1200" smtClean="0">
                <a:latin typeface="Tahoma" panose="020B0604030504040204" pitchFamily="34" charset="0"/>
              </a:rPr>
              <a:pPr/>
              <a:t>18</a:t>
            </a:fld>
            <a:endParaRPr lang="fr-FR" altLang="fr-FR" sz="1200">
              <a:latin typeface="Tahoma" panose="020B0604030504040204" pitchFamily="34" charset="0"/>
            </a:endParaRPr>
          </a:p>
        </p:txBody>
      </p:sp>
      <p:sp>
        <p:nvSpPr>
          <p:cNvPr id="80898" name="Rectangle 2">
            <a:extLst>
              <a:ext uri="{FF2B5EF4-FFF2-40B4-BE49-F238E27FC236}">
                <a16:creationId xmlns:a16="http://schemas.microsoft.com/office/drawing/2014/main" id="{37E6BF54-11A3-ADDC-049C-010B3CD53F7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A23422E4-2653-BB16-CAC7-40178B0B19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On peut le diviser en 2 parties: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1- Tout ce qui concerne personnes, famille, bien, succession:</a:t>
            </a:r>
          </a:p>
          <a:p>
            <a:pPr eaLnBrk="1" hangingPunct="1"/>
            <a:r>
              <a:rPr lang="fr-FR" altLang="fr-FR" dirty="0">
                <a:latin typeface="Arial" panose="020B0604020202020204" pitchFamily="34" charset="0"/>
                <a:ea typeface="ＭＳ Ｐゴシック" panose="020B0600070205080204" pitchFamily="34" charset="-128"/>
              </a:rPr>
              <a:t>Sont des domaines sur lesquelles les coutumes primaient (diversité régionale en France). Mélange de règles d’avant 1789 qui étaient différentes d’une région à l’autre et règles révolutionnaires.</a:t>
            </a:r>
          </a:p>
          <a:p>
            <a:pPr eaLnBrk="1" hangingPunct="1"/>
            <a:r>
              <a:rPr lang="fr-FR" altLang="fr-FR" dirty="0">
                <a:latin typeface="Arial" panose="020B0604020202020204" pitchFamily="34" charset="0"/>
                <a:ea typeface="ＭＳ Ｐゴシック" panose="020B0600070205080204" pitchFamily="34" charset="-128"/>
              </a:rPr>
              <a:t>On fait disparaitre ces règles pour avoir 1 seul texte uniforme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2- Domaine des obligations et contrats</a:t>
            </a:r>
          </a:p>
          <a:p>
            <a:pPr eaLnBrk="1" hangingPunct="1"/>
            <a:r>
              <a:rPr lang="fr-FR" altLang="fr-FR" dirty="0">
                <a:latin typeface="Arial" panose="020B0604020202020204" pitchFamily="34" charset="0"/>
                <a:ea typeface="ＭＳ Ｐゴシック" panose="020B0600070205080204" pitchFamily="34" charset="-128"/>
              </a:rPr>
              <a:t>Domaine ou avant 1789 ainsi qu’après  il y avait très peu d’édit et plus de doctrine et de jurisprudence (=très peu de textes qui ont force de loi)</a:t>
            </a:r>
          </a:p>
          <a:p>
            <a:pPr eaLnBrk="1" hangingPunct="1"/>
            <a:r>
              <a:rPr lang="fr-FR" altLang="fr-FR" dirty="0">
                <a:latin typeface="Arial" panose="020B0604020202020204" pitchFamily="34" charset="0"/>
                <a:ea typeface="ＭＳ Ｐゴシック" panose="020B0600070205080204" pitchFamily="34" charset="-128"/>
              </a:rPr>
              <a:t>Les rédacteurs du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 puisent dans cette doctrine pour en faire des articles qui auront force de loi</a:t>
            </a:r>
          </a:p>
          <a:p>
            <a:pPr eaLnBrk="1" hangingPunct="1"/>
            <a:r>
              <a:rPr lang="fr-FR" altLang="fr-FR" dirty="0">
                <a:latin typeface="Arial" panose="020B0604020202020204" pitchFamily="34" charset="0"/>
                <a:ea typeface="ＭＳ Ｐゴシック" panose="020B0600070205080204" pitchFamily="34" charset="-128"/>
              </a:rPr>
              <a:t>Vont beaucoup puiser dans écrits de Pothier pour savoir quelles étaient les règles de doctrine et jurisprudence pour rédiger de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Espace réservé de l'image des diapositives 1">
            <a:extLst>
              <a:ext uri="{FF2B5EF4-FFF2-40B4-BE49-F238E27FC236}">
                <a16:creationId xmlns:a16="http://schemas.microsoft.com/office/drawing/2014/main" id="{AAF41BC5-8565-E1B4-3F9C-DA39905C45FC}"/>
              </a:ext>
            </a:extLst>
          </p:cNvPr>
          <p:cNvSpPr>
            <a:spLocks noGrp="1" noRot="1" noChangeAspect="1" noChangeArrowheads="1" noTextEdit="1"/>
          </p:cNvSpPr>
          <p:nvPr>
            <p:ph type="sldImg"/>
          </p:nvPr>
        </p:nvSpPr>
        <p:spPr>
          <a:ln/>
        </p:spPr>
      </p:sp>
      <p:sp>
        <p:nvSpPr>
          <p:cNvPr id="84994" name="Espace réservé des notes 2">
            <a:extLst>
              <a:ext uri="{FF2B5EF4-FFF2-40B4-BE49-F238E27FC236}">
                <a16:creationId xmlns:a16="http://schemas.microsoft.com/office/drawing/2014/main" id="{7317F384-B76B-56AE-7608-28CDCE8D3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84995" name="Espace réservé du numéro de diapositive 3">
            <a:extLst>
              <a:ext uri="{FF2B5EF4-FFF2-40B4-BE49-F238E27FC236}">
                <a16:creationId xmlns:a16="http://schemas.microsoft.com/office/drawing/2014/main" id="{77F547B2-C742-D5DE-A011-461A723EA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83E8A56-68C0-A640-849F-FE921B34A708}" type="slidenum">
              <a:rPr lang="fr-FR" altLang="fr-FR" sz="1200" smtClean="0">
                <a:latin typeface="Tahoma" panose="020B0604030504040204" pitchFamily="34" charset="0"/>
              </a:rPr>
              <a:pPr/>
              <a:t>19</a:t>
            </a:fld>
            <a:endParaRPr lang="fr-FR" altLang="fr-FR" sz="120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a:extLst>
              <a:ext uri="{FF2B5EF4-FFF2-40B4-BE49-F238E27FC236}">
                <a16:creationId xmlns:a16="http://schemas.microsoft.com/office/drawing/2014/main" id="{24A820B1-E865-0882-9DB3-184C37C38299}"/>
              </a:ext>
            </a:extLst>
          </p:cNvPr>
          <p:cNvSpPr>
            <a:spLocks noGrp="1" noRot="1" noChangeAspect="1" noChangeArrowheads="1" noTextEdit="1"/>
          </p:cNvSpPr>
          <p:nvPr>
            <p:ph type="sldImg"/>
          </p:nvPr>
        </p:nvSpPr>
        <p:spPr>
          <a:ln/>
        </p:spPr>
      </p:sp>
      <p:sp>
        <p:nvSpPr>
          <p:cNvPr id="19458" name="Espace réservé des notes 2">
            <a:extLst>
              <a:ext uri="{FF2B5EF4-FFF2-40B4-BE49-F238E27FC236}">
                <a16:creationId xmlns:a16="http://schemas.microsoft.com/office/drawing/2014/main" id="{62C0A2D4-22C6-86D6-3795-0743758CBA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err="1">
                <a:latin typeface="Arial" panose="020B0604020202020204" pitchFamily="34" charset="0"/>
                <a:ea typeface="ＭＳ Ｐゴシック" panose="020B0600070205080204" pitchFamily="34" charset="-128"/>
              </a:rPr>
              <a:t>Codification</a:t>
            </a:r>
            <a:r>
              <a:rPr lang="fr-FR" altLang="fr-FR" dirty="0" err="1">
                <a:latin typeface="Arial" panose="020B0604020202020204" pitchFamily="34" charset="0"/>
                <a:ea typeface="ＭＳ Ｐゴシック" panose="020B0600070205080204" pitchFamily="34" charset="-128"/>
                <a:sym typeface="Wingdings" pitchFamily="2" charset="2"/>
              </a:rPr>
              <a:t>du</a:t>
            </a:r>
            <a:r>
              <a:rPr lang="fr-FR" altLang="fr-FR" dirty="0">
                <a:latin typeface="Arial" panose="020B0604020202020204" pitchFamily="34" charset="0"/>
                <a:ea typeface="ＭＳ Ｐゴシック" panose="020B0600070205080204" pitchFamily="34" charset="-128"/>
                <a:sym typeface="Wingdings" pitchFamily="2" charset="2"/>
              </a:rPr>
              <a:t> droit</a:t>
            </a:r>
          </a:p>
          <a:p>
            <a:endParaRPr lang="fr-FR" altLang="fr-FR" dirty="0">
              <a:latin typeface="Arial" panose="020B0604020202020204" pitchFamily="34" charset="0"/>
              <a:ea typeface="ＭＳ Ｐゴシック" panose="020B0600070205080204" pitchFamily="34" charset="-128"/>
              <a:sym typeface="Wingdings" pitchFamily="2" charset="2"/>
            </a:endParaRPr>
          </a:p>
          <a:p>
            <a:endParaRPr lang="fr-FR" altLang="fr-FR" dirty="0">
              <a:latin typeface="Arial" panose="020B0604020202020204" pitchFamily="34" charset="0"/>
              <a:ea typeface="ＭＳ Ｐゴシック" panose="020B0600070205080204" pitchFamily="34" charset="-128"/>
              <a:sym typeface="Wingdings" pitchFamily="2" charset="2"/>
            </a:endParaRPr>
          </a:p>
          <a:p>
            <a:r>
              <a:rPr lang="fr-FR" altLang="fr-FR" dirty="0">
                <a:latin typeface="Arial" panose="020B0604020202020204" pitchFamily="34" charset="0"/>
                <a:ea typeface="ＭＳ Ｐゴシック" panose="020B0600070205080204" pitchFamily="34" charset="-128"/>
                <a:sym typeface="Wingdings" pitchFamily="2" charset="2"/>
              </a:rPr>
              <a:t>*période ou on veut revenir au droit naturel et a la raison</a:t>
            </a:r>
            <a:endParaRPr lang="fr-FR" altLang="fr-FR" dirty="0">
              <a:latin typeface="Arial" panose="020B0604020202020204" pitchFamily="34" charset="0"/>
              <a:ea typeface="ＭＳ Ｐゴシック" panose="020B0600070205080204" pitchFamily="34" charset="-128"/>
            </a:endParaRPr>
          </a:p>
        </p:txBody>
      </p:sp>
      <p:sp>
        <p:nvSpPr>
          <p:cNvPr id="19459" name="Espace réservé du numéro de diapositive 3">
            <a:extLst>
              <a:ext uri="{FF2B5EF4-FFF2-40B4-BE49-F238E27FC236}">
                <a16:creationId xmlns:a16="http://schemas.microsoft.com/office/drawing/2014/main" id="{D47E8BFF-E150-DF2A-8024-49884A3DBA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9DCBDEF-2199-BD4F-8797-AF604C7EAB9A}" type="slidenum">
              <a:rPr lang="fr-FR" altLang="fr-FR" sz="1200" smtClean="0">
                <a:latin typeface="Tahoma" panose="020B0604030504040204" pitchFamily="34" charset="0"/>
              </a:rPr>
              <a:pPr/>
              <a:t>2</a:t>
            </a:fld>
            <a:endParaRPr lang="fr-FR" altLang="fr-FR" sz="120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95551117-ABC9-5F91-11A6-9C2F76415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A32D826-FE69-C042-BB5F-FA5C18635477}" type="slidenum">
              <a:rPr lang="fr-FR" altLang="fr-FR" sz="1200" smtClean="0">
                <a:latin typeface="Tahoma" panose="020B0604030504040204" pitchFamily="34" charset="0"/>
              </a:rPr>
              <a:pPr/>
              <a:t>20</a:t>
            </a:fld>
            <a:endParaRPr lang="fr-FR" altLang="fr-FR" sz="1200">
              <a:latin typeface="Tahoma" panose="020B0604030504040204" pitchFamily="34" charset="0"/>
            </a:endParaRPr>
          </a:p>
        </p:txBody>
      </p:sp>
      <p:sp>
        <p:nvSpPr>
          <p:cNvPr id="87042" name="Rectangle 2">
            <a:extLst>
              <a:ext uri="{FF2B5EF4-FFF2-40B4-BE49-F238E27FC236}">
                <a16:creationId xmlns:a16="http://schemas.microsoft.com/office/drawing/2014/main" id="{25533579-0887-7E69-2315-DEB5B1E41C47}"/>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07569FD0-58B0-D5B0-A0B0-D733E15609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FB33C811-76FE-D96E-4A20-B7FF8BEF15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636485A-9BCE-764A-8029-AFCCF4C2F319}" type="slidenum">
              <a:rPr lang="fr-FR" altLang="fr-FR" sz="1200" smtClean="0">
                <a:latin typeface="Tahoma" panose="020B0604030504040204" pitchFamily="34" charset="0"/>
              </a:rPr>
              <a:pPr/>
              <a:t>21</a:t>
            </a:fld>
            <a:endParaRPr lang="fr-FR" altLang="fr-FR" sz="1200">
              <a:latin typeface="Tahoma" panose="020B0604030504040204" pitchFamily="34" charset="0"/>
            </a:endParaRPr>
          </a:p>
        </p:txBody>
      </p:sp>
      <p:sp>
        <p:nvSpPr>
          <p:cNvPr id="89090" name="Rectangle 2">
            <a:extLst>
              <a:ext uri="{FF2B5EF4-FFF2-40B4-BE49-F238E27FC236}">
                <a16:creationId xmlns:a16="http://schemas.microsoft.com/office/drawing/2014/main" id="{C735A207-8501-F438-7094-B782DAE780C7}"/>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6685DD93-C746-DFE8-71E8-A0A546FD8F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Peut pas contracter par elle-même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Si le mari n’a pas autorisé le contrat, pour s’en plaindre il faut faire partie de la famille/être héritier (le contractant ne peut pas se plaindre), VS au BC c’est n’importe qui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FF206AF0-20BF-F02D-FB2B-496ED59E52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8684140-EE05-3A41-9E19-104F833B3AD3}" type="slidenum">
              <a:rPr lang="fr-FR" altLang="fr-FR" sz="1200" smtClean="0">
                <a:latin typeface="Tahoma" panose="020B0604030504040204" pitchFamily="34" charset="0"/>
              </a:rPr>
              <a:pPr/>
              <a:t>22</a:t>
            </a:fld>
            <a:endParaRPr lang="fr-FR" altLang="fr-FR" sz="1200">
              <a:latin typeface="Tahoma" panose="020B0604030504040204" pitchFamily="34" charset="0"/>
            </a:endParaRPr>
          </a:p>
        </p:txBody>
      </p:sp>
      <p:sp>
        <p:nvSpPr>
          <p:cNvPr id="91138" name="Rectangle 2">
            <a:extLst>
              <a:ext uri="{FF2B5EF4-FFF2-40B4-BE49-F238E27FC236}">
                <a16:creationId xmlns:a16="http://schemas.microsoft.com/office/drawing/2014/main" id="{2A313575-BEBE-FD4C-C713-1046BF4B16AC}"/>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E77D6A90-5D8B-1FEB-AD8E-6A1F2B93B5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4DF73A90-1C24-CE28-57AA-2DF60F596A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7D02DFB-D913-3D4C-988C-703AE9C9A0FA}" type="slidenum">
              <a:rPr lang="fr-FR" altLang="fr-FR" sz="1200" smtClean="0">
                <a:latin typeface="Tahoma" panose="020B0604030504040204" pitchFamily="34" charset="0"/>
              </a:rPr>
              <a:pPr/>
              <a:t>23</a:t>
            </a:fld>
            <a:endParaRPr lang="fr-FR" altLang="fr-FR" sz="1200">
              <a:latin typeface="Tahoma" panose="020B0604030504040204" pitchFamily="34" charset="0"/>
            </a:endParaRPr>
          </a:p>
        </p:txBody>
      </p:sp>
      <p:sp>
        <p:nvSpPr>
          <p:cNvPr id="93186" name="Rectangle 2">
            <a:extLst>
              <a:ext uri="{FF2B5EF4-FFF2-40B4-BE49-F238E27FC236}">
                <a16:creationId xmlns:a16="http://schemas.microsoft.com/office/drawing/2014/main" id="{24E6BFD7-DB99-EB34-B6EB-3A205DF843DD}"/>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3C6B1F4F-4E3A-5070-A56E-7DE1330227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C1E73C3E-C530-FD7D-63BD-4CF3FE5183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4281B80-74A0-E84E-B432-FBBF9FEB3C5A}" type="slidenum">
              <a:rPr lang="fr-FR" altLang="fr-FR" sz="1200" smtClean="0">
                <a:latin typeface="Tahoma" panose="020B0604030504040204" pitchFamily="34" charset="0"/>
              </a:rPr>
              <a:pPr/>
              <a:t>24</a:t>
            </a:fld>
            <a:endParaRPr lang="fr-FR" altLang="fr-FR" sz="1200">
              <a:latin typeface="Tahoma" panose="020B0604030504040204" pitchFamily="34" charset="0"/>
            </a:endParaRPr>
          </a:p>
        </p:txBody>
      </p:sp>
      <p:sp>
        <p:nvSpPr>
          <p:cNvPr id="95234" name="Rectangle 2">
            <a:extLst>
              <a:ext uri="{FF2B5EF4-FFF2-40B4-BE49-F238E27FC236}">
                <a16:creationId xmlns:a16="http://schemas.microsoft.com/office/drawing/2014/main" id="{4F80E50D-717B-A315-E4FC-F98C8B9B45D4}"/>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90DADA1E-B0F5-A063-8A87-0B4BBED6E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14389038-9924-199B-A827-31AB18A43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2FA1B1-8A26-1546-91DC-9248D57A346E}" type="slidenum">
              <a:rPr lang="fr-FR" altLang="fr-FR" sz="1200" smtClean="0">
                <a:latin typeface="Tahoma" panose="020B0604030504040204" pitchFamily="34" charset="0"/>
              </a:rPr>
              <a:pPr/>
              <a:t>25</a:t>
            </a:fld>
            <a:endParaRPr lang="fr-FR" altLang="fr-FR" sz="1200">
              <a:latin typeface="Tahoma" panose="020B0604030504040204" pitchFamily="34" charset="0"/>
            </a:endParaRPr>
          </a:p>
        </p:txBody>
      </p:sp>
      <p:sp>
        <p:nvSpPr>
          <p:cNvPr id="97282" name="Rectangle 2">
            <a:extLst>
              <a:ext uri="{FF2B5EF4-FFF2-40B4-BE49-F238E27FC236}">
                <a16:creationId xmlns:a16="http://schemas.microsoft.com/office/drawing/2014/main" id="{4F94ED60-19F6-6E40-644E-1803B9EB6873}"/>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CAD35D7B-1B5C-95C6-7D2B-DF6AF03E2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Par la suite, d’autres codes complémentaires seront adoptés.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err="1">
                <a:latin typeface="Arial" panose="020B0604020202020204" pitchFamily="34" charset="0"/>
                <a:ea typeface="ＭＳ Ｐゴシック" panose="020B0600070205080204" pitchFamily="34" charset="-128"/>
              </a:rPr>
              <a:t>C.p.c</a:t>
            </a:r>
            <a:r>
              <a:rPr lang="fr-FR" altLang="fr-FR" dirty="0">
                <a:latin typeface="Arial" panose="020B0604020202020204" pitchFamily="34" charset="0"/>
                <a:ea typeface="ＭＳ Ｐゴシック" panose="020B0600070205080204" pitchFamily="34" charset="-128"/>
              </a:rPr>
              <a:t>.: s’harmonise avec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 Depuis 1667 on avait des règles qui étaient les même partout en France dans un texte ayant force de loi qui s’appelle une ordonnance (donc pas très révolutionnaire)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Code commerce (1674) et d’instruction criminelle aussi, ce n’est pas nouveauté d’avoir 1 seul texte qui a force de loi partout en France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Code pénal: depuis 1771, on avait 1 seul texte qui définissaient les règles partout en France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 changement moins spectaculaire que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 en 1804 ou on fait remplacer les règles régionales par 1 seul texte ayant force de loi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Espace réservé de l'image des diapositives 1">
            <a:extLst>
              <a:ext uri="{FF2B5EF4-FFF2-40B4-BE49-F238E27FC236}">
                <a16:creationId xmlns:a16="http://schemas.microsoft.com/office/drawing/2014/main" id="{C7976D0E-349E-99A3-435A-E9E1541D0602}"/>
              </a:ext>
            </a:extLst>
          </p:cNvPr>
          <p:cNvSpPr>
            <a:spLocks noGrp="1" noRot="1" noChangeAspect="1" noChangeArrowheads="1" noTextEdit="1"/>
          </p:cNvSpPr>
          <p:nvPr>
            <p:ph type="sldImg"/>
          </p:nvPr>
        </p:nvSpPr>
        <p:spPr>
          <a:ln/>
        </p:spPr>
      </p:sp>
      <p:sp>
        <p:nvSpPr>
          <p:cNvPr id="99330" name="Espace réservé des notes 2">
            <a:extLst>
              <a:ext uri="{FF2B5EF4-FFF2-40B4-BE49-F238E27FC236}">
                <a16:creationId xmlns:a16="http://schemas.microsoft.com/office/drawing/2014/main" id="{8E4F511A-6DDE-9302-85F1-FB6F40D628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Selon Napoléon, juges importants. </a:t>
            </a:r>
          </a:p>
          <a:p>
            <a:r>
              <a:rPr lang="fr-FR" altLang="fr-FR" dirty="0">
                <a:latin typeface="Arial" panose="020B0604020202020204" pitchFamily="34" charset="0"/>
                <a:ea typeface="ＭＳ Ｐゴシック" panose="020B0600070205080204" pitchFamily="34" charset="-128"/>
              </a:rPr>
              <a:t>Il n’y aura donc plus de référés législatifs: quelque soit la difficulté le juge doit rendre un jugement et ne peut pas s’adresser au législateur</a:t>
            </a:r>
          </a:p>
        </p:txBody>
      </p:sp>
      <p:sp>
        <p:nvSpPr>
          <p:cNvPr id="99331" name="Espace réservé du numéro de diapositive 3">
            <a:extLst>
              <a:ext uri="{FF2B5EF4-FFF2-40B4-BE49-F238E27FC236}">
                <a16:creationId xmlns:a16="http://schemas.microsoft.com/office/drawing/2014/main" id="{3E8CD34A-53BA-9624-4554-CBF779C988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686F5F3-ED7B-194B-BE5A-7AFE656CEFFE}" type="slidenum">
              <a:rPr lang="fr-FR" altLang="fr-FR" sz="1200" smtClean="0">
                <a:latin typeface="Tahoma" panose="020B0604030504040204" pitchFamily="34" charset="0"/>
              </a:rPr>
              <a:pPr/>
              <a:t>26</a:t>
            </a:fld>
            <a:endParaRPr lang="fr-FR" altLang="fr-FR" sz="1200">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4CD415F1-1E84-EBC4-81C0-98544D1B16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A0600A3-92D7-B54D-BBE8-F1DEDFD7DE39}" type="slidenum">
              <a:rPr lang="fr-FR" altLang="fr-FR" sz="1200" smtClean="0">
                <a:latin typeface="Tahoma" panose="020B0604030504040204" pitchFamily="34" charset="0"/>
              </a:rPr>
              <a:pPr/>
              <a:t>27</a:t>
            </a:fld>
            <a:endParaRPr lang="fr-FR" altLang="fr-FR" sz="1200">
              <a:latin typeface="Tahoma" panose="020B0604030504040204" pitchFamily="34" charset="0"/>
            </a:endParaRPr>
          </a:p>
        </p:txBody>
      </p:sp>
      <p:sp>
        <p:nvSpPr>
          <p:cNvPr id="101378" name="Rectangle 2">
            <a:extLst>
              <a:ext uri="{FF2B5EF4-FFF2-40B4-BE49-F238E27FC236}">
                <a16:creationId xmlns:a16="http://schemas.microsoft.com/office/drawing/2014/main" id="{82423FFA-28CB-5299-00B9-707FF5AC2E7C}"/>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EBAB3D8E-DA93-A3EA-4F1D-B2D3472C09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Times New Roman" panose="02020603050405020304" pitchFamily="18" charset="0"/>
                <a:ea typeface="ＭＳ Ｐゴシック" panose="020B0600070205080204" pitchFamily="34" charset="-128"/>
              </a:rPr>
              <a:t>=même règle en droit civil québécois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C8A22CCA-ED8C-90C8-C405-5E7E40B59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59E38AD-FAAC-2A48-9FC8-E3CD52099413}" type="slidenum">
              <a:rPr lang="fr-FR" altLang="fr-FR" sz="1200" smtClean="0">
                <a:latin typeface="Tahoma" panose="020B0604030504040204" pitchFamily="34" charset="0"/>
              </a:rPr>
              <a:pPr/>
              <a:t>28</a:t>
            </a:fld>
            <a:endParaRPr lang="fr-FR" altLang="fr-FR" sz="1200">
              <a:latin typeface="Tahoma" panose="020B0604030504040204" pitchFamily="34" charset="0"/>
            </a:endParaRPr>
          </a:p>
        </p:txBody>
      </p:sp>
      <p:sp>
        <p:nvSpPr>
          <p:cNvPr id="103426" name="Rectangle 2">
            <a:extLst>
              <a:ext uri="{FF2B5EF4-FFF2-40B4-BE49-F238E27FC236}">
                <a16:creationId xmlns:a16="http://schemas.microsoft.com/office/drawing/2014/main" id="{6F4EA092-90A0-5933-4ACA-8D90237A952C}"/>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2A4E7DCF-442E-8C5D-FC04-964D36A867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Times New Roman" panose="02020603050405020304" pitchFamily="18" charset="0"/>
                <a:ea typeface="ＭＳ Ｐゴシック" panose="020B0600070205080204" pitchFamily="34" charset="-128"/>
              </a:rPr>
              <a:t>On l’a répété aussi en 2014 en adoptant code de procédure civile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Espace réservé de l'image des diapositives 1">
            <a:extLst>
              <a:ext uri="{FF2B5EF4-FFF2-40B4-BE49-F238E27FC236}">
                <a16:creationId xmlns:a16="http://schemas.microsoft.com/office/drawing/2014/main" id="{F9C97A4B-3FF8-BAD3-EA98-BEA5857E87B3}"/>
              </a:ext>
            </a:extLst>
          </p:cNvPr>
          <p:cNvSpPr>
            <a:spLocks noGrp="1" noRot="1" noChangeAspect="1" noChangeArrowheads="1" noTextEdit="1"/>
          </p:cNvSpPr>
          <p:nvPr>
            <p:ph type="sldImg"/>
          </p:nvPr>
        </p:nvSpPr>
        <p:spPr>
          <a:ln/>
        </p:spPr>
      </p:sp>
      <p:sp>
        <p:nvSpPr>
          <p:cNvPr id="105474" name="Espace réservé des notes 2">
            <a:extLst>
              <a:ext uri="{FF2B5EF4-FFF2-40B4-BE49-F238E27FC236}">
                <a16:creationId xmlns:a16="http://schemas.microsoft.com/office/drawing/2014/main" id="{C777F823-FD57-A755-8D37-A400B0F22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105475" name="Espace réservé du numéro de diapositive 3">
            <a:extLst>
              <a:ext uri="{FF2B5EF4-FFF2-40B4-BE49-F238E27FC236}">
                <a16:creationId xmlns:a16="http://schemas.microsoft.com/office/drawing/2014/main" id="{475E4D56-CE0B-6FC1-2E6C-6209939F7E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44068FD-FFE6-4845-8220-68A5F8B4FBF3}" type="slidenum">
              <a:rPr lang="fr-FR" altLang="fr-FR" sz="1200" smtClean="0">
                <a:latin typeface="Tahoma" panose="020B0604030504040204" pitchFamily="34" charset="0"/>
              </a:rPr>
              <a:pPr/>
              <a:t>29</a:t>
            </a:fld>
            <a:endParaRPr lang="fr-FR" altLang="fr-FR" sz="1200">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a:extLst>
              <a:ext uri="{FF2B5EF4-FFF2-40B4-BE49-F238E27FC236}">
                <a16:creationId xmlns:a16="http://schemas.microsoft.com/office/drawing/2014/main" id="{938782B4-03C6-1925-14CB-6AFE879B99BD}"/>
              </a:ext>
            </a:extLst>
          </p:cNvPr>
          <p:cNvSpPr>
            <a:spLocks noGrp="1" noRot="1" noChangeAspect="1" noChangeArrowheads="1" noTextEdit="1"/>
          </p:cNvSpPr>
          <p:nvPr>
            <p:ph type="sldImg"/>
          </p:nvPr>
        </p:nvSpPr>
        <p:spPr>
          <a:ln/>
        </p:spPr>
      </p:sp>
      <p:sp>
        <p:nvSpPr>
          <p:cNvPr id="21506" name="Espace réservé des notes 2">
            <a:extLst>
              <a:ext uri="{FF2B5EF4-FFF2-40B4-BE49-F238E27FC236}">
                <a16:creationId xmlns:a16="http://schemas.microsoft.com/office/drawing/2014/main" id="{696C1DA2-01AC-0460-56D0-75BB5B4808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Appétit de changement mène à une révolution.</a:t>
            </a:r>
          </a:p>
          <a:p>
            <a:r>
              <a:rPr lang="fr-FR" altLang="fr-FR" dirty="0">
                <a:latin typeface="Arial" panose="020B0604020202020204" pitchFamily="34" charset="0"/>
                <a:ea typeface="ＭＳ Ｐゴシック" panose="020B0600070205080204" pitchFamily="34" charset="-128"/>
              </a:rPr>
              <a:t>Privilèges de la noblesse et du clergé ne sont plus acceptés</a:t>
            </a:r>
          </a:p>
        </p:txBody>
      </p:sp>
      <p:sp>
        <p:nvSpPr>
          <p:cNvPr id="21507" name="Espace réservé du numéro de diapositive 3">
            <a:extLst>
              <a:ext uri="{FF2B5EF4-FFF2-40B4-BE49-F238E27FC236}">
                <a16:creationId xmlns:a16="http://schemas.microsoft.com/office/drawing/2014/main" id="{7917BAAA-A563-A7B7-3903-9F1150230B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AB6AE96-315E-E641-8921-5E445470ED33}" type="slidenum">
              <a:rPr lang="fr-FR" altLang="fr-FR" sz="1200" smtClean="0">
                <a:latin typeface="Tahoma" panose="020B0604030504040204" pitchFamily="34" charset="0"/>
              </a:rPr>
              <a:pPr/>
              <a:t>3</a:t>
            </a:fld>
            <a:endParaRPr lang="fr-FR" altLang="fr-FR" sz="1200">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31E7D069-A6A3-D469-F6B6-11D5B5358C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2C9AFAE-6042-E743-8DB1-22E6114BD3EA}" type="slidenum">
              <a:rPr lang="fr-FR" altLang="fr-FR" sz="1200" smtClean="0">
                <a:latin typeface="Tahoma" panose="020B0604030504040204" pitchFamily="34" charset="0"/>
              </a:rPr>
              <a:pPr/>
              <a:t>30</a:t>
            </a:fld>
            <a:endParaRPr lang="fr-FR" altLang="fr-FR" sz="1200">
              <a:latin typeface="Tahoma" panose="020B0604030504040204" pitchFamily="34" charset="0"/>
            </a:endParaRPr>
          </a:p>
        </p:txBody>
      </p:sp>
      <p:sp>
        <p:nvSpPr>
          <p:cNvPr id="109570" name="Rectangle 2">
            <a:extLst>
              <a:ext uri="{FF2B5EF4-FFF2-40B4-BE49-F238E27FC236}">
                <a16:creationId xmlns:a16="http://schemas.microsoft.com/office/drawing/2014/main" id="{03D04D24-40E1-C81E-23C1-F6C0660A2E81}"/>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9FB7B35A-6CD9-4156-784E-AD56821310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fr-FR" altLang="fr-FR" sz="800" dirty="0">
                <a:latin typeface="Times New Roman" panose="02020603050405020304" pitchFamily="18" charset="0"/>
                <a:ea typeface="ＭＳ Ｐゴシック" panose="020B0600070205080204" pitchFamily="34" charset="-128"/>
              </a:rPr>
              <a:t>Portalis= un des rédacteurs du </a:t>
            </a:r>
            <a:r>
              <a:rPr lang="fr-FR" altLang="fr-FR" sz="800" dirty="0" err="1">
                <a:latin typeface="Times New Roman" panose="02020603050405020304" pitchFamily="18" charset="0"/>
                <a:ea typeface="ＭＳ Ｐゴシック" panose="020B0600070205080204" pitchFamily="34" charset="-128"/>
              </a:rPr>
              <a:t>C.c</a:t>
            </a:r>
            <a:r>
              <a:rPr lang="fr-FR" altLang="fr-FR" sz="800" dirty="0">
                <a:latin typeface="Times New Roman" panose="02020603050405020304" pitchFamily="18" charset="0"/>
                <a:ea typeface="ＭＳ Ｐゴシック" panose="020B0600070205080204" pitchFamily="34" charset="-128"/>
              </a:rPr>
              <a:t>.</a:t>
            </a:r>
          </a:p>
          <a:p>
            <a:pPr marL="228600" indent="-228600" eaLnBrk="1" hangingPunct="1"/>
            <a:endParaRPr lang="fr-FR" altLang="fr-FR" sz="800" dirty="0">
              <a:latin typeface="Times New Roman" panose="02020603050405020304" pitchFamily="18" charset="0"/>
              <a:ea typeface="ＭＳ Ｐゴシック" panose="020B0600070205080204" pitchFamily="34" charset="-128"/>
            </a:endParaRP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FR" altLang="fr-FR" sz="800" dirty="0">
                <a:latin typeface="Times New Roman" panose="02020603050405020304" pitchFamily="18" charset="0"/>
                <a:ea typeface="ＭＳ Ｐゴシック" panose="020B0600070205080204" pitchFamily="34" charset="-128"/>
              </a:rPr>
              <a:t>Législateur: bien commun, </a:t>
            </a:r>
            <a:r>
              <a:rPr lang="fr-CA" sz="800" dirty="0">
                <a:effectLst/>
                <a:latin typeface="Calibri" panose="020F0502020204030204" pitchFamily="34" charset="0"/>
                <a:ea typeface="Calibri" panose="020F0502020204030204" pitchFamily="34" charset="0"/>
                <a:cs typeface="Times New Roman" panose="02020603050405020304" pitchFamily="18" charset="0"/>
              </a:rPr>
              <a:t>il doit également veiller sur la jurisprudence, et à ce qu’il y en ait une.</a:t>
            </a:r>
          </a:p>
          <a:p>
            <a:pPr marL="228600" indent="-228600" eaLnBrk="1" hangingPunct="1"/>
            <a:endParaRPr lang="fr-FR" altLang="fr-FR" sz="800" dirty="0">
              <a:latin typeface="Times New Roman" panose="02020603050405020304" pitchFamily="18" charset="0"/>
              <a:ea typeface="ＭＳ Ｐゴシック" panose="020B0600070205080204" pitchFamily="34" charset="-128"/>
            </a:endParaRPr>
          </a:p>
          <a:p>
            <a:pPr marL="228600" indent="-228600" eaLnBrk="1" hangingPunct="1"/>
            <a:r>
              <a:rPr lang="fr-FR" altLang="fr-FR" sz="800" dirty="0">
                <a:latin typeface="Times New Roman" panose="02020603050405020304" pitchFamily="18" charset="0"/>
                <a:ea typeface="ＭＳ Ｐゴシック" panose="020B0600070205080204" pitchFamily="34" charset="-128"/>
              </a:rPr>
              <a:t>Dans le domaine criminel, on ne peut pas frapper sans avertir, il faut d’abord établir le crime avant de punir.</a:t>
            </a: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FR" altLang="fr-FR" sz="800" dirty="0">
                <a:latin typeface="Times New Roman" panose="02020603050405020304" pitchFamily="18" charset="0"/>
                <a:ea typeface="ＭＳ Ｐゴシック" panose="020B0600070205080204" pitchFamily="34" charset="-128"/>
              </a:rPr>
              <a:t>Dans le domaine civil: </a:t>
            </a:r>
            <a:r>
              <a:rPr lang="fr-CA" sz="1800" dirty="0">
                <a:effectLst/>
                <a:latin typeface="Calibri" panose="020F0502020204030204" pitchFamily="34" charset="0"/>
                <a:ea typeface="Calibri" panose="020F0502020204030204" pitchFamily="34" charset="0"/>
                <a:cs typeface="Times New Roman" panose="02020603050405020304" pitchFamily="18" charset="0"/>
              </a:rPr>
              <a:t>Le rôle des législateurs est de fixer les maximes générales du droit, et d’établir les grand principes de ces lois, non d’analyser en détail les questions qui peuvent naître de la loi. Les détails, les juges s’en occuperont. Dès qu’il y a des cas difficiles, des nouveautés, on laisse les juges s’en occuper (pas contrôler la jurisprudence).</a:t>
            </a:r>
          </a:p>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A" sz="1800" dirty="0">
                <a:effectLst/>
                <a:latin typeface="Calibri" panose="020F0502020204030204" pitchFamily="34" charset="0"/>
                <a:ea typeface="Calibri" panose="020F0502020204030204" pitchFamily="34" charset="0"/>
                <a:cs typeface="Times New Roman" panose="02020603050405020304" pitchFamily="18" charset="0"/>
              </a:rPr>
              <a:t>Juge: analyse la loi plus en détail</a:t>
            </a:r>
          </a:p>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rPr>
              <a:t>Portalis: forcément le code sera incomplet. Sait qu’il y a certaines questions dont la réponse n’est pas dans le code, que les juges devront régler par eux même</a:t>
            </a:r>
          </a:p>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rPr>
              <a:t>Variations dans les jugements doivent être amenés par le progrès des Lumières (le progrès des idées, connaissances, changements de valeurs)</a:t>
            </a:r>
          </a:p>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rPr>
              <a:t>Pas vraiment de Stare </a:t>
            </a:r>
            <a:r>
              <a:rPr lang="fr-CA" altLang="fr-FR" sz="1800" dirty="0" err="1">
                <a:effectLst/>
                <a:latin typeface="Calibri" panose="020F0502020204030204" pitchFamily="34" charset="0"/>
                <a:ea typeface="ＭＳ Ｐゴシック" panose="020B0600070205080204" pitchFamily="34" charset="-128"/>
                <a:cs typeface="Times New Roman" panose="02020603050405020304" pitchFamily="18" charset="0"/>
              </a:rPr>
              <a:t>decisis</a:t>
            </a:r>
            <a:r>
              <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sym typeface="Wingdings" pitchFamily="2" charset="2"/>
              </a:rPr>
              <a:t> pas </a:t>
            </a:r>
            <a:r>
              <a:rPr lang="fr-CA" altLang="fr-FR" sz="1800" dirty="0" err="1">
                <a:effectLst/>
                <a:latin typeface="Calibri" panose="020F0502020204030204" pitchFamily="34" charset="0"/>
                <a:ea typeface="ＭＳ Ｐゴシック" panose="020B0600070205080204" pitchFamily="34" charset="-128"/>
                <a:cs typeface="Times New Roman" panose="02020603050405020304" pitchFamily="18" charset="0"/>
                <a:sym typeface="Wingdings" pitchFamily="2" charset="2"/>
              </a:rPr>
              <a:t>vrm</a:t>
            </a:r>
            <a:r>
              <a:rPr lang="fr-CA" altLang="fr-FR" sz="1800" dirty="0">
                <a:effectLst/>
                <a:latin typeface="Calibri" panose="020F0502020204030204" pitchFamily="34" charset="0"/>
                <a:ea typeface="ＭＳ Ｐゴシック" panose="020B0600070205080204" pitchFamily="34" charset="-128"/>
                <a:cs typeface="Times New Roman" panose="02020603050405020304" pitchFamily="18" charset="0"/>
                <a:sym typeface="Wingdings" pitchFamily="2" charset="2"/>
              </a:rPr>
              <a:t> d’obligation de suivre la jurisprudence (conception française déjà présente), même s’il faut la respecter le + possible</a:t>
            </a:r>
            <a:endParaRPr lang="fr-FR" altLang="fr-FR" sz="800"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Espace réservé de l'image des diapositives 1">
            <a:extLst>
              <a:ext uri="{FF2B5EF4-FFF2-40B4-BE49-F238E27FC236}">
                <a16:creationId xmlns:a16="http://schemas.microsoft.com/office/drawing/2014/main" id="{6F4EB258-8CD0-08E1-1CF2-A5D91382F524}"/>
              </a:ext>
            </a:extLst>
          </p:cNvPr>
          <p:cNvSpPr>
            <a:spLocks noGrp="1" noRot="1" noChangeAspect="1" noChangeArrowheads="1" noTextEdit="1"/>
          </p:cNvSpPr>
          <p:nvPr>
            <p:ph type="sldImg"/>
          </p:nvPr>
        </p:nvSpPr>
        <p:spPr>
          <a:ln/>
        </p:spPr>
      </p:sp>
      <p:sp>
        <p:nvSpPr>
          <p:cNvPr id="111618" name="Espace réservé des notes 2">
            <a:extLst>
              <a:ext uri="{FF2B5EF4-FFF2-40B4-BE49-F238E27FC236}">
                <a16:creationId xmlns:a16="http://schemas.microsoft.com/office/drawing/2014/main" id="{2C6B4564-D041-EB5A-8FFC-BC025AE5BE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111619" name="Espace réservé du numéro de diapositive 3">
            <a:extLst>
              <a:ext uri="{FF2B5EF4-FFF2-40B4-BE49-F238E27FC236}">
                <a16:creationId xmlns:a16="http://schemas.microsoft.com/office/drawing/2014/main" id="{6F79FF80-8ADF-1F72-2B08-84A8D62E41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B22B4E2-13D8-484B-AB0E-ACD032C4654F}" type="slidenum">
              <a:rPr lang="fr-FR" altLang="fr-FR" sz="1200" smtClean="0">
                <a:latin typeface="Tahoma" panose="020B0604030504040204" pitchFamily="34" charset="0"/>
              </a:rPr>
              <a:pPr/>
              <a:t>31</a:t>
            </a:fld>
            <a:endParaRPr lang="fr-FR" altLang="fr-FR" sz="1200">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97EDF8FB-460B-100B-B09A-8E80BA32E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881BE4E-5F09-404A-AA4F-94A7115832D7}" type="slidenum">
              <a:rPr lang="fr-FR" altLang="fr-FR" sz="1200" smtClean="0">
                <a:latin typeface="Tahoma" panose="020B0604030504040204" pitchFamily="34" charset="0"/>
              </a:rPr>
              <a:pPr/>
              <a:t>32</a:t>
            </a:fld>
            <a:endParaRPr lang="fr-FR" altLang="fr-FR" sz="1200">
              <a:latin typeface="Tahoma" panose="020B0604030504040204" pitchFamily="34" charset="0"/>
            </a:endParaRPr>
          </a:p>
        </p:txBody>
      </p:sp>
      <p:sp>
        <p:nvSpPr>
          <p:cNvPr id="113666" name="Rectangle 2">
            <a:extLst>
              <a:ext uri="{FF2B5EF4-FFF2-40B4-BE49-F238E27FC236}">
                <a16:creationId xmlns:a16="http://schemas.microsoft.com/office/drawing/2014/main" id="{02D111EE-3F80-548D-C80C-1A64A4556DA2}"/>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1C9D9AB4-7512-689B-CBF0-CC3172630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DB037418-3D62-5B43-533B-80C464F7B6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D1F847A-B045-1545-AFDC-1866BD081D53}" type="slidenum">
              <a:rPr lang="fr-FR" altLang="fr-FR" sz="1200" smtClean="0">
                <a:latin typeface="Tahoma" panose="020B0604030504040204" pitchFamily="34" charset="0"/>
              </a:rPr>
              <a:pPr/>
              <a:t>33</a:t>
            </a:fld>
            <a:endParaRPr lang="fr-FR" altLang="fr-FR" sz="1200">
              <a:latin typeface="Tahoma" panose="020B0604030504040204" pitchFamily="34" charset="0"/>
            </a:endParaRPr>
          </a:p>
        </p:txBody>
      </p:sp>
      <p:sp>
        <p:nvSpPr>
          <p:cNvPr id="115714" name="Rectangle 2">
            <a:extLst>
              <a:ext uri="{FF2B5EF4-FFF2-40B4-BE49-F238E27FC236}">
                <a16:creationId xmlns:a16="http://schemas.microsoft.com/office/drawing/2014/main" id="{4E2300CA-E31C-611E-82A8-0012B0C56BA0}"/>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D3127CDC-B4A1-432E-9D6F-E9E038CE2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449C8180-A221-6DEF-F894-0DE17EBED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7C470D5-C141-6740-A39D-073965C00398}" type="slidenum">
              <a:rPr lang="fr-FR" altLang="fr-FR" sz="1200" smtClean="0">
                <a:latin typeface="Tahoma" panose="020B0604030504040204" pitchFamily="34" charset="0"/>
              </a:rPr>
              <a:pPr/>
              <a:t>4</a:t>
            </a:fld>
            <a:endParaRPr lang="fr-FR" altLang="fr-FR" sz="1200">
              <a:latin typeface="Tahoma" panose="020B0604030504040204" pitchFamily="34" charset="0"/>
            </a:endParaRPr>
          </a:p>
        </p:txBody>
      </p:sp>
      <p:sp>
        <p:nvSpPr>
          <p:cNvPr id="29698" name="Rectangle 2">
            <a:extLst>
              <a:ext uri="{FF2B5EF4-FFF2-40B4-BE49-F238E27FC236}">
                <a16:creationId xmlns:a16="http://schemas.microsoft.com/office/drawing/2014/main" id="{B550C62C-42D7-CD58-7C2A-5889B05EAC4F}"/>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E66EAA7D-DABE-7002-CF57-0AC28F3B4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Times New Roman" panose="02020603050405020304" pitchFamily="18" charset="0"/>
                <a:ea typeface="ＭＳ Ｐゴシック" panose="020B0600070205080204" pitchFamily="34" charset="-128"/>
              </a:rPr>
              <a:t>1</a:t>
            </a:r>
            <a:r>
              <a:rPr lang="fr-CA" altLang="fr-FR" baseline="30000" dirty="0">
                <a:latin typeface="Times New Roman" panose="02020603050405020304" pitchFamily="18" charset="0"/>
                <a:ea typeface="ＭＳ Ｐゴシック" panose="020B0600070205080204" pitchFamily="34" charset="-128"/>
              </a:rPr>
              <a:t>er</a:t>
            </a:r>
            <a:r>
              <a:rPr lang="fr-CA" altLang="fr-FR" dirty="0">
                <a:latin typeface="Times New Roman" panose="02020603050405020304" pitchFamily="18" charset="0"/>
                <a:ea typeface="ＭＳ Ｐゴシック" panose="020B0600070205080204" pitchFamily="34" charset="-128"/>
              </a:rPr>
              <a:t> article a pour but s’abolir que </a:t>
            </a:r>
            <a:r>
              <a:rPr lang="fr-CA" altLang="fr-FR" dirty="0" err="1">
                <a:latin typeface="Times New Roman" panose="02020603050405020304" pitchFamily="18" charset="0"/>
                <a:ea typeface="ＭＳ Ｐゴシック" panose="020B0600070205080204" pitchFamily="34" charset="-128"/>
              </a:rPr>
              <a:t>pcq</a:t>
            </a:r>
            <a:r>
              <a:rPr lang="fr-CA" altLang="fr-FR" dirty="0">
                <a:latin typeface="Times New Roman" panose="02020603050405020304" pitchFamily="18" charset="0"/>
                <a:ea typeface="ＭＳ Ｐゴシック" panose="020B0600070205080204" pitchFamily="34" charset="-128"/>
              </a:rPr>
              <a:t> on nait dans une certaine famille on devrait avoir accès à certains privilèges particuliers.</a:t>
            </a:r>
          </a:p>
          <a:p>
            <a:pPr eaLnBrk="1" hangingPunct="1"/>
            <a:r>
              <a:rPr lang="fr-CA" altLang="fr-FR" dirty="0">
                <a:latin typeface="Times New Roman" panose="02020603050405020304" pitchFamily="18" charset="0"/>
                <a:ea typeface="ＭＳ Ｐゴシック" panose="020B0600070205080204" pitchFamily="34" charset="-128"/>
              </a:rPr>
              <a:t>Égalité entre les hommes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1E9E0FF3-ECAE-9E03-24AC-9997569A7A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5C994C4-9C73-174D-96B3-9D22707F7533}" type="slidenum">
              <a:rPr lang="fr-FR" altLang="fr-FR" sz="1200" smtClean="0">
                <a:latin typeface="Tahoma" panose="020B0604030504040204" pitchFamily="34" charset="0"/>
              </a:rPr>
              <a:pPr/>
              <a:t>5</a:t>
            </a:fld>
            <a:endParaRPr lang="fr-FR" altLang="fr-FR" sz="1200">
              <a:latin typeface="Tahoma" panose="020B0604030504040204" pitchFamily="34" charset="0"/>
            </a:endParaRPr>
          </a:p>
        </p:txBody>
      </p:sp>
      <p:sp>
        <p:nvSpPr>
          <p:cNvPr id="31746" name="Rectangle 2">
            <a:extLst>
              <a:ext uri="{FF2B5EF4-FFF2-40B4-BE49-F238E27FC236}">
                <a16:creationId xmlns:a16="http://schemas.microsoft.com/office/drawing/2014/main" id="{1452508C-A0DE-FE98-F8A0-6B6025B0116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2FF44E4-CC72-6E53-86EC-4B4E208C6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Times New Roman" panose="02020603050405020304" pitchFamily="18" charset="0"/>
                <a:ea typeface="ＭＳ Ｐゴシック" panose="020B0600070205080204" pitchFamily="34" charset="-128"/>
              </a:rPr>
              <a:t>La </a:t>
            </a:r>
            <a:r>
              <a:rPr lang="fr-CA" altLang="fr-FR" dirty="0" err="1">
                <a:latin typeface="Times New Roman" panose="02020603050405020304" pitchFamily="18" charset="0"/>
                <a:ea typeface="ＭＳ Ｐゴシック" panose="020B0600070205080204" pitchFamily="34" charset="-128"/>
              </a:rPr>
              <a:t>souvraineté</a:t>
            </a:r>
            <a:r>
              <a:rPr lang="fr-CA" altLang="fr-FR" dirty="0">
                <a:latin typeface="Times New Roman" panose="02020603050405020304" pitchFamily="18" charset="0"/>
                <a:ea typeface="ＭＳ Ｐゴシック" panose="020B0600070205080204" pitchFamily="34" charset="-128"/>
              </a:rPr>
              <a:t> c’est la nation, la loi doit être votée par des représentants de la nation.</a:t>
            </a:r>
          </a:p>
          <a:p>
            <a:pPr eaLnBrk="1" hangingPunct="1"/>
            <a:r>
              <a:rPr lang="fr-CA" altLang="fr-FR" dirty="0">
                <a:latin typeface="Times New Roman" panose="02020603050405020304" pitchFamily="18" charset="0"/>
                <a:ea typeface="ＭＳ Ｐゴシック" panose="020B0600070205080204" pitchFamily="34" charset="-128"/>
              </a:rPr>
              <a:t>Loi= expression de la volonté générale, pas celle du roi</a:t>
            </a:r>
          </a:p>
          <a:p>
            <a:pPr eaLnBrk="1" hangingPunct="1"/>
            <a:endParaRPr lang="fr-CA" altLang="fr-FR" dirty="0">
              <a:latin typeface="Times New Roman" panose="02020603050405020304" pitchFamily="18" charset="0"/>
              <a:ea typeface="ＭＳ Ｐゴシック" panose="020B0600070205080204" pitchFamily="34" charset="-128"/>
            </a:endParaRPr>
          </a:p>
          <a:p>
            <a:pPr eaLnBrk="1" hangingPunct="1"/>
            <a:r>
              <a:rPr lang="fr-CA" altLang="fr-FR" dirty="0">
                <a:latin typeface="Times New Roman" panose="02020603050405020304" pitchFamily="18" charset="0"/>
                <a:ea typeface="ＭＳ Ｐゴシック" panose="020B0600070205080204" pitchFamily="34" charset="-128"/>
              </a:rPr>
              <a:t>Toujours système parlementaire en France: idée que ce doit être des gens ÉLUS qui votent les lois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4893C7C-CE57-7B13-29FA-AA87D46F6E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4457600-8339-C04D-BDE0-1F72228EBA88}" type="slidenum">
              <a:rPr lang="fr-FR" altLang="fr-FR" sz="1200" smtClean="0">
                <a:latin typeface="Tahoma" panose="020B0604030504040204" pitchFamily="34" charset="0"/>
              </a:rPr>
              <a:pPr/>
              <a:t>6</a:t>
            </a:fld>
            <a:endParaRPr lang="fr-FR" altLang="fr-FR" sz="1200">
              <a:latin typeface="Tahoma" panose="020B0604030504040204" pitchFamily="34" charset="0"/>
            </a:endParaRPr>
          </a:p>
        </p:txBody>
      </p:sp>
      <p:sp>
        <p:nvSpPr>
          <p:cNvPr id="35842" name="Rectangle 2">
            <a:extLst>
              <a:ext uri="{FF2B5EF4-FFF2-40B4-BE49-F238E27FC236}">
                <a16:creationId xmlns:a16="http://schemas.microsoft.com/office/drawing/2014/main" id="{DBCA28ED-7D4A-E3AB-956B-5065AA25AAE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0DEDA476-12CC-F29F-D204-DF04A6FCC5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Times New Roman" panose="02020603050405020304" pitchFamily="18" charset="0"/>
                <a:ea typeface="ＭＳ Ｐゴシック" panose="020B0600070205080204" pitchFamily="34" charset="-128"/>
              </a:rPr>
              <a:t>Chose qui n’étaient pas reconnues avant 1789</a:t>
            </a:r>
          </a:p>
          <a:p>
            <a:pPr eaLnBrk="1" hangingPunct="1"/>
            <a:endParaRPr lang="fr-CA" altLang="fr-FR" dirty="0">
              <a:latin typeface="Times New Roman" panose="02020603050405020304" pitchFamily="18" charset="0"/>
              <a:ea typeface="ＭＳ Ｐゴシック" panose="020B0600070205080204" pitchFamily="34" charset="-128"/>
            </a:endParaRPr>
          </a:p>
          <a:p>
            <a:pPr eaLnBrk="1" hangingPunct="1"/>
            <a:r>
              <a:rPr lang="fr-CA" altLang="fr-FR" dirty="0">
                <a:latin typeface="Times New Roman" panose="02020603050405020304" pitchFamily="18" charset="0"/>
                <a:ea typeface="ＭＳ Ｐゴシック" panose="020B0600070205080204" pitchFamily="34" charset="-128"/>
              </a:rPr>
              <a:t>-propriétaires ne veulent pas qu’elles puissent être confisquée par le roi ou qu’ils soient privés de leur droits</a:t>
            </a:r>
          </a:p>
          <a:p>
            <a:pPr eaLnBrk="1" hangingPunct="1"/>
            <a:endParaRPr lang="fr-CA" altLang="fr-FR" dirty="0">
              <a:latin typeface="Times New Roman" panose="02020603050405020304" pitchFamily="18" charset="0"/>
              <a:ea typeface="ＭＳ Ｐゴシック" panose="020B0600070205080204" pitchFamily="34" charset="-128"/>
            </a:endParaRPr>
          </a:p>
          <a:p>
            <a:pPr eaLnBrk="1" hangingPunct="1"/>
            <a:r>
              <a:rPr lang="fr-CA" altLang="fr-FR" dirty="0">
                <a:latin typeface="Times New Roman" panose="02020603050405020304" pitchFamily="18" charset="0"/>
                <a:ea typeface="ＭＳ Ｐゴシック" panose="020B0600070205080204" pitchFamily="34" charset="-128"/>
              </a:rPr>
              <a:t>Nouvelle philosophie politique: on accepte plus que le pouvoir du Roi vienne de Dieu, on veut qu’il soit encadré par la loi et qu’il le partage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ce réservé de l'image des diapositives 1">
            <a:extLst>
              <a:ext uri="{FF2B5EF4-FFF2-40B4-BE49-F238E27FC236}">
                <a16:creationId xmlns:a16="http://schemas.microsoft.com/office/drawing/2014/main" id="{ED5503D0-2D1C-450D-96A7-A038E760AC65}"/>
              </a:ext>
            </a:extLst>
          </p:cNvPr>
          <p:cNvSpPr>
            <a:spLocks noGrp="1" noRot="1" noChangeAspect="1" noChangeArrowheads="1" noTextEdit="1"/>
          </p:cNvSpPr>
          <p:nvPr>
            <p:ph type="sldImg"/>
          </p:nvPr>
        </p:nvSpPr>
        <p:spPr>
          <a:ln/>
        </p:spPr>
      </p:sp>
      <p:sp>
        <p:nvSpPr>
          <p:cNvPr id="44034" name="Espace réservé des notes 2">
            <a:extLst>
              <a:ext uri="{FF2B5EF4-FFF2-40B4-BE49-F238E27FC236}">
                <a16:creationId xmlns:a16="http://schemas.microsoft.com/office/drawing/2014/main" id="{83F02093-02FA-8B55-C1EE-E91FDA2FB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1792: on abolit la royauté- la France devient une république</a:t>
            </a:r>
          </a:p>
          <a:p>
            <a:endParaRPr lang="fr-FR" altLang="fr-FR" dirty="0">
              <a:latin typeface="Arial" panose="020B0604020202020204" pitchFamily="34" charset="0"/>
              <a:ea typeface="ＭＳ Ｐゴシック" panose="020B0600070205080204" pitchFamily="34" charset="-128"/>
            </a:endParaRPr>
          </a:p>
          <a:p>
            <a:r>
              <a:rPr lang="fr-FR" altLang="fr-FR" dirty="0">
                <a:latin typeface="Arial" panose="020B0604020202020204" pitchFamily="34" charset="0"/>
                <a:ea typeface="ＭＳ Ｐゴシック" panose="020B0600070205080204" pitchFamily="34" charset="-128"/>
              </a:rPr>
              <a:t>Féodalité, avantages des fils ainés par rapport aux plus jeunes sont abolis= on met en pratique le principe d’égalité</a:t>
            </a:r>
          </a:p>
          <a:p>
            <a:endParaRPr lang="fr-FR" altLang="fr-FR" dirty="0">
              <a:latin typeface="Arial" panose="020B0604020202020204" pitchFamily="34" charset="0"/>
              <a:ea typeface="ＭＳ Ｐゴシック" panose="020B0600070205080204" pitchFamily="34" charset="-128"/>
            </a:endParaRPr>
          </a:p>
          <a:p>
            <a:r>
              <a:rPr lang="fr-FR" altLang="fr-FR" dirty="0">
                <a:latin typeface="Arial" panose="020B0604020202020204" pitchFamily="34" charset="0"/>
                <a:ea typeface="ＭＳ Ｐゴシック" panose="020B0600070205080204" pitchFamily="34" charset="-128"/>
              </a:rPr>
              <a:t>Groupe de femmes qui se présente à l’Assemblée nationale pour faire valoir leur droit= projet de déclaration n’aura pas de suite concrète</a:t>
            </a:r>
          </a:p>
        </p:txBody>
      </p:sp>
      <p:sp>
        <p:nvSpPr>
          <p:cNvPr id="44035" name="Espace réservé du numéro de diapositive 3">
            <a:extLst>
              <a:ext uri="{FF2B5EF4-FFF2-40B4-BE49-F238E27FC236}">
                <a16:creationId xmlns:a16="http://schemas.microsoft.com/office/drawing/2014/main" id="{7B10A9F8-64BA-CA10-4199-3FBD461937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A1EEA1A-B77E-9C41-A7AE-B6B239C67799}" type="slidenum">
              <a:rPr lang="fr-FR" altLang="fr-FR" sz="1200" smtClean="0">
                <a:latin typeface="Tahoma" panose="020B0604030504040204" pitchFamily="34" charset="0"/>
              </a:rPr>
              <a:pPr/>
              <a:t>7</a:t>
            </a:fld>
            <a:endParaRPr lang="fr-FR" altLang="fr-FR" sz="1200">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87CDAC13-57DA-293A-6F80-570DCAE7B3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0939451-6E8B-0D4C-B96C-0760C4221BB2}" type="slidenum">
              <a:rPr lang="fr-FR" altLang="fr-FR" sz="1200" smtClean="0">
                <a:latin typeface="Tahoma" panose="020B0604030504040204" pitchFamily="34" charset="0"/>
              </a:rPr>
              <a:pPr/>
              <a:t>8</a:t>
            </a:fld>
            <a:endParaRPr lang="fr-FR" altLang="fr-FR" sz="1200">
              <a:latin typeface="Tahoma" panose="020B0604030504040204" pitchFamily="34" charset="0"/>
            </a:endParaRPr>
          </a:p>
        </p:txBody>
      </p:sp>
      <p:sp>
        <p:nvSpPr>
          <p:cNvPr id="48130" name="Rectangle 2">
            <a:extLst>
              <a:ext uri="{FF2B5EF4-FFF2-40B4-BE49-F238E27FC236}">
                <a16:creationId xmlns:a16="http://schemas.microsoft.com/office/drawing/2014/main" id="{13D12648-5FA6-7666-5B08-0C43E944DC0F}"/>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F2E5724A-AA11-9552-54FB-D2507E729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5E779FA6-41E7-874D-0F3D-B52426FF77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E5889B4-A442-2740-9C4F-C18AFB456958}" type="slidenum">
              <a:rPr lang="fr-FR" altLang="fr-FR" sz="1200" smtClean="0">
                <a:latin typeface="Tahoma" panose="020B0604030504040204" pitchFamily="34" charset="0"/>
              </a:rPr>
              <a:pPr/>
              <a:t>9</a:t>
            </a:fld>
            <a:endParaRPr lang="fr-FR" altLang="fr-FR" sz="1200">
              <a:latin typeface="Tahoma" panose="020B0604030504040204" pitchFamily="34" charset="0"/>
            </a:endParaRPr>
          </a:p>
        </p:txBody>
      </p:sp>
      <p:sp>
        <p:nvSpPr>
          <p:cNvPr id="50178" name="Rectangle 2">
            <a:extLst>
              <a:ext uri="{FF2B5EF4-FFF2-40B4-BE49-F238E27FC236}">
                <a16:creationId xmlns:a16="http://schemas.microsoft.com/office/drawing/2014/main" id="{7ECC6015-BE2B-FC01-478A-EBB2F8910679}"/>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8AAB623-4E4F-3B8A-97AA-0A6C4394C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3">
            <a:extLst>
              <a:ext uri="{FF2B5EF4-FFF2-40B4-BE49-F238E27FC236}">
                <a16:creationId xmlns:a16="http://schemas.microsoft.com/office/drawing/2014/main" id="{082B41B4-ED52-C71D-EC19-A2AD263C3C0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92E84D0B-53E1-C4F4-FAE9-FA9CAD5E52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18BBF3-0091-52C9-69C6-F76319F6046D}"/>
              </a:ext>
            </a:extLst>
          </p:cNvPr>
          <p:cNvSpPr>
            <a:spLocks noGrp="1" noChangeArrowheads="1"/>
          </p:cNvSpPr>
          <p:nvPr>
            <p:ph type="sldNum" sz="quarter" idx="12"/>
          </p:nvPr>
        </p:nvSpPr>
        <p:spPr>
          <a:ln/>
        </p:spPr>
        <p:txBody>
          <a:bodyPr/>
          <a:lstStyle>
            <a:lvl1pPr>
              <a:defRPr/>
            </a:lvl1pPr>
          </a:lstStyle>
          <a:p>
            <a:pPr>
              <a:defRPr/>
            </a:pPr>
            <a:fld id="{2CCE33A6-C084-C246-887F-95349025B429}" type="slidenum">
              <a:rPr lang="en-US" altLang="fr-FR"/>
              <a:pPr>
                <a:defRPr/>
              </a:pPr>
              <a:t>‹n°›</a:t>
            </a:fld>
            <a:endParaRPr lang="en-US" altLang="fr-FR"/>
          </a:p>
        </p:txBody>
      </p:sp>
    </p:spTree>
    <p:extLst>
      <p:ext uri="{BB962C8B-B14F-4D97-AF65-F5344CB8AC3E}">
        <p14:creationId xmlns:p14="http://schemas.microsoft.com/office/powerpoint/2010/main" val="407174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5130F989-F39A-F77C-950D-92299565E18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10D0B3A9-A396-DBA3-8EF1-997AD7F6A6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D994C62-ACF4-97B4-8934-ACE3204D2EFE}"/>
              </a:ext>
            </a:extLst>
          </p:cNvPr>
          <p:cNvSpPr>
            <a:spLocks noGrp="1" noChangeArrowheads="1"/>
          </p:cNvSpPr>
          <p:nvPr>
            <p:ph type="sldNum" sz="quarter" idx="12"/>
          </p:nvPr>
        </p:nvSpPr>
        <p:spPr>
          <a:ln/>
        </p:spPr>
        <p:txBody>
          <a:bodyPr/>
          <a:lstStyle>
            <a:lvl1pPr>
              <a:defRPr/>
            </a:lvl1pPr>
          </a:lstStyle>
          <a:p>
            <a:pPr>
              <a:defRPr/>
            </a:pPr>
            <a:fld id="{F0B34097-F5A3-7C4D-95FC-5E1657CF14F0}" type="slidenum">
              <a:rPr lang="en-US" altLang="fr-FR"/>
              <a:pPr>
                <a:defRPr/>
              </a:pPr>
              <a:t>‹n°›</a:t>
            </a:fld>
            <a:endParaRPr lang="en-US" altLang="fr-FR"/>
          </a:p>
        </p:txBody>
      </p:sp>
    </p:spTree>
    <p:extLst>
      <p:ext uri="{BB962C8B-B14F-4D97-AF65-F5344CB8AC3E}">
        <p14:creationId xmlns:p14="http://schemas.microsoft.com/office/powerpoint/2010/main" val="391562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B57D5DC6-4492-B324-15F2-92C959451D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3DFE6FC0-D688-1772-002E-B349B0BE00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F8C26DC-05DE-A68F-9E84-7B00F313588F}"/>
              </a:ext>
            </a:extLst>
          </p:cNvPr>
          <p:cNvSpPr>
            <a:spLocks noGrp="1" noChangeArrowheads="1"/>
          </p:cNvSpPr>
          <p:nvPr>
            <p:ph type="sldNum" sz="quarter" idx="12"/>
          </p:nvPr>
        </p:nvSpPr>
        <p:spPr>
          <a:ln/>
        </p:spPr>
        <p:txBody>
          <a:bodyPr/>
          <a:lstStyle>
            <a:lvl1pPr>
              <a:defRPr/>
            </a:lvl1pPr>
          </a:lstStyle>
          <a:p>
            <a:pPr>
              <a:defRPr/>
            </a:pPr>
            <a:fld id="{21377EF5-E67C-6C41-8DDA-D96EB5DCB820}" type="slidenum">
              <a:rPr lang="en-US" altLang="fr-FR"/>
              <a:pPr>
                <a:defRPr/>
              </a:pPr>
              <a:t>‹n°›</a:t>
            </a:fld>
            <a:endParaRPr lang="en-US" altLang="fr-FR"/>
          </a:p>
        </p:txBody>
      </p:sp>
    </p:spTree>
    <p:extLst>
      <p:ext uri="{BB962C8B-B14F-4D97-AF65-F5344CB8AC3E}">
        <p14:creationId xmlns:p14="http://schemas.microsoft.com/office/powerpoint/2010/main" val="242616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9737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Rectangle 3">
            <a:extLst>
              <a:ext uri="{FF2B5EF4-FFF2-40B4-BE49-F238E27FC236}">
                <a16:creationId xmlns:a16="http://schemas.microsoft.com/office/drawing/2014/main" id="{D548E792-E180-675C-A096-E5458816D2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15513906-B232-D385-8D2B-4B3BF602A0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E8572CE-E883-3FC4-720E-DA7130231F73}"/>
              </a:ext>
            </a:extLst>
          </p:cNvPr>
          <p:cNvSpPr>
            <a:spLocks noGrp="1" noChangeArrowheads="1"/>
          </p:cNvSpPr>
          <p:nvPr>
            <p:ph type="sldNum" sz="quarter" idx="12"/>
          </p:nvPr>
        </p:nvSpPr>
        <p:spPr>
          <a:ln/>
        </p:spPr>
        <p:txBody>
          <a:bodyPr/>
          <a:lstStyle>
            <a:lvl1pPr>
              <a:defRPr/>
            </a:lvl1pPr>
          </a:lstStyle>
          <a:p>
            <a:pPr>
              <a:defRPr/>
            </a:pPr>
            <a:fld id="{93079D8F-1F47-7545-BD7F-19395F10D6B7}" type="slidenum">
              <a:rPr lang="en-US" altLang="fr-FR"/>
              <a:pPr>
                <a:defRPr/>
              </a:pPr>
              <a:t>‹n°›</a:t>
            </a:fld>
            <a:endParaRPr lang="en-US" altLang="fr-FR"/>
          </a:p>
        </p:txBody>
      </p:sp>
    </p:spTree>
    <p:extLst>
      <p:ext uri="{BB962C8B-B14F-4D97-AF65-F5344CB8AC3E}">
        <p14:creationId xmlns:p14="http://schemas.microsoft.com/office/powerpoint/2010/main" val="334770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5CAA5C11-8F7E-97FC-0AB4-F0586DDFBF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0E7EDFD8-5796-A099-42D9-13C633FCED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23957F-9B6D-D85D-7B6C-B37DDEA19146}"/>
              </a:ext>
            </a:extLst>
          </p:cNvPr>
          <p:cNvSpPr>
            <a:spLocks noGrp="1" noChangeArrowheads="1"/>
          </p:cNvSpPr>
          <p:nvPr>
            <p:ph type="sldNum" sz="quarter" idx="12"/>
          </p:nvPr>
        </p:nvSpPr>
        <p:spPr>
          <a:ln/>
        </p:spPr>
        <p:txBody>
          <a:bodyPr/>
          <a:lstStyle>
            <a:lvl1pPr>
              <a:defRPr/>
            </a:lvl1pPr>
          </a:lstStyle>
          <a:p>
            <a:pPr>
              <a:defRPr/>
            </a:pPr>
            <a:fld id="{C6277276-1AD2-5C49-80AD-E4D55129ED39}" type="slidenum">
              <a:rPr lang="en-US" altLang="fr-FR"/>
              <a:pPr>
                <a:defRPr/>
              </a:pPr>
              <a:t>‹n°›</a:t>
            </a:fld>
            <a:endParaRPr lang="en-US" altLang="fr-FR"/>
          </a:p>
        </p:txBody>
      </p:sp>
    </p:spTree>
    <p:extLst>
      <p:ext uri="{BB962C8B-B14F-4D97-AF65-F5344CB8AC3E}">
        <p14:creationId xmlns:p14="http://schemas.microsoft.com/office/powerpoint/2010/main" val="104278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3">
            <a:extLst>
              <a:ext uri="{FF2B5EF4-FFF2-40B4-BE49-F238E27FC236}">
                <a16:creationId xmlns:a16="http://schemas.microsoft.com/office/drawing/2014/main" id="{98C463FE-2F3B-4102-DC4E-961D630C63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CCAFDE19-8163-6733-B221-07B610C7DC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4E8560F-AD1A-1B76-7DCE-CCE66B0C3447}"/>
              </a:ext>
            </a:extLst>
          </p:cNvPr>
          <p:cNvSpPr>
            <a:spLocks noGrp="1" noChangeArrowheads="1"/>
          </p:cNvSpPr>
          <p:nvPr>
            <p:ph type="sldNum" sz="quarter" idx="12"/>
          </p:nvPr>
        </p:nvSpPr>
        <p:spPr>
          <a:ln/>
        </p:spPr>
        <p:txBody>
          <a:bodyPr/>
          <a:lstStyle>
            <a:lvl1pPr>
              <a:defRPr/>
            </a:lvl1pPr>
          </a:lstStyle>
          <a:p>
            <a:pPr>
              <a:defRPr/>
            </a:pPr>
            <a:fld id="{85724E4B-B0E7-A646-B0BD-AE895C8E5684}" type="slidenum">
              <a:rPr lang="en-US" altLang="fr-FR"/>
              <a:pPr>
                <a:defRPr/>
              </a:pPr>
              <a:t>‹n°›</a:t>
            </a:fld>
            <a:endParaRPr lang="en-US" altLang="fr-FR"/>
          </a:p>
        </p:txBody>
      </p:sp>
    </p:spTree>
    <p:extLst>
      <p:ext uri="{BB962C8B-B14F-4D97-AF65-F5344CB8AC3E}">
        <p14:creationId xmlns:p14="http://schemas.microsoft.com/office/powerpoint/2010/main" val="248669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3">
            <a:extLst>
              <a:ext uri="{FF2B5EF4-FFF2-40B4-BE49-F238E27FC236}">
                <a16:creationId xmlns:a16="http://schemas.microsoft.com/office/drawing/2014/main" id="{D0A9C68C-17F8-3A04-128E-A7DDC1C42D9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A4C7D95A-2933-C4FA-549A-2816BA12C6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93E61398-4E80-08A7-09A7-F77DFBFB8BE8}"/>
              </a:ext>
            </a:extLst>
          </p:cNvPr>
          <p:cNvSpPr>
            <a:spLocks noGrp="1" noChangeArrowheads="1"/>
          </p:cNvSpPr>
          <p:nvPr>
            <p:ph type="sldNum" sz="quarter" idx="12"/>
          </p:nvPr>
        </p:nvSpPr>
        <p:spPr>
          <a:ln/>
        </p:spPr>
        <p:txBody>
          <a:bodyPr/>
          <a:lstStyle>
            <a:lvl1pPr>
              <a:defRPr/>
            </a:lvl1pPr>
          </a:lstStyle>
          <a:p>
            <a:pPr>
              <a:defRPr/>
            </a:pPr>
            <a:fld id="{2785F009-87C8-0045-A820-ECB3D543742B}" type="slidenum">
              <a:rPr lang="en-US" altLang="fr-FR"/>
              <a:pPr>
                <a:defRPr/>
              </a:pPr>
              <a:t>‹n°›</a:t>
            </a:fld>
            <a:endParaRPr lang="en-US" altLang="fr-FR"/>
          </a:p>
        </p:txBody>
      </p:sp>
    </p:spTree>
    <p:extLst>
      <p:ext uri="{BB962C8B-B14F-4D97-AF65-F5344CB8AC3E}">
        <p14:creationId xmlns:p14="http://schemas.microsoft.com/office/powerpoint/2010/main" val="131532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3">
            <a:extLst>
              <a:ext uri="{FF2B5EF4-FFF2-40B4-BE49-F238E27FC236}">
                <a16:creationId xmlns:a16="http://schemas.microsoft.com/office/drawing/2014/main" id="{55D25230-BF54-A688-BB99-1AD723136F8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789B9C5F-D77D-2D29-5912-1C74E87034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BB4E121D-DA9D-3F77-59AD-292D11E3672A}"/>
              </a:ext>
            </a:extLst>
          </p:cNvPr>
          <p:cNvSpPr>
            <a:spLocks noGrp="1" noChangeArrowheads="1"/>
          </p:cNvSpPr>
          <p:nvPr>
            <p:ph type="sldNum" sz="quarter" idx="12"/>
          </p:nvPr>
        </p:nvSpPr>
        <p:spPr>
          <a:ln/>
        </p:spPr>
        <p:txBody>
          <a:bodyPr/>
          <a:lstStyle>
            <a:lvl1pPr>
              <a:defRPr/>
            </a:lvl1pPr>
          </a:lstStyle>
          <a:p>
            <a:pPr>
              <a:defRPr/>
            </a:pPr>
            <a:fld id="{F6A1E5B2-2C98-C44B-A1FC-68E7B620E401}" type="slidenum">
              <a:rPr lang="en-US" altLang="fr-FR"/>
              <a:pPr>
                <a:defRPr/>
              </a:pPr>
              <a:t>‹n°›</a:t>
            </a:fld>
            <a:endParaRPr lang="en-US" altLang="fr-FR"/>
          </a:p>
        </p:txBody>
      </p:sp>
    </p:spTree>
    <p:extLst>
      <p:ext uri="{BB962C8B-B14F-4D97-AF65-F5344CB8AC3E}">
        <p14:creationId xmlns:p14="http://schemas.microsoft.com/office/powerpoint/2010/main" val="9124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3">
            <a:extLst>
              <a:ext uri="{FF2B5EF4-FFF2-40B4-BE49-F238E27FC236}">
                <a16:creationId xmlns:a16="http://schemas.microsoft.com/office/drawing/2014/main" id="{E7947BDE-3A48-F5ED-01F8-29692BADD1F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8B125E2D-873A-A495-1F23-B42E3D41CB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A821EB-B200-B392-0B48-D4554A42D113}"/>
              </a:ext>
            </a:extLst>
          </p:cNvPr>
          <p:cNvSpPr>
            <a:spLocks noGrp="1" noChangeArrowheads="1"/>
          </p:cNvSpPr>
          <p:nvPr>
            <p:ph type="sldNum" sz="quarter" idx="12"/>
          </p:nvPr>
        </p:nvSpPr>
        <p:spPr>
          <a:ln/>
        </p:spPr>
        <p:txBody>
          <a:bodyPr/>
          <a:lstStyle>
            <a:lvl1pPr>
              <a:defRPr/>
            </a:lvl1pPr>
          </a:lstStyle>
          <a:p>
            <a:pPr>
              <a:defRPr/>
            </a:pPr>
            <a:fld id="{EEFC8574-C015-3F45-BF1B-01BF412FF837}" type="slidenum">
              <a:rPr lang="en-US" altLang="fr-FR"/>
              <a:pPr>
                <a:defRPr/>
              </a:pPr>
              <a:t>‹n°›</a:t>
            </a:fld>
            <a:endParaRPr lang="en-US" altLang="fr-FR"/>
          </a:p>
        </p:txBody>
      </p:sp>
    </p:spTree>
    <p:extLst>
      <p:ext uri="{BB962C8B-B14F-4D97-AF65-F5344CB8AC3E}">
        <p14:creationId xmlns:p14="http://schemas.microsoft.com/office/powerpoint/2010/main" val="177881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927F0DD-0C92-C0F8-DF6D-AC1AB832D46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B8091689-DA72-0769-6BE2-7ABFC34C8A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0B978D9-2C20-B9DC-1C8F-89E191DF5A3B}"/>
              </a:ext>
            </a:extLst>
          </p:cNvPr>
          <p:cNvSpPr>
            <a:spLocks noGrp="1" noChangeArrowheads="1"/>
          </p:cNvSpPr>
          <p:nvPr>
            <p:ph type="sldNum" sz="quarter" idx="12"/>
          </p:nvPr>
        </p:nvSpPr>
        <p:spPr>
          <a:ln/>
        </p:spPr>
        <p:txBody>
          <a:bodyPr/>
          <a:lstStyle>
            <a:lvl1pPr>
              <a:defRPr/>
            </a:lvl1pPr>
          </a:lstStyle>
          <a:p>
            <a:pPr>
              <a:defRPr/>
            </a:pPr>
            <a:fld id="{4DDD0BFF-CB7F-6A4C-A544-82562B0137E2}" type="slidenum">
              <a:rPr lang="en-US" altLang="fr-FR"/>
              <a:pPr>
                <a:defRPr/>
              </a:pPr>
              <a:t>‹n°›</a:t>
            </a:fld>
            <a:endParaRPr lang="en-US" altLang="fr-FR"/>
          </a:p>
        </p:txBody>
      </p:sp>
    </p:spTree>
    <p:extLst>
      <p:ext uri="{BB962C8B-B14F-4D97-AF65-F5344CB8AC3E}">
        <p14:creationId xmlns:p14="http://schemas.microsoft.com/office/powerpoint/2010/main" val="289841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809D9DF6-D174-45A7-8F45-20F1303044A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0DACF539-47A4-6BC1-B543-C6787F8C5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99CC335-26D4-6F15-CADB-3A2257330FAB}"/>
              </a:ext>
            </a:extLst>
          </p:cNvPr>
          <p:cNvSpPr>
            <a:spLocks noGrp="1" noChangeArrowheads="1"/>
          </p:cNvSpPr>
          <p:nvPr>
            <p:ph type="sldNum" sz="quarter" idx="12"/>
          </p:nvPr>
        </p:nvSpPr>
        <p:spPr>
          <a:ln/>
        </p:spPr>
        <p:txBody>
          <a:bodyPr/>
          <a:lstStyle>
            <a:lvl1pPr>
              <a:defRPr/>
            </a:lvl1pPr>
          </a:lstStyle>
          <a:p>
            <a:pPr>
              <a:defRPr/>
            </a:pPr>
            <a:fld id="{048CEB0D-CD60-FB45-A754-7C69ADAAE27B}" type="slidenum">
              <a:rPr lang="en-US" altLang="fr-FR"/>
              <a:pPr>
                <a:defRPr/>
              </a:pPr>
              <a:t>‹n°›</a:t>
            </a:fld>
            <a:endParaRPr lang="en-US" altLang="fr-FR"/>
          </a:p>
        </p:txBody>
      </p:sp>
    </p:spTree>
    <p:extLst>
      <p:ext uri="{BB962C8B-B14F-4D97-AF65-F5344CB8AC3E}">
        <p14:creationId xmlns:p14="http://schemas.microsoft.com/office/powerpoint/2010/main" val="218715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2621AADD-D62B-6577-D0A1-0B0F40FF56D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95B98992-B4C7-DC90-BCC5-F4679DF049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4C597D4-7BAA-82D6-2533-828C09FA706C}"/>
              </a:ext>
            </a:extLst>
          </p:cNvPr>
          <p:cNvSpPr>
            <a:spLocks noGrp="1" noChangeArrowheads="1"/>
          </p:cNvSpPr>
          <p:nvPr>
            <p:ph type="sldNum" sz="quarter" idx="12"/>
          </p:nvPr>
        </p:nvSpPr>
        <p:spPr>
          <a:ln/>
        </p:spPr>
        <p:txBody>
          <a:bodyPr/>
          <a:lstStyle>
            <a:lvl1pPr>
              <a:defRPr/>
            </a:lvl1pPr>
          </a:lstStyle>
          <a:p>
            <a:pPr>
              <a:defRPr/>
            </a:pPr>
            <a:fld id="{51E9DA8D-7D5D-374D-B291-4AD9A33E6453}" type="slidenum">
              <a:rPr lang="en-US" altLang="fr-FR"/>
              <a:pPr>
                <a:defRPr/>
              </a:pPr>
              <a:t>‹n°›</a:t>
            </a:fld>
            <a:endParaRPr lang="en-US" altLang="fr-FR"/>
          </a:p>
        </p:txBody>
      </p:sp>
    </p:spTree>
    <p:extLst>
      <p:ext uri="{BB962C8B-B14F-4D97-AF65-F5344CB8AC3E}">
        <p14:creationId xmlns:p14="http://schemas.microsoft.com/office/powerpoint/2010/main" val="326144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499CAB-74B1-7193-A0A0-03D449C3FCF7}"/>
              </a:ext>
            </a:extLst>
          </p:cNvPr>
          <p:cNvSpPr>
            <a:spLocks noGrp="1" noChangeArrowheads="1"/>
          </p:cNvSpPr>
          <p:nvPr>
            <p:ph type="body" idx="1"/>
          </p:nvPr>
        </p:nvSpPr>
        <p:spPr bwMode="auto">
          <a:xfrm>
            <a:off x="609600" y="457200"/>
            <a:ext cx="7848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fr-CA" altLang="fr-FR"/>
          </a:p>
        </p:txBody>
      </p:sp>
      <p:sp>
        <p:nvSpPr>
          <p:cNvPr id="205827" name="Rectangle 3">
            <a:extLst>
              <a:ext uri="{FF2B5EF4-FFF2-40B4-BE49-F238E27FC236}">
                <a16:creationId xmlns:a16="http://schemas.microsoft.com/office/drawing/2014/main" id="{451007B0-A54A-C84A-23B5-FC9F2233001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mn-cs"/>
              </a:defRPr>
            </a:lvl1pPr>
          </a:lstStyle>
          <a:p>
            <a:pPr>
              <a:defRPr/>
            </a:pPr>
            <a:endParaRPr lang="en-US"/>
          </a:p>
        </p:txBody>
      </p:sp>
      <p:sp>
        <p:nvSpPr>
          <p:cNvPr id="205828" name="Rectangle 4">
            <a:extLst>
              <a:ext uri="{FF2B5EF4-FFF2-40B4-BE49-F238E27FC236}">
                <a16:creationId xmlns:a16="http://schemas.microsoft.com/office/drawing/2014/main" id="{14DC9351-B05C-43FC-F769-C75C093F8C0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mn-ea"/>
                <a:cs typeface="+mn-cs"/>
              </a:defRPr>
            </a:lvl1pPr>
          </a:lstStyle>
          <a:p>
            <a:pPr>
              <a:defRPr/>
            </a:pPr>
            <a:endParaRPr lang="en-US"/>
          </a:p>
        </p:txBody>
      </p:sp>
      <p:sp>
        <p:nvSpPr>
          <p:cNvPr id="205829" name="Rectangle 5">
            <a:extLst>
              <a:ext uri="{FF2B5EF4-FFF2-40B4-BE49-F238E27FC236}">
                <a16:creationId xmlns:a16="http://schemas.microsoft.com/office/drawing/2014/main" id="{717CF39C-BF82-FEDD-E454-109BEBBC3220}"/>
              </a:ext>
            </a:extLst>
          </p:cNvPr>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757F88F8-DBDC-D647-BB69-1423204FBC28}"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ＭＳ Ｐゴシック" charset="0"/>
          <a:cs typeface="ＭＳ Ｐゴシック" charset="0"/>
        </a:defRPr>
      </a:lvl1pPr>
      <a:lvl2pPr marL="1066800" indent="-609600" algn="l" rtl="0" eaLnBrk="0" fontAlgn="base" hangingPunct="0">
        <a:spcBef>
          <a:spcPct val="20000"/>
        </a:spcBef>
        <a:spcAft>
          <a:spcPct val="0"/>
        </a:spcAft>
        <a:buAutoNum type="alphaLcPeriod"/>
        <a:defRPr sz="3200">
          <a:solidFill>
            <a:srgbClr val="FF6600"/>
          </a:solidFill>
          <a:latin typeface="+mn-lt"/>
          <a:ea typeface="ＭＳ Ｐゴシック" charset="0"/>
        </a:defRPr>
      </a:lvl2pPr>
      <a:lvl3pPr marL="1524000" indent="-609600" algn="l" rtl="0" eaLnBrk="0" fontAlgn="base" hangingPunct="0">
        <a:spcBef>
          <a:spcPct val="20000"/>
        </a:spcBef>
        <a:spcAft>
          <a:spcPct val="0"/>
        </a:spcAft>
        <a:buClr>
          <a:srgbClr val="990099"/>
        </a:buClr>
        <a:buAutoNum type="romanLcPeriod"/>
        <a:defRPr sz="3200">
          <a:solidFill>
            <a:srgbClr val="990099"/>
          </a:solidFill>
          <a:latin typeface="+mn-lt"/>
          <a:ea typeface="ＭＳ Ｐゴシック" charset="0"/>
        </a:defRPr>
      </a:lvl3pPr>
      <a:lvl4pPr marL="1905000" indent="-533400" algn="l" rtl="0" eaLnBrk="0" fontAlgn="base" hangingPunct="0">
        <a:spcBef>
          <a:spcPct val="20000"/>
        </a:spcBef>
        <a:spcAft>
          <a:spcPct val="0"/>
        </a:spcAft>
        <a:buClr>
          <a:schemeClr val="accent2"/>
        </a:buClr>
        <a:buAutoNum type="arabicParenR"/>
        <a:defRPr sz="2800">
          <a:solidFill>
            <a:schemeClr val="accent2"/>
          </a:solidFill>
          <a:latin typeface="+mn-lt"/>
          <a:ea typeface="ＭＳ Ｐゴシック" charset="0"/>
        </a:defRPr>
      </a:lvl4pPr>
      <a:lvl5pPr marL="2362200" indent="-533400" algn="l" rtl="0" eaLnBrk="0" fontAlgn="base" hangingPunct="0">
        <a:spcBef>
          <a:spcPct val="20000"/>
        </a:spcBef>
        <a:spcAft>
          <a:spcPct val="0"/>
        </a:spcAft>
        <a:defRPr sz="2800">
          <a:solidFill>
            <a:srgbClr val="006666"/>
          </a:solidFill>
          <a:latin typeface="+mn-lt"/>
          <a:ea typeface="ＭＳ Ｐゴシック" charset="0"/>
        </a:defRPr>
      </a:lvl5pPr>
      <a:lvl6pPr marL="2819400" indent="-533400" algn="l" rtl="0" eaLnBrk="0" fontAlgn="base" hangingPunct="0">
        <a:spcBef>
          <a:spcPct val="20000"/>
        </a:spcBef>
        <a:spcAft>
          <a:spcPct val="0"/>
        </a:spcAft>
        <a:defRPr sz="2800">
          <a:solidFill>
            <a:srgbClr val="006666"/>
          </a:solidFill>
          <a:latin typeface="+mn-lt"/>
        </a:defRPr>
      </a:lvl6pPr>
      <a:lvl7pPr marL="3276600" indent="-533400" algn="l" rtl="0" eaLnBrk="0" fontAlgn="base" hangingPunct="0">
        <a:spcBef>
          <a:spcPct val="20000"/>
        </a:spcBef>
        <a:spcAft>
          <a:spcPct val="0"/>
        </a:spcAft>
        <a:defRPr sz="2800">
          <a:solidFill>
            <a:srgbClr val="006666"/>
          </a:solidFill>
          <a:latin typeface="+mn-lt"/>
        </a:defRPr>
      </a:lvl7pPr>
      <a:lvl8pPr marL="3733800" indent="-533400" algn="l" rtl="0" eaLnBrk="0" fontAlgn="base" hangingPunct="0">
        <a:spcBef>
          <a:spcPct val="20000"/>
        </a:spcBef>
        <a:spcAft>
          <a:spcPct val="0"/>
        </a:spcAft>
        <a:defRPr sz="2800">
          <a:solidFill>
            <a:srgbClr val="006666"/>
          </a:solidFill>
          <a:latin typeface="+mn-lt"/>
        </a:defRPr>
      </a:lvl8pPr>
      <a:lvl9pPr marL="4191000" indent="-53340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source.org/wiki/Code_civil_des_Fran%C3%A7ais_1804/Texte_enti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gifrance.gouv.fr/contenu/menu/droit-national-en-vigueur/constitution/declaration-des-droits-de-l-homme-et-du-citoyen-de-178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dh-france.org/1791-DECLARATION-DES-DROITS-DE-L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u numéro de diapositive 5">
            <a:extLst>
              <a:ext uri="{FF2B5EF4-FFF2-40B4-BE49-F238E27FC236}">
                <a16:creationId xmlns:a16="http://schemas.microsoft.com/office/drawing/2014/main" id="{DD48B535-4ED4-63DB-B9DA-13433EBF95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5CAE19A-C70E-664F-B9BB-F96A9E82A2F7}" type="slidenum">
              <a:rPr lang="en-US" altLang="fr-FR" smtClean="0">
                <a:solidFill>
                  <a:srgbClr val="000000"/>
                </a:solidFill>
              </a:rPr>
              <a:pPr/>
              <a:t>1</a:t>
            </a:fld>
            <a:endParaRPr lang="en-US" altLang="fr-FR">
              <a:solidFill>
                <a:srgbClr val="000000"/>
              </a:solidFill>
            </a:endParaRPr>
          </a:p>
        </p:txBody>
      </p:sp>
      <p:sp>
        <p:nvSpPr>
          <p:cNvPr id="16386" name="Rectangle 3">
            <a:extLst>
              <a:ext uri="{FF2B5EF4-FFF2-40B4-BE49-F238E27FC236}">
                <a16:creationId xmlns:a16="http://schemas.microsoft.com/office/drawing/2014/main" id="{9E17D463-C67A-4058-8B1B-3096C65B0F6B}"/>
              </a:ext>
            </a:extLst>
          </p:cNvPr>
          <p:cNvSpPr>
            <a:spLocks noGrp="1" noChangeArrowheads="1"/>
          </p:cNvSpPr>
          <p:nvPr>
            <p:ph type="subTitle" idx="1"/>
          </p:nvPr>
        </p:nvSpPr>
        <p:spPr>
          <a:xfrm>
            <a:off x="250825" y="476250"/>
            <a:ext cx="8713788" cy="6381750"/>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a:t>
            </a:r>
            <a:r>
              <a:rPr lang="en-CA" altLang="fr-FR" sz="2400" dirty="0" err="1">
                <a:ea typeface="ＭＳ Ｐゴシック" panose="020B0600070205080204" pitchFamily="34" charset="-128"/>
              </a:rPr>
              <a:t>Dç</a:t>
            </a:r>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CAPSULE IIIB DU MODULE 3</a:t>
            </a:r>
          </a:p>
          <a:p>
            <a:endParaRPr lang="fr-FR" altLang="fr-FR" sz="2400" dirty="0">
              <a:solidFill>
                <a:srgbClr val="3333CC"/>
              </a:solidFill>
              <a:ea typeface="ＭＳ Ｐゴシック" panose="020B0600070205080204" pitchFamily="34" charset="-128"/>
            </a:endParaRPr>
          </a:p>
          <a:p>
            <a:endParaRPr lang="fr-FR" altLang="fr-FR" sz="2400" dirty="0">
              <a:solidFill>
                <a:srgbClr val="3333CC"/>
              </a:solidFill>
              <a:ea typeface="ＭＳ Ｐゴシック" panose="020B0600070205080204" pitchFamily="34" charset="-128"/>
            </a:endParaRPr>
          </a:p>
          <a:p>
            <a:endParaRPr lang="fr-CA" altLang="fr-FR" sz="2400" b="1" dirty="0">
              <a:ea typeface="ＭＳ Ｐゴシック" panose="020B0600070205080204" pitchFamily="34" charset="-128"/>
            </a:endParaRPr>
          </a:p>
          <a:p>
            <a:endParaRPr lang="fr-CA" altLang="fr-FR" sz="2400" b="1" dirty="0">
              <a:ea typeface="ＭＳ Ｐゴシック" panose="020B0600070205080204" pitchFamily="34" charset="-128"/>
            </a:endParaRPr>
          </a:p>
          <a:p>
            <a:r>
              <a:rPr lang="fr-CA" altLang="fr-FR" sz="2400" b="1" dirty="0">
                <a:ea typeface="ＭＳ Ｐゴシック" panose="020B0600070205080204" pitchFamily="34" charset="-128"/>
              </a:rPr>
              <a:t>III. </a:t>
            </a:r>
            <a:r>
              <a:rPr lang="fr-CA" altLang="fr-FR" sz="2400" dirty="0">
                <a:ea typeface="ＭＳ Ｐゴシック" panose="020B0600070205080204" pitchFamily="34" charset="-128"/>
              </a:rPr>
              <a:t>L’ÉLABORATION D’UN DROIT FRANÇAIS</a:t>
            </a:r>
          </a:p>
          <a:p>
            <a:r>
              <a:rPr lang="fr-CA" altLang="fr-FR" sz="2400" b="1" dirty="0">
                <a:ea typeface="ＭＳ Ｐゴシック" panose="020B0600070205080204" pitchFamily="34" charset="-128"/>
              </a:rPr>
              <a:t>B</a:t>
            </a:r>
            <a:r>
              <a:rPr lang="fr-CA" altLang="fr-FR" sz="2400" dirty="0">
                <a:ea typeface="ＭＳ Ｐゴシック" panose="020B0600070205080204" pitchFamily="34" charset="-128"/>
              </a:rPr>
              <a:t>. La Révolution et la codification (1789-1810)</a:t>
            </a:r>
            <a:endParaRPr lang="fr-FR" altLang="fr-FR" sz="2400" dirty="0">
              <a:solidFill>
                <a:srgbClr val="3333CC"/>
              </a:solidFill>
              <a:ea typeface="ＭＳ Ｐゴシック" panose="020B0600070205080204" pitchFamily="34" charset="-128"/>
            </a:endParaRPr>
          </a:p>
        </p:txBody>
      </p:sp>
      <p:pic>
        <p:nvPicPr>
          <p:cNvPr id="16387" name="Picture 2" descr="etatsgeneraux">
            <a:extLst>
              <a:ext uri="{FF2B5EF4-FFF2-40B4-BE49-F238E27FC236}">
                <a16:creationId xmlns:a16="http://schemas.microsoft.com/office/drawing/2014/main" id="{090EFF0E-0153-B460-E1A5-4E12631A5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3" y="4076700"/>
            <a:ext cx="2576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Espace réservé du numéro de diapositive 5">
            <a:extLst>
              <a:ext uri="{FF2B5EF4-FFF2-40B4-BE49-F238E27FC236}">
                <a16:creationId xmlns:a16="http://schemas.microsoft.com/office/drawing/2014/main" id="{1F6156D8-F69F-48C5-B6D4-57F5269A91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4BCA330-E9AC-F945-998C-AB53B06C9652}" type="slidenum">
              <a:rPr lang="en-US" altLang="fr-FR" smtClean="0"/>
              <a:pPr/>
              <a:t>10</a:t>
            </a:fld>
            <a:endParaRPr lang="en-US" altLang="fr-FR"/>
          </a:p>
        </p:txBody>
      </p:sp>
      <p:sp>
        <p:nvSpPr>
          <p:cNvPr id="51202" name="Rectangle 2">
            <a:extLst>
              <a:ext uri="{FF2B5EF4-FFF2-40B4-BE49-F238E27FC236}">
                <a16:creationId xmlns:a16="http://schemas.microsoft.com/office/drawing/2014/main" id="{4110E4DF-4224-18D1-0868-21B86A672513}"/>
              </a:ext>
            </a:extLst>
          </p:cNvPr>
          <p:cNvSpPr>
            <a:spLocks noGrp="1" noChangeArrowheads="1"/>
          </p:cNvSpPr>
          <p:nvPr>
            <p:ph type="body" idx="1"/>
          </p:nvPr>
        </p:nvSpPr>
        <p:spPr>
          <a:xfrm>
            <a:off x="395288" y="381000"/>
            <a:ext cx="7848600" cy="6361113"/>
          </a:xfrm>
        </p:spPr>
        <p:txBody>
          <a:bodyPr/>
          <a:lstStyle/>
          <a:p>
            <a:pPr marL="406400" lvl="1" indent="0">
              <a:buFontTx/>
              <a:buNone/>
            </a:pPr>
            <a:r>
              <a:rPr lang="fr-CA" altLang="fr-FR" sz="2400" dirty="0">
                <a:solidFill>
                  <a:srgbClr val="7030A0"/>
                </a:solidFill>
                <a:ea typeface="ＭＳ Ｐゴシック" panose="020B0600070205080204" pitchFamily="34" charset="-128"/>
              </a:rPr>
              <a:t>Article 6 </a:t>
            </a:r>
            <a:r>
              <a:rPr lang="fr-CA" altLang="fr-FR" sz="2400" dirty="0">
                <a:solidFill>
                  <a:schemeClr val="tx1"/>
                </a:solidFill>
                <a:ea typeface="ＭＳ Ｐゴシック" panose="020B0600070205080204" pitchFamily="34" charset="-128"/>
              </a:rPr>
              <a:t>La loi doit être l’expression de la volonté générale </a:t>
            </a:r>
            <a:r>
              <a:rPr lang="fr-CA" altLang="fr-FR" sz="2400" dirty="0">
                <a:solidFill>
                  <a:srgbClr val="7030A0"/>
                </a:solidFill>
                <a:ea typeface="ＭＳ Ｐゴシック" panose="020B0600070205080204" pitchFamily="34" charset="-128"/>
              </a:rPr>
              <a:t>: toutes les citoyennes et citoyens doivent concourir personnellement ou par leurs représentants à sa formation </a:t>
            </a:r>
            <a:r>
              <a:rPr lang="fr-CA" altLang="fr-FR" sz="2400" dirty="0">
                <a:solidFill>
                  <a:schemeClr val="tx1"/>
                </a:solidFill>
                <a:ea typeface="ＭＳ Ｐゴシック" panose="020B0600070205080204" pitchFamily="34" charset="-128"/>
              </a:rPr>
              <a:t>; elle doit être la même pour tous ; </a:t>
            </a:r>
            <a:r>
              <a:rPr lang="fr-CA" altLang="fr-FR" sz="2400" dirty="0">
                <a:solidFill>
                  <a:srgbClr val="7030A0"/>
                </a:solidFill>
                <a:ea typeface="ＭＳ Ｐゴシック" panose="020B0600070205080204" pitchFamily="34" charset="-128"/>
              </a:rPr>
              <a:t>toutes les citoyennes et citoyens étant égaux à ses yeux doivent être également admissibles à toutes dignités, places et emplois publics, selon leurs capacités, et sans autres distinctions que celles de leurs vertus et de leurs talents</a:t>
            </a:r>
            <a:r>
              <a:rPr lang="fr-CA" altLang="fr-FR" sz="2400" dirty="0">
                <a:ea typeface="ＭＳ Ｐゴシック" panose="020B0600070205080204" pitchFamily="34" charset="-128"/>
              </a:rPr>
              <a:t>.</a:t>
            </a:r>
            <a:endParaRPr lang="fr-CA" altLang="fr-FR" sz="2400" dirty="0">
              <a:solidFill>
                <a:srgbClr val="7030A0"/>
              </a:solidFill>
              <a:ea typeface="ＭＳ Ｐゴシック" panose="020B0600070205080204" pitchFamily="34" charset="-128"/>
            </a:endParaRPr>
          </a:p>
          <a:p>
            <a:pPr marL="0" indent="0">
              <a:buFontTx/>
              <a:buNone/>
            </a:pPr>
            <a:endParaRPr lang="fr-CA" altLang="fr-FR" sz="2400" dirty="0">
              <a:solidFill>
                <a:srgbClr val="7030A0"/>
              </a:solidFill>
              <a:ea typeface="ＭＳ Ｐゴシック" panose="020B0600070205080204" pitchFamily="34" charset="-128"/>
            </a:endParaRPr>
          </a:p>
          <a:p>
            <a:pPr marL="406400" lvl="1" indent="0">
              <a:buFontTx/>
              <a:buNone/>
            </a:pPr>
            <a:r>
              <a:rPr lang="fr-CA" altLang="fr-FR" sz="2400" dirty="0">
                <a:solidFill>
                  <a:srgbClr val="7030A0"/>
                </a:solidFill>
                <a:ea typeface="ＭＳ Ｐゴシック" panose="020B0600070205080204" pitchFamily="34" charset="-128"/>
              </a:rPr>
              <a:t>Article 13 Pour l’entretien de la force publique, et pour les dépenses d’administration, les contributions des femmes et des hommes sont égales ; elle a part à toutes les corvées, à toutes les tâches pénibles, elle doit donc avoir de même part à la distribution des places, des emplois, des charges, des dignités et de l’industrie.</a:t>
            </a:r>
            <a:endParaRPr lang="fr-CA" altLang="fr-FR" sz="2000" dirty="0">
              <a:solidFill>
                <a:srgbClr val="7030A0"/>
              </a:solidFill>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Espace réservé du numéro de diapositive 5">
            <a:extLst>
              <a:ext uri="{FF2B5EF4-FFF2-40B4-BE49-F238E27FC236}">
                <a16:creationId xmlns:a16="http://schemas.microsoft.com/office/drawing/2014/main" id="{1FB8E203-C6AA-4846-AD2E-7409A5CFA4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B0281EE-348E-484C-8051-98C75026832B}" type="slidenum">
              <a:rPr lang="en-US" altLang="fr-FR" smtClean="0"/>
              <a:pPr/>
              <a:t>11</a:t>
            </a:fld>
            <a:endParaRPr lang="en-US" altLang="fr-FR"/>
          </a:p>
        </p:txBody>
      </p:sp>
      <p:sp>
        <p:nvSpPr>
          <p:cNvPr id="49154" name="Rectangle 2">
            <a:extLst>
              <a:ext uri="{FF2B5EF4-FFF2-40B4-BE49-F238E27FC236}">
                <a16:creationId xmlns:a16="http://schemas.microsoft.com/office/drawing/2014/main" id="{87165E5C-18E9-37D8-62D0-27E963CF7833}"/>
              </a:ext>
            </a:extLst>
          </p:cNvPr>
          <p:cNvSpPr>
            <a:spLocks noGrp="1" noChangeArrowheads="1"/>
          </p:cNvSpPr>
          <p:nvPr>
            <p:ph type="body" idx="1"/>
          </p:nvPr>
        </p:nvSpPr>
        <p:spPr>
          <a:xfrm>
            <a:off x="457200" y="762000"/>
            <a:ext cx="7848600" cy="5791200"/>
          </a:xfrm>
        </p:spPr>
        <p:txBody>
          <a:bodyPr/>
          <a:lstStyle/>
          <a:p>
            <a:pPr marL="1371600" lvl="3" indent="0">
              <a:buFontTx/>
              <a:buNone/>
              <a:defRPr/>
            </a:pPr>
            <a:endParaRPr lang="fr-FR" altLang="fr-FR" dirty="0">
              <a:ea typeface="ＭＳ Ｐゴシック" panose="020B0600070205080204" pitchFamily="34" charset="-128"/>
            </a:endParaRPr>
          </a:p>
          <a:p>
            <a:pPr lvl="3">
              <a:buFont typeface="+mj-lt"/>
              <a:buAutoNum type="arabicParenR" startAt="3"/>
              <a:defRPr/>
            </a:pPr>
            <a:r>
              <a:rPr lang="fr-CA" altLang="fr-FR" dirty="0">
                <a:ea typeface="ＭＳ Ｐゴシック" panose="020B0600070205080204" pitchFamily="34" charset="-128"/>
              </a:rPr>
              <a:t>L'esclavage dans les colonies est officiellement aboli en 1794 mais est rétabli en 1802; il sera définitivement aboli en 1848.</a:t>
            </a:r>
            <a:endParaRPr lang="fr-FR" altLang="fr-FR" sz="2400" dirty="0">
              <a:ea typeface="ＭＳ Ｐゴシック" panose="020B0600070205080204" pitchFamily="34" charset="-128"/>
            </a:endParaRPr>
          </a:p>
          <a:p>
            <a:pPr lvl="2">
              <a:defRPr/>
            </a:pPr>
            <a:endParaRPr lang="fr-FR" altLang="fr-FR" dirty="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Espace réservé du numéro de diapositive 5">
            <a:extLst>
              <a:ext uri="{FF2B5EF4-FFF2-40B4-BE49-F238E27FC236}">
                <a16:creationId xmlns:a16="http://schemas.microsoft.com/office/drawing/2014/main" id="{0DD43069-C5D0-37CB-26C9-6D8251AC22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52127BC-26BE-D142-A402-43BFE130A407}" type="slidenum">
              <a:rPr lang="en-US" altLang="fr-FR" smtClean="0"/>
              <a:pPr/>
              <a:t>12</a:t>
            </a:fld>
            <a:endParaRPr lang="en-US" altLang="fr-FR"/>
          </a:p>
        </p:txBody>
      </p:sp>
      <p:sp>
        <p:nvSpPr>
          <p:cNvPr id="59394" name="Rectangle 2">
            <a:extLst>
              <a:ext uri="{FF2B5EF4-FFF2-40B4-BE49-F238E27FC236}">
                <a16:creationId xmlns:a16="http://schemas.microsoft.com/office/drawing/2014/main" id="{315099B3-2949-AB12-19DE-EF0F1BA3A4D8}"/>
              </a:ext>
            </a:extLst>
          </p:cNvPr>
          <p:cNvSpPr>
            <a:spLocks noGrp="1" noChangeArrowheads="1"/>
          </p:cNvSpPr>
          <p:nvPr>
            <p:ph type="body" idx="1"/>
          </p:nvPr>
        </p:nvSpPr>
        <p:spPr>
          <a:xfrm>
            <a:off x="827088" y="333375"/>
            <a:ext cx="7848600" cy="5791200"/>
          </a:xfrm>
        </p:spPr>
        <p:txBody>
          <a:bodyPr/>
          <a:lstStyle/>
          <a:p>
            <a:pPr>
              <a:buFontTx/>
              <a:buNone/>
            </a:pPr>
            <a:endParaRPr lang="fr-FR" altLang="fr-FR">
              <a:ea typeface="ＭＳ Ｐゴシック" panose="020B0600070205080204" pitchFamily="34" charset="-128"/>
            </a:endParaRPr>
          </a:p>
          <a:p>
            <a:pPr marL="1574800" lvl="2" indent="-660400">
              <a:buFontTx/>
              <a:buAutoNum type="romanLcPeriod" startAt="3"/>
            </a:pPr>
            <a:r>
              <a:rPr lang="fr-FR" altLang="fr-FR">
                <a:ea typeface="ＭＳ Ｐゴシック" panose="020B0600070205080204" pitchFamily="34" charset="-128"/>
              </a:rPr>
              <a:t>Les réformes en droit de la famille</a:t>
            </a:r>
          </a:p>
          <a:p>
            <a:endParaRPr lang="fr-FR" altLang="fr-FR">
              <a:ea typeface="ＭＳ Ｐゴシック" panose="020B0600070205080204" pitchFamily="34" charset="-128"/>
            </a:endParaRPr>
          </a:p>
          <a:p>
            <a:pPr marL="1949450" lvl="3" indent="-577850"/>
            <a:r>
              <a:rPr lang="fr-FR" altLang="fr-FR">
                <a:ea typeface="ＭＳ Ｐゴシック" panose="020B0600070205080204" pitchFamily="34" charset="-128"/>
              </a:rPr>
              <a:t>En 1792, le divorce est </a:t>
            </a:r>
            <a:r>
              <a:rPr lang="fr-CA" altLang="fr-FR">
                <a:ea typeface="ＭＳ Ｐゴシック" panose="020B0600070205080204" pitchFamily="34" charset="-128"/>
              </a:rPr>
              <a:t>autorisé</a:t>
            </a:r>
            <a:r>
              <a:rPr lang="fr-FR" altLang="fr-FR" sz="3200">
                <a:ea typeface="ＭＳ Ｐゴシック" panose="020B0600070205080204" pitchFamily="34" charset="-128"/>
              </a:rPr>
              <a:t>. </a:t>
            </a:r>
            <a:r>
              <a:rPr lang="fr-FR" altLang="fr-FR">
                <a:ea typeface="ＭＳ Ｐゴシック" panose="020B0600070205080204" pitchFamily="34" charset="-128"/>
              </a:rPr>
              <a:t>Il est supprimé en 1816 et ne sera pas rétabli avant 1884.</a:t>
            </a:r>
          </a:p>
          <a:p>
            <a:pPr marL="1949450" lvl="3" indent="-577850"/>
            <a:r>
              <a:rPr lang="fr-CA" altLang="fr-FR">
                <a:ea typeface="ＭＳ Ｐゴシック" panose="020B0600070205080204" pitchFamily="34" charset="-128"/>
              </a:rPr>
              <a:t>En 1792, les municipalités prennent en charge la tenue des registres de l’État civil ainsi que la célébration des mariages.</a:t>
            </a:r>
            <a:endParaRPr lang="fr-FR" altLang="fr-FR">
              <a:ea typeface="ＭＳ Ｐゴシック" panose="020B0600070205080204" pitchFamily="34" charset="-128"/>
            </a:endParaRPr>
          </a:p>
          <a:p>
            <a:pPr marL="1949450" lvl="3" indent="-577850"/>
            <a:endParaRPr lang="fr-FR" altLang="fr-FR" sz="200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Espace réservé du numéro de diapositive 5">
            <a:extLst>
              <a:ext uri="{FF2B5EF4-FFF2-40B4-BE49-F238E27FC236}">
                <a16:creationId xmlns:a16="http://schemas.microsoft.com/office/drawing/2014/main" id="{B5A08F06-60A0-4A82-4A95-4F6D2B96B4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EB0ACBB-AD4B-2F43-A83D-66500621EFEC}" type="slidenum">
              <a:rPr lang="en-US" altLang="fr-FR" smtClean="0"/>
              <a:pPr/>
              <a:t>13</a:t>
            </a:fld>
            <a:endParaRPr lang="en-US" altLang="fr-FR"/>
          </a:p>
        </p:txBody>
      </p:sp>
      <p:sp>
        <p:nvSpPr>
          <p:cNvPr id="61442" name="Rectangle 2">
            <a:extLst>
              <a:ext uri="{FF2B5EF4-FFF2-40B4-BE49-F238E27FC236}">
                <a16:creationId xmlns:a16="http://schemas.microsoft.com/office/drawing/2014/main" id="{C6DA8AD7-0137-13FE-CCC8-FFE98D6F2943}"/>
              </a:ext>
            </a:extLst>
          </p:cNvPr>
          <p:cNvSpPr>
            <a:spLocks noGrp="1" noChangeArrowheads="1"/>
          </p:cNvSpPr>
          <p:nvPr>
            <p:ph type="body" idx="1"/>
          </p:nvPr>
        </p:nvSpPr>
        <p:spPr>
          <a:xfrm>
            <a:off x="197643" y="191814"/>
            <a:ext cx="8748713" cy="6337300"/>
          </a:xfrm>
        </p:spPr>
        <p:txBody>
          <a:bodyPr/>
          <a:lstStyle/>
          <a:p>
            <a:pPr lvl="1">
              <a:buFont typeface="+mj-lt"/>
              <a:buAutoNum type="alphaLcPeriod" startAt="2"/>
            </a:pPr>
            <a:r>
              <a:rPr lang="fr-CA" altLang="fr-FR" sz="3600" dirty="0">
                <a:ea typeface="ＭＳ Ｐゴシック" panose="020B0600070205080204" pitchFamily="34" charset="-128"/>
              </a:rPr>
              <a:t>Le système judiciaire (</a:t>
            </a:r>
            <a:r>
              <a:rPr lang="fr-CA" altLang="fr-FR" sz="2800" i="1" dirty="0">
                <a:solidFill>
                  <a:schemeClr val="tx1"/>
                </a:solidFill>
                <a:ea typeface="ＭＳ Ｐゴシック" panose="020B0600070205080204" pitchFamily="34" charset="-128"/>
              </a:rPr>
              <a:t>Introduction historique</a:t>
            </a:r>
            <a:r>
              <a:rPr lang="fr-CA" altLang="fr-FR" sz="2800" dirty="0">
                <a:solidFill>
                  <a:schemeClr val="tx1"/>
                </a:solidFill>
                <a:ea typeface="ＭＳ Ｐゴシック" panose="020B0600070205080204" pitchFamily="34" charset="-128"/>
              </a:rPr>
              <a:t>, nos 376-383</a:t>
            </a:r>
            <a:r>
              <a:rPr lang="fr-CA" altLang="fr-FR" sz="3600" dirty="0">
                <a:ea typeface="ＭＳ Ｐゴシック" panose="020B0600070205080204" pitchFamily="34" charset="-128"/>
              </a:rPr>
              <a:t>)</a:t>
            </a:r>
            <a:endParaRPr lang="fr-CA" altLang="fr-FR" dirty="0">
              <a:ea typeface="ＭＳ Ｐゴシック" panose="020B0600070205080204" pitchFamily="34" charset="-128"/>
            </a:endParaRPr>
          </a:p>
          <a:p>
            <a:pPr marL="1447800" lvl="2" indent="-533400"/>
            <a:r>
              <a:rPr lang="fr-CA" altLang="fr-FR" dirty="0">
                <a:ea typeface="ＭＳ Ｐゴシック" panose="020B0600070205080204" pitchFamily="34" charset="-128"/>
              </a:rPr>
              <a:t>Le choix des juges</a:t>
            </a:r>
          </a:p>
          <a:p>
            <a:pPr marL="1828800" lvl="3" indent="-457200"/>
            <a:r>
              <a:rPr lang="fr-CA" altLang="fr-FR" sz="2400" dirty="0">
                <a:ea typeface="ＭＳ Ｐゴシック" panose="020B0600070205080204" pitchFamily="34" charset="-128"/>
              </a:rPr>
              <a:t>De 1790 à 1800, les juges sont élus, initialement parmi les hommes de loi ayant cinq années d'expérience.</a:t>
            </a:r>
          </a:p>
          <a:p>
            <a:pPr marL="1828800" lvl="3" indent="-457200"/>
            <a:r>
              <a:rPr lang="fr-CA" altLang="fr-FR" sz="2400" dirty="0">
                <a:ea typeface="ＭＳ Ｐゴシック" panose="020B0600070205080204" pitchFamily="34" charset="-128"/>
              </a:rPr>
              <a:t>De 1790 à 1796, un tribunal de famille est créé (pour les causes de divorce et le partage des successions); chaque partie choisit deux « parents ou amis » qui peuvent désigner un cinquième membre en cas de désaccord.</a:t>
            </a:r>
          </a:p>
          <a:p>
            <a:pPr marL="1828800" lvl="3" indent="-457200"/>
            <a:r>
              <a:rPr lang="fr-FR" altLang="fr-FR" sz="2400" dirty="0">
                <a:ea typeface="ＭＳ Ｐゴシック" panose="020B0600070205080204" pitchFamily="34" charset="-128"/>
              </a:rPr>
              <a:t>En 1791, le jury est introduit en matière pénale.</a:t>
            </a:r>
          </a:p>
          <a:p>
            <a:pPr marL="1828800" lvl="3" indent="-457200"/>
            <a:r>
              <a:rPr lang="fr-CA" altLang="fr-FR" sz="2400" dirty="0">
                <a:ea typeface="ＭＳ Ｐゴシック" panose="020B0600070205080204" pitchFamily="34" charset="-128"/>
              </a:rPr>
              <a:t>En 1800, Napoléon Bonaparte rétablit la nomination des juges par l'exécutif. </a:t>
            </a:r>
            <a:endParaRPr lang="fr-FR" altLang="fr-FR" sz="2400" dirty="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Espace réservé du numéro de diapositive 5">
            <a:extLst>
              <a:ext uri="{FF2B5EF4-FFF2-40B4-BE49-F238E27FC236}">
                <a16:creationId xmlns:a16="http://schemas.microsoft.com/office/drawing/2014/main" id="{2611C7B2-C065-9A43-F69F-A7E10022DF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B290FBA-3BAA-9241-AEB5-2452CA5939D4}" type="slidenum">
              <a:rPr lang="en-US" altLang="fr-FR" smtClean="0"/>
              <a:pPr/>
              <a:t>14</a:t>
            </a:fld>
            <a:endParaRPr lang="en-US" altLang="fr-FR"/>
          </a:p>
        </p:txBody>
      </p:sp>
      <p:sp>
        <p:nvSpPr>
          <p:cNvPr id="65538" name="Rectangle 2">
            <a:extLst>
              <a:ext uri="{FF2B5EF4-FFF2-40B4-BE49-F238E27FC236}">
                <a16:creationId xmlns:a16="http://schemas.microsoft.com/office/drawing/2014/main" id="{C9A41B88-2F66-7172-D0E0-5993413137E9}"/>
              </a:ext>
            </a:extLst>
          </p:cNvPr>
          <p:cNvSpPr>
            <a:spLocks noGrp="1" noChangeArrowheads="1"/>
          </p:cNvSpPr>
          <p:nvPr>
            <p:ph type="body" idx="1"/>
          </p:nvPr>
        </p:nvSpPr>
        <p:spPr>
          <a:xfrm>
            <a:off x="684213" y="381000"/>
            <a:ext cx="8064500" cy="6361113"/>
          </a:xfrm>
        </p:spPr>
        <p:txBody>
          <a:bodyPr/>
          <a:lstStyle/>
          <a:p>
            <a:pPr marL="1574800" lvl="2" indent="-660400">
              <a:buFontTx/>
              <a:buAutoNum type="romanLcPeriod" startAt="2"/>
            </a:pPr>
            <a:r>
              <a:rPr lang="fr-CA" altLang="fr-FR" dirty="0">
                <a:ea typeface="ＭＳ Ｐゴシック" panose="020B0600070205080204" pitchFamily="34" charset="-128"/>
              </a:rPr>
              <a:t>Les professionnels du droit</a:t>
            </a:r>
          </a:p>
          <a:p>
            <a:pPr marL="1949450" lvl="3" indent="-577850"/>
            <a:r>
              <a:rPr lang="fr-CA" altLang="fr-FR" dirty="0">
                <a:ea typeface="ＭＳ Ｐゴシック" panose="020B0600070205080204" pitchFamily="34" charset="-128"/>
              </a:rPr>
              <a:t>Le barreau est supprimé en 1790; il est rétabli en 1804.</a:t>
            </a:r>
          </a:p>
          <a:p>
            <a:pPr marL="1949450" lvl="3" indent="-577850"/>
            <a:endParaRPr lang="fr-CA" altLang="fr-FR" dirty="0">
              <a:ea typeface="ＭＳ Ｐゴシック" panose="020B0600070205080204" pitchFamily="34" charset="-128"/>
            </a:endParaRPr>
          </a:p>
          <a:p>
            <a:pPr marL="1574800" lvl="2" indent="-660400">
              <a:buFontTx/>
              <a:buAutoNum type="romanLcPeriod" startAt="3"/>
            </a:pPr>
            <a:r>
              <a:rPr lang="fr-CA" altLang="fr-FR" dirty="0">
                <a:ea typeface="ＭＳ Ｐゴシック" panose="020B0600070205080204" pitchFamily="34" charset="-128"/>
              </a:rPr>
              <a:t>Le rôle des juges et le référé législatif </a:t>
            </a:r>
            <a:r>
              <a:rPr lang="fr-CA" altLang="fr-FR" dirty="0">
                <a:solidFill>
                  <a:srgbClr val="7030A0"/>
                </a:solidFill>
                <a:ea typeface="ＭＳ Ｐゴシック" panose="020B0600070205080204" pitchFamily="34" charset="-128"/>
              </a:rPr>
              <a:t>(1790-1804)</a:t>
            </a:r>
          </a:p>
          <a:p>
            <a:pPr marL="1574800" lvl="2" indent="-660400">
              <a:buFontTx/>
              <a:buAutoNum type="romanLcPeriod" startAt="3"/>
            </a:pPr>
            <a:endParaRPr lang="fr-CA" altLang="fr-FR" sz="2400" dirty="0">
              <a:ea typeface="ＭＳ Ｐゴシック" panose="020B0600070205080204" pitchFamily="34" charset="-128"/>
            </a:endParaRPr>
          </a:p>
          <a:p>
            <a:pPr marL="1949450" lvl="3" indent="-577850"/>
            <a:r>
              <a:rPr lang="fr-CA" altLang="fr-FR" dirty="0">
                <a:ea typeface="ＭＳ Ｐゴシック" panose="020B0600070205080204" pitchFamily="34" charset="-128"/>
              </a:rPr>
              <a:t>Les juges doivent se contenter d’appliquer le droit au fait.</a:t>
            </a:r>
          </a:p>
          <a:p>
            <a:pPr marL="1949450" lvl="3" indent="-577850"/>
            <a:endParaRPr lang="fr-CA" altLang="fr-FR" dirty="0">
              <a:ea typeface="ＭＳ Ｐゴシック" panose="020B0600070205080204" pitchFamily="34" charset="-128"/>
            </a:endParaRPr>
          </a:p>
          <a:p>
            <a:pPr marL="1949450" lvl="3" indent="-577850"/>
            <a:r>
              <a:rPr lang="fr-CA" altLang="fr-FR" dirty="0">
                <a:ea typeface="ＭＳ Ｐゴシック" panose="020B0600070205080204" pitchFamily="34" charset="-128"/>
              </a:rPr>
              <a:t>En cas « d'impossibilité d'appliquer la loi », les juges doivent renvoyer la question aux députés.</a:t>
            </a:r>
            <a:endParaRPr lang="fr-FR" altLang="fr-FR" dirty="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Espace réservé du numéro de diapositive 5">
            <a:extLst>
              <a:ext uri="{FF2B5EF4-FFF2-40B4-BE49-F238E27FC236}">
                <a16:creationId xmlns:a16="http://schemas.microsoft.com/office/drawing/2014/main" id="{8DEC86FC-19BC-8CF0-D266-3C98F34CB4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068B2A0-3686-8E41-81CD-1F7C9DF1E45F}" type="slidenum">
              <a:rPr lang="en-US" altLang="fr-FR" smtClean="0"/>
              <a:pPr/>
              <a:t>15</a:t>
            </a:fld>
            <a:endParaRPr lang="en-US" altLang="fr-FR"/>
          </a:p>
        </p:txBody>
      </p:sp>
      <p:sp>
        <p:nvSpPr>
          <p:cNvPr id="67586" name="Rectangle 2">
            <a:extLst>
              <a:ext uri="{FF2B5EF4-FFF2-40B4-BE49-F238E27FC236}">
                <a16:creationId xmlns:a16="http://schemas.microsoft.com/office/drawing/2014/main" id="{EC955B26-8648-8A6B-C5BB-E994B3ABB669}"/>
              </a:ext>
            </a:extLst>
          </p:cNvPr>
          <p:cNvSpPr>
            <a:spLocks noGrp="1" noChangeArrowheads="1"/>
          </p:cNvSpPr>
          <p:nvPr>
            <p:ph type="body" idx="1"/>
          </p:nvPr>
        </p:nvSpPr>
        <p:spPr>
          <a:xfrm>
            <a:off x="755576" y="381000"/>
            <a:ext cx="7920880" cy="6360368"/>
          </a:xfrm>
        </p:spPr>
        <p:txBody>
          <a:bodyPr/>
          <a:lstStyle/>
          <a:p>
            <a:pPr marL="1574800" lvl="2" indent="-660400">
              <a:lnSpc>
                <a:spcPct val="90000"/>
              </a:lnSpc>
              <a:buClr>
                <a:schemeClr val="tx1"/>
              </a:buClr>
              <a:buFontTx/>
              <a:buAutoNum type="arabicPeriod" startAt="2"/>
            </a:pPr>
            <a:r>
              <a:rPr lang="fr-CA" altLang="fr-FR" dirty="0">
                <a:solidFill>
                  <a:schemeClr val="tx1"/>
                </a:solidFill>
                <a:ea typeface="ＭＳ Ｐゴシック" panose="020B0600070205080204" pitchFamily="34" charset="-128"/>
              </a:rPr>
              <a:t>La codification</a:t>
            </a:r>
          </a:p>
          <a:p>
            <a:pPr marL="1574800" lvl="2" indent="-660400">
              <a:lnSpc>
                <a:spcPct val="90000"/>
              </a:lnSpc>
              <a:buClr>
                <a:schemeClr val="tx1"/>
              </a:buClr>
              <a:buFontTx/>
              <a:buAutoNum type="arabicPeriod" startAt="2"/>
            </a:pPr>
            <a:endParaRPr lang="fr-FR" altLang="fr-FR" dirty="0">
              <a:solidFill>
                <a:schemeClr val="tx1"/>
              </a:solidFill>
              <a:ea typeface="ＭＳ Ｐゴシック" panose="020B0600070205080204" pitchFamily="34" charset="-128"/>
            </a:endParaRPr>
          </a:p>
          <a:p>
            <a:pPr marL="1574800" lvl="2" indent="-660400">
              <a:lnSpc>
                <a:spcPct val="90000"/>
              </a:lnSpc>
              <a:buClr>
                <a:srgbClr val="FF6600"/>
              </a:buClr>
              <a:buFontTx/>
              <a:buAutoNum type="alphaLcPeriod"/>
            </a:pPr>
            <a:r>
              <a:rPr lang="fr-FR" altLang="fr-FR" dirty="0">
                <a:solidFill>
                  <a:srgbClr val="FF6600"/>
                </a:solidFill>
                <a:ea typeface="ＭＳ Ｐゴシック" panose="020B0600070205080204" pitchFamily="34" charset="-128"/>
              </a:rPr>
              <a:t>La période </a:t>
            </a:r>
            <a:r>
              <a:rPr lang="fr-FR" altLang="fr-FR" dirty="0" err="1">
                <a:solidFill>
                  <a:srgbClr val="FF6600"/>
                </a:solidFill>
                <a:ea typeface="ＭＳ Ｐゴシック" panose="020B0600070205080204" pitchFamily="34" charset="-128"/>
              </a:rPr>
              <a:t>révolutionnairese</a:t>
            </a:r>
            <a:r>
              <a:rPr lang="fr-FR" altLang="fr-FR" dirty="0">
                <a:solidFill>
                  <a:srgbClr val="FF6600"/>
                </a:solidFill>
                <a:ea typeface="ＭＳ Ｐゴシック" panose="020B0600070205080204" pitchFamily="34" charset="-128"/>
              </a:rPr>
              <a:t> (termine en 1799) </a:t>
            </a:r>
            <a:r>
              <a:rPr lang="fr-CA" altLang="fr-FR" i="1" dirty="0">
                <a:solidFill>
                  <a:srgbClr val="FF6600"/>
                </a:solidFill>
                <a:ea typeface="ＭＳ Ｐゴシック" panose="020B0600070205080204" pitchFamily="34" charset="-128"/>
              </a:rPr>
              <a:t>(Introduction historique</a:t>
            </a:r>
            <a:r>
              <a:rPr lang="fr-CA" altLang="fr-FR" dirty="0">
                <a:solidFill>
                  <a:srgbClr val="FF6600"/>
                </a:solidFill>
                <a:ea typeface="ＭＳ Ｐゴシック" panose="020B0600070205080204" pitchFamily="34" charset="-128"/>
              </a:rPr>
              <a:t>,</a:t>
            </a:r>
            <a:r>
              <a:rPr lang="fr-CA" altLang="fr-FR" dirty="0">
                <a:ea typeface="ＭＳ Ｐゴシック" panose="020B0600070205080204" pitchFamily="34" charset="-128"/>
              </a:rPr>
              <a:t> </a:t>
            </a:r>
            <a:r>
              <a:rPr lang="fr-CA" altLang="fr-FR" dirty="0">
                <a:solidFill>
                  <a:schemeClr val="tx1"/>
                </a:solidFill>
                <a:ea typeface="ＭＳ Ｐゴシック" panose="020B0600070205080204" pitchFamily="34" charset="-128"/>
              </a:rPr>
              <a:t>nos 384-396, facultatif</a:t>
            </a:r>
            <a:r>
              <a:rPr lang="fr-CA" altLang="fr-FR" i="1" dirty="0">
                <a:solidFill>
                  <a:srgbClr val="FF6600"/>
                </a:solidFill>
                <a:ea typeface="ＭＳ Ｐゴシック" panose="020B0600070205080204" pitchFamily="34" charset="-128"/>
              </a:rPr>
              <a:t>)</a:t>
            </a:r>
          </a:p>
          <a:p>
            <a:pPr marL="1574800" lvl="2" indent="-660400">
              <a:lnSpc>
                <a:spcPct val="90000"/>
              </a:lnSpc>
              <a:buClr>
                <a:srgbClr val="FF6600"/>
              </a:buClr>
              <a:buFontTx/>
              <a:buAutoNum type="alphaLcPeriod"/>
            </a:pPr>
            <a:endParaRPr lang="fr-FR" altLang="fr-FR" dirty="0">
              <a:solidFill>
                <a:srgbClr val="FF6600"/>
              </a:solidFill>
              <a:ea typeface="ＭＳ Ｐゴシック" panose="020B0600070205080204" pitchFamily="34" charset="-128"/>
            </a:endParaRPr>
          </a:p>
          <a:p>
            <a:pPr marL="1949450" lvl="3" indent="-577850">
              <a:lnSpc>
                <a:spcPct val="90000"/>
              </a:lnSpc>
              <a:buClr>
                <a:srgbClr val="990099"/>
              </a:buClr>
              <a:buFontTx/>
              <a:buAutoNum type="romanLcPeriod"/>
            </a:pPr>
            <a:r>
              <a:rPr lang="fr-FR" altLang="fr-FR" dirty="0">
                <a:solidFill>
                  <a:srgbClr val="990099"/>
                </a:solidFill>
                <a:ea typeface="ＭＳ Ｐゴシック" panose="020B0600070205080204" pitchFamily="34" charset="-128"/>
              </a:rPr>
              <a:t>La codification du droit pénal</a:t>
            </a:r>
          </a:p>
          <a:p>
            <a:pPr>
              <a:lnSpc>
                <a:spcPct val="90000"/>
              </a:lnSpc>
            </a:pPr>
            <a:endParaRPr lang="fr-FR" altLang="fr-FR" sz="2800" dirty="0">
              <a:solidFill>
                <a:srgbClr val="FF6600"/>
              </a:solidFill>
              <a:ea typeface="ＭＳ Ｐゴシック" panose="020B0600070205080204" pitchFamily="34" charset="-128"/>
            </a:endParaRPr>
          </a:p>
          <a:p>
            <a:pPr marL="1949450" lvl="3" indent="-577850">
              <a:lnSpc>
                <a:spcPct val="90000"/>
              </a:lnSpc>
            </a:pPr>
            <a:r>
              <a:rPr lang="fr-FR" altLang="fr-FR" dirty="0">
                <a:ea typeface="ＭＳ Ｐゴシック" panose="020B0600070205080204" pitchFamily="34" charset="-128"/>
              </a:rPr>
              <a:t>En 1791, le premier code pénal est édicté; il supprime notamment les crimes de nature religieuse et impose des peines fixes.</a:t>
            </a:r>
          </a:p>
          <a:p>
            <a:pPr marL="1949450" lvl="3" indent="-577850">
              <a:lnSpc>
                <a:spcPct val="90000"/>
              </a:lnSpc>
            </a:pPr>
            <a:r>
              <a:rPr lang="fr-FR" altLang="fr-FR" dirty="0">
                <a:ea typeface="ＭＳ Ｐゴシック" panose="020B0600070205080204" pitchFamily="34" charset="-128"/>
              </a:rPr>
              <a:t>Un nouveau code pénal est édicté en 1810.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Espace réservé du numéro de diapositive 5">
            <a:extLst>
              <a:ext uri="{FF2B5EF4-FFF2-40B4-BE49-F238E27FC236}">
                <a16:creationId xmlns:a16="http://schemas.microsoft.com/office/drawing/2014/main" id="{4E201187-91C2-5228-27AC-04F7182A4D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C267811-AE60-FA4A-80BA-7C415C04D6EC}" type="slidenum">
              <a:rPr lang="en-US" altLang="fr-FR" smtClean="0"/>
              <a:pPr/>
              <a:t>16</a:t>
            </a:fld>
            <a:endParaRPr lang="en-US" altLang="fr-FR"/>
          </a:p>
        </p:txBody>
      </p:sp>
      <p:sp>
        <p:nvSpPr>
          <p:cNvPr id="69634" name="Rectangle 2">
            <a:extLst>
              <a:ext uri="{FF2B5EF4-FFF2-40B4-BE49-F238E27FC236}">
                <a16:creationId xmlns:a16="http://schemas.microsoft.com/office/drawing/2014/main" id="{732016B8-DF52-4FA4-14F8-6546F40AD72B}"/>
              </a:ext>
            </a:extLst>
          </p:cNvPr>
          <p:cNvSpPr>
            <a:spLocks noGrp="1" noChangeArrowheads="1"/>
          </p:cNvSpPr>
          <p:nvPr>
            <p:ph type="body" idx="1"/>
          </p:nvPr>
        </p:nvSpPr>
        <p:spPr>
          <a:xfrm>
            <a:off x="762000" y="685800"/>
            <a:ext cx="7848600" cy="5791200"/>
          </a:xfrm>
        </p:spPr>
        <p:txBody>
          <a:bodyPr/>
          <a:lstStyle/>
          <a:p>
            <a:endParaRPr lang="fr-FR" altLang="fr-FR" sz="2400">
              <a:ea typeface="ＭＳ Ｐゴシック" panose="020B0600070205080204" pitchFamily="34" charset="-128"/>
            </a:endParaRPr>
          </a:p>
          <a:p>
            <a:pPr lvl="2">
              <a:buFontTx/>
              <a:buAutoNum type="romanLcPeriod" startAt="2"/>
            </a:pPr>
            <a:r>
              <a:rPr lang="fr-FR" altLang="fr-FR">
                <a:ea typeface="ＭＳ Ｐゴシック" panose="020B0600070205080204" pitchFamily="34" charset="-128"/>
              </a:rPr>
              <a:t>Les projets de code civil</a:t>
            </a:r>
            <a:endParaRPr lang="fr-CA" altLang="fr-FR">
              <a:ea typeface="ＭＳ Ｐゴシック" panose="020B0600070205080204" pitchFamily="34" charset="-128"/>
            </a:endParaRPr>
          </a:p>
          <a:p>
            <a:pPr lvl="3"/>
            <a:endParaRPr lang="fr-CA" altLang="fr-FR">
              <a:ea typeface="ＭＳ Ｐゴシック" panose="020B0600070205080204" pitchFamily="34" charset="-128"/>
            </a:endParaRPr>
          </a:p>
          <a:p>
            <a:pPr lvl="3"/>
            <a:r>
              <a:rPr lang="en-US" altLang="fr-FR">
                <a:ea typeface="ＭＳ Ｐゴシック" panose="020B0600070205080204" pitchFamily="34" charset="-128"/>
              </a:rPr>
              <a:t>Trois projets de code sont rédigés par Cambacérès. Celui de 1793 compte 719 articles; celui de 1794 en comprend 368, et celui de 1797, 1104. </a:t>
            </a:r>
            <a:r>
              <a:rPr lang="fr-FR" altLang="fr-FR">
                <a:ea typeface="ＭＳ Ｐゴシック" panose="020B0600070205080204" pitchFamily="34" charset="-128"/>
              </a:rPr>
              <a:t>Ils ne sont pas adoptés.</a:t>
            </a:r>
          </a:p>
          <a:p>
            <a:endParaRPr lang="fr-FR" altLang="fr-FR" sz="240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Espace réservé du numéro de diapositive 5">
            <a:extLst>
              <a:ext uri="{FF2B5EF4-FFF2-40B4-BE49-F238E27FC236}">
                <a16:creationId xmlns:a16="http://schemas.microsoft.com/office/drawing/2014/main" id="{8FB7A5A5-B76A-78A5-464F-FA54630C30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ACF249D-ABB6-C940-8AC5-6D5DC493A9A1}" type="slidenum">
              <a:rPr lang="en-US" altLang="fr-FR" smtClean="0"/>
              <a:pPr/>
              <a:t>17</a:t>
            </a:fld>
            <a:endParaRPr lang="en-US" altLang="fr-FR"/>
          </a:p>
        </p:txBody>
      </p:sp>
      <p:sp>
        <p:nvSpPr>
          <p:cNvPr id="71682" name="Rectangle 2">
            <a:extLst>
              <a:ext uri="{FF2B5EF4-FFF2-40B4-BE49-F238E27FC236}">
                <a16:creationId xmlns:a16="http://schemas.microsoft.com/office/drawing/2014/main" id="{F1C72679-FDE6-DED3-45BE-C0D8FFEE4869}"/>
              </a:ext>
            </a:extLst>
          </p:cNvPr>
          <p:cNvSpPr>
            <a:spLocks noGrp="1" noChangeArrowheads="1"/>
          </p:cNvSpPr>
          <p:nvPr>
            <p:ph type="body" idx="1"/>
          </p:nvPr>
        </p:nvSpPr>
        <p:spPr>
          <a:xfrm>
            <a:off x="647700" y="364248"/>
            <a:ext cx="7810500" cy="6305112"/>
          </a:xfrm>
        </p:spPr>
        <p:txBody>
          <a:bodyPr/>
          <a:lstStyle/>
          <a:p>
            <a:pPr lvl="1">
              <a:buFont typeface="+mj-lt"/>
              <a:buAutoNum type="alphaLcPeriod" startAt="2"/>
            </a:pPr>
            <a:r>
              <a:rPr lang="fr-FR" altLang="fr-FR" dirty="0">
                <a:ea typeface="ＭＳ Ｐゴシック" panose="020B0600070205080204" pitchFamily="34" charset="-128"/>
              </a:rPr>
              <a:t>Les codifications napoléoniennes </a:t>
            </a:r>
            <a:r>
              <a:rPr lang="fr-CA" altLang="fr-FR" i="1" dirty="0">
                <a:ea typeface="ＭＳ Ｐゴシック" panose="020B0600070205080204" pitchFamily="34" charset="-128"/>
              </a:rPr>
              <a:t>(Introduction historique</a:t>
            </a:r>
            <a:r>
              <a:rPr lang="fr-CA" altLang="fr-FR" dirty="0">
                <a:ea typeface="ＭＳ Ｐゴシック" panose="020B0600070205080204" pitchFamily="34" charset="-128"/>
              </a:rPr>
              <a:t>, </a:t>
            </a:r>
            <a:r>
              <a:rPr lang="fr-CA" altLang="fr-FR" dirty="0">
                <a:solidFill>
                  <a:schemeClr val="tx1"/>
                </a:solidFill>
                <a:ea typeface="ＭＳ Ｐゴシック" panose="020B0600070205080204" pitchFamily="34" charset="-128"/>
              </a:rPr>
              <a:t>nos 396-401</a:t>
            </a:r>
            <a:r>
              <a:rPr lang="fr-CA" altLang="fr-FR" i="1" dirty="0">
                <a:ea typeface="ＭＳ Ｐゴシック" panose="020B0600070205080204" pitchFamily="34" charset="-128"/>
              </a:rPr>
              <a:t>)</a:t>
            </a:r>
            <a:endParaRPr lang="fr-CA" altLang="fr-FR" dirty="0">
              <a:ea typeface="ＭＳ Ｐゴシック" panose="020B0600070205080204" pitchFamily="34" charset="-128"/>
            </a:endParaRPr>
          </a:p>
          <a:p>
            <a:pPr lvl="2"/>
            <a:r>
              <a:rPr lang="fr-FR" altLang="fr-FR" dirty="0">
                <a:ea typeface="ＭＳ Ｐゴシック" panose="020B0600070205080204" pitchFamily="34" charset="-128"/>
              </a:rPr>
              <a:t>L’adoption du Code civil</a:t>
            </a:r>
            <a:endParaRPr lang="fr-CA" altLang="fr-FR" sz="3200" dirty="0">
              <a:ea typeface="ＭＳ Ｐゴシック" panose="020B0600070205080204" pitchFamily="34" charset="-128"/>
            </a:endParaRPr>
          </a:p>
          <a:p>
            <a:pPr lvl="3"/>
            <a:r>
              <a:rPr lang="fr-FR" altLang="fr-FR" dirty="0">
                <a:ea typeface="ＭＳ Ｐゴシック" panose="020B0600070205080204" pitchFamily="34" charset="-128"/>
              </a:rPr>
              <a:t>De 1800 à 1801, quatre juristes rédigent le projet de code: Portalis, Bigot de Préameneu, Maleville et Tronchet.</a:t>
            </a:r>
          </a:p>
          <a:p>
            <a:pPr lvl="3">
              <a:buFontTx/>
              <a:buAutoNum type="arabicParenR" startAt="2"/>
            </a:pPr>
            <a:r>
              <a:rPr lang="fr-FR" altLang="fr-FR" dirty="0">
                <a:ea typeface="ＭＳ Ｐゴシック" panose="020B0600070205080204" pitchFamily="34" charset="-128"/>
              </a:rPr>
              <a:t>Les commentaires des tribunaux sont sollicités et des débats approfondis ont lieu devant les Assemblées législatives.</a:t>
            </a:r>
          </a:p>
          <a:p>
            <a:pPr lvl="3">
              <a:buFontTx/>
              <a:buAutoNum type="arabicParenR" startAt="2"/>
            </a:pPr>
            <a:r>
              <a:rPr lang="fr-FR" altLang="fr-FR" dirty="0">
                <a:ea typeface="ＭＳ Ｐゴシック" panose="020B0600070205080204" pitchFamily="34" charset="-128"/>
              </a:rPr>
              <a:t>Le 21 mars 1804, le </a:t>
            </a:r>
            <a:r>
              <a:rPr lang="fr-FR" altLang="fr-FR" i="1" dirty="0">
                <a:ea typeface="ＭＳ Ｐゴシック" panose="020B0600070205080204" pitchFamily="34" charset="-128"/>
              </a:rPr>
              <a:t>Code civil des français</a:t>
            </a:r>
            <a:r>
              <a:rPr lang="fr-FR" altLang="fr-FR" dirty="0">
                <a:ea typeface="ＭＳ Ｐゴシック" panose="020B0600070205080204" pitchFamily="34" charset="-128"/>
              </a:rPr>
              <a:t> est promulgué. Il devient le </a:t>
            </a:r>
            <a:r>
              <a:rPr lang="fr-FR" altLang="fr-FR" i="1" dirty="0">
                <a:ea typeface="ＭＳ Ｐゴシック" panose="020B0600070205080204" pitchFamily="34" charset="-128"/>
              </a:rPr>
              <a:t>Code Napoléon</a:t>
            </a:r>
            <a:r>
              <a:rPr lang="fr-FR" altLang="fr-FR" dirty="0">
                <a:ea typeface="ＭＳ Ｐゴシック" panose="020B0600070205080204" pitchFamily="34" charset="-128"/>
              </a:rPr>
              <a:t> en 1807.</a:t>
            </a:r>
          </a:p>
          <a:p>
            <a:pPr lvl="3"/>
            <a:endParaRPr lang="fr-FR" altLang="fr-FR" dirty="0">
              <a:ea typeface="ＭＳ Ｐゴシック" panose="020B0600070205080204" pitchFamily="34" charset="-128"/>
            </a:endParaRPr>
          </a:p>
          <a:p>
            <a:pPr>
              <a:buFontTx/>
              <a:buNone/>
            </a:pPr>
            <a:endParaRPr lang="fr-FR" altLang="fr-FR" sz="2800" dirty="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Espace réservé du numéro de diapositive 5">
            <a:extLst>
              <a:ext uri="{FF2B5EF4-FFF2-40B4-BE49-F238E27FC236}">
                <a16:creationId xmlns:a16="http://schemas.microsoft.com/office/drawing/2014/main" id="{7602EA0D-F184-6EE0-BC17-25DAD816AE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3C0B907-6578-F645-859B-A49239668B0B}" type="slidenum">
              <a:rPr lang="en-US" altLang="fr-FR" smtClean="0"/>
              <a:pPr/>
              <a:t>18</a:t>
            </a:fld>
            <a:endParaRPr lang="en-US" altLang="fr-FR"/>
          </a:p>
        </p:txBody>
      </p:sp>
      <p:sp>
        <p:nvSpPr>
          <p:cNvPr id="77826" name="Rectangle 2">
            <a:extLst>
              <a:ext uri="{FF2B5EF4-FFF2-40B4-BE49-F238E27FC236}">
                <a16:creationId xmlns:a16="http://schemas.microsoft.com/office/drawing/2014/main" id="{DE471F9B-C245-9D21-DA94-DC57524EFC43}"/>
              </a:ext>
            </a:extLst>
          </p:cNvPr>
          <p:cNvSpPr>
            <a:spLocks noGrp="1" noChangeArrowheads="1"/>
          </p:cNvSpPr>
          <p:nvPr>
            <p:ph type="body" idx="1"/>
          </p:nvPr>
        </p:nvSpPr>
        <p:spPr>
          <a:xfrm>
            <a:off x="685800" y="404813"/>
            <a:ext cx="8062913" cy="6337300"/>
          </a:xfrm>
        </p:spPr>
        <p:txBody>
          <a:bodyPr/>
          <a:lstStyle/>
          <a:p>
            <a:pPr marL="1574800" lvl="2" indent="-660400">
              <a:lnSpc>
                <a:spcPct val="90000"/>
              </a:lnSpc>
              <a:buFontTx/>
              <a:buAutoNum type="romanLcPeriod" startAt="2"/>
              <a:defRPr/>
            </a:pPr>
            <a:r>
              <a:rPr lang="fr-FR" altLang="fr-FR" dirty="0">
                <a:ea typeface="ＭＳ Ｐゴシック" panose="020B0600070205080204" pitchFamily="34" charset="-128"/>
              </a:rPr>
              <a:t>Le contenu et l’orientation générale du code</a:t>
            </a:r>
            <a:endParaRPr lang="fr-FR" altLang="fr-FR" sz="2800" dirty="0">
              <a:ea typeface="ＭＳ Ｐゴシック" panose="020B0600070205080204" pitchFamily="34" charset="-128"/>
            </a:endParaRPr>
          </a:p>
          <a:p>
            <a:pPr marL="1206500" lvl="2" indent="-342900">
              <a:lnSpc>
                <a:spcPct val="90000"/>
              </a:lnSpc>
              <a:buFontTx/>
              <a:buChar char="-"/>
              <a:defRPr/>
            </a:pPr>
            <a:r>
              <a:rPr lang="fr-FR" altLang="fr-FR" sz="2400" dirty="0">
                <a:ea typeface="ＭＳ Ｐゴシック" panose="020B0600070205080204" pitchFamily="34" charset="-128"/>
              </a:rPr>
              <a:t>Voir </a:t>
            </a:r>
            <a:r>
              <a:rPr lang="fr-CA" altLang="fr-FR" sz="2400" i="1" dirty="0">
                <a:solidFill>
                  <a:schemeClr val="accent2"/>
                </a:solidFill>
                <a:ea typeface="ＭＳ Ｐゴシック" panose="020B0600070205080204" pitchFamily="34" charset="-128"/>
              </a:rPr>
              <a:t>Code civil des Français, </a:t>
            </a:r>
            <a:r>
              <a:rPr lang="fr-CA" altLang="fr-FR" sz="2400" dirty="0">
                <a:solidFill>
                  <a:schemeClr val="accent2"/>
                </a:solidFill>
                <a:ea typeface="ＭＳ Ｐゴシック" panose="020B0600070205080204" pitchFamily="34" charset="-128"/>
              </a:rPr>
              <a:t>Édition originale de</a:t>
            </a:r>
            <a:r>
              <a:rPr lang="fr-CA" altLang="fr-FR" sz="2400" i="1" dirty="0">
                <a:solidFill>
                  <a:schemeClr val="accent2"/>
                </a:solidFill>
                <a:ea typeface="ＭＳ Ｐゴシック" panose="020B0600070205080204" pitchFamily="34" charset="-128"/>
              </a:rPr>
              <a:t>, </a:t>
            </a:r>
            <a:r>
              <a:rPr lang="fr-CA" altLang="fr-FR" sz="2400" dirty="0">
                <a:solidFill>
                  <a:schemeClr val="accent2"/>
                </a:solidFill>
                <a:ea typeface="ＭＳ Ｐゴシック" panose="020B0600070205080204" pitchFamily="34" charset="-128"/>
              </a:rPr>
              <a:t>Paris, Imprimerie de la République, An XII 1804</a:t>
            </a:r>
            <a:r>
              <a:rPr lang="fr-CA" altLang="fr-FR" sz="2400" b="1" dirty="0">
                <a:solidFill>
                  <a:schemeClr val="accent2"/>
                </a:solidFill>
                <a:ea typeface="ＭＳ Ｐゴシック" panose="020B0600070205080204" pitchFamily="34" charset="-128"/>
              </a:rPr>
              <a:t> (</a:t>
            </a:r>
            <a:r>
              <a:rPr lang="fr-CA" altLang="fr-FR" sz="2400" dirty="0">
                <a:solidFill>
                  <a:schemeClr val="accent2"/>
                </a:solidFill>
                <a:ea typeface="ＭＳ Ｐゴシック" panose="020B0600070205080204" pitchFamily="34" charset="-128"/>
                <a:hlinkClick r:id="rId3"/>
              </a:rPr>
              <a:t>https://fr.wikisource.org/wiki/Code_civil_des_Fran%C3%A7ais_1804/Texte_entier</a:t>
            </a:r>
            <a:r>
              <a:rPr lang="fr-CA" altLang="fr-FR" sz="2400" dirty="0">
                <a:solidFill>
                  <a:schemeClr val="accent2"/>
                </a:solidFill>
                <a:ea typeface="ＭＳ Ｐゴシック" panose="020B0600070205080204" pitchFamily="34" charset="-128"/>
              </a:rPr>
              <a:t> </a:t>
            </a:r>
            <a:r>
              <a:rPr lang="fr-FR" altLang="fr-FR" sz="2400" dirty="0">
                <a:solidFill>
                  <a:schemeClr val="accent2"/>
                </a:solidFill>
                <a:ea typeface="ＭＳ Ｐゴシック" panose="020B0600070205080204" pitchFamily="34" charset="-128"/>
              </a:rPr>
              <a:t>)</a:t>
            </a:r>
            <a:endParaRPr lang="fr-FR" altLang="fr-FR" sz="2800" dirty="0">
              <a:ea typeface="ＭＳ Ｐゴシック" panose="020B0600070205080204" pitchFamily="34" charset="-128"/>
            </a:endParaRPr>
          </a:p>
          <a:p>
            <a:pPr marL="1949450" lvl="3" indent="-577850">
              <a:lnSpc>
                <a:spcPct val="90000"/>
              </a:lnSpc>
              <a:defRPr/>
            </a:pPr>
            <a:r>
              <a:rPr lang="fr-FR" altLang="fr-FR" dirty="0">
                <a:ea typeface="ＭＳ Ｐゴシック" panose="020B0600070205080204" pitchFamily="34" charset="-128"/>
              </a:rPr>
              <a:t>Droits des personnes, de la famille, des biens et successions</a:t>
            </a:r>
          </a:p>
          <a:p>
            <a:pPr marL="2286000" lvl="4" indent="-457200">
              <a:lnSpc>
                <a:spcPct val="90000"/>
              </a:lnSpc>
              <a:buFontTx/>
              <a:buChar char="-"/>
              <a:defRPr/>
            </a:pPr>
            <a:r>
              <a:rPr lang="fr-FR" altLang="fr-FR" sz="2400" dirty="0">
                <a:ea typeface="ＭＳ Ｐゴシック" panose="020B0600070205080204" pitchFamily="34" charset="-128"/>
              </a:rPr>
              <a:t>Le code remplace principalement les lois de la période révolutionnaire (1789-1799), les coutumes et le droit romain.</a:t>
            </a:r>
          </a:p>
          <a:p>
            <a:pPr lvl="3">
              <a:lnSpc>
                <a:spcPct val="90000"/>
              </a:lnSpc>
              <a:buFont typeface="+mj-lt"/>
              <a:buAutoNum type="arabicParenR" startAt="2"/>
              <a:defRPr/>
            </a:pPr>
            <a:r>
              <a:rPr lang="fr-CA" altLang="fr-FR" dirty="0">
                <a:ea typeface="ＭＳ Ｐゴシック" panose="020B0600070205080204" pitchFamily="34" charset="-128"/>
              </a:rPr>
              <a:t>Obligations et contrats</a:t>
            </a:r>
          </a:p>
          <a:p>
            <a:pPr marL="1949450" lvl="3" indent="-577850">
              <a:lnSpc>
                <a:spcPct val="90000"/>
              </a:lnSpc>
              <a:buFontTx/>
              <a:buNone/>
              <a:defRPr/>
            </a:pPr>
            <a:r>
              <a:rPr lang="fr-CA" altLang="fr-FR" dirty="0">
                <a:ea typeface="ＭＳ Ｐゴシック" panose="020B0600070205080204" pitchFamily="34" charset="-128"/>
              </a:rPr>
              <a:t>	- </a:t>
            </a:r>
            <a:r>
              <a:rPr lang="fr-CA" altLang="fr-FR" sz="2400" dirty="0">
                <a:solidFill>
                  <a:schemeClr val="accent5">
                    <a:lumMod val="50000"/>
                  </a:schemeClr>
                </a:solidFill>
                <a:ea typeface="ＭＳ Ｐゴシック" panose="020B0600070205080204" pitchFamily="34" charset="-128"/>
              </a:rPr>
              <a:t>Le code remplace principalement la doctrine et la jurisprudence antérieure à 1789, ainsi que, beaucoup plus rarement, une loi ou une ordonnance royale.</a:t>
            </a:r>
            <a:endParaRPr lang="fr-FR" altLang="fr-FR" sz="2400" dirty="0">
              <a:solidFill>
                <a:schemeClr val="accent5">
                  <a:lumMod val="50000"/>
                </a:schemeClr>
              </a:solidFill>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1">
            <a:extLst>
              <a:ext uri="{FF2B5EF4-FFF2-40B4-BE49-F238E27FC236}">
                <a16:creationId xmlns:a16="http://schemas.microsoft.com/office/drawing/2014/main" id="{068AA6AD-23CF-2DB6-6C7D-0FAF6A20E8C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7DCF40E-CC6D-5A4B-9EB9-3CC3254161F7}" type="slidenum">
              <a:rPr lang="en-US" altLang="en-US" smtClean="0">
                <a:solidFill>
                  <a:srgbClr val="000000"/>
                </a:solidFill>
              </a:rPr>
              <a:pPr/>
              <a:t>19</a:t>
            </a:fld>
            <a:endParaRPr lang="en-US" altLang="en-US">
              <a:solidFill>
                <a:srgbClr val="000000"/>
              </a:solidFill>
            </a:endParaRPr>
          </a:p>
        </p:txBody>
      </p:sp>
      <p:sp>
        <p:nvSpPr>
          <p:cNvPr id="83970" name="Rectangle 3">
            <a:extLst>
              <a:ext uri="{FF2B5EF4-FFF2-40B4-BE49-F238E27FC236}">
                <a16:creationId xmlns:a16="http://schemas.microsoft.com/office/drawing/2014/main" id="{452413FD-45EB-9AE2-E4FA-479D73500581}"/>
              </a:ext>
            </a:extLst>
          </p:cNvPr>
          <p:cNvSpPr txBox="1">
            <a:spLocks noChangeArrowheads="1"/>
          </p:cNvSpPr>
          <p:nvPr/>
        </p:nvSpPr>
        <p:spPr bwMode="auto">
          <a:xfrm>
            <a:off x="179388" y="3068638"/>
            <a:ext cx="89646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lgn="ctr">
              <a:spcBef>
                <a:spcPct val="20000"/>
              </a:spcBef>
            </a:pPr>
            <a:r>
              <a:rPr lang="fr-CA" altLang="fr-FR" sz="2800">
                <a:solidFill>
                  <a:srgbClr val="7030A0"/>
                </a:solidFill>
              </a:rPr>
              <a:t>Vote électronique : Le Code civil de 1804</a:t>
            </a:r>
            <a:endParaRPr lang="fr-CA" altLang="fr-FR" sz="2800">
              <a:solidFill>
                <a:srgbClr val="006666"/>
              </a:solidFill>
            </a:endParaRPr>
          </a:p>
        </p:txBody>
      </p:sp>
      <p:sp>
        <p:nvSpPr>
          <p:cNvPr id="83971" name="Flèche vers la droite 3">
            <a:extLst>
              <a:ext uri="{FF2B5EF4-FFF2-40B4-BE49-F238E27FC236}">
                <a16:creationId xmlns:a16="http://schemas.microsoft.com/office/drawing/2014/main" id="{CF47E571-6585-EBA2-9466-1081FCA07906}"/>
              </a:ext>
            </a:extLst>
          </p:cNvPr>
          <p:cNvSpPr>
            <a:spLocks noChangeArrowheads="1"/>
          </p:cNvSpPr>
          <p:nvPr/>
        </p:nvSpPr>
        <p:spPr bwMode="auto">
          <a:xfrm>
            <a:off x="1116013" y="3141663"/>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Espace réservé du numéro de diapositive 5">
            <a:extLst>
              <a:ext uri="{FF2B5EF4-FFF2-40B4-BE49-F238E27FC236}">
                <a16:creationId xmlns:a16="http://schemas.microsoft.com/office/drawing/2014/main" id="{1B9A05D4-9139-C174-24CF-528C9FF6E0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BF1287F-35AB-8A4D-A4C6-276DA79AC9B8}" type="slidenum">
              <a:rPr lang="en-US" altLang="fr-FR" smtClean="0"/>
              <a:pPr/>
              <a:t>2</a:t>
            </a:fld>
            <a:endParaRPr lang="en-US" altLang="fr-FR"/>
          </a:p>
        </p:txBody>
      </p:sp>
      <p:sp>
        <p:nvSpPr>
          <p:cNvPr id="18434" name="Rectangle 2">
            <a:extLst>
              <a:ext uri="{FF2B5EF4-FFF2-40B4-BE49-F238E27FC236}">
                <a16:creationId xmlns:a16="http://schemas.microsoft.com/office/drawing/2014/main" id="{84ABC3D3-C8F5-BE36-3C9B-885363A5ADAC}"/>
              </a:ext>
            </a:extLst>
          </p:cNvPr>
          <p:cNvSpPr>
            <a:spLocks noGrp="1" noChangeArrowheads="1"/>
          </p:cNvSpPr>
          <p:nvPr>
            <p:ph type="body" idx="1"/>
          </p:nvPr>
        </p:nvSpPr>
        <p:spPr>
          <a:xfrm>
            <a:off x="0" y="431800"/>
            <a:ext cx="9215438" cy="6381750"/>
          </a:xfrm>
        </p:spPr>
        <p:txBody>
          <a:bodyPr/>
          <a:lstStyle/>
          <a:p>
            <a:pPr>
              <a:buFontTx/>
              <a:buAutoNum type="romanUcPeriod" startAt="3"/>
            </a:pPr>
            <a:r>
              <a:rPr lang="fr-CA" altLang="fr-FR" b="1" dirty="0">
                <a:ea typeface="ＭＳ Ｐゴシック" panose="020B0600070205080204" pitchFamily="34" charset="-128"/>
              </a:rPr>
              <a:t>L’ÉLABORATION D’UN DROIT FRANÇAIS </a:t>
            </a:r>
          </a:p>
          <a:p>
            <a:pPr>
              <a:buFontTx/>
              <a:buNone/>
            </a:pPr>
            <a:r>
              <a:rPr lang="fr-CA" altLang="fr-FR" b="1" dirty="0">
                <a:ea typeface="ＭＳ Ｐゴシック" panose="020B0600070205080204" pitchFamily="34" charset="-128"/>
              </a:rPr>
              <a:t>B.	La Révolution et la codification (1789-1810)</a:t>
            </a:r>
          </a:p>
          <a:p>
            <a:r>
              <a:rPr lang="fr-CA" altLang="fr-FR" dirty="0">
                <a:ea typeface="ＭＳ Ｐゴシック" panose="020B0600070205080204" pitchFamily="34" charset="-128"/>
              </a:rPr>
              <a:t>La Révolution française (1789-1799)</a:t>
            </a:r>
          </a:p>
          <a:p>
            <a:pPr lvl="1"/>
            <a:r>
              <a:rPr lang="fr-CA" altLang="fr-FR" dirty="0">
                <a:ea typeface="ＭＳ Ｐゴシック" panose="020B0600070205080204" pitchFamily="34" charset="-128"/>
              </a:rPr>
              <a:t>Les droits de la personne</a:t>
            </a:r>
          </a:p>
          <a:p>
            <a:pPr lvl="1"/>
            <a:r>
              <a:rPr lang="fr-CA" altLang="fr-FR" dirty="0">
                <a:ea typeface="ＭＳ Ｐゴシック" panose="020B0600070205080204" pitchFamily="34" charset="-128"/>
              </a:rPr>
              <a:t>Le système judiciaire</a:t>
            </a:r>
          </a:p>
          <a:p>
            <a:r>
              <a:rPr lang="fr-CA" altLang="fr-FR" dirty="0">
                <a:ea typeface="ＭＳ Ｐゴシック" panose="020B0600070205080204" pitchFamily="34" charset="-128"/>
              </a:rPr>
              <a:t>La codification</a:t>
            </a:r>
          </a:p>
          <a:p>
            <a:pPr lvl="1"/>
            <a:r>
              <a:rPr lang="fr-FR" altLang="fr-FR" dirty="0">
                <a:ea typeface="ＭＳ Ｐゴシック" panose="020B0600070205080204" pitchFamily="34" charset="-128"/>
              </a:rPr>
              <a:t>La période révolutionnaire</a:t>
            </a:r>
          </a:p>
          <a:p>
            <a:pPr lvl="1"/>
            <a:r>
              <a:rPr lang="fr-FR" altLang="fr-FR" dirty="0">
                <a:ea typeface="ＭＳ Ｐゴシック" panose="020B0600070205080204" pitchFamily="34" charset="-128"/>
              </a:rPr>
              <a:t>Les codifications napoléoniennes</a:t>
            </a:r>
            <a:endParaRPr lang="fr-CA" altLang="fr-FR" dirty="0">
              <a:solidFill>
                <a:schemeClr val="tx1"/>
              </a:solidFill>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Espace réservé du numéro de diapositive 5">
            <a:extLst>
              <a:ext uri="{FF2B5EF4-FFF2-40B4-BE49-F238E27FC236}">
                <a16:creationId xmlns:a16="http://schemas.microsoft.com/office/drawing/2014/main" id="{A0703D18-86F7-4C1F-F6EB-0016BBC7D1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5BE19E9-41C2-F749-94E5-9B651F78EA68}" type="slidenum">
              <a:rPr lang="en-US" altLang="fr-FR" smtClean="0"/>
              <a:pPr/>
              <a:t>20</a:t>
            </a:fld>
            <a:endParaRPr lang="en-US" altLang="fr-FR"/>
          </a:p>
        </p:txBody>
      </p:sp>
      <p:sp>
        <p:nvSpPr>
          <p:cNvPr id="77826" name="Rectangle 2">
            <a:extLst>
              <a:ext uri="{FF2B5EF4-FFF2-40B4-BE49-F238E27FC236}">
                <a16:creationId xmlns:a16="http://schemas.microsoft.com/office/drawing/2014/main" id="{894E6508-E10D-3EFB-F21C-F9B4BE41ACDF}"/>
              </a:ext>
            </a:extLst>
          </p:cNvPr>
          <p:cNvSpPr>
            <a:spLocks noGrp="1" noChangeArrowheads="1"/>
          </p:cNvSpPr>
          <p:nvPr>
            <p:ph type="body" idx="1"/>
          </p:nvPr>
        </p:nvSpPr>
        <p:spPr>
          <a:xfrm>
            <a:off x="250825" y="115888"/>
            <a:ext cx="8497888" cy="6626225"/>
          </a:xfrm>
        </p:spPr>
        <p:txBody>
          <a:bodyPr/>
          <a:lstStyle/>
          <a:p>
            <a:pPr marL="914400" lvl="2" indent="0">
              <a:lnSpc>
                <a:spcPct val="90000"/>
              </a:lnSpc>
              <a:buFontTx/>
              <a:buNone/>
              <a:defRPr/>
            </a:pPr>
            <a:r>
              <a:rPr lang="fr-CA" altLang="fr-FR" dirty="0">
                <a:solidFill>
                  <a:schemeClr val="accent5">
                    <a:lumMod val="50000"/>
                  </a:schemeClr>
                </a:solidFill>
                <a:ea typeface="ＭＳ Ｐゴシック" panose="020B0600070205080204" pitchFamily="34" charset="-128"/>
              </a:rPr>
              <a:t>3) Articles choisis:</a:t>
            </a:r>
          </a:p>
          <a:p>
            <a:pPr marL="914400" lvl="2" indent="0">
              <a:lnSpc>
                <a:spcPct val="90000"/>
              </a:lnSpc>
              <a:buFontTx/>
              <a:buNone/>
              <a:defRPr/>
            </a:pPr>
            <a:r>
              <a:rPr lang="fr-CA" cap="all" dirty="0">
                <a:solidFill>
                  <a:srgbClr val="002060"/>
                </a:solidFill>
              </a:rPr>
              <a:t>Titre V. </a:t>
            </a:r>
            <a:r>
              <a:rPr lang="fr-CA" i="1" dirty="0">
                <a:solidFill>
                  <a:srgbClr val="002060"/>
                </a:solidFill>
              </a:rPr>
              <a:t>du mariage</a:t>
            </a:r>
            <a:r>
              <a:rPr lang="fr-CA" dirty="0">
                <a:solidFill>
                  <a:srgbClr val="002060"/>
                </a:solidFill>
              </a:rPr>
              <a:t>. </a:t>
            </a:r>
          </a:p>
          <a:p>
            <a:pPr marL="914400" lvl="2" indent="0">
              <a:lnSpc>
                <a:spcPct val="90000"/>
              </a:lnSpc>
              <a:buFontTx/>
              <a:buNone/>
              <a:defRPr/>
            </a:pPr>
            <a:r>
              <a:rPr lang="fr-CA" sz="2800" b="1" cap="all" dirty="0">
                <a:solidFill>
                  <a:srgbClr val="002060"/>
                </a:solidFill>
              </a:rPr>
              <a:t>Chapitre VI</a:t>
            </a:r>
            <a:r>
              <a:rPr lang="fr-CA" sz="2800" b="1" dirty="0">
                <a:solidFill>
                  <a:srgbClr val="002060"/>
                </a:solidFill>
              </a:rPr>
              <a:t>.</a:t>
            </a:r>
            <a:br>
              <a:rPr lang="fr-CA" sz="2800" b="1" dirty="0">
                <a:solidFill>
                  <a:srgbClr val="002060"/>
                </a:solidFill>
              </a:rPr>
            </a:br>
            <a:r>
              <a:rPr lang="fr-CA" sz="2800" b="1" i="1" dirty="0">
                <a:solidFill>
                  <a:srgbClr val="002060"/>
                </a:solidFill>
              </a:rPr>
              <a:t>des droits et des devoirs respectifs des époux.</a:t>
            </a:r>
            <a:endParaRPr lang="fr-CA" sz="2800" b="1" dirty="0">
              <a:solidFill>
                <a:srgbClr val="002060"/>
              </a:solidFill>
            </a:endParaRPr>
          </a:p>
          <a:p>
            <a:pPr marL="0" indent="0">
              <a:buFontTx/>
              <a:buNone/>
              <a:defRPr/>
            </a:pPr>
            <a:r>
              <a:rPr lang="fr-CA" sz="2400" dirty="0"/>
              <a:t>212. Les époux se doivent mutuellement fidélité, secours, assistance. </a:t>
            </a:r>
          </a:p>
          <a:p>
            <a:pPr marL="0" indent="0">
              <a:buFontTx/>
              <a:buNone/>
              <a:defRPr/>
            </a:pPr>
            <a:r>
              <a:rPr lang="fr-CA" sz="2400" dirty="0"/>
              <a:t>213. </a:t>
            </a:r>
            <a:r>
              <a:rPr lang="fr-CA" sz="2400" dirty="0">
                <a:solidFill>
                  <a:srgbClr val="C00000"/>
                </a:solidFill>
              </a:rPr>
              <a:t>Le mari doit protection à sa femme, </a:t>
            </a:r>
          </a:p>
          <a:p>
            <a:pPr marL="0" indent="0">
              <a:buFontTx/>
              <a:buNone/>
              <a:defRPr/>
            </a:pPr>
            <a:r>
              <a:rPr lang="fr-CA" sz="2400" dirty="0">
                <a:solidFill>
                  <a:schemeClr val="accent3">
                    <a:lumMod val="50000"/>
                  </a:schemeClr>
                </a:solidFill>
              </a:rPr>
              <a:t>la femme obéissance à son mari. </a:t>
            </a:r>
          </a:p>
          <a:p>
            <a:pPr marL="0" indent="0">
              <a:buFontTx/>
              <a:buNone/>
              <a:defRPr/>
            </a:pPr>
            <a:r>
              <a:rPr lang="fr-CA" sz="2400" dirty="0"/>
              <a:t>214. </a:t>
            </a:r>
            <a:r>
              <a:rPr lang="fr-CA" sz="2400" dirty="0">
                <a:solidFill>
                  <a:srgbClr val="C00000"/>
                </a:solidFill>
              </a:rPr>
              <a:t>La femme est obligée d’habiter avec le mari, </a:t>
            </a:r>
            <a:r>
              <a:rPr lang="fr-CA" sz="2400" dirty="0"/>
              <a:t>et de le suivre </a:t>
            </a:r>
            <a:r>
              <a:rPr lang="fr-CA" sz="2400" dirty="0" err="1"/>
              <a:t>par-tout</a:t>
            </a:r>
            <a:r>
              <a:rPr lang="fr-CA" sz="2400" dirty="0"/>
              <a:t> où il juge à propos de résider : </a:t>
            </a:r>
          </a:p>
          <a:p>
            <a:pPr marL="0" indent="0">
              <a:buFontTx/>
              <a:buNone/>
              <a:defRPr/>
            </a:pPr>
            <a:r>
              <a:rPr lang="fr-CA" sz="2400" dirty="0">
                <a:solidFill>
                  <a:srgbClr val="00B050"/>
                </a:solidFill>
              </a:rPr>
              <a:t>le mari est obligé de la recevoir, et de lui fournir tout ce qui est nécessaire pour les besoins de la vie</a:t>
            </a:r>
            <a:r>
              <a:rPr lang="fr-CA" sz="2400" dirty="0"/>
              <a:t>, selon ses facultés et son état. </a:t>
            </a:r>
          </a:p>
          <a:p>
            <a:pPr marL="0" indent="0">
              <a:buFontTx/>
              <a:buNone/>
              <a:defRPr/>
            </a:pPr>
            <a:r>
              <a:rPr lang="fr-CA" sz="2400" dirty="0"/>
              <a:t>215. </a:t>
            </a:r>
            <a:r>
              <a:rPr lang="fr-CA" sz="2400" dirty="0">
                <a:solidFill>
                  <a:srgbClr val="C00000"/>
                </a:solidFill>
              </a:rPr>
              <a:t>La femme ne peut </a:t>
            </a:r>
            <a:r>
              <a:rPr lang="fr-CA" sz="2400" dirty="0"/>
              <a:t>ester en jugement [c’est-à-dire </a:t>
            </a:r>
            <a:r>
              <a:rPr lang="fr-CA" sz="2400" dirty="0">
                <a:solidFill>
                  <a:srgbClr val="C00000"/>
                </a:solidFill>
              </a:rPr>
              <a:t>être demanderesse ou défenderesse dans une action civile] sans l’autorisation de son mari</a:t>
            </a:r>
            <a:r>
              <a:rPr lang="fr-CA" sz="2400" dirty="0"/>
              <a:t>, quand même elle serait marchande publique, ou non commune, ou séparée de biens.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26">
                                            <p:txEl>
                                              <p:pRg st="4" end="4"/>
                                            </p:txEl>
                                          </p:spTgt>
                                        </p:tgtEl>
                                        <p:attrNameLst>
                                          <p:attrName>style.visibility</p:attrName>
                                        </p:attrNameLst>
                                      </p:cBhvr>
                                      <p:to>
                                        <p:strVal val="visible"/>
                                      </p:to>
                                    </p:set>
                                    <p:animEffect transition="in" filter="blinds(horizontal)">
                                      <p:cBhvr>
                                        <p:cTn id="7" dur="500"/>
                                        <p:tgtEl>
                                          <p:spTgt spid="7782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26">
                                            <p:txEl>
                                              <p:pRg st="5" end="5"/>
                                            </p:txEl>
                                          </p:spTgt>
                                        </p:tgtEl>
                                        <p:attrNameLst>
                                          <p:attrName>style.visibility</p:attrName>
                                        </p:attrNameLst>
                                      </p:cBhvr>
                                      <p:to>
                                        <p:strVal val="visible"/>
                                      </p:to>
                                    </p:set>
                                    <p:animEffect transition="in" filter="blinds(horizontal)">
                                      <p:cBhvr>
                                        <p:cTn id="12" dur="500"/>
                                        <p:tgtEl>
                                          <p:spTgt spid="77826">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7826">
                                            <p:txEl>
                                              <p:pRg st="6" end="6"/>
                                            </p:txEl>
                                          </p:spTgt>
                                        </p:tgtEl>
                                        <p:attrNameLst>
                                          <p:attrName>style.visibility</p:attrName>
                                        </p:attrNameLst>
                                      </p:cBhvr>
                                      <p:to>
                                        <p:strVal val="visible"/>
                                      </p:to>
                                    </p:set>
                                    <p:animEffect transition="in" filter="checkerboard(across)">
                                      <p:cBhvr>
                                        <p:cTn id="17" dur="500"/>
                                        <p:tgtEl>
                                          <p:spTgt spid="7782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7826">
                                            <p:txEl>
                                              <p:pRg st="7" end="7"/>
                                            </p:txEl>
                                          </p:spTgt>
                                        </p:tgtEl>
                                        <p:attrNameLst>
                                          <p:attrName>style.visibility</p:attrName>
                                        </p:attrNameLst>
                                      </p:cBhvr>
                                      <p:to>
                                        <p:strVal val="visible"/>
                                      </p:to>
                                    </p:set>
                                    <p:animEffect transition="in" filter="checkerboard(across)">
                                      <p:cBhvr>
                                        <p:cTn id="22" dur="500"/>
                                        <p:tgtEl>
                                          <p:spTgt spid="77826">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7826">
                                            <p:txEl>
                                              <p:pRg st="8" end="8"/>
                                            </p:txEl>
                                          </p:spTgt>
                                        </p:tgtEl>
                                        <p:attrNameLst>
                                          <p:attrName>style.visibility</p:attrName>
                                        </p:attrNameLst>
                                      </p:cBhvr>
                                      <p:to>
                                        <p:strVal val="visible"/>
                                      </p:to>
                                    </p:set>
                                    <p:animEffect transition="in" filter="dissolve">
                                      <p:cBhvr>
                                        <p:cTn id="27"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Espace réservé du numéro de diapositive 5">
            <a:extLst>
              <a:ext uri="{FF2B5EF4-FFF2-40B4-BE49-F238E27FC236}">
                <a16:creationId xmlns:a16="http://schemas.microsoft.com/office/drawing/2014/main" id="{5F851E97-EBC8-8717-8B79-5D6E03B54F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3588EF5-2DF5-1C4E-A7EC-8255592CB68B}" type="slidenum">
              <a:rPr lang="en-US" altLang="fr-FR" smtClean="0"/>
              <a:pPr/>
              <a:t>21</a:t>
            </a:fld>
            <a:endParaRPr lang="en-US" altLang="fr-FR"/>
          </a:p>
        </p:txBody>
      </p:sp>
      <p:sp>
        <p:nvSpPr>
          <p:cNvPr id="77826" name="Rectangle 2">
            <a:extLst>
              <a:ext uri="{FF2B5EF4-FFF2-40B4-BE49-F238E27FC236}">
                <a16:creationId xmlns:a16="http://schemas.microsoft.com/office/drawing/2014/main" id="{82F17AD7-C08C-AF08-2CE5-F4B278BE60B4}"/>
              </a:ext>
            </a:extLst>
          </p:cNvPr>
          <p:cNvSpPr>
            <a:spLocks noGrp="1" noChangeArrowheads="1"/>
          </p:cNvSpPr>
          <p:nvPr>
            <p:ph type="body" idx="1"/>
          </p:nvPr>
        </p:nvSpPr>
        <p:spPr>
          <a:xfrm>
            <a:off x="685800" y="404813"/>
            <a:ext cx="8062913" cy="6337300"/>
          </a:xfrm>
        </p:spPr>
        <p:txBody>
          <a:bodyPr/>
          <a:lstStyle/>
          <a:p>
            <a:pPr marL="0" indent="0">
              <a:buFontTx/>
              <a:buNone/>
              <a:defRPr/>
            </a:pPr>
            <a:r>
              <a:rPr lang="fr-CA" sz="2400" dirty="0">
                <a:solidFill>
                  <a:srgbClr val="C00000"/>
                </a:solidFill>
              </a:rPr>
              <a:t>217. La femme, </a:t>
            </a:r>
            <a:r>
              <a:rPr lang="fr-CA" sz="2400" dirty="0"/>
              <a:t>même non commune ou séparée de biens</a:t>
            </a:r>
            <a:r>
              <a:rPr lang="fr-CA" sz="2400" dirty="0">
                <a:solidFill>
                  <a:srgbClr val="C00000"/>
                </a:solidFill>
              </a:rPr>
              <a:t>, ne peut donner, aliéner, hypothéquer, acquérir, à titre gratuit ou onéreux, sans le concours du mari dans l’acte, ou son consentement par écrit</a:t>
            </a:r>
            <a:r>
              <a:rPr lang="fr-CA" sz="2400" dirty="0">
                <a:solidFill>
                  <a:srgbClr val="7030A0"/>
                </a:solidFill>
              </a:rPr>
              <a:t>. </a:t>
            </a:r>
          </a:p>
          <a:p>
            <a:pPr marL="0" indent="0">
              <a:buFontTx/>
              <a:buNone/>
              <a:defRPr/>
            </a:pPr>
            <a:r>
              <a:rPr lang="fr-CA" sz="2400" dirty="0">
                <a:solidFill>
                  <a:srgbClr val="00B0F0"/>
                </a:solidFill>
              </a:rPr>
              <a:t>218. </a:t>
            </a:r>
            <a:r>
              <a:rPr lang="fr-CA" sz="2400" dirty="0"/>
              <a:t>Si le mari refuse d’autoriser sa femme à</a:t>
            </a:r>
            <a:r>
              <a:rPr lang="fr-CA" sz="2400" dirty="0">
                <a:solidFill>
                  <a:srgbClr val="00B0F0"/>
                </a:solidFill>
              </a:rPr>
              <a:t> ester en jugement, le juge peut donner l’autorisation. </a:t>
            </a:r>
          </a:p>
          <a:p>
            <a:pPr marL="0" indent="0">
              <a:buFontTx/>
              <a:buNone/>
              <a:defRPr/>
            </a:pPr>
            <a:r>
              <a:rPr lang="fr-CA" sz="2400" dirty="0">
                <a:solidFill>
                  <a:srgbClr val="00B0F0"/>
                </a:solidFill>
              </a:rPr>
              <a:t>219. Si le mari refuse d’autoriser sa femme à passer un acte</a:t>
            </a:r>
            <a:r>
              <a:rPr lang="fr-CA" sz="2400" dirty="0"/>
              <a:t>, la femme peut faire citer son mari directement devant</a:t>
            </a:r>
            <a:r>
              <a:rPr lang="fr-CA" sz="2400" dirty="0">
                <a:solidFill>
                  <a:srgbClr val="00B0F0"/>
                </a:solidFill>
              </a:rPr>
              <a:t> le tribunal de première instance </a:t>
            </a:r>
            <a:r>
              <a:rPr lang="fr-CA" sz="2400" dirty="0"/>
              <a:t>de l’arrondissement du domicile commun, qui </a:t>
            </a:r>
            <a:r>
              <a:rPr lang="fr-CA" sz="2400" dirty="0">
                <a:solidFill>
                  <a:srgbClr val="00B0F0"/>
                </a:solidFill>
              </a:rPr>
              <a:t>peut donner ou refuser son autorisation</a:t>
            </a:r>
            <a:r>
              <a:rPr lang="fr-CA" sz="2400" dirty="0"/>
              <a:t>, </a:t>
            </a:r>
            <a:r>
              <a:rPr lang="fr-CA" sz="2400" dirty="0">
                <a:solidFill>
                  <a:srgbClr val="00B0F0"/>
                </a:solidFill>
              </a:rPr>
              <a:t>après que le mari aura été entendu</a:t>
            </a:r>
            <a:r>
              <a:rPr lang="fr-CA" sz="2400" dirty="0"/>
              <a:t> ou dûment appelé en la chambre du conseil</a:t>
            </a:r>
            <a:r>
              <a:rPr lang="fr-CA" sz="2400" dirty="0">
                <a:solidFill>
                  <a:srgbClr val="00B0F0"/>
                </a:solidFill>
              </a:rPr>
              <a:t>.</a:t>
            </a:r>
          </a:p>
          <a:p>
            <a:pPr marL="0" indent="0">
              <a:buFontTx/>
              <a:buNone/>
              <a:defRPr/>
            </a:pPr>
            <a:r>
              <a:rPr lang="fr-CA" sz="2400" dirty="0"/>
              <a:t>225. </a:t>
            </a:r>
            <a:r>
              <a:rPr lang="fr-CA" sz="2400" dirty="0">
                <a:solidFill>
                  <a:srgbClr val="00B050"/>
                </a:solidFill>
              </a:rPr>
              <a:t>La nullité fondée sur le défaut d’autorisation ne peut être opposée que par la femme, par le mari, ou par leurs héritiers. </a:t>
            </a:r>
          </a:p>
          <a:p>
            <a:pPr marL="0" indent="0">
              <a:buFontTx/>
              <a:buNone/>
              <a:defRPr/>
            </a:pPr>
            <a:r>
              <a:rPr lang="fr-CA" sz="2400" dirty="0"/>
              <a:t>226. </a:t>
            </a:r>
            <a:r>
              <a:rPr lang="fr-CA" sz="2400" dirty="0">
                <a:solidFill>
                  <a:srgbClr val="00B050"/>
                </a:solidFill>
              </a:rPr>
              <a:t>La femme peut tester [c’est-à-dire faire une testament] sans l’autorisation de son mari. </a:t>
            </a:r>
          </a:p>
          <a:p>
            <a:pPr marL="0" indent="0">
              <a:buFontTx/>
              <a:buNone/>
              <a:defRPr/>
            </a:pPr>
            <a:r>
              <a:rPr lang="fr-CA" sz="2400" dirty="0"/>
              <a:t> </a:t>
            </a:r>
            <a:r>
              <a:rPr lang="fr-CA" altLang="fr-FR" sz="2400" dirty="0">
                <a:solidFill>
                  <a:schemeClr val="accent5">
                    <a:lumMod val="50000"/>
                  </a:schemeClr>
                </a:solidFill>
                <a:ea typeface="ＭＳ Ｐゴシック" panose="020B0600070205080204" pitchFamily="34"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blinds(horizontal)">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dissolve">
                                      <p:cBhvr>
                                        <p:cTn id="12" dur="500"/>
                                        <p:tgtEl>
                                          <p:spTgt spid="77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7826">
                                            <p:txEl>
                                              <p:pRg st="2" end="2"/>
                                            </p:txEl>
                                          </p:spTgt>
                                        </p:tgtEl>
                                        <p:attrNameLst>
                                          <p:attrName>style.visibility</p:attrName>
                                        </p:attrNameLst>
                                      </p:cBhvr>
                                      <p:to>
                                        <p:strVal val="visible"/>
                                      </p:to>
                                    </p:set>
                                    <p:anim calcmode="lin" valueType="num">
                                      <p:cBhvr additive="base">
                                        <p:cTn id="17" dur="500" fill="hold"/>
                                        <p:tgtEl>
                                          <p:spTgt spid="7782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78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7826">
                                            <p:txEl>
                                              <p:pRg st="3" end="3"/>
                                            </p:txEl>
                                          </p:spTgt>
                                        </p:tgtEl>
                                        <p:attrNameLst>
                                          <p:attrName>style.visibility</p:attrName>
                                        </p:attrNameLst>
                                      </p:cBhvr>
                                      <p:to>
                                        <p:strVal val="visible"/>
                                      </p:to>
                                    </p:set>
                                    <p:anim calcmode="lin" valueType="num">
                                      <p:cBhvr additive="base">
                                        <p:cTn id="23" dur="500" fill="hold"/>
                                        <p:tgtEl>
                                          <p:spTgt spid="77826">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8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826">
                                            <p:txEl>
                                              <p:pRg st="4" end="4"/>
                                            </p:txEl>
                                          </p:spTgt>
                                        </p:tgtEl>
                                        <p:attrNameLst>
                                          <p:attrName>style.visibility</p:attrName>
                                        </p:attrNameLst>
                                      </p:cBhvr>
                                      <p:to>
                                        <p:strVal val="visible"/>
                                      </p:to>
                                    </p:set>
                                    <p:anim calcmode="lin" valueType="num">
                                      <p:cBhvr additive="base">
                                        <p:cTn id="29" dur="500" fill="hold"/>
                                        <p:tgtEl>
                                          <p:spTgt spid="7782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Espace réservé du numéro de diapositive 5">
            <a:extLst>
              <a:ext uri="{FF2B5EF4-FFF2-40B4-BE49-F238E27FC236}">
                <a16:creationId xmlns:a16="http://schemas.microsoft.com/office/drawing/2014/main" id="{EF9B5F97-A797-A1F9-4038-CA2FFE6F4F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26158B5-129F-0A45-B013-8733633227D8}" type="slidenum">
              <a:rPr lang="en-US" altLang="fr-FR" smtClean="0"/>
              <a:pPr/>
              <a:t>22</a:t>
            </a:fld>
            <a:endParaRPr lang="en-US" altLang="fr-FR"/>
          </a:p>
        </p:txBody>
      </p:sp>
      <p:sp>
        <p:nvSpPr>
          <p:cNvPr id="77826" name="Rectangle 2">
            <a:extLst>
              <a:ext uri="{FF2B5EF4-FFF2-40B4-BE49-F238E27FC236}">
                <a16:creationId xmlns:a16="http://schemas.microsoft.com/office/drawing/2014/main" id="{901DBBF8-4184-31F6-AD47-AB59E5EE8B5D}"/>
              </a:ext>
            </a:extLst>
          </p:cNvPr>
          <p:cNvSpPr>
            <a:spLocks noGrp="1" noChangeArrowheads="1"/>
          </p:cNvSpPr>
          <p:nvPr>
            <p:ph type="body" idx="1"/>
          </p:nvPr>
        </p:nvSpPr>
        <p:spPr>
          <a:xfrm>
            <a:off x="450850" y="190500"/>
            <a:ext cx="8328025" cy="6551613"/>
          </a:xfrm>
        </p:spPr>
        <p:txBody>
          <a:bodyPr/>
          <a:lstStyle/>
          <a:p>
            <a:pPr marL="0" indent="0">
              <a:buFontTx/>
              <a:buNone/>
              <a:defRPr/>
            </a:pPr>
            <a:r>
              <a:rPr lang="fr-CA" sz="2800" cap="all" dirty="0"/>
              <a:t>Titre VI. </a:t>
            </a:r>
            <a:r>
              <a:rPr lang="fr-CA" sz="2800" i="1" dirty="0"/>
              <a:t>du divorce</a:t>
            </a:r>
            <a:r>
              <a:rPr lang="fr-CA" sz="2800" dirty="0"/>
              <a:t>. </a:t>
            </a:r>
            <a:r>
              <a:rPr lang="fr-CA" sz="2800" b="1" cap="all" dirty="0"/>
              <a:t>Chapitre premier</a:t>
            </a:r>
            <a:r>
              <a:rPr lang="fr-CA" sz="2800" b="1" dirty="0"/>
              <a:t>. </a:t>
            </a:r>
            <a:r>
              <a:rPr lang="fr-CA" sz="2800" b="1" i="1" dirty="0"/>
              <a:t>des causes du divorce.</a:t>
            </a:r>
            <a:endParaRPr lang="fr-CA" sz="2800" b="1" dirty="0"/>
          </a:p>
          <a:p>
            <a:pPr marL="0" indent="0">
              <a:buFontTx/>
              <a:buNone/>
              <a:defRPr/>
            </a:pPr>
            <a:r>
              <a:rPr lang="fr-CA" sz="2400" dirty="0"/>
              <a:t>229. Le mari pourra demander le divorce </a:t>
            </a:r>
          </a:p>
          <a:p>
            <a:pPr marL="0" indent="0">
              <a:buFontTx/>
              <a:buNone/>
              <a:defRPr/>
            </a:pPr>
            <a:r>
              <a:rPr lang="fr-CA" sz="2400" dirty="0">
                <a:solidFill>
                  <a:schemeClr val="accent2">
                    <a:lumMod val="60000"/>
                    <a:lumOff val="40000"/>
                  </a:schemeClr>
                </a:solidFill>
              </a:rPr>
              <a:t>pour cause d’adultère de sa femme. </a:t>
            </a:r>
          </a:p>
          <a:p>
            <a:pPr marL="0" indent="0">
              <a:buFontTx/>
              <a:buNone/>
              <a:defRPr/>
            </a:pPr>
            <a:r>
              <a:rPr lang="fr-CA" sz="2400" dirty="0"/>
              <a:t>230. La femme pourra demander le divorce </a:t>
            </a:r>
          </a:p>
          <a:p>
            <a:pPr marL="0" indent="0">
              <a:buFontTx/>
              <a:buNone/>
              <a:defRPr/>
            </a:pPr>
            <a:r>
              <a:rPr lang="fr-CA" sz="2400" dirty="0">
                <a:solidFill>
                  <a:schemeClr val="accent2">
                    <a:lumMod val="60000"/>
                    <a:lumOff val="40000"/>
                  </a:schemeClr>
                </a:solidFill>
              </a:rPr>
              <a:t>pour cause d’adultère de son mari</a:t>
            </a:r>
            <a:r>
              <a:rPr lang="fr-CA" sz="2400" dirty="0"/>
              <a:t>, </a:t>
            </a:r>
          </a:p>
          <a:p>
            <a:pPr marL="0" indent="0">
              <a:buFontTx/>
              <a:buNone/>
              <a:defRPr/>
            </a:pPr>
            <a:r>
              <a:rPr lang="fr-CA" sz="2400" dirty="0">
                <a:solidFill>
                  <a:srgbClr val="FF0000"/>
                </a:solidFill>
              </a:rPr>
              <a:t>lorsqu’il aura tenu sa concubine dans la maison commune</a:t>
            </a:r>
            <a:r>
              <a:rPr lang="fr-CA" sz="2400" dirty="0"/>
              <a:t>. </a:t>
            </a:r>
          </a:p>
          <a:p>
            <a:pPr marL="0" indent="0">
              <a:buFontTx/>
              <a:buNone/>
              <a:defRPr/>
            </a:pPr>
            <a:r>
              <a:rPr lang="fr-CA" sz="2400" dirty="0"/>
              <a:t>231. Les époux pourront </a:t>
            </a:r>
            <a:r>
              <a:rPr lang="fr-CA" sz="2400" dirty="0">
                <a:solidFill>
                  <a:srgbClr val="0070C0"/>
                </a:solidFill>
              </a:rPr>
              <a:t>réciproquement</a:t>
            </a:r>
            <a:r>
              <a:rPr lang="fr-CA" sz="2400" dirty="0"/>
              <a:t> demander le divorce pour excès, sévices ou injures graves, de l’un d’eux envers l’autre. </a:t>
            </a:r>
          </a:p>
          <a:p>
            <a:pPr marL="0" indent="0">
              <a:buFontTx/>
              <a:buNone/>
              <a:defRPr/>
            </a:pPr>
            <a:r>
              <a:rPr lang="fr-CA" sz="2400" dirty="0"/>
              <a:t>233. </a:t>
            </a:r>
            <a:r>
              <a:rPr lang="fr-CA" sz="2400" dirty="0">
                <a:solidFill>
                  <a:srgbClr val="0070C0"/>
                </a:solidFill>
              </a:rPr>
              <a:t>Le consentement mutuel et persévérant des époux</a:t>
            </a:r>
            <a:r>
              <a:rPr lang="fr-CA" sz="2400" dirty="0"/>
              <a:t>, exprimé de la manière prescrite par la loi, sous les conditions et après les épreuves qu’elle détermine, </a:t>
            </a:r>
            <a:r>
              <a:rPr lang="fr-CA" sz="2400" dirty="0">
                <a:solidFill>
                  <a:srgbClr val="0070C0"/>
                </a:solidFill>
              </a:rPr>
              <a:t>prouvera suffisamment que la vie commune leur est insupportable, et qu’il existe, par rapport à eux, une cause péremptoire de divorce</a:t>
            </a:r>
            <a:r>
              <a:rPr lang="fr-CA" sz="2400" dirty="0"/>
              <a:t>. </a:t>
            </a:r>
          </a:p>
          <a:p>
            <a:pPr marL="0" indent="0">
              <a:buFontTx/>
              <a:buNone/>
              <a:defRPr/>
            </a:pPr>
            <a:endParaRPr lang="fr-CA" altLang="fr-FR" sz="2400" dirty="0">
              <a:solidFill>
                <a:schemeClr val="accent5">
                  <a:lumMod val="50000"/>
                </a:schemeClr>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7826">
                                            <p:txEl>
                                              <p:pRg st="1" end="1"/>
                                            </p:txEl>
                                          </p:spTgt>
                                        </p:tgtEl>
                                        <p:attrNameLst>
                                          <p:attrName>style.visibility</p:attrName>
                                        </p:attrNameLst>
                                      </p:cBhvr>
                                      <p:to>
                                        <p:strVal val="visible"/>
                                      </p:to>
                                    </p:set>
                                    <p:animEffect transition="in" filter="checkerboard(across)">
                                      <p:cBhvr>
                                        <p:cTn id="7" dur="500"/>
                                        <p:tgtEl>
                                          <p:spTgt spid="77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7826">
                                            <p:txEl>
                                              <p:pRg st="2" end="2"/>
                                            </p:txEl>
                                          </p:spTgt>
                                        </p:tgtEl>
                                        <p:attrNameLst>
                                          <p:attrName>style.visibility</p:attrName>
                                        </p:attrNameLst>
                                      </p:cBhvr>
                                      <p:to>
                                        <p:strVal val="visible"/>
                                      </p:to>
                                    </p:set>
                                    <p:animEffect transition="in" filter="checkerboard(across)">
                                      <p:cBhvr>
                                        <p:cTn id="12" dur="500"/>
                                        <p:tgtEl>
                                          <p:spTgt spid="77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26">
                                            <p:txEl>
                                              <p:pRg st="3" end="3"/>
                                            </p:txEl>
                                          </p:spTgt>
                                        </p:tgtEl>
                                        <p:attrNameLst>
                                          <p:attrName>style.visibility</p:attrName>
                                        </p:attrNameLst>
                                      </p:cBhvr>
                                      <p:to>
                                        <p:strVal val="visible"/>
                                      </p:to>
                                    </p:set>
                                    <p:animEffect transition="in" filter="blinds(horizontal)">
                                      <p:cBhvr>
                                        <p:cTn id="17" dur="500"/>
                                        <p:tgtEl>
                                          <p:spTgt spid="778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77826">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7826">
                                            <p:txEl>
                                              <p:pRg st="5" end="5"/>
                                            </p:txEl>
                                          </p:spTgt>
                                        </p:tgtEl>
                                        <p:attrNameLst>
                                          <p:attrName>style.visibility</p:attrName>
                                        </p:attrNameLst>
                                      </p:cBhvr>
                                      <p:to>
                                        <p:strVal val="visible"/>
                                      </p:to>
                                    </p:set>
                                    <p:animEffect transition="in" filter="checkerboard(across)">
                                      <p:cBhvr>
                                        <p:cTn id="26" dur="500"/>
                                        <p:tgtEl>
                                          <p:spTgt spid="7782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7826">
                                            <p:txEl>
                                              <p:pRg st="6" end="6"/>
                                            </p:txEl>
                                          </p:spTgt>
                                        </p:tgtEl>
                                        <p:attrNameLst>
                                          <p:attrName>style.visibility</p:attrName>
                                        </p:attrNameLst>
                                      </p:cBhvr>
                                      <p:to>
                                        <p:strVal val="visible"/>
                                      </p:to>
                                    </p:set>
                                    <p:anim calcmode="lin" valueType="num">
                                      <p:cBhvr additive="base">
                                        <p:cTn id="31" dur="500" fill="hold"/>
                                        <p:tgtEl>
                                          <p:spTgt spid="7782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7826">
                                            <p:txEl>
                                              <p:pRg st="7" end="7"/>
                                            </p:txEl>
                                          </p:spTgt>
                                        </p:tgtEl>
                                        <p:attrNameLst>
                                          <p:attrName>style.visibility</p:attrName>
                                        </p:attrNameLst>
                                      </p:cBhvr>
                                      <p:to>
                                        <p:strVal val="visible"/>
                                      </p:to>
                                    </p:set>
                                    <p:anim calcmode="lin" valueType="num">
                                      <p:cBhvr additive="base">
                                        <p:cTn id="37" dur="500" fill="hold"/>
                                        <p:tgtEl>
                                          <p:spTgt spid="77826">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82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Espace réservé du numéro de diapositive 5">
            <a:extLst>
              <a:ext uri="{FF2B5EF4-FFF2-40B4-BE49-F238E27FC236}">
                <a16:creationId xmlns:a16="http://schemas.microsoft.com/office/drawing/2014/main" id="{8B9B2866-CF24-1F1E-F060-913FDA30A9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029EDE9-E36A-5B47-B0CB-C267BB6DFC1D}" type="slidenum">
              <a:rPr lang="en-US" altLang="fr-FR" smtClean="0"/>
              <a:pPr/>
              <a:t>23</a:t>
            </a:fld>
            <a:endParaRPr lang="en-US" altLang="fr-FR"/>
          </a:p>
        </p:txBody>
      </p:sp>
      <p:sp>
        <p:nvSpPr>
          <p:cNvPr id="77826" name="Rectangle 2">
            <a:extLst>
              <a:ext uri="{FF2B5EF4-FFF2-40B4-BE49-F238E27FC236}">
                <a16:creationId xmlns:a16="http://schemas.microsoft.com/office/drawing/2014/main" id="{85561935-1587-E000-4EBC-6AE24718CFBA}"/>
              </a:ext>
            </a:extLst>
          </p:cNvPr>
          <p:cNvSpPr>
            <a:spLocks noGrp="1" noChangeArrowheads="1"/>
          </p:cNvSpPr>
          <p:nvPr>
            <p:ph type="body" idx="1"/>
          </p:nvPr>
        </p:nvSpPr>
        <p:spPr>
          <a:xfrm>
            <a:off x="323850" y="188913"/>
            <a:ext cx="8424863" cy="6553200"/>
          </a:xfrm>
        </p:spPr>
        <p:txBody>
          <a:bodyPr/>
          <a:lstStyle/>
          <a:p>
            <a:pPr marL="0" indent="0">
              <a:buFontTx/>
              <a:buNone/>
              <a:defRPr/>
            </a:pPr>
            <a:r>
              <a:rPr lang="fr-CA" cap="all" dirty="0"/>
              <a:t>Titre III. </a:t>
            </a:r>
            <a:r>
              <a:rPr lang="fr-CA" i="1" dirty="0"/>
              <a:t>des contrats ou des obligations conventionnelles en général</a:t>
            </a:r>
            <a:r>
              <a:rPr lang="fr-CA" dirty="0"/>
              <a:t>.</a:t>
            </a:r>
          </a:p>
          <a:p>
            <a:pPr marL="0" indent="0">
              <a:buFontTx/>
              <a:buNone/>
              <a:defRPr/>
            </a:pPr>
            <a:r>
              <a:rPr lang="fr-CA" sz="2800" b="1" cap="all" dirty="0"/>
              <a:t>Chapitre II. </a:t>
            </a:r>
            <a:r>
              <a:rPr lang="fr-CA" sz="2800" b="1" i="1" dirty="0"/>
              <a:t>des conditions essentielles pour la validité des conventions</a:t>
            </a:r>
            <a:r>
              <a:rPr lang="fr-CA" sz="2800" b="1" dirty="0"/>
              <a:t>.</a:t>
            </a:r>
          </a:p>
          <a:p>
            <a:pPr marL="0" indent="0">
              <a:buFontTx/>
              <a:buNone/>
              <a:defRPr/>
            </a:pPr>
            <a:endParaRPr lang="fr-CA" sz="2400" dirty="0"/>
          </a:p>
          <a:p>
            <a:pPr marL="0" indent="0">
              <a:buFontTx/>
              <a:buNone/>
              <a:defRPr/>
            </a:pPr>
            <a:r>
              <a:rPr lang="fr-CA" sz="2400" dirty="0"/>
              <a:t>Section </a:t>
            </a:r>
            <a:r>
              <a:rPr lang="fr-CA" sz="2400" dirty="0" err="1"/>
              <a:t>I.</a:t>
            </a:r>
            <a:r>
              <a:rPr lang="fr-CA" sz="2400" baseline="30000" dirty="0" err="1"/>
              <a:t>re</a:t>
            </a:r>
            <a:r>
              <a:rPr lang="fr-CA" sz="2400" baseline="30000" dirty="0"/>
              <a:t> </a:t>
            </a:r>
            <a:r>
              <a:rPr lang="fr-CA" sz="2400" i="1" dirty="0"/>
              <a:t>Du Consentement</a:t>
            </a:r>
            <a:r>
              <a:rPr lang="fr-CA" sz="2400" dirty="0"/>
              <a:t>.</a:t>
            </a:r>
          </a:p>
          <a:p>
            <a:pPr marL="0" indent="0">
              <a:buFontTx/>
              <a:buNone/>
              <a:defRPr/>
            </a:pPr>
            <a:r>
              <a:rPr lang="fr-CA" sz="2400" dirty="0"/>
              <a:t>1109. Il n’y a point de consentement valable si le consentement n’a été donné que par erreur, ou s’il a été extorqué par violence ou surpris par dol. </a:t>
            </a:r>
          </a:p>
          <a:p>
            <a:pPr marL="0" indent="0">
              <a:buFontTx/>
              <a:buNone/>
              <a:defRPr/>
            </a:pPr>
            <a:endParaRPr lang="fr-CA" altLang="fr-FR" sz="2400" dirty="0">
              <a:solidFill>
                <a:schemeClr val="accent5">
                  <a:lumMod val="50000"/>
                </a:schemeClr>
              </a:solidFill>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Espace réservé du numéro de diapositive 5">
            <a:extLst>
              <a:ext uri="{FF2B5EF4-FFF2-40B4-BE49-F238E27FC236}">
                <a16:creationId xmlns:a16="http://schemas.microsoft.com/office/drawing/2014/main" id="{5378CF75-BC2A-1D7F-F05B-B78A04AE9A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18F4C16-6AD9-8846-962A-C6EBA820EFF8}" type="slidenum">
              <a:rPr lang="en-US" altLang="fr-FR" smtClean="0"/>
              <a:pPr/>
              <a:t>24</a:t>
            </a:fld>
            <a:endParaRPr lang="en-US" altLang="fr-FR"/>
          </a:p>
        </p:txBody>
      </p:sp>
      <p:sp>
        <p:nvSpPr>
          <p:cNvPr id="77826" name="Rectangle 2">
            <a:extLst>
              <a:ext uri="{FF2B5EF4-FFF2-40B4-BE49-F238E27FC236}">
                <a16:creationId xmlns:a16="http://schemas.microsoft.com/office/drawing/2014/main" id="{8464C7F2-0D93-5863-1EE8-1C8B806EE0D5}"/>
              </a:ext>
            </a:extLst>
          </p:cNvPr>
          <p:cNvSpPr>
            <a:spLocks noGrp="1" noChangeArrowheads="1"/>
          </p:cNvSpPr>
          <p:nvPr>
            <p:ph type="body" idx="1"/>
          </p:nvPr>
        </p:nvSpPr>
        <p:spPr>
          <a:xfrm>
            <a:off x="323850" y="188913"/>
            <a:ext cx="8458200" cy="6480175"/>
          </a:xfrm>
        </p:spPr>
        <p:txBody>
          <a:bodyPr/>
          <a:lstStyle/>
          <a:p>
            <a:pPr marL="0" indent="0">
              <a:buFontTx/>
              <a:buNone/>
              <a:defRPr/>
            </a:pPr>
            <a:r>
              <a:rPr lang="fr-CA" sz="2400" dirty="0"/>
              <a:t>1110. L’erreur n’est une cause de nullité de la convention que lorsqu’elle tombe sur la substance même de la chose qui en est l’objet. </a:t>
            </a:r>
          </a:p>
          <a:p>
            <a:pPr marL="0" indent="0">
              <a:buFontTx/>
              <a:buNone/>
              <a:defRPr/>
            </a:pPr>
            <a:r>
              <a:rPr lang="fr-CA" sz="2400" dirty="0"/>
              <a:t>Elle n’est point une cause de nullité lorsqu’elle ne tombe que sur la personne avec laquelle on a intention de contracter, à moins que la considération de cette personne ne soit la cause principale de la convention. </a:t>
            </a:r>
          </a:p>
          <a:p>
            <a:pPr marL="0" indent="0">
              <a:buFontTx/>
              <a:buNone/>
              <a:defRPr/>
            </a:pPr>
            <a:r>
              <a:rPr lang="fr-CA" sz="2400" dirty="0"/>
              <a:t>1111. La violence exercée contre celui qui a contracté l’obligation, est une cause de nullité, encore qu’elle ait été exercée par un tiers autre que celui au profit duquel la convention a été faite. </a:t>
            </a:r>
          </a:p>
          <a:p>
            <a:pPr marL="0" indent="0">
              <a:buFontTx/>
              <a:buNone/>
              <a:defRPr/>
            </a:pPr>
            <a:r>
              <a:rPr lang="fr-CA" altLang="fr-FR" sz="2400" dirty="0">
                <a:solidFill>
                  <a:schemeClr val="accent5">
                    <a:lumMod val="50000"/>
                  </a:schemeClr>
                </a:solidFill>
                <a:ea typeface="ＭＳ Ｐゴシック" panose="020B0600070205080204" pitchFamily="34" charset="-128"/>
              </a:rPr>
              <a:t>[…]</a:t>
            </a:r>
          </a:p>
          <a:p>
            <a:pPr marL="0" indent="0">
              <a:buFontTx/>
              <a:buNone/>
              <a:defRPr/>
            </a:pPr>
            <a:r>
              <a:rPr lang="fr-CA" sz="2400" dirty="0"/>
              <a:t>1116. Le dol est une cause de nullité de la convention lorsque les </a:t>
            </a:r>
            <a:r>
              <a:rPr lang="fr-CA" sz="2400" dirty="0">
                <a:solidFill>
                  <a:srgbClr val="00B050"/>
                </a:solidFill>
              </a:rPr>
              <a:t>manœuvres pratiquées par l’une des parties </a:t>
            </a:r>
            <a:r>
              <a:rPr lang="fr-CA" sz="2400" dirty="0"/>
              <a:t>sont telles, qu’il est évident que </a:t>
            </a:r>
            <a:r>
              <a:rPr lang="fr-CA" sz="2400" dirty="0">
                <a:solidFill>
                  <a:srgbClr val="00B050"/>
                </a:solidFill>
              </a:rPr>
              <a:t>sans ces manœuvres l’autre partie n’aurait pas contracté.</a:t>
            </a:r>
            <a:r>
              <a:rPr lang="fr-CA" sz="2400" dirty="0"/>
              <a:t> </a:t>
            </a:r>
          </a:p>
          <a:p>
            <a:pPr marL="0" indent="0">
              <a:buFontTx/>
              <a:buNone/>
              <a:defRPr/>
            </a:pPr>
            <a:r>
              <a:rPr lang="fr-CA" sz="2400" dirty="0"/>
              <a:t>Il ne se présume pas, et doit être prouvé.</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Espace réservé du numéro de diapositive 5">
            <a:extLst>
              <a:ext uri="{FF2B5EF4-FFF2-40B4-BE49-F238E27FC236}">
                <a16:creationId xmlns:a16="http://schemas.microsoft.com/office/drawing/2014/main" id="{9911EF7E-4147-0D9B-82A3-ABBCB24DBB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2AC8386-742A-3548-9781-F2D3BB6E7BAC}" type="slidenum">
              <a:rPr lang="en-US" altLang="fr-FR" smtClean="0"/>
              <a:pPr/>
              <a:t>25</a:t>
            </a:fld>
            <a:endParaRPr lang="en-US" altLang="fr-FR"/>
          </a:p>
        </p:txBody>
      </p:sp>
      <p:sp>
        <p:nvSpPr>
          <p:cNvPr id="96258" name="Rectangle 2">
            <a:extLst>
              <a:ext uri="{FF2B5EF4-FFF2-40B4-BE49-F238E27FC236}">
                <a16:creationId xmlns:a16="http://schemas.microsoft.com/office/drawing/2014/main" id="{24C48723-5438-1C24-B50C-C417D70F3133}"/>
              </a:ext>
            </a:extLst>
          </p:cNvPr>
          <p:cNvSpPr>
            <a:spLocks noGrp="1" noChangeArrowheads="1"/>
          </p:cNvSpPr>
          <p:nvPr>
            <p:ph type="body" idx="1"/>
          </p:nvPr>
        </p:nvSpPr>
        <p:spPr>
          <a:xfrm>
            <a:off x="323850" y="188913"/>
            <a:ext cx="8135938" cy="6669087"/>
          </a:xfrm>
        </p:spPr>
        <p:txBody>
          <a:bodyPr/>
          <a:lstStyle/>
          <a:p>
            <a:pPr marL="2406650" lvl="4" indent="-577850"/>
            <a:endParaRPr lang="fr-CA" altLang="fr-FR" sz="2400" dirty="0">
              <a:ea typeface="ＭＳ Ｐゴシック" panose="020B0600070205080204" pitchFamily="34" charset="-128"/>
            </a:endParaRPr>
          </a:p>
          <a:p>
            <a:pPr marL="1574800" lvl="2" indent="-660400">
              <a:buFontTx/>
              <a:buAutoNum type="romanLcPeriod" startAt="3"/>
            </a:pPr>
            <a:r>
              <a:rPr lang="fr-FR" altLang="fr-FR" dirty="0">
                <a:ea typeface="ＭＳ Ｐゴシック" panose="020B0600070205080204" pitchFamily="34" charset="-128"/>
              </a:rPr>
              <a:t>Les autres codes</a:t>
            </a:r>
          </a:p>
          <a:p>
            <a:endParaRPr lang="fr-FR" altLang="fr-FR" sz="2400" dirty="0">
              <a:solidFill>
                <a:srgbClr val="990099"/>
              </a:solidFill>
              <a:ea typeface="ＭＳ Ｐゴシック" panose="020B0600070205080204" pitchFamily="34" charset="-128"/>
            </a:endParaRPr>
          </a:p>
          <a:p>
            <a:pPr marL="1949450" lvl="3" indent="-577850"/>
            <a:r>
              <a:rPr lang="fr-FR" altLang="fr-FR" dirty="0">
                <a:ea typeface="ＭＳ Ｐゴシック" panose="020B0600070205080204" pitchFamily="34" charset="-128"/>
              </a:rPr>
              <a:t>Le Code de procédure civile (1806)</a:t>
            </a:r>
          </a:p>
          <a:p>
            <a:pPr marL="1949450" lvl="3" indent="-577850"/>
            <a:endParaRPr lang="fr-FR" altLang="fr-FR" dirty="0">
              <a:ea typeface="ＭＳ Ｐゴシック" panose="020B0600070205080204" pitchFamily="34" charset="-128"/>
            </a:endParaRPr>
          </a:p>
          <a:p>
            <a:pPr marL="1949450" lvl="3" indent="-577850"/>
            <a:r>
              <a:rPr lang="fr-FR" altLang="fr-FR" dirty="0">
                <a:ea typeface="ＭＳ Ｐゴシック" panose="020B0600070205080204" pitchFamily="34" charset="-128"/>
              </a:rPr>
              <a:t>Le Code de commerce (1807)</a:t>
            </a:r>
            <a:endParaRPr lang="fr-CA" altLang="fr-FR" dirty="0">
              <a:ea typeface="ＭＳ Ｐゴシック" panose="020B0600070205080204" pitchFamily="34" charset="-128"/>
            </a:endParaRPr>
          </a:p>
          <a:p>
            <a:pPr marL="1949450" lvl="3" indent="-577850"/>
            <a:endParaRPr lang="fr-CA" altLang="fr-FR" dirty="0">
              <a:ea typeface="ＭＳ Ｐゴシック" panose="020B0600070205080204" pitchFamily="34" charset="-128"/>
            </a:endParaRPr>
          </a:p>
          <a:p>
            <a:pPr marL="1949450" lvl="3" indent="-577850"/>
            <a:r>
              <a:rPr lang="fr-FR" altLang="fr-FR" dirty="0">
                <a:ea typeface="ＭＳ Ｐゴシック" panose="020B0600070205080204" pitchFamily="34" charset="-128"/>
              </a:rPr>
              <a:t>Le Code d’instruction criminelle (1808)</a:t>
            </a:r>
          </a:p>
          <a:p>
            <a:pPr marL="1949450" lvl="3" indent="-577850"/>
            <a:endParaRPr lang="fr-FR" altLang="fr-FR" dirty="0">
              <a:ea typeface="ＭＳ Ｐゴシック" panose="020B0600070205080204" pitchFamily="34" charset="-128"/>
            </a:endParaRPr>
          </a:p>
          <a:p>
            <a:pPr marL="1949450" lvl="3" indent="-577850"/>
            <a:r>
              <a:rPr lang="fr-FR" altLang="fr-FR" dirty="0">
                <a:ea typeface="ＭＳ Ｐゴシック" panose="020B0600070205080204" pitchFamily="34" charset="-128"/>
              </a:rPr>
              <a:t>Le Code pénal (1810).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Espace réservé du numéro de diapositive 5">
            <a:extLst>
              <a:ext uri="{FF2B5EF4-FFF2-40B4-BE49-F238E27FC236}">
                <a16:creationId xmlns:a16="http://schemas.microsoft.com/office/drawing/2014/main" id="{B2B03B56-8434-C36D-1509-C1BA351062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71603AB-C7C0-3F4D-B56D-A4C4E83BBED0}" type="slidenum">
              <a:rPr lang="en-US" altLang="fr-FR" smtClean="0"/>
              <a:pPr/>
              <a:t>26</a:t>
            </a:fld>
            <a:endParaRPr lang="en-US" altLang="fr-FR"/>
          </a:p>
        </p:txBody>
      </p:sp>
      <p:sp>
        <p:nvSpPr>
          <p:cNvPr id="93186" name="Rectangle 2">
            <a:extLst>
              <a:ext uri="{FF2B5EF4-FFF2-40B4-BE49-F238E27FC236}">
                <a16:creationId xmlns:a16="http://schemas.microsoft.com/office/drawing/2014/main" id="{E9A66FF7-9D6F-3399-A268-5028CB487A7E}"/>
              </a:ext>
            </a:extLst>
          </p:cNvPr>
          <p:cNvSpPr>
            <a:spLocks noGrp="1" noChangeArrowheads="1"/>
          </p:cNvSpPr>
          <p:nvPr>
            <p:ph type="body" idx="1"/>
          </p:nvPr>
        </p:nvSpPr>
        <p:spPr>
          <a:xfrm>
            <a:off x="436563" y="620713"/>
            <a:ext cx="8351837" cy="6048375"/>
          </a:xfrm>
        </p:spPr>
        <p:txBody>
          <a:bodyPr/>
          <a:lstStyle/>
          <a:p>
            <a:pPr marL="1435100" lvl="2" indent="-571500">
              <a:buFont typeface="+mj-lt"/>
              <a:buAutoNum type="romanLcPeriod" startAt="4"/>
              <a:defRPr/>
            </a:pPr>
            <a:r>
              <a:rPr lang="fr-FR" altLang="fr-FR" dirty="0">
                <a:ea typeface="ＭＳ Ｐゴシック" panose="020B0600070205080204" pitchFamily="34" charset="-128"/>
              </a:rPr>
              <a:t>La reconnaissance du rôle primordial joué par les juges</a:t>
            </a:r>
            <a:endParaRPr lang="fr-CA" altLang="fr-FR" dirty="0">
              <a:ea typeface="ＭＳ Ｐゴシック" panose="020B0600070205080204" pitchFamily="34" charset="-128"/>
            </a:endParaRPr>
          </a:p>
          <a:p>
            <a:pPr lvl="2">
              <a:defRPr/>
            </a:pPr>
            <a:endParaRPr lang="fr-CA" altLang="fr-FR" sz="3600" dirty="0">
              <a:ea typeface="ＭＳ Ｐゴシック" panose="020B0600070205080204" pitchFamily="34" charset="-128"/>
            </a:endParaRPr>
          </a:p>
          <a:p>
            <a:pPr lvl="3">
              <a:defRPr/>
            </a:pPr>
            <a:r>
              <a:rPr lang="fr-FR" altLang="fr-FR" dirty="0">
                <a:ea typeface="ＭＳ Ｐゴシック" panose="020B0600070205080204" pitchFamily="34" charset="-128"/>
              </a:rPr>
              <a:t>L’abrogation du référé législatif</a:t>
            </a:r>
          </a:p>
          <a:p>
            <a:pPr marL="1371600" lvl="3" indent="0">
              <a:buFontTx/>
              <a:buNone/>
              <a:defRPr/>
            </a:pPr>
            <a:r>
              <a:rPr lang="fr-FR" altLang="fr-FR" sz="2400" dirty="0">
                <a:ea typeface="ＭＳ Ｐゴシック" panose="020B0600070205080204" pitchFamily="34" charset="-128"/>
              </a:rPr>
              <a:t>	</a:t>
            </a:r>
          </a:p>
          <a:p>
            <a:pPr marL="1371600" lvl="3" indent="0">
              <a:buFontTx/>
              <a:buNone/>
              <a:defRPr/>
            </a:pPr>
            <a:r>
              <a:rPr lang="fr-FR" altLang="fr-FR" dirty="0">
                <a:ea typeface="ＭＳ Ｐゴシック" panose="020B0600070205080204" pitchFamily="34" charset="-128"/>
              </a:rPr>
              <a:t>- L’article 4 du Code Napoléon se lit comme suit:</a:t>
            </a:r>
          </a:p>
          <a:p>
            <a:pPr marL="1701800" lvl="4" indent="0">
              <a:defRPr/>
            </a:pPr>
            <a:endParaRPr lang="fr-CA" dirty="0"/>
          </a:p>
          <a:p>
            <a:pPr marL="1701800" lvl="4" indent="0">
              <a:defRPr/>
            </a:pPr>
            <a:r>
              <a:rPr lang="fr-CA" dirty="0"/>
              <a:t>4. Le juge qui refusera de juger </a:t>
            </a:r>
            <a:r>
              <a:rPr lang="fr-CA" dirty="0">
                <a:solidFill>
                  <a:srgbClr val="7030A0"/>
                </a:solidFill>
              </a:rPr>
              <a:t>sous prétexte du silence, de l’obscurité ou de l’insuffisance de la loi</a:t>
            </a:r>
            <a:r>
              <a:rPr lang="fr-CA" dirty="0"/>
              <a:t>, pourra être poursuivi comme coupable de déni de justice.</a:t>
            </a:r>
          </a:p>
          <a:p>
            <a:pPr lvl="3">
              <a:defRPr/>
            </a:pPr>
            <a:endParaRPr lang="fr-FR" altLang="fr-FR" dirty="0">
              <a:ea typeface="ＭＳ Ｐゴシック" panose="020B0600070205080204" pitchFamily="34" charset="-128"/>
            </a:endParaRPr>
          </a:p>
          <a:p>
            <a:pPr>
              <a:defRPr/>
            </a:pPr>
            <a:endParaRPr lang="fr-FR" altLang="fr-FR" dirty="0">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Espace réservé du numéro de diapositive 5">
            <a:extLst>
              <a:ext uri="{FF2B5EF4-FFF2-40B4-BE49-F238E27FC236}">
                <a16:creationId xmlns:a16="http://schemas.microsoft.com/office/drawing/2014/main" id="{868368F7-CED6-B4D6-966E-0DE4F006C3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E18541B-354E-C249-B562-45B42D9A41C0}" type="slidenum">
              <a:rPr lang="en-US" altLang="fr-FR" smtClean="0"/>
              <a:pPr/>
              <a:t>27</a:t>
            </a:fld>
            <a:endParaRPr lang="en-US" altLang="fr-FR"/>
          </a:p>
        </p:txBody>
      </p:sp>
      <p:sp>
        <p:nvSpPr>
          <p:cNvPr id="100354" name="Rectangle 2">
            <a:extLst>
              <a:ext uri="{FF2B5EF4-FFF2-40B4-BE49-F238E27FC236}">
                <a16:creationId xmlns:a16="http://schemas.microsoft.com/office/drawing/2014/main" id="{265C102E-68B8-1A20-AFF7-FA1A0816B9B2}"/>
              </a:ext>
            </a:extLst>
          </p:cNvPr>
          <p:cNvSpPr>
            <a:spLocks noGrp="1" noChangeArrowheads="1"/>
          </p:cNvSpPr>
          <p:nvPr>
            <p:ph type="body" idx="1"/>
          </p:nvPr>
        </p:nvSpPr>
        <p:spPr>
          <a:xfrm>
            <a:off x="395288" y="115888"/>
            <a:ext cx="8062912" cy="6626225"/>
          </a:xfrm>
        </p:spPr>
        <p:txBody>
          <a:bodyPr/>
          <a:lstStyle/>
          <a:p>
            <a:pPr marL="1244600" lvl="3" indent="0"/>
            <a:endParaRPr lang="fr-FR" altLang="fr-FR" dirty="0">
              <a:ea typeface="ＭＳ Ｐゴシック" panose="020B0600070205080204" pitchFamily="34" charset="-128"/>
            </a:endParaRPr>
          </a:p>
          <a:p>
            <a:pPr marL="1244600" lvl="3" indent="0"/>
            <a:r>
              <a:rPr lang="fr-FR" altLang="fr-FR" dirty="0">
                <a:ea typeface="ＭＳ Ｐゴシック" panose="020B0600070205080204" pitchFamily="34" charset="-128"/>
              </a:rPr>
              <a:t> L’article 4 du Code Napoléon a été repris en substance par l'article 11 du </a:t>
            </a:r>
            <a:r>
              <a:rPr lang="fr-FR" altLang="fr-FR" i="1" dirty="0">
                <a:ea typeface="ＭＳ Ｐゴシック" panose="020B0600070205080204" pitchFamily="34" charset="-128"/>
              </a:rPr>
              <a:t>Code civil du Bas-Canada</a:t>
            </a:r>
            <a:r>
              <a:rPr lang="fr-FR" altLang="fr-FR" dirty="0">
                <a:ea typeface="ＭＳ Ｐゴシック" panose="020B0600070205080204" pitchFamily="34" charset="-128"/>
              </a:rPr>
              <a:t>, puis, de nos jours, l'article 41.2 de la </a:t>
            </a:r>
            <a:r>
              <a:rPr lang="fr-FR" altLang="fr-FR" i="1" dirty="0">
                <a:ea typeface="ＭＳ Ｐゴシック" panose="020B0600070205080204" pitchFamily="34" charset="-128"/>
              </a:rPr>
              <a:t>Loi d'interprétation</a:t>
            </a:r>
            <a:r>
              <a:rPr lang="fr-FR" altLang="fr-FR" dirty="0">
                <a:ea typeface="ＭＳ Ｐゴシック" panose="020B0600070205080204" pitchFamily="34" charset="-128"/>
              </a:rPr>
              <a:t> du Québec (RLRQ, c. I-16):</a:t>
            </a:r>
            <a:endParaRPr lang="fr-CA" altLang="fr-FR" dirty="0">
              <a:ea typeface="ＭＳ Ｐゴシック" panose="020B0600070205080204" pitchFamily="34" charset="-128"/>
            </a:endParaRPr>
          </a:p>
          <a:p>
            <a:pPr marL="1828800" lvl="4" indent="0"/>
            <a:r>
              <a:rPr lang="fr-FR" altLang="fr-FR" dirty="0">
                <a:ea typeface="ＭＳ Ｐゴシック" panose="020B0600070205080204" pitchFamily="34" charset="-128"/>
              </a:rPr>
              <a:t>Le juge ne peut refuser de juger </a:t>
            </a:r>
            <a:r>
              <a:rPr lang="fr-FR" altLang="fr-FR" dirty="0">
                <a:solidFill>
                  <a:srgbClr val="7030A0"/>
                </a:solidFill>
                <a:ea typeface="ＭＳ Ｐゴシック" panose="020B0600070205080204" pitchFamily="34" charset="-128"/>
              </a:rPr>
              <a:t>sous prétexte du silence, de l'obscurité ou de l'insuffisance de la loi</a:t>
            </a:r>
            <a:r>
              <a:rPr lang="fr-FR" altLang="fr-FR" dirty="0">
                <a:ea typeface="ＭＳ Ｐゴシック" panose="020B0600070205080204" pitchFamily="34" charset="-128"/>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Espace réservé du numéro de diapositive 5">
            <a:extLst>
              <a:ext uri="{FF2B5EF4-FFF2-40B4-BE49-F238E27FC236}">
                <a16:creationId xmlns:a16="http://schemas.microsoft.com/office/drawing/2014/main" id="{085E5987-6AB1-A7E4-C84D-FA5F0112C1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A0B3DB1-126F-1C4A-BD1D-4C8A7C68E0AF}" type="slidenum">
              <a:rPr lang="en-US" altLang="fr-FR" smtClean="0"/>
              <a:pPr/>
              <a:t>28</a:t>
            </a:fld>
            <a:endParaRPr lang="en-US" altLang="fr-FR"/>
          </a:p>
        </p:txBody>
      </p:sp>
      <p:sp>
        <p:nvSpPr>
          <p:cNvPr id="84994" name="Rectangle 2">
            <a:extLst>
              <a:ext uri="{FF2B5EF4-FFF2-40B4-BE49-F238E27FC236}">
                <a16:creationId xmlns:a16="http://schemas.microsoft.com/office/drawing/2014/main" id="{62233D66-D602-443C-03B7-09DE726A0AF3}"/>
              </a:ext>
            </a:extLst>
          </p:cNvPr>
          <p:cNvSpPr>
            <a:spLocks noGrp="1" noChangeArrowheads="1"/>
          </p:cNvSpPr>
          <p:nvPr>
            <p:ph type="body" idx="1"/>
          </p:nvPr>
        </p:nvSpPr>
        <p:spPr>
          <a:xfrm>
            <a:off x="395288" y="115888"/>
            <a:ext cx="8062912" cy="6626225"/>
          </a:xfrm>
        </p:spPr>
        <p:txBody>
          <a:bodyPr/>
          <a:lstStyle/>
          <a:p>
            <a:pPr lvl="3">
              <a:buFontTx/>
              <a:buNone/>
              <a:defRPr/>
            </a:pPr>
            <a:endParaRPr lang="fr-FR" altLang="fr-FR" sz="2400" dirty="0">
              <a:ea typeface="ＭＳ Ｐゴシック" panose="020B0600070205080204" pitchFamily="34" charset="-128"/>
            </a:endParaRPr>
          </a:p>
          <a:p>
            <a:pPr lvl="3">
              <a:buFontTx/>
              <a:buNone/>
              <a:defRPr/>
            </a:pPr>
            <a:r>
              <a:rPr lang="fr-FR" altLang="fr-FR" dirty="0">
                <a:ea typeface="ＭＳ Ｐゴシック" panose="020B0600070205080204" pitchFamily="34" charset="-128"/>
              </a:rPr>
              <a:t>Voir aussi l’article 10, 3</a:t>
            </a:r>
            <a:r>
              <a:rPr lang="fr-FR" altLang="fr-FR" baseline="30000" dirty="0">
                <a:ea typeface="ＭＳ Ｐゴシック" panose="020B0600070205080204" pitchFamily="34" charset="-128"/>
              </a:rPr>
              <a:t>e</a:t>
            </a:r>
            <a:r>
              <a:rPr lang="fr-FR" altLang="fr-FR" dirty="0">
                <a:ea typeface="ＭＳ Ｐゴシック" panose="020B0600070205080204" pitchFamily="34" charset="-128"/>
              </a:rPr>
              <a:t> al. du </a:t>
            </a:r>
            <a:r>
              <a:rPr lang="fr-CA" altLang="fr-FR" i="1" dirty="0">
                <a:ea typeface="ＭＳ Ｐゴシック" panose="020B0600070205080204" pitchFamily="34" charset="-128"/>
              </a:rPr>
              <a:t>Code de procédure civile</a:t>
            </a:r>
            <a:r>
              <a:rPr lang="fr-CA" altLang="fr-FR" dirty="0">
                <a:ea typeface="ＭＳ Ｐゴシック" panose="020B0600070205080204" pitchFamily="34" charset="-128"/>
              </a:rPr>
              <a:t>, RLRLQ, C. 25-01: </a:t>
            </a:r>
          </a:p>
          <a:p>
            <a:pPr marL="1371600" lvl="3" indent="0">
              <a:buFontTx/>
              <a:buNone/>
              <a:defRPr/>
            </a:pPr>
            <a:r>
              <a:rPr lang="fr-CA" altLang="fr-FR" dirty="0">
                <a:ea typeface="ＭＳ Ｐゴシック" panose="020B0600070205080204" pitchFamily="34" charset="-128"/>
              </a:rPr>
              <a:t>Les tribunaux […] </a:t>
            </a:r>
            <a:r>
              <a:rPr lang="fr-FR" altLang="fr-FR" dirty="0">
                <a:ea typeface="ＭＳ Ｐゴシック" panose="020B0600070205080204" pitchFamily="34" charset="-128"/>
              </a:rPr>
              <a:t>ne sont pas tenus de se prononcer sur des questions théoriques ou dans les cas où le jugement ne pourrait mettre fin à l’incertitude ou à la controverse soulevée, mais </a:t>
            </a:r>
            <a:r>
              <a:rPr lang="fr-FR" altLang="fr-FR" dirty="0">
                <a:solidFill>
                  <a:srgbClr val="7030A0"/>
                </a:solidFill>
                <a:ea typeface="ＭＳ Ｐゴシック" panose="020B0600070205080204" pitchFamily="34" charset="-128"/>
              </a:rPr>
              <a:t>ils ne peuvent refuser de juger sous prétexte du silence, de l’obscurité ou de l’insuffisance de la loi.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1">
            <a:extLst>
              <a:ext uri="{FF2B5EF4-FFF2-40B4-BE49-F238E27FC236}">
                <a16:creationId xmlns:a16="http://schemas.microsoft.com/office/drawing/2014/main" id="{87C13E82-B1C4-D0C9-DB57-E9B02B3088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54D98C0-273A-D547-9DBA-5F6A3BB4F834}" type="slidenum">
              <a:rPr lang="en-US" altLang="en-US" smtClean="0">
                <a:solidFill>
                  <a:srgbClr val="000000"/>
                </a:solidFill>
              </a:rPr>
              <a:pPr/>
              <a:t>29</a:t>
            </a:fld>
            <a:endParaRPr lang="en-US" altLang="en-US">
              <a:solidFill>
                <a:srgbClr val="000000"/>
              </a:solidFill>
            </a:endParaRPr>
          </a:p>
        </p:txBody>
      </p:sp>
      <p:sp>
        <p:nvSpPr>
          <p:cNvPr id="104450" name="Rectangle 3">
            <a:extLst>
              <a:ext uri="{FF2B5EF4-FFF2-40B4-BE49-F238E27FC236}">
                <a16:creationId xmlns:a16="http://schemas.microsoft.com/office/drawing/2014/main" id="{A2A7E3D8-222A-4925-B29A-A925E56C2F71}"/>
              </a:ext>
            </a:extLst>
          </p:cNvPr>
          <p:cNvSpPr txBox="1">
            <a:spLocks noChangeArrowheads="1"/>
          </p:cNvSpPr>
          <p:nvPr/>
        </p:nvSpPr>
        <p:spPr bwMode="auto">
          <a:xfrm>
            <a:off x="34925" y="3068638"/>
            <a:ext cx="89646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lgn="ctr">
              <a:spcBef>
                <a:spcPct val="20000"/>
              </a:spcBef>
            </a:pPr>
            <a:r>
              <a:rPr lang="fr-CA" altLang="fr-FR" sz="2800">
                <a:solidFill>
                  <a:srgbClr val="7030A0"/>
                </a:solidFill>
              </a:rPr>
              <a:t>Vote électronique : Le rôle des juges en vertu du Code civil de 1804</a:t>
            </a:r>
            <a:endParaRPr lang="fr-CA" altLang="fr-FR" sz="2800">
              <a:solidFill>
                <a:srgbClr val="006666"/>
              </a:solidFill>
            </a:endParaRPr>
          </a:p>
        </p:txBody>
      </p:sp>
      <p:sp>
        <p:nvSpPr>
          <p:cNvPr id="104451" name="Flèche vers la droite 3">
            <a:extLst>
              <a:ext uri="{FF2B5EF4-FFF2-40B4-BE49-F238E27FC236}">
                <a16:creationId xmlns:a16="http://schemas.microsoft.com/office/drawing/2014/main" id="{AAC1E706-D40F-DBD9-D00E-2419BFB53BAB}"/>
              </a:ext>
            </a:extLst>
          </p:cNvPr>
          <p:cNvSpPr>
            <a:spLocks noChangeArrowheads="1"/>
          </p:cNvSpPr>
          <p:nvPr/>
        </p:nvSpPr>
        <p:spPr bwMode="auto">
          <a:xfrm>
            <a:off x="827088" y="3068638"/>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Espace réservé du numéro de diapositive 5">
            <a:extLst>
              <a:ext uri="{FF2B5EF4-FFF2-40B4-BE49-F238E27FC236}">
                <a16:creationId xmlns:a16="http://schemas.microsoft.com/office/drawing/2014/main" id="{3DC218E0-E885-9747-B8AF-88E91AB6D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9BE7F7A-3EEA-3345-B6A0-F23E73EBE81E}" type="slidenum">
              <a:rPr lang="en-US" altLang="fr-FR" smtClean="0"/>
              <a:pPr/>
              <a:t>3</a:t>
            </a:fld>
            <a:endParaRPr lang="en-US" altLang="fr-FR"/>
          </a:p>
        </p:txBody>
      </p:sp>
      <p:sp>
        <p:nvSpPr>
          <p:cNvPr id="94210" name="Rectangle 2">
            <a:extLst>
              <a:ext uri="{FF2B5EF4-FFF2-40B4-BE49-F238E27FC236}">
                <a16:creationId xmlns:a16="http://schemas.microsoft.com/office/drawing/2014/main" id="{FADE251A-7AC6-2968-BD5C-98333BA91DA5}"/>
              </a:ext>
            </a:extLst>
          </p:cNvPr>
          <p:cNvSpPr>
            <a:spLocks noGrp="1" noChangeArrowheads="1"/>
          </p:cNvSpPr>
          <p:nvPr>
            <p:ph type="body" idx="1"/>
          </p:nvPr>
        </p:nvSpPr>
        <p:spPr>
          <a:xfrm>
            <a:off x="755650" y="476250"/>
            <a:ext cx="7924800" cy="5486400"/>
          </a:xfrm>
        </p:spPr>
        <p:txBody>
          <a:bodyPr/>
          <a:lstStyle/>
          <a:p>
            <a:pPr marL="0" indent="0">
              <a:buFontTx/>
              <a:buNone/>
              <a:defRPr/>
            </a:pPr>
            <a:endParaRPr lang="fr-CA" altLang="fr-FR" dirty="0">
              <a:ea typeface="ＭＳ Ｐゴシック" panose="020B0600070205080204" pitchFamily="34" charset="-128"/>
            </a:endParaRPr>
          </a:p>
          <a:p>
            <a:pPr>
              <a:defRPr/>
            </a:pPr>
            <a:r>
              <a:rPr lang="fr-CA" altLang="fr-FR" dirty="0">
                <a:ea typeface="ＭＳ Ｐゴシック" panose="020B0600070205080204" pitchFamily="34" charset="-128"/>
              </a:rPr>
              <a:t>La Révolution française (1789-1799)</a:t>
            </a:r>
          </a:p>
          <a:p>
            <a:pPr marL="1117600" lvl="1" indent="-660400">
              <a:defRPr/>
            </a:pPr>
            <a:endParaRPr lang="fr-CA" altLang="fr-FR" sz="2800" dirty="0">
              <a:ea typeface="ＭＳ Ｐゴシック" panose="020B0600070205080204" pitchFamily="34" charset="-128"/>
            </a:endParaRPr>
          </a:p>
          <a:p>
            <a:pPr marL="1117600" lvl="1" indent="-660400">
              <a:defRPr/>
            </a:pPr>
            <a:r>
              <a:rPr lang="fr-CA" altLang="fr-FR" dirty="0">
                <a:ea typeface="ＭＳ Ｐゴシック" panose="020B0600070205080204" pitchFamily="34" charset="-128"/>
              </a:rPr>
              <a:t>Les droits de la personne </a:t>
            </a:r>
            <a:r>
              <a:rPr lang="fr-CA" altLang="fr-FR" i="1" dirty="0">
                <a:ea typeface="ＭＳ Ｐゴシック" panose="020B0600070205080204" pitchFamily="34" charset="-128"/>
              </a:rPr>
              <a:t>(Introduction historique</a:t>
            </a:r>
            <a:r>
              <a:rPr lang="fr-CA" altLang="fr-FR" dirty="0">
                <a:ea typeface="ＭＳ Ｐゴシック" panose="020B0600070205080204" pitchFamily="34" charset="-128"/>
              </a:rPr>
              <a:t>, </a:t>
            </a:r>
            <a:r>
              <a:rPr lang="fr-CA" altLang="fr-FR" dirty="0">
                <a:solidFill>
                  <a:schemeClr val="tx1"/>
                </a:solidFill>
                <a:ea typeface="ＭＳ Ｐゴシック" panose="020B0600070205080204" pitchFamily="34" charset="-128"/>
              </a:rPr>
              <a:t>p. 189-192, nos 361-368</a:t>
            </a:r>
            <a:r>
              <a:rPr lang="fr-CA" altLang="fr-FR" i="1" dirty="0">
                <a:ea typeface="ＭＳ Ｐゴシック" panose="020B0600070205080204" pitchFamily="34" charset="-128"/>
              </a:rPr>
              <a:t>)</a:t>
            </a:r>
            <a:endParaRPr lang="fr-CA" altLang="fr-FR" dirty="0">
              <a:ea typeface="ＭＳ Ｐゴシック" panose="020B0600070205080204" pitchFamily="34" charset="-128"/>
            </a:endParaRPr>
          </a:p>
          <a:p>
            <a:pPr marL="1117600" lvl="1" indent="-660400">
              <a:buFontTx/>
              <a:buNone/>
              <a:defRPr/>
            </a:pPr>
            <a:endParaRPr lang="fr-CA" altLang="fr-FR" dirty="0">
              <a:ea typeface="ＭＳ Ｐゴシック" panose="020B0600070205080204" pitchFamily="34" charset="-128"/>
            </a:endParaRPr>
          </a:p>
          <a:p>
            <a:pPr>
              <a:defRPr/>
            </a:pPr>
            <a:endParaRPr lang="fr-FR" altLang="fr-FR" sz="2400" dirty="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Espace réservé du numéro de diapositive 5">
            <a:extLst>
              <a:ext uri="{FF2B5EF4-FFF2-40B4-BE49-F238E27FC236}">
                <a16:creationId xmlns:a16="http://schemas.microsoft.com/office/drawing/2014/main" id="{7CE63F5B-E714-82C0-E74A-45C8FBC61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3BF8064-5F16-144A-AEBF-34CCD3D4D8FE}" type="slidenum">
              <a:rPr lang="en-US" altLang="fr-FR" smtClean="0"/>
              <a:pPr/>
              <a:t>30</a:t>
            </a:fld>
            <a:endParaRPr lang="en-US" altLang="fr-FR"/>
          </a:p>
        </p:txBody>
      </p:sp>
      <p:sp>
        <p:nvSpPr>
          <p:cNvPr id="108546" name="Rectangle 2">
            <a:extLst>
              <a:ext uri="{FF2B5EF4-FFF2-40B4-BE49-F238E27FC236}">
                <a16:creationId xmlns:a16="http://schemas.microsoft.com/office/drawing/2014/main" id="{E99AFAA6-EF2E-6CFD-A24D-BB05C1B18830}"/>
              </a:ext>
            </a:extLst>
          </p:cNvPr>
          <p:cNvSpPr>
            <a:spLocks noGrp="1" noChangeArrowheads="1"/>
          </p:cNvSpPr>
          <p:nvPr>
            <p:ph type="body" idx="1"/>
          </p:nvPr>
        </p:nvSpPr>
        <p:spPr>
          <a:xfrm>
            <a:off x="611188" y="476250"/>
            <a:ext cx="7847012" cy="6000750"/>
          </a:xfrm>
        </p:spPr>
        <p:txBody>
          <a:bodyPr/>
          <a:lstStyle/>
          <a:p>
            <a:pPr marL="1295400" lvl="3" indent="0">
              <a:buFontTx/>
              <a:buNone/>
            </a:pPr>
            <a:r>
              <a:rPr lang="fr-CA" altLang="fr-FR" sz="2400" dirty="0">
                <a:ea typeface="ＭＳ Ｐゴシック" panose="020B0600070205080204" pitchFamily="34" charset="-128"/>
              </a:rPr>
              <a:t>2)	La conception de Portalis</a:t>
            </a:r>
          </a:p>
          <a:p>
            <a:pPr marL="1574800" lvl="2" indent="-660400">
              <a:buFontTx/>
              <a:buAutoNum type="romanLcPeriod" startAt="2"/>
            </a:pPr>
            <a:endParaRPr lang="fr-CA" altLang="fr-FR" sz="2800" dirty="0">
              <a:ea typeface="ＭＳ Ｐゴシック" panose="020B0600070205080204" pitchFamily="34" charset="-128"/>
            </a:endParaRPr>
          </a:p>
          <a:p>
            <a:pPr marL="2406650" lvl="4" indent="-577850">
              <a:buFontTx/>
              <a:buChar char="-"/>
            </a:pPr>
            <a:r>
              <a:rPr lang="fr-CA" altLang="fr-FR" sz="2400" dirty="0">
                <a:ea typeface="ＭＳ Ｐゴシック" panose="020B0600070205080204" pitchFamily="34" charset="-128"/>
              </a:rPr>
              <a:t>Jean-Étienne-Marie PORTALIS,</a:t>
            </a:r>
            <a:r>
              <a:rPr lang="fr-FR" altLang="fr-FR" sz="2400" u="sng" dirty="0">
                <a:ea typeface="ＭＳ Ｐゴシック" panose="020B0600070205080204" pitchFamily="34" charset="-128"/>
              </a:rPr>
              <a:t> </a:t>
            </a:r>
            <a:r>
              <a:rPr lang="fr-FR" altLang="fr-FR" sz="2400" i="1" dirty="0">
                <a:ea typeface="ＭＳ Ｐゴシック" panose="020B0600070205080204" pitchFamily="34" charset="-128"/>
              </a:rPr>
              <a:t>Discours préliminaire du premier projet de code civil</a:t>
            </a:r>
            <a:r>
              <a:rPr lang="fr-FR" altLang="fr-FR" sz="2400" dirty="0">
                <a:ea typeface="ＭＳ Ｐゴシック" panose="020B0600070205080204" pitchFamily="34" charset="-128"/>
              </a:rPr>
              <a:t> , 1801 (Studium).</a:t>
            </a:r>
          </a:p>
          <a:p>
            <a:pPr marL="2406650" lvl="4" indent="-577850">
              <a:buFontTx/>
              <a:buChar char="-"/>
            </a:pPr>
            <a:r>
              <a:rPr lang="fr-CA" sz="2400" dirty="0"/>
              <a:t>Question: Selon Portalis, dans l'interprétation et l'application au code civil, quel doit être le rôle du législateur et celui des juges?</a:t>
            </a:r>
            <a:endParaRPr lang="fr-CA" altLang="fr-FR" sz="2400" dirty="0">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1">
            <a:extLst>
              <a:ext uri="{FF2B5EF4-FFF2-40B4-BE49-F238E27FC236}">
                <a16:creationId xmlns:a16="http://schemas.microsoft.com/office/drawing/2014/main" id="{3D7E8F9D-C96D-AC13-479A-98C1D422E6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BB60634-1B6B-DE41-B85D-ACD39F9A2F36}" type="slidenum">
              <a:rPr lang="en-US" altLang="en-US" smtClean="0">
                <a:solidFill>
                  <a:srgbClr val="000000"/>
                </a:solidFill>
              </a:rPr>
              <a:pPr/>
              <a:t>31</a:t>
            </a:fld>
            <a:endParaRPr lang="en-US" altLang="en-US">
              <a:solidFill>
                <a:srgbClr val="000000"/>
              </a:solidFill>
            </a:endParaRPr>
          </a:p>
        </p:txBody>
      </p:sp>
      <p:sp>
        <p:nvSpPr>
          <p:cNvPr id="110594" name="Rectangle 3">
            <a:extLst>
              <a:ext uri="{FF2B5EF4-FFF2-40B4-BE49-F238E27FC236}">
                <a16:creationId xmlns:a16="http://schemas.microsoft.com/office/drawing/2014/main" id="{57AEA74F-3DC7-A568-EEBB-A026F26E4147}"/>
              </a:ext>
            </a:extLst>
          </p:cNvPr>
          <p:cNvSpPr txBox="1">
            <a:spLocks noChangeArrowheads="1"/>
          </p:cNvSpPr>
          <p:nvPr/>
        </p:nvSpPr>
        <p:spPr bwMode="auto">
          <a:xfrm>
            <a:off x="179388" y="3068638"/>
            <a:ext cx="89646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lgn="ctr">
              <a:spcBef>
                <a:spcPct val="20000"/>
              </a:spcBef>
            </a:pPr>
            <a:r>
              <a:rPr lang="fr-CA" altLang="fr-FR" sz="2800">
                <a:solidFill>
                  <a:srgbClr val="7030A0"/>
                </a:solidFill>
              </a:rPr>
              <a:t>Vote électronique : Discours préliminaire de Portalis</a:t>
            </a:r>
            <a:endParaRPr lang="fr-CA" altLang="fr-FR" sz="2800">
              <a:solidFill>
                <a:srgbClr val="006666"/>
              </a:solidFill>
            </a:endParaRPr>
          </a:p>
        </p:txBody>
      </p:sp>
      <p:sp>
        <p:nvSpPr>
          <p:cNvPr id="110595" name="Flèche vers la droite 3">
            <a:extLst>
              <a:ext uri="{FF2B5EF4-FFF2-40B4-BE49-F238E27FC236}">
                <a16:creationId xmlns:a16="http://schemas.microsoft.com/office/drawing/2014/main" id="{C497691E-15CA-0154-E1C2-B11628F8AA66}"/>
              </a:ext>
            </a:extLst>
          </p:cNvPr>
          <p:cNvSpPr>
            <a:spLocks noChangeArrowheads="1"/>
          </p:cNvSpPr>
          <p:nvPr/>
        </p:nvSpPr>
        <p:spPr bwMode="auto">
          <a:xfrm>
            <a:off x="1116013" y="3141663"/>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Espace réservé du numéro de diapositive 5">
            <a:extLst>
              <a:ext uri="{FF2B5EF4-FFF2-40B4-BE49-F238E27FC236}">
                <a16:creationId xmlns:a16="http://schemas.microsoft.com/office/drawing/2014/main" id="{0132A366-AB44-0658-55CB-282E3A4B77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7642FA5-974C-AB4B-A3D3-38B5F8EF8080}" type="slidenum">
              <a:rPr lang="en-US" altLang="fr-FR" smtClean="0"/>
              <a:pPr/>
              <a:t>32</a:t>
            </a:fld>
            <a:endParaRPr lang="en-US" altLang="fr-FR"/>
          </a:p>
        </p:txBody>
      </p:sp>
      <p:sp>
        <p:nvSpPr>
          <p:cNvPr id="74754" name="Rectangle 3">
            <a:extLst>
              <a:ext uri="{FF2B5EF4-FFF2-40B4-BE49-F238E27FC236}">
                <a16:creationId xmlns:a16="http://schemas.microsoft.com/office/drawing/2014/main" id="{EC9103E3-B047-C012-BF8E-FAFF8516DC7D}"/>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400" dirty="0">
                <a:ea typeface="ＭＳ Ｐゴシック" panose="020B0600070205080204" pitchFamily="34" charset="-128"/>
              </a:rPr>
              <a:t>La Révolution française pose le principe de l’égalité entre citoyens, mais pas entre citoyens et citoyennes, ni pour les esclaves (sauf de 1794 à 1802).</a:t>
            </a:r>
          </a:p>
          <a:p>
            <a:pPr marL="1371600" lvl="2" indent="-457200">
              <a:buFontTx/>
              <a:buChar char="-"/>
              <a:defRPr/>
            </a:pPr>
            <a:r>
              <a:rPr lang="fr-CA" altLang="fr-FR" sz="2400" dirty="0">
                <a:ea typeface="ＭＳ Ｐゴシック" panose="020B0600070205080204" pitchFamily="34" charset="-128"/>
              </a:rPr>
              <a:t>Dorénavant, la loi doit être approuvée par des représentants élus.</a:t>
            </a:r>
          </a:p>
          <a:p>
            <a:pPr marL="1371600" lvl="2" indent="-457200">
              <a:buFontTx/>
              <a:buChar char="-"/>
              <a:defRPr/>
            </a:pPr>
            <a:r>
              <a:rPr lang="fr-CA" altLang="fr-FR" sz="2400" dirty="0">
                <a:ea typeface="ＭＳ Ｐゴシック" panose="020B0600070205080204" pitchFamily="34" charset="-128"/>
              </a:rPr>
              <a:t>La royauté et les privilèges des aînés sont abolis, tandis que le divorce est autorisé et que des registres d’état civil laïcs sont instaurés.</a:t>
            </a:r>
          </a:p>
          <a:p>
            <a:pPr marL="1371600" lvl="2" indent="-457200">
              <a:buFontTx/>
              <a:buChar char="-"/>
              <a:defRPr/>
            </a:pPr>
            <a:r>
              <a:rPr lang="fr-CA" altLang="fr-FR" sz="2400" dirty="0">
                <a:ea typeface="ＭＳ Ｐゴシック" panose="020B0600070205080204" pitchFamily="34" charset="-128"/>
              </a:rPr>
              <a:t>De 1790 à 1800, les juges sont élus et les citoyens jugent certaines affaires (jury criminel, tribunal de famille).</a:t>
            </a:r>
          </a:p>
          <a:p>
            <a:pPr marL="1371600" lvl="2" indent="-457200">
              <a:buFontTx/>
              <a:buChar char="-"/>
              <a:defRPr/>
            </a:pPr>
            <a:r>
              <a:rPr lang="fr-CA" altLang="fr-FR" sz="2400" dirty="0">
                <a:ea typeface="ＭＳ Ｐゴシック" panose="020B0600070205080204" pitchFamily="34" charset="-128"/>
              </a:rPr>
              <a:t>De 1790 à 1804, les juges doivent renvoyer les questions d’interprétation aux députés, ce qui retarde l’administration de la justice.</a:t>
            </a:r>
          </a:p>
          <a:p>
            <a:pPr marL="1371600" lvl="2" indent="-457200">
              <a:buFontTx/>
              <a:buChar char="-"/>
              <a:defRPr/>
            </a:pPr>
            <a:r>
              <a:rPr lang="fr-CA" altLang="fr-FR" sz="2400" dirty="0">
                <a:ea typeface="ＭＳ Ｐゴシック" panose="020B0600070205080204" pitchFamily="34" charset="-128"/>
              </a:rPr>
              <a:t>Après trois tentatives infructueuses, le Code civil est finalement adopté en 1804.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u numéro de diapositive 5">
            <a:extLst>
              <a:ext uri="{FF2B5EF4-FFF2-40B4-BE49-F238E27FC236}">
                <a16:creationId xmlns:a16="http://schemas.microsoft.com/office/drawing/2014/main" id="{29448B3A-E135-72BD-9CDE-5CD8341CF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BCD1010-87B2-CF4D-869B-0FB43235F652}" type="slidenum">
              <a:rPr lang="en-US" altLang="fr-FR" smtClean="0"/>
              <a:pPr/>
              <a:t>33</a:t>
            </a:fld>
            <a:endParaRPr lang="en-US" altLang="fr-FR"/>
          </a:p>
        </p:txBody>
      </p:sp>
      <p:sp>
        <p:nvSpPr>
          <p:cNvPr id="74754" name="Rectangle 3">
            <a:extLst>
              <a:ext uri="{FF2B5EF4-FFF2-40B4-BE49-F238E27FC236}">
                <a16:creationId xmlns:a16="http://schemas.microsoft.com/office/drawing/2014/main" id="{C4A34D20-4E00-E6AE-8CE4-1D9A50D12DE5}"/>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400" dirty="0">
                <a:ea typeface="ＭＳ Ｐゴシック" panose="020B0600070205080204" pitchFamily="34" charset="-128"/>
              </a:rPr>
              <a:t>Le Code civil de 1804 remplace les lois révolutionnaires, les coutumes et le droit romain, surtout en  </a:t>
            </a:r>
            <a:r>
              <a:rPr lang="fr-FR" altLang="fr-FR" sz="2400" dirty="0">
                <a:ea typeface="ＭＳ Ｐゴシック" panose="020B0600070205080204" pitchFamily="34" charset="-128"/>
              </a:rPr>
              <a:t>droits des personnes, de la famille, des biens et succession</a:t>
            </a:r>
            <a:r>
              <a:rPr lang="fr-FR" altLang="fr-FR" dirty="0">
                <a:ea typeface="ＭＳ Ｐゴシック" panose="020B0600070205080204" pitchFamily="34" charset="-128"/>
              </a:rPr>
              <a:t>.</a:t>
            </a:r>
          </a:p>
          <a:p>
            <a:pPr marL="1371600" lvl="2" indent="-457200">
              <a:buFontTx/>
              <a:buChar char="-"/>
              <a:defRPr/>
            </a:pPr>
            <a:r>
              <a:rPr lang="fr-FR" altLang="fr-FR" sz="2400" dirty="0">
                <a:ea typeface="ＭＳ Ｐゴシック" panose="020B0600070205080204" pitchFamily="34" charset="-128"/>
              </a:rPr>
              <a:t>Pour les obligations et les contrats, il se substitue généralement à </a:t>
            </a:r>
            <a:r>
              <a:rPr lang="fr-CA" altLang="fr-FR" sz="2400" dirty="0">
                <a:solidFill>
                  <a:srgbClr val="7030A0"/>
                </a:solidFill>
                <a:ea typeface="ＭＳ Ｐゴシック" panose="020B0600070205080204" pitchFamily="34" charset="-128"/>
              </a:rPr>
              <a:t>la doctrine et à la jurisprudence antérieures à 1789, souvent en s’inspirant de Pothier, avec assez peu de changements.</a:t>
            </a:r>
            <a:endParaRPr lang="fr-CA" altLang="fr-FR" sz="2400" dirty="0">
              <a:ea typeface="ＭＳ Ｐゴシック" panose="020B0600070205080204" pitchFamily="34" charset="-128"/>
            </a:endParaRPr>
          </a:p>
          <a:p>
            <a:pPr marL="1371600" lvl="2" indent="-457200">
              <a:buFontTx/>
              <a:buChar char="-"/>
              <a:defRPr/>
            </a:pPr>
            <a:r>
              <a:rPr lang="fr-CA" altLang="fr-FR" sz="2400" dirty="0">
                <a:ea typeface="ＭＳ Ｐゴシック" panose="020B0600070205080204" pitchFamily="34" charset="-128"/>
              </a:rPr>
              <a:t>Les droits des femmes mariées sont très limités.</a:t>
            </a:r>
          </a:p>
          <a:p>
            <a:pPr marL="1371600" lvl="2" indent="-457200">
              <a:buFontTx/>
              <a:buChar char="-"/>
              <a:defRPr/>
            </a:pPr>
            <a:r>
              <a:rPr lang="fr-CA" altLang="fr-FR" sz="2400" dirty="0">
                <a:ea typeface="ＭＳ Ｐゴシック" panose="020B0600070205080204" pitchFamily="34" charset="-128"/>
              </a:rPr>
              <a:t>Quatre autres codes sont adoptés.</a:t>
            </a:r>
          </a:p>
          <a:p>
            <a:pPr marL="1371600" lvl="2" indent="-457200">
              <a:buFontTx/>
              <a:buChar char="-"/>
              <a:defRPr/>
            </a:pPr>
            <a:r>
              <a:rPr lang="fr-CA" altLang="fr-FR" sz="2400" dirty="0">
                <a:ea typeface="ＭＳ Ｐゴシック" panose="020B0600070205080204" pitchFamily="34" charset="-128"/>
              </a:rPr>
              <a:t>Un juge ne peut plus refuser de juger </a:t>
            </a:r>
            <a:r>
              <a:rPr lang="fr-FR" altLang="fr-FR" sz="2400" dirty="0">
                <a:solidFill>
                  <a:srgbClr val="7030A0"/>
                </a:solidFill>
                <a:ea typeface="ＭＳ Ｐゴシック" panose="020B0600070205080204" pitchFamily="34" charset="-128"/>
              </a:rPr>
              <a:t>sous prétexte du silence, de l'obscurité ou de l'insuffisance de la loi</a:t>
            </a:r>
            <a:r>
              <a:rPr lang="fr-FR" altLang="fr-FR" sz="2400" dirty="0">
                <a:ea typeface="ＭＳ Ｐゴシック" panose="020B0600070205080204" pitchFamily="34" charset="-128"/>
              </a:rPr>
              <a:t>.</a:t>
            </a:r>
            <a:endParaRPr lang="fr-CA" altLang="fr-FR" sz="2400" dirty="0">
              <a:ea typeface="ＭＳ Ｐゴシック" panose="020B0600070205080204" pitchFamily="34" charset="-128"/>
            </a:endParaRPr>
          </a:p>
          <a:p>
            <a:pPr marL="1371600" lvl="2" indent="-457200">
              <a:buFontTx/>
              <a:buChar char="-"/>
              <a:defRPr/>
            </a:pPr>
            <a:r>
              <a:rPr lang="fr-CA" altLang="fr-FR" sz="2400" dirty="0">
                <a:ea typeface="ＭＳ Ｐゴシック" panose="020B0600070205080204" pitchFamily="34" charset="-128"/>
              </a:rPr>
              <a:t>Pour Portalis, le code est forcément incomplet. la jurisprudence doit combler ses lacunes et évoluer en fonction des circonstances et des besoins de la société.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u numéro de diapositive 5">
            <a:extLst>
              <a:ext uri="{FF2B5EF4-FFF2-40B4-BE49-F238E27FC236}">
                <a16:creationId xmlns:a16="http://schemas.microsoft.com/office/drawing/2014/main" id="{C756F5C9-A1E0-E64E-00D6-1334D6C944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BBDE3C3-18F7-F64C-A954-49049D55F4B1}" type="slidenum">
              <a:rPr lang="en-US" altLang="fr-FR" smtClean="0"/>
              <a:pPr/>
              <a:t>4</a:t>
            </a:fld>
            <a:endParaRPr lang="en-US" altLang="fr-FR"/>
          </a:p>
        </p:txBody>
      </p:sp>
      <p:sp>
        <p:nvSpPr>
          <p:cNvPr id="30722" name="Rectangle 2">
            <a:extLst>
              <a:ext uri="{FF2B5EF4-FFF2-40B4-BE49-F238E27FC236}">
                <a16:creationId xmlns:a16="http://schemas.microsoft.com/office/drawing/2014/main" id="{3834D650-9CA8-660F-5EF9-14B27AEE070B}"/>
              </a:ext>
            </a:extLst>
          </p:cNvPr>
          <p:cNvSpPr>
            <a:spLocks noGrp="1" noChangeArrowheads="1"/>
          </p:cNvSpPr>
          <p:nvPr>
            <p:ph type="body" idx="1"/>
          </p:nvPr>
        </p:nvSpPr>
        <p:spPr>
          <a:xfrm>
            <a:off x="755650" y="404813"/>
            <a:ext cx="8137525" cy="6453187"/>
          </a:xfrm>
        </p:spPr>
        <p:txBody>
          <a:bodyPr/>
          <a:lstStyle/>
          <a:p>
            <a:pPr marL="1574800" lvl="2" indent="-660400">
              <a:defRPr/>
            </a:pPr>
            <a:r>
              <a:rPr lang="fr-FR" altLang="fr-FR" dirty="0">
                <a:ea typeface="ＭＳ Ｐゴシック" panose="020B0600070205080204" pitchFamily="34" charset="-128"/>
              </a:rPr>
              <a:t>La </a:t>
            </a:r>
            <a:r>
              <a:rPr lang="fr-FR" altLang="fr-FR" i="1" dirty="0">
                <a:ea typeface="ＭＳ Ｐゴシック" panose="020B0600070205080204" pitchFamily="34" charset="-128"/>
              </a:rPr>
              <a:t>Déclaration des droits de l'homme et du Citoyen</a:t>
            </a:r>
            <a:r>
              <a:rPr lang="fr-FR" altLang="fr-FR" dirty="0">
                <a:ea typeface="ＭＳ Ｐゴシック" panose="020B0600070205080204" pitchFamily="34" charset="-128"/>
              </a:rPr>
              <a:t> de 1789 </a:t>
            </a:r>
            <a:r>
              <a:rPr lang="fr-FR" altLang="fr-FR" sz="2000" dirty="0">
                <a:ea typeface="ＭＳ Ｐゴシック" panose="020B0600070205080204" pitchFamily="34" charset="-128"/>
              </a:rPr>
              <a:t>(</a:t>
            </a:r>
            <a:r>
              <a:rPr lang="fr-FR" altLang="fr-FR" sz="2000" b="1" dirty="0">
                <a:ea typeface="ＭＳ Ｐゴシック" panose="020B0600070205080204" pitchFamily="34" charset="-128"/>
                <a:hlinkClick r:id="rId3"/>
              </a:rPr>
              <a:t>https://www.legifrance.gouv.fr/contenu/menu/droit-national-en-vigueur/constitution/declaration-des-droits-de-l-homme-et-du-citoyen-de-1789</a:t>
            </a:r>
            <a:r>
              <a:rPr lang="fr-FR" altLang="fr-FR" sz="2000" b="1" dirty="0">
                <a:ea typeface="ＭＳ Ｐゴシック" panose="020B0600070205080204" pitchFamily="34" charset="-128"/>
              </a:rPr>
              <a:t> </a:t>
            </a:r>
            <a:r>
              <a:rPr lang="fr-FR" altLang="fr-FR" sz="2000" dirty="0">
                <a:ea typeface="ＭＳ Ｐゴシック" panose="020B0600070205080204" pitchFamily="34" charset="-128"/>
              </a:rPr>
              <a:t>)</a:t>
            </a:r>
          </a:p>
          <a:p>
            <a:pPr marL="1574800" lvl="2" indent="-660400">
              <a:defRPr/>
            </a:pPr>
            <a:endParaRPr lang="fr-FR" altLang="fr-FR" sz="2000" dirty="0">
              <a:ea typeface="ＭＳ Ｐゴシック" panose="020B0600070205080204" pitchFamily="34" charset="-128"/>
            </a:endParaRPr>
          </a:p>
          <a:p>
            <a:pPr marL="1949450" lvl="3" indent="-577850">
              <a:defRPr/>
            </a:pPr>
            <a:r>
              <a:rPr lang="fr-FR" altLang="fr-FR" dirty="0">
                <a:ea typeface="ＭＳ Ｐゴシック" panose="020B0600070205080204" pitchFamily="34" charset="-128"/>
              </a:rPr>
              <a:t>La </a:t>
            </a:r>
            <a:r>
              <a:rPr lang="fr-FR" altLang="fr-FR" i="1" dirty="0">
                <a:ea typeface="ＭＳ Ｐゴシック" panose="020B0600070205080204" pitchFamily="34" charset="-128"/>
              </a:rPr>
              <a:t>Déclaration</a:t>
            </a:r>
            <a:r>
              <a:rPr lang="fr-FR" altLang="fr-FR" dirty="0">
                <a:ea typeface="ＭＳ Ｐゴシック" panose="020B0600070205080204" pitchFamily="34" charset="-128"/>
              </a:rPr>
              <a:t> abolit les privilèges fondées sur la naissance, notamment ceux de la noblesse.</a:t>
            </a:r>
          </a:p>
          <a:p>
            <a:pPr marL="1949450" lvl="3" indent="-577850">
              <a:defRPr/>
            </a:pPr>
            <a:endParaRPr lang="fr-CA" altLang="fr-FR" dirty="0">
              <a:ea typeface="ＭＳ Ｐゴシック" panose="020B0600070205080204" pitchFamily="34" charset="-128"/>
            </a:endParaRPr>
          </a:p>
          <a:p>
            <a:pPr marL="1828800" lvl="4" indent="0">
              <a:defRPr/>
            </a:pPr>
            <a:r>
              <a:rPr lang="fr-CA" altLang="fr-FR" sz="2400" b="1" dirty="0">
                <a:solidFill>
                  <a:schemeClr val="accent5">
                    <a:lumMod val="50000"/>
                  </a:schemeClr>
                </a:solidFill>
                <a:ea typeface="ＭＳ Ｐゴシック" panose="020B0600070205080204" pitchFamily="34" charset="-128"/>
              </a:rPr>
              <a:t>Art. 1er. </a:t>
            </a:r>
            <a:r>
              <a:rPr lang="fr-CA" altLang="fr-FR" sz="2400" dirty="0">
                <a:solidFill>
                  <a:schemeClr val="accent5">
                    <a:lumMod val="50000"/>
                  </a:schemeClr>
                </a:solidFill>
                <a:ea typeface="ＭＳ Ｐゴシック" panose="020B0600070205080204" pitchFamily="34" charset="-128"/>
              </a:rPr>
              <a:t>Les hommes naissent et demeurent libres et égaux en droits. Les distinctions sociales ne peuvent être fondées que sur l'utilité commune</a:t>
            </a:r>
            <a:r>
              <a:rPr lang="fr-CA" altLang="fr-FR" sz="2400" dirty="0">
                <a:ea typeface="ＭＳ Ｐゴシック" panose="020B0600070205080204" pitchFamily="34"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u numéro de diapositive 5">
            <a:extLst>
              <a:ext uri="{FF2B5EF4-FFF2-40B4-BE49-F238E27FC236}">
                <a16:creationId xmlns:a16="http://schemas.microsoft.com/office/drawing/2014/main" id="{93DC4579-0C17-AE33-96E5-A3DD8C667E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CB16EAD-3183-534F-9E7C-44EAF89A6484}" type="slidenum">
              <a:rPr lang="en-US" altLang="fr-FR" smtClean="0"/>
              <a:pPr/>
              <a:t>5</a:t>
            </a:fld>
            <a:endParaRPr lang="en-US" altLang="fr-FR"/>
          </a:p>
        </p:txBody>
      </p:sp>
      <p:sp>
        <p:nvSpPr>
          <p:cNvPr id="32770" name="Rectangle 2">
            <a:extLst>
              <a:ext uri="{FF2B5EF4-FFF2-40B4-BE49-F238E27FC236}">
                <a16:creationId xmlns:a16="http://schemas.microsoft.com/office/drawing/2014/main" id="{7BC3002D-0D5A-A00F-6BCC-964C3A3D9C6B}"/>
              </a:ext>
            </a:extLst>
          </p:cNvPr>
          <p:cNvSpPr>
            <a:spLocks noGrp="1" noChangeArrowheads="1"/>
          </p:cNvSpPr>
          <p:nvPr>
            <p:ph type="body" idx="1"/>
          </p:nvPr>
        </p:nvSpPr>
        <p:spPr>
          <a:xfrm>
            <a:off x="395288" y="60325"/>
            <a:ext cx="8281168" cy="6740525"/>
          </a:xfrm>
        </p:spPr>
        <p:txBody>
          <a:bodyPr/>
          <a:lstStyle/>
          <a:p>
            <a:pPr lvl="3">
              <a:buFont typeface="Times New Roman" panose="02020603050405020304" pitchFamily="18" charset="0"/>
              <a:buAutoNum type="arabicParenR" startAt="2"/>
              <a:defRPr/>
            </a:pPr>
            <a:r>
              <a:rPr lang="fr-FR" altLang="fr-FR" dirty="0">
                <a:ea typeface="ＭＳ Ｐゴシック" panose="020B0600070205080204" pitchFamily="34" charset="-128"/>
              </a:rPr>
              <a:t>Elle reconnaît que la souveraineté est détenue par la Nation et que la loi doit être votée par les représentants élus de celle-ci:</a:t>
            </a:r>
            <a:endParaRPr lang="fr-CA" altLang="fr-FR" dirty="0">
              <a:ea typeface="ＭＳ Ｐゴシック" panose="020B0600070205080204" pitchFamily="34" charset="-128"/>
            </a:endParaRPr>
          </a:p>
          <a:p>
            <a:pPr marL="1828800" lvl="4" indent="0">
              <a:defRPr/>
            </a:pPr>
            <a:r>
              <a:rPr lang="fr-CA" altLang="fr-FR" sz="2400" b="1" dirty="0">
                <a:solidFill>
                  <a:schemeClr val="accent5">
                    <a:lumMod val="50000"/>
                  </a:schemeClr>
                </a:solidFill>
                <a:ea typeface="ＭＳ Ｐゴシック" panose="020B0600070205080204" pitchFamily="34" charset="-128"/>
              </a:rPr>
              <a:t>Art. 3.</a:t>
            </a:r>
            <a:r>
              <a:rPr lang="fr-CA" altLang="fr-FR" sz="2400" dirty="0">
                <a:solidFill>
                  <a:schemeClr val="accent5">
                    <a:lumMod val="50000"/>
                  </a:schemeClr>
                </a:solidFill>
                <a:ea typeface="ＭＳ Ｐゴシック" panose="020B0600070205080204" pitchFamily="34" charset="-128"/>
              </a:rPr>
              <a:t> Le principe de toute Souveraineté réside essentiellement dans la Nation. Nul corps, nul individu ne peut exercer d'autorité qui n'en émane expressément.</a:t>
            </a:r>
          </a:p>
          <a:p>
            <a:pPr marL="1828800" lvl="4" indent="0">
              <a:defRPr/>
            </a:pPr>
            <a:r>
              <a:rPr lang="fr-CA" altLang="fr-FR" sz="2400" b="1" dirty="0">
                <a:solidFill>
                  <a:schemeClr val="accent5">
                    <a:lumMod val="50000"/>
                  </a:schemeClr>
                </a:solidFill>
                <a:ea typeface="ＭＳ Ｐゴシック" panose="020B0600070205080204" pitchFamily="34" charset="-128"/>
              </a:rPr>
              <a:t>Art. 6.</a:t>
            </a:r>
            <a:r>
              <a:rPr lang="fr-CA" altLang="fr-FR" sz="2400" dirty="0">
                <a:solidFill>
                  <a:schemeClr val="accent5">
                    <a:lumMod val="50000"/>
                  </a:schemeClr>
                </a:solidFill>
                <a:ea typeface="ＭＳ Ｐゴシック" panose="020B0600070205080204" pitchFamily="34" charset="-128"/>
              </a:rPr>
              <a:t> La Loi est l'expression de la volonté générale. Tous les Citoyens ont droit de concourir personnellement, ou par leurs Représentants, à sa formation. Elle doit être la même pour tous, soit qu'elle protège, soit qu'elle punisse. Tous les Citoyens étant égaux à ses yeux sont également admissibles à toutes dignités, places et emplois publics, selon leur capacité, et sans autre distinction que celle de leurs vertus et de leurs talents.</a:t>
            </a:r>
            <a:r>
              <a:rPr lang="fr-CA" altLang="fr-FR" sz="2400" dirty="0">
                <a:ea typeface="ＭＳ Ｐゴシック" panose="020B0600070205080204" pitchFamily="34" charset="-128"/>
              </a:rPr>
              <a:t> </a:t>
            </a:r>
          </a:p>
          <a:p>
            <a:pPr marL="1828800" lvl="4" indent="0">
              <a:defRPr/>
            </a:pPr>
            <a:endParaRPr lang="fr-CA" altLang="fr-FR" sz="2400" dirty="0">
              <a:solidFill>
                <a:schemeClr val="accent5">
                  <a:lumMod val="50000"/>
                </a:schemeClr>
              </a:solidFill>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ce réservé du numéro de diapositive 5">
            <a:extLst>
              <a:ext uri="{FF2B5EF4-FFF2-40B4-BE49-F238E27FC236}">
                <a16:creationId xmlns:a16="http://schemas.microsoft.com/office/drawing/2014/main" id="{07918913-4223-286F-89A9-C3FAEEDF64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F881687-BB7A-C840-989C-3E3700A05FCE}" type="slidenum">
              <a:rPr lang="en-US" altLang="fr-FR" smtClean="0"/>
              <a:pPr/>
              <a:t>6</a:t>
            </a:fld>
            <a:endParaRPr lang="en-US" altLang="fr-FR"/>
          </a:p>
        </p:txBody>
      </p:sp>
      <p:sp>
        <p:nvSpPr>
          <p:cNvPr id="34818" name="Rectangle 2">
            <a:extLst>
              <a:ext uri="{FF2B5EF4-FFF2-40B4-BE49-F238E27FC236}">
                <a16:creationId xmlns:a16="http://schemas.microsoft.com/office/drawing/2014/main" id="{0B8E9577-FA8E-C67F-CF19-1BBB51020E0F}"/>
              </a:ext>
            </a:extLst>
          </p:cNvPr>
          <p:cNvSpPr>
            <a:spLocks noGrp="1" noChangeArrowheads="1"/>
          </p:cNvSpPr>
          <p:nvPr>
            <p:ph type="body" idx="1"/>
          </p:nvPr>
        </p:nvSpPr>
        <p:spPr>
          <a:xfrm>
            <a:off x="504825" y="320824"/>
            <a:ext cx="8134350" cy="6216352"/>
          </a:xfrm>
        </p:spPr>
        <p:txBody>
          <a:bodyPr/>
          <a:lstStyle/>
          <a:p>
            <a:pPr lvl="3">
              <a:buFont typeface="Times New Roman" panose="02020603050405020304" pitchFamily="18" charset="0"/>
              <a:buAutoNum type="arabicParenR" startAt="3"/>
            </a:pPr>
            <a:endParaRPr lang="fr-FR" altLang="fr-FR" dirty="0">
              <a:ea typeface="ＭＳ Ｐゴシック" panose="020B0600070205080204" pitchFamily="34" charset="-128"/>
            </a:endParaRPr>
          </a:p>
          <a:p>
            <a:pPr lvl="3">
              <a:buFont typeface="Times New Roman" panose="02020603050405020304" pitchFamily="18" charset="0"/>
              <a:buAutoNum type="arabicParenR" startAt="3"/>
            </a:pPr>
            <a:r>
              <a:rPr lang="fr-FR" altLang="fr-FR" dirty="0">
                <a:ea typeface="ＭＳ Ｐゴシック" panose="020B0600070205080204" pitchFamily="34" charset="-128"/>
              </a:rPr>
              <a:t>Elle garantit des libertés fondamentales:</a:t>
            </a:r>
          </a:p>
          <a:p>
            <a:pPr lvl="3">
              <a:buFont typeface="Times New Roman" panose="02020603050405020304" pitchFamily="18" charset="0"/>
              <a:buAutoNum type="arabicParenR" startAt="3"/>
            </a:pPr>
            <a:endParaRPr lang="fr-FR" altLang="fr-FR" dirty="0">
              <a:ea typeface="ＭＳ Ｐゴシック" panose="020B0600070205080204" pitchFamily="34" charset="-128"/>
            </a:endParaRPr>
          </a:p>
          <a:p>
            <a:pPr marL="2286000" lvl="4" indent="-457200">
              <a:buFontTx/>
              <a:buChar char="-"/>
            </a:pPr>
            <a:r>
              <a:rPr lang="fr-FR" altLang="fr-FR" sz="2400" dirty="0">
                <a:ea typeface="ＭＳ Ｐゴシック" panose="020B0600070205080204" pitchFamily="34" charset="-128"/>
              </a:rPr>
              <a:t>Les motifs d’arrestation, les crimes et les peines doivent être </a:t>
            </a:r>
            <a:r>
              <a:rPr lang="fr-CA" altLang="fr-FR" sz="2400" dirty="0">
                <a:ea typeface="ＭＳ Ｐゴシック" panose="020B0600070205080204" pitchFamily="34" charset="-128"/>
              </a:rPr>
              <a:t>établis par une loi promulguée antérieurement au délit; la présomption d’innocence est reconnue (art. 7 à 9).</a:t>
            </a:r>
          </a:p>
          <a:p>
            <a:pPr marL="2286000" lvl="4" indent="-457200">
              <a:buFontTx/>
              <a:buChar char="-"/>
            </a:pPr>
            <a:r>
              <a:rPr lang="fr-CA" altLang="fr-FR" sz="2400" dirty="0">
                <a:ea typeface="ＭＳ Ｐゴシック" panose="020B0600070205080204" pitchFamily="34" charset="-128"/>
              </a:rPr>
              <a:t>La liberté d’expression et de la liberté conscience sont protégées (art. 10-11).</a:t>
            </a:r>
          </a:p>
          <a:p>
            <a:pPr marL="2286000" lvl="4" indent="-457200">
              <a:buFontTx/>
              <a:buChar char="-"/>
            </a:pPr>
            <a:r>
              <a:rPr lang="fr-CA" altLang="fr-FR" sz="2400" b="1" dirty="0">
                <a:ea typeface="ＭＳ Ｐゴシック" panose="020B0600070205080204" pitchFamily="34" charset="-128"/>
              </a:rPr>
              <a:t>Art. 17.</a:t>
            </a:r>
            <a:r>
              <a:rPr lang="fr-CA" altLang="fr-FR" sz="2400" dirty="0">
                <a:ea typeface="ＭＳ Ｐゴシック" panose="020B0600070205080204" pitchFamily="34" charset="-128"/>
              </a:rPr>
              <a:t> La propriété étant un droit inviolable et sacré, nul ne peut en être privé, si ce n'est lorsque la nécessité publique, légalement constatée, l'exige évidemment, et sous la condition d'une juste et préalable indemnité.</a:t>
            </a:r>
            <a:endParaRPr lang="fr-FR" altLang="fr-FR" sz="2000" b="1" dirty="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u numéro de diapositive 5">
            <a:extLst>
              <a:ext uri="{FF2B5EF4-FFF2-40B4-BE49-F238E27FC236}">
                <a16:creationId xmlns:a16="http://schemas.microsoft.com/office/drawing/2014/main" id="{50BD9BBA-74C1-2BA4-76B9-BC9B7F5CB3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4B05FC8-22D0-5C4C-BCBF-766E7AD9B8F8}" type="slidenum">
              <a:rPr lang="en-US" altLang="fr-FR" smtClean="0"/>
              <a:pPr/>
              <a:t>7</a:t>
            </a:fld>
            <a:endParaRPr lang="en-US" altLang="fr-FR"/>
          </a:p>
        </p:txBody>
      </p:sp>
      <p:sp>
        <p:nvSpPr>
          <p:cNvPr id="43010" name="Rectangle 2">
            <a:extLst>
              <a:ext uri="{FF2B5EF4-FFF2-40B4-BE49-F238E27FC236}">
                <a16:creationId xmlns:a16="http://schemas.microsoft.com/office/drawing/2014/main" id="{BD917270-77BD-06FE-1644-32277E80E3A1}"/>
              </a:ext>
            </a:extLst>
          </p:cNvPr>
          <p:cNvSpPr>
            <a:spLocks noGrp="1" noChangeArrowheads="1"/>
          </p:cNvSpPr>
          <p:nvPr>
            <p:ph type="body" idx="1"/>
          </p:nvPr>
        </p:nvSpPr>
        <p:spPr>
          <a:xfrm>
            <a:off x="685800" y="685800"/>
            <a:ext cx="7848600" cy="5791200"/>
          </a:xfrm>
        </p:spPr>
        <p:txBody>
          <a:bodyPr/>
          <a:lstStyle/>
          <a:p>
            <a:pPr marL="1574800" lvl="2" indent="-660400">
              <a:buFontTx/>
              <a:buAutoNum type="romanLcPeriod" startAt="2"/>
            </a:pPr>
            <a:r>
              <a:rPr lang="fr-FR" altLang="fr-FR" dirty="0">
                <a:ea typeface="ＭＳ Ｐゴシック" panose="020B0600070205080204" pitchFamily="34" charset="-128"/>
              </a:rPr>
              <a:t>Les réformes socio-économiques</a:t>
            </a:r>
            <a:endParaRPr lang="fr-CA" altLang="fr-FR" sz="3200" dirty="0">
              <a:ea typeface="ＭＳ Ｐゴシック" panose="020B0600070205080204" pitchFamily="34" charset="-128"/>
            </a:endParaRPr>
          </a:p>
          <a:p>
            <a:pPr marL="1949450" lvl="3" indent="-577850"/>
            <a:r>
              <a:rPr lang="fr-FR" altLang="fr-FR" dirty="0">
                <a:ea typeface="ＭＳ Ｐゴシック" panose="020B0600070205080204" pitchFamily="34" charset="-128"/>
              </a:rPr>
              <a:t>En1792 et en 1793, le législateur supprime la féodalité, la royauté et la préférence accordée aux fils aînés dans les successions.</a:t>
            </a:r>
          </a:p>
          <a:p>
            <a:pPr lvl="3">
              <a:buFontTx/>
              <a:buAutoNum type="arabicParenR" startAt="2"/>
            </a:pPr>
            <a:r>
              <a:rPr lang="fr-FR" altLang="fr-FR" dirty="0">
                <a:ea typeface="ＭＳ Ｐゴシック" panose="020B0600070205080204" pitchFamily="34" charset="-128"/>
              </a:rPr>
              <a:t>Les femmes réclament l'égalité, sans succès</a:t>
            </a:r>
            <a:endParaRPr lang="fr-CA" altLang="fr-FR" dirty="0">
              <a:ea typeface="ＭＳ Ｐゴシック" panose="020B0600070205080204" pitchFamily="34" charset="-128"/>
            </a:endParaRPr>
          </a:p>
          <a:p>
            <a:pPr marL="1828800" lvl="4" indent="0"/>
            <a:r>
              <a:rPr lang="fr-FR" altLang="fr-FR" sz="2400" dirty="0">
                <a:ea typeface="ＭＳ Ｐゴシック" panose="020B0600070205080204" pitchFamily="34" charset="-128"/>
              </a:rPr>
              <a:t>Voir la </a:t>
            </a:r>
            <a:r>
              <a:rPr lang="fr-FR" altLang="fr-FR" sz="2400" i="1" dirty="0">
                <a:ea typeface="ＭＳ Ｐゴシック" panose="020B0600070205080204" pitchFamily="34" charset="-128"/>
              </a:rPr>
              <a:t>Déclaration des droits de la femme et de la citoyenne</a:t>
            </a:r>
            <a:r>
              <a:rPr lang="fr-FR" altLang="fr-FR" sz="2400" dirty="0">
                <a:ea typeface="ＭＳ Ｐゴシック" panose="020B0600070205080204" pitchFamily="34" charset="-128"/>
              </a:rPr>
              <a:t>, 1791, rédigée par Olympe de Gouges </a:t>
            </a:r>
            <a:r>
              <a:rPr lang="fr-FR" altLang="fr-FR" sz="2000" dirty="0">
                <a:ea typeface="ＭＳ Ｐゴシック" panose="020B0600070205080204" pitchFamily="34" charset="-128"/>
              </a:rPr>
              <a:t>(</a:t>
            </a:r>
            <a:r>
              <a:rPr lang="fr-FR" altLang="fr-FR" sz="2000" dirty="0">
                <a:ea typeface="ＭＳ Ｐゴシック" panose="020B0600070205080204" pitchFamily="34" charset="-128"/>
                <a:hlinkClick r:id="rId3"/>
              </a:rPr>
              <a:t>https://www.ldh-france.org/1791-DECLARATION-DES-DROITS-DE-LA/</a:t>
            </a:r>
            <a:r>
              <a:rPr lang="fr-FR" altLang="fr-FR" sz="2000" dirty="0">
                <a:ea typeface="ＭＳ Ｐゴシック" panose="020B0600070205080204" pitchFamily="34" charset="-128"/>
              </a:rPr>
              <a:t> ).</a:t>
            </a:r>
            <a:endParaRPr lang="fr-FR" altLang="fr-FR" dirty="0">
              <a:ea typeface="ＭＳ Ｐゴシック" panose="020B0600070205080204" pitchFamily="34" charset="-128"/>
            </a:endParaRPr>
          </a:p>
          <a:p>
            <a:endParaRPr lang="fr-FR" altLang="fr-FR" sz="2800" dirty="0">
              <a:ea typeface="ＭＳ Ｐゴシック" panose="020B0600070205080204" pitchFamily="34" charset="-128"/>
            </a:endParaRPr>
          </a:p>
          <a:p>
            <a:pPr marL="1949450" lvl="3" indent="-577850"/>
            <a:endParaRPr lang="fr-FR" altLang="fr-FR" sz="3600" dirty="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Espace réservé du numéro de diapositive 5">
            <a:extLst>
              <a:ext uri="{FF2B5EF4-FFF2-40B4-BE49-F238E27FC236}">
                <a16:creationId xmlns:a16="http://schemas.microsoft.com/office/drawing/2014/main" id="{AD2CDC47-D9B5-392D-C538-8DDB5AE350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2FEC84-1FA0-2347-8C91-07FA1D0F179B}" type="slidenum">
              <a:rPr lang="en-US" altLang="fr-FR" smtClean="0"/>
              <a:pPr/>
              <a:t>8</a:t>
            </a:fld>
            <a:endParaRPr lang="en-US" altLang="fr-FR"/>
          </a:p>
        </p:txBody>
      </p:sp>
      <p:sp>
        <p:nvSpPr>
          <p:cNvPr id="47106" name="Rectangle 2">
            <a:extLst>
              <a:ext uri="{FF2B5EF4-FFF2-40B4-BE49-F238E27FC236}">
                <a16:creationId xmlns:a16="http://schemas.microsoft.com/office/drawing/2014/main" id="{9D2281C9-F5FD-2358-61D7-E03AABC68F18}"/>
              </a:ext>
            </a:extLst>
          </p:cNvPr>
          <p:cNvSpPr>
            <a:spLocks noGrp="1" noChangeArrowheads="1"/>
          </p:cNvSpPr>
          <p:nvPr>
            <p:ph type="body" idx="1"/>
          </p:nvPr>
        </p:nvSpPr>
        <p:spPr>
          <a:xfrm>
            <a:off x="395288" y="381000"/>
            <a:ext cx="7848600" cy="6361113"/>
          </a:xfrm>
        </p:spPr>
        <p:txBody>
          <a:bodyPr/>
          <a:lstStyle/>
          <a:p>
            <a:pPr marL="0" indent="0">
              <a:buFontTx/>
              <a:buNone/>
            </a:pPr>
            <a:r>
              <a:rPr lang="fr-CA" altLang="fr-FR" sz="2400">
                <a:ea typeface="ＭＳ Ｐゴシック" panose="020B0600070205080204" pitchFamily="34" charset="-128"/>
              </a:rPr>
              <a:t>PRÉAMBULE</a:t>
            </a:r>
          </a:p>
          <a:p>
            <a:pPr marL="0" indent="0">
              <a:buFontTx/>
              <a:buNone/>
            </a:pPr>
            <a:endParaRPr lang="fr-CA" altLang="fr-FR" sz="2400">
              <a:solidFill>
                <a:srgbClr val="7030A0"/>
              </a:solidFill>
              <a:ea typeface="ＭＳ Ｐゴシック" panose="020B0600070205080204" pitchFamily="34" charset="-128"/>
            </a:endParaRPr>
          </a:p>
          <a:p>
            <a:pPr marL="0" indent="0">
              <a:buFontTx/>
              <a:buNone/>
            </a:pPr>
            <a:r>
              <a:rPr lang="fr-CA" altLang="fr-FR" sz="2400">
                <a:solidFill>
                  <a:srgbClr val="7030A0"/>
                </a:solidFill>
                <a:ea typeface="ＭＳ Ｐゴシック" panose="020B0600070205080204" pitchFamily="34" charset="-128"/>
              </a:rPr>
              <a:t>Les mères, les filles, les sœurs, représentantes de la Nation</a:t>
            </a:r>
            <a:r>
              <a:rPr lang="fr-CA" altLang="fr-FR" sz="2400">
                <a:ea typeface="ＭＳ Ｐゴシック" panose="020B0600070205080204" pitchFamily="34" charset="-128"/>
              </a:rPr>
              <a:t>, </a:t>
            </a:r>
            <a:r>
              <a:rPr lang="fr-CA" altLang="fr-FR" sz="2400">
                <a:solidFill>
                  <a:srgbClr val="7030A0"/>
                </a:solidFill>
                <a:ea typeface="ＭＳ Ｐゴシック" panose="020B0600070205080204" pitchFamily="34" charset="-128"/>
              </a:rPr>
              <a:t>demandent à être constituées en Assemblée nationale. </a:t>
            </a:r>
            <a:r>
              <a:rPr lang="fr-CA" altLang="fr-FR" sz="2400">
                <a:ea typeface="ＭＳ Ｐゴシック" panose="020B0600070205080204" pitchFamily="34" charset="-128"/>
              </a:rPr>
              <a:t>Considérant que </a:t>
            </a:r>
            <a:r>
              <a:rPr lang="fr-CA" altLang="fr-FR" sz="2400">
                <a:solidFill>
                  <a:srgbClr val="7030A0"/>
                </a:solidFill>
                <a:ea typeface="ＭＳ Ｐゴシック" panose="020B0600070205080204" pitchFamily="34" charset="-128"/>
              </a:rPr>
              <a:t>l’ignorance, l’oubli ou le mépris des droits de la femme sont les seules causes des malheurs publics et de la corruption des gouvernements</a:t>
            </a:r>
            <a:r>
              <a:rPr lang="fr-CA" altLang="fr-FR" sz="2400">
                <a:ea typeface="ＭＳ Ｐゴシック" panose="020B0600070205080204" pitchFamily="34" charset="-128"/>
              </a:rPr>
              <a:t>, ont résolu d’exposer, dans une déclaration solennelle, </a:t>
            </a:r>
            <a:r>
              <a:rPr lang="fr-CA" altLang="fr-FR" sz="2400">
                <a:solidFill>
                  <a:srgbClr val="7030A0"/>
                </a:solidFill>
                <a:ea typeface="ＭＳ Ｐゴシック" panose="020B0600070205080204" pitchFamily="34" charset="-128"/>
              </a:rPr>
              <a:t>les droits naturels, inaltérables et sacrés de la femme</a:t>
            </a:r>
            <a:r>
              <a:rPr lang="fr-CA" altLang="fr-FR" sz="2400">
                <a:ea typeface="ＭＳ Ｐゴシック" panose="020B0600070205080204" pitchFamily="34" charset="-128"/>
              </a:rPr>
              <a:t>, afin que cette déclaration constamment présente à tous les membres du corps social leur rappelle sans cesse leurs droits et leurs devoirs, […]</a:t>
            </a:r>
            <a:endParaRPr lang="fr-CA" altLang="fr-FR" sz="200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Espace réservé du numéro de diapositive 5">
            <a:extLst>
              <a:ext uri="{FF2B5EF4-FFF2-40B4-BE49-F238E27FC236}">
                <a16:creationId xmlns:a16="http://schemas.microsoft.com/office/drawing/2014/main" id="{100D9F8E-4F7F-820F-9739-4001FE2B4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D11B534-FBBD-3145-8558-45E61440C59E}" type="slidenum">
              <a:rPr lang="en-US" altLang="fr-FR" smtClean="0"/>
              <a:pPr/>
              <a:t>9</a:t>
            </a:fld>
            <a:endParaRPr lang="en-US" altLang="fr-FR"/>
          </a:p>
        </p:txBody>
      </p:sp>
      <p:sp>
        <p:nvSpPr>
          <p:cNvPr id="49154" name="Rectangle 2">
            <a:extLst>
              <a:ext uri="{FF2B5EF4-FFF2-40B4-BE49-F238E27FC236}">
                <a16:creationId xmlns:a16="http://schemas.microsoft.com/office/drawing/2014/main" id="{11C08707-8E0E-B2D1-A49C-B23A65E9266F}"/>
              </a:ext>
            </a:extLst>
          </p:cNvPr>
          <p:cNvSpPr>
            <a:spLocks noGrp="1" noChangeArrowheads="1"/>
          </p:cNvSpPr>
          <p:nvPr>
            <p:ph type="body" idx="1"/>
          </p:nvPr>
        </p:nvSpPr>
        <p:spPr>
          <a:xfrm>
            <a:off x="395288" y="381000"/>
            <a:ext cx="7848600" cy="6361113"/>
          </a:xfrm>
        </p:spPr>
        <p:txBody>
          <a:bodyPr/>
          <a:lstStyle/>
          <a:p>
            <a:pPr marL="0" indent="0">
              <a:buFontTx/>
              <a:buNone/>
            </a:pPr>
            <a:r>
              <a:rPr lang="fr-CA" altLang="fr-FR" sz="2400" dirty="0">
                <a:ea typeface="ＭＳ Ｐゴシック" panose="020B0600070205080204" pitchFamily="34" charset="-128"/>
              </a:rPr>
              <a:t>[…] afin que les réclamations des citoyennes, fondées désormais sur des principes simples et incontestables, tournent toujours au maintien de la Constitution, des bonnes mœurs et au bonheur de tous. En conséquence, </a:t>
            </a:r>
            <a:r>
              <a:rPr lang="fr-CA" altLang="fr-FR" sz="2400" dirty="0">
                <a:solidFill>
                  <a:srgbClr val="7030A0"/>
                </a:solidFill>
                <a:ea typeface="ＭＳ Ｐゴシック" panose="020B0600070205080204" pitchFamily="34" charset="-128"/>
              </a:rPr>
              <a:t>le sexe supérieur en beauté comme en courage dans les souffrances maternelles reconnaît et déclare, </a:t>
            </a:r>
            <a:r>
              <a:rPr lang="fr-CA" altLang="fr-FR" sz="2400" dirty="0">
                <a:ea typeface="ＭＳ Ｐゴシック" panose="020B0600070205080204" pitchFamily="34" charset="-128"/>
              </a:rPr>
              <a:t>en présence et sous les auspices de l’Être suprême, </a:t>
            </a:r>
            <a:r>
              <a:rPr lang="fr-CA" altLang="fr-FR" sz="2400" dirty="0">
                <a:solidFill>
                  <a:srgbClr val="7030A0"/>
                </a:solidFill>
                <a:ea typeface="ＭＳ Ｐゴシック" panose="020B0600070205080204" pitchFamily="34" charset="-128"/>
              </a:rPr>
              <a:t>les droits suivants de la femme et de la citoyenne </a:t>
            </a:r>
            <a:r>
              <a:rPr lang="fr-CA" altLang="fr-FR" sz="2400" dirty="0">
                <a:ea typeface="ＭＳ Ｐゴシック" panose="020B0600070205080204" pitchFamily="34" charset="-128"/>
              </a:rPr>
              <a:t>: </a:t>
            </a:r>
            <a:endParaRPr lang="fr-CA" altLang="fr-FR" sz="2400" dirty="0">
              <a:solidFill>
                <a:srgbClr val="7030A0"/>
              </a:solidFill>
              <a:ea typeface="ＭＳ Ｐゴシック" panose="020B0600070205080204" pitchFamily="34" charset="-128"/>
            </a:endParaRPr>
          </a:p>
          <a:p>
            <a:pPr marL="0" indent="0">
              <a:buFontTx/>
              <a:buNone/>
            </a:pPr>
            <a:endParaRPr lang="fr-CA" altLang="fr-FR" sz="2400" dirty="0">
              <a:solidFill>
                <a:srgbClr val="7030A0"/>
              </a:solidFill>
              <a:ea typeface="ＭＳ Ｐゴシック" panose="020B0600070205080204" pitchFamily="34" charset="-128"/>
            </a:endParaRPr>
          </a:p>
          <a:p>
            <a:pPr marL="406400" lvl="1" indent="0">
              <a:buFontTx/>
              <a:buNone/>
            </a:pPr>
            <a:r>
              <a:rPr lang="fr-CA" altLang="fr-FR" sz="2400" dirty="0">
                <a:solidFill>
                  <a:srgbClr val="7030A0"/>
                </a:solidFill>
                <a:ea typeface="ＭＳ Ｐゴシック" panose="020B0600070205080204" pitchFamily="34" charset="-128"/>
              </a:rPr>
              <a:t>Article 1 La femme naît libre et demeure égale à l’homme en droits. </a:t>
            </a:r>
            <a:r>
              <a:rPr lang="fr-CA" altLang="fr-FR" sz="2400" dirty="0">
                <a:solidFill>
                  <a:schemeClr val="tx1"/>
                </a:solidFill>
                <a:ea typeface="ＭＳ Ｐゴシック" panose="020B0600070205080204" pitchFamily="34" charset="-128"/>
              </a:rPr>
              <a:t>Les distinctions sociales ne peuvent être fondées que sur l’utilité commune.</a:t>
            </a:r>
          </a:p>
          <a:p>
            <a:pPr marL="0" indent="0">
              <a:buFontTx/>
              <a:buNone/>
            </a:pPr>
            <a:endParaRPr lang="fr-CA" altLang="fr-FR" sz="2400" dirty="0">
              <a:solidFill>
                <a:srgbClr val="7030A0"/>
              </a:solidFill>
              <a:ea typeface="ＭＳ Ｐゴシック" panose="020B0600070205080204" pitchFamily="34" charset="-128"/>
            </a:endParaRPr>
          </a:p>
          <a:p>
            <a:pPr marL="406400" lvl="1" indent="0">
              <a:buFontTx/>
              <a:buNone/>
            </a:pPr>
            <a:r>
              <a:rPr lang="fr-CA" altLang="fr-FR" sz="2400" dirty="0">
                <a:solidFill>
                  <a:srgbClr val="7030A0"/>
                </a:solidFill>
                <a:ea typeface="ＭＳ Ｐゴシック" panose="020B0600070205080204" pitchFamily="34" charset="-128"/>
              </a:rPr>
              <a:t>Article 3 Le principe de toute souveraineté réside essentiellement dans la Nation, qui n’est que la réunion de la femme et de l’homme ; </a:t>
            </a:r>
            <a:r>
              <a:rPr lang="fr-CA" altLang="fr-FR" sz="2400" dirty="0">
                <a:solidFill>
                  <a:schemeClr val="tx1"/>
                </a:solidFill>
                <a:ea typeface="ＭＳ Ｐゴシック" panose="020B0600070205080204" pitchFamily="34" charset="-128"/>
              </a:rPr>
              <a:t>nul individu ne peut exercer d’autorité qui n’en émane expressément. </a:t>
            </a:r>
          </a:p>
          <a:p>
            <a:pPr marL="1828800" lvl="4" indent="0"/>
            <a:endParaRPr lang="fr-CA" altLang="fr-FR" sz="2000" dirty="0">
              <a:ea typeface="ＭＳ Ｐゴシック" panose="020B0600070205080204" pitchFamily="34" charset="-128"/>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9063</TotalTime>
  <Words>4452</Words>
  <Application>Microsoft Macintosh PowerPoint</Application>
  <PresentationFormat>Affichage à l'écran (4:3)</PresentationFormat>
  <Paragraphs>374</Paragraphs>
  <Slides>33</Slides>
  <Notes>33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Tahoma</vt:lpstr>
      <vt:lpstr>Times New Roman</vt:lpstr>
      <vt:lpstr>Wingdings</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CIVIL LAW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page 13</dc:title>
  <dc:creator>Université d`Ottawa</dc:creator>
  <cp:lastModifiedBy>Dagher Alice</cp:lastModifiedBy>
  <cp:revision>337</cp:revision>
  <cp:lastPrinted>2020-10-07T15:13:07Z</cp:lastPrinted>
  <dcterms:created xsi:type="dcterms:W3CDTF">2002-01-18T16:55:12Z</dcterms:created>
  <dcterms:modified xsi:type="dcterms:W3CDTF">2022-10-14T23:05:46Z</dcterms:modified>
</cp:coreProperties>
</file>