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9"/>
  </p:notesMasterIdLst>
  <p:sldIdLst>
    <p:sldId id="256" r:id="rId5"/>
    <p:sldId id="257" r:id="rId6"/>
    <p:sldId id="258" r:id="rId7"/>
    <p:sldId id="259" r:id="rId8"/>
    <p:sldId id="516" r:id="rId9"/>
    <p:sldId id="260" r:id="rId10"/>
    <p:sldId id="261"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3" r:id="rId27"/>
    <p:sldId id="302" r:id="rId28"/>
    <p:sldId id="303" r:id="rId29"/>
    <p:sldId id="304" r:id="rId30"/>
    <p:sldId id="515" r:id="rId31"/>
    <p:sldId id="305" r:id="rId32"/>
    <p:sldId id="306" r:id="rId33"/>
    <p:sldId id="307" r:id="rId34"/>
    <p:sldId id="308" r:id="rId35"/>
    <p:sldId id="309" r:id="rId36"/>
    <p:sldId id="310" r:id="rId37"/>
    <p:sldId id="311" r:id="rId38"/>
    <p:sldId id="312" r:id="rId39"/>
    <p:sldId id="313" r:id="rId40"/>
    <p:sldId id="517" r:id="rId41"/>
    <p:sldId id="518"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54" r:id="rId56"/>
    <p:sldId id="355" r:id="rId57"/>
    <p:sldId id="356" r:id="rId58"/>
    <p:sldId id="357" r:id="rId59"/>
    <p:sldId id="358" r:id="rId60"/>
    <p:sldId id="359" r:id="rId61"/>
    <p:sldId id="360" r:id="rId62"/>
    <p:sldId id="361" r:id="rId63"/>
    <p:sldId id="362" r:id="rId64"/>
    <p:sldId id="368" r:id="rId65"/>
    <p:sldId id="369" r:id="rId66"/>
    <p:sldId id="370" r:id="rId67"/>
    <p:sldId id="371" r:id="rId68"/>
    <p:sldId id="372" r:id="rId69"/>
    <p:sldId id="373" r:id="rId70"/>
    <p:sldId id="374" r:id="rId71"/>
    <p:sldId id="376" r:id="rId72"/>
    <p:sldId id="377" r:id="rId73"/>
    <p:sldId id="378" r:id="rId74"/>
    <p:sldId id="380" r:id="rId75"/>
    <p:sldId id="381" r:id="rId76"/>
    <p:sldId id="384" r:id="rId77"/>
    <p:sldId id="385" r:id="rId78"/>
    <p:sldId id="386" r:id="rId79"/>
    <p:sldId id="387" r:id="rId80"/>
    <p:sldId id="388" r:id="rId81"/>
    <p:sldId id="389" r:id="rId82"/>
    <p:sldId id="390" r:id="rId83"/>
    <p:sldId id="391" r:id="rId84"/>
    <p:sldId id="392" r:id="rId85"/>
    <p:sldId id="393" r:id="rId86"/>
    <p:sldId id="395" r:id="rId87"/>
    <p:sldId id="396" r:id="rId88"/>
    <p:sldId id="401" r:id="rId89"/>
    <p:sldId id="402" r:id="rId90"/>
    <p:sldId id="403" r:id="rId91"/>
    <p:sldId id="404" r:id="rId92"/>
    <p:sldId id="405" r:id="rId93"/>
    <p:sldId id="406" r:id="rId94"/>
    <p:sldId id="513" r:id="rId95"/>
    <p:sldId id="407" r:id="rId96"/>
    <p:sldId id="408" r:id="rId97"/>
    <p:sldId id="409" r:id="rId98"/>
    <p:sldId id="410" r:id="rId99"/>
    <p:sldId id="411" r:id="rId100"/>
    <p:sldId id="412" r:id="rId101"/>
    <p:sldId id="413" r:id="rId102"/>
    <p:sldId id="414" r:id="rId103"/>
    <p:sldId id="415" r:id="rId104"/>
    <p:sldId id="416" r:id="rId105"/>
    <p:sldId id="417" r:id="rId106"/>
    <p:sldId id="418" r:id="rId107"/>
    <p:sldId id="419" r:id="rId108"/>
    <p:sldId id="420" r:id="rId109"/>
    <p:sldId id="421" r:id="rId110"/>
    <p:sldId id="422" r:id="rId111"/>
    <p:sldId id="423" r:id="rId112"/>
    <p:sldId id="424" r:id="rId113"/>
    <p:sldId id="425" r:id="rId114"/>
    <p:sldId id="426" r:id="rId115"/>
    <p:sldId id="427" r:id="rId116"/>
    <p:sldId id="448" r:id="rId117"/>
    <p:sldId id="449" r:id="rId118"/>
    <p:sldId id="450" r:id="rId119"/>
    <p:sldId id="451" r:id="rId120"/>
    <p:sldId id="452" r:id="rId121"/>
    <p:sldId id="453" r:id="rId122"/>
    <p:sldId id="454" r:id="rId123"/>
    <p:sldId id="455" r:id="rId124"/>
    <p:sldId id="456" r:id="rId125"/>
    <p:sldId id="458" r:id="rId126"/>
    <p:sldId id="464" r:id="rId127"/>
    <p:sldId id="492" r:id="rId128"/>
    <p:sldId id="493" r:id="rId129"/>
    <p:sldId id="494" r:id="rId130"/>
    <p:sldId id="495" r:id="rId131"/>
    <p:sldId id="496" r:id="rId132"/>
    <p:sldId id="497" r:id="rId133"/>
    <p:sldId id="498" r:id="rId134"/>
    <p:sldId id="499" r:id="rId135"/>
    <p:sldId id="500" r:id="rId136"/>
    <p:sldId id="501" r:id="rId137"/>
    <p:sldId id="502" r:id="rId138"/>
    <p:sldId id="503" r:id="rId139"/>
    <p:sldId id="504" r:id="rId140"/>
    <p:sldId id="505" r:id="rId141"/>
    <p:sldId id="506" r:id="rId142"/>
    <p:sldId id="507" r:id="rId143"/>
    <p:sldId id="508" r:id="rId144"/>
    <p:sldId id="509" r:id="rId145"/>
    <p:sldId id="510" r:id="rId146"/>
    <p:sldId id="511" r:id="rId147"/>
    <p:sldId id="512" r:id="rId148"/>
  </p:sldIdLst>
  <p:sldSz cx="9144000" cy="6858000" type="screen4x3"/>
  <p:notesSz cx="6858000" cy="9144000"/>
  <p:defaultTextStyle>
    <a:lvl1pPr>
      <a:defRPr>
        <a:solidFill>
          <a:srgbClr val="514843"/>
        </a:solidFill>
        <a:latin typeface="+mj-lt"/>
        <a:ea typeface="+mj-ea"/>
        <a:cs typeface="+mj-cs"/>
        <a:sym typeface="Helvetica"/>
      </a:defRPr>
    </a:lvl1pPr>
    <a:lvl2pPr>
      <a:defRPr>
        <a:solidFill>
          <a:srgbClr val="514843"/>
        </a:solidFill>
        <a:latin typeface="+mj-lt"/>
        <a:ea typeface="+mj-ea"/>
        <a:cs typeface="+mj-cs"/>
        <a:sym typeface="Helvetica"/>
      </a:defRPr>
    </a:lvl2pPr>
    <a:lvl3pPr>
      <a:defRPr>
        <a:solidFill>
          <a:srgbClr val="514843"/>
        </a:solidFill>
        <a:latin typeface="+mj-lt"/>
        <a:ea typeface="+mj-ea"/>
        <a:cs typeface="+mj-cs"/>
        <a:sym typeface="Helvetica"/>
      </a:defRPr>
    </a:lvl3pPr>
    <a:lvl4pPr>
      <a:defRPr>
        <a:solidFill>
          <a:srgbClr val="514843"/>
        </a:solidFill>
        <a:latin typeface="+mj-lt"/>
        <a:ea typeface="+mj-ea"/>
        <a:cs typeface="+mj-cs"/>
        <a:sym typeface="Helvetica"/>
      </a:defRPr>
    </a:lvl4pPr>
    <a:lvl5pPr>
      <a:defRPr>
        <a:solidFill>
          <a:srgbClr val="514843"/>
        </a:solidFill>
        <a:latin typeface="+mj-lt"/>
        <a:ea typeface="+mj-ea"/>
        <a:cs typeface="+mj-cs"/>
        <a:sym typeface="Helvetica"/>
      </a:defRPr>
    </a:lvl5pPr>
    <a:lvl6pPr>
      <a:defRPr>
        <a:solidFill>
          <a:srgbClr val="514843"/>
        </a:solidFill>
        <a:latin typeface="+mj-lt"/>
        <a:ea typeface="+mj-ea"/>
        <a:cs typeface="+mj-cs"/>
        <a:sym typeface="Helvetica"/>
      </a:defRPr>
    </a:lvl6pPr>
    <a:lvl7pPr>
      <a:defRPr>
        <a:solidFill>
          <a:srgbClr val="514843"/>
        </a:solidFill>
        <a:latin typeface="+mj-lt"/>
        <a:ea typeface="+mj-ea"/>
        <a:cs typeface="+mj-cs"/>
        <a:sym typeface="Helvetica"/>
      </a:defRPr>
    </a:lvl7pPr>
    <a:lvl8pPr>
      <a:defRPr>
        <a:solidFill>
          <a:srgbClr val="514843"/>
        </a:solidFill>
        <a:latin typeface="+mj-lt"/>
        <a:ea typeface="+mj-ea"/>
        <a:cs typeface="+mj-cs"/>
        <a:sym typeface="Helvetica"/>
      </a:defRPr>
    </a:lvl8pPr>
    <a:lvl9pPr>
      <a:defRPr>
        <a:solidFill>
          <a:srgbClr val="514843"/>
        </a:solidFill>
        <a:latin typeface="+mj-lt"/>
        <a:ea typeface="+mj-ea"/>
        <a:cs typeface="+mj-cs"/>
        <a:sym typeface="Helvetic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3D666-05A4-4AF9-BEAC-46A020AEB83E}" v="10" dt="2022-08-19T18:42:33.961"/>
    <p1510:client id="{C4D78EFE-208A-7ACB-A013-FC9E805977CB}" v="26" dt="2022-08-28T20:48:36.759"/>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514843"/>
        </a:fontRef>
        <a:srgbClr val="51484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CFCECD"/>
          </a:solidFill>
        </a:fill>
      </a:tcStyle>
    </a:wholeTbl>
    <a:band2H>
      <a:tcTxStyle/>
      <a:tcStyle>
        <a:tcBdr/>
        <a:fill>
          <a:solidFill>
            <a:srgbClr val="E8E8E8"/>
          </a:solidFill>
        </a:fill>
      </a:tcStyle>
    </a:band2H>
    <a:firstCol>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firstCol>
    <a:la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381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lastRow>
    <a:fir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381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firstRow>
  </a:tblStyle>
  <a:tblStyle styleId="{C7B018BB-80A7-4F77-B60F-C8B233D01FF8}" styleName="">
    <a:tblBg/>
    <a:wholeTbl>
      <a:tcTxStyle b="on" i="on">
        <a:fontRef idx="major">
          <a:srgbClr val="514843"/>
        </a:fontRef>
        <a:srgbClr val="51484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CFD0D3"/>
          </a:solidFill>
        </a:fill>
      </a:tcStyle>
    </a:wholeTbl>
    <a:band2H>
      <a:tcTxStyle/>
      <a:tcStyle>
        <a:tcBdr/>
        <a:fill>
          <a:solidFill>
            <a:srgbClr val="E9E9EA"/>
          </a:solidFill>
        </a:fill>
      </a:tcStyle>
    </a:band2H>
    <a:firstCol>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25A6A"/>
          </a:solidFill>
        </a:fill>
      </a:tcStyle>
    </a:firstCol>
    <a:la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381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25A6A"/>
          </a:solidFill>
        </a:fill>
      </a:tcStyle>
    </a:lastRow>
    <a:fir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381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25A6A"/>
          </a:solidFill>
        </a:fill>
      </a:tcStyle>
    </a:firstRow>
  </a:tblStyle>
  <a:tblStyle styleId="{EEE7283C-3CF3-47DC-8721-378D4A62B228}" styleName="">
    <a:tblBg/>
    <a:wholeTbl>
      <a:tcTxStyle b="on" i="on">
        <a:fontRef idx="major">
          <a:srgbClr val="514843"/>
        </a:fontRef>
        <a:srgbClr val="51484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E1E0DE"/>
          </a:solidFill>
        </a:fill>
      </a:tcStyle>
    </a:wholeTbl>
    <a:band2H>
      <a:tcTxStyle/>
      <a:tcStyle>
        <a:tcBdr/>
        <a:fill>
          <a:solidFill>
            <a:srgbClr val="F1F0EF"/>
          </a:solidFill>
        </a:fill>
      </a:tcStyle>
    </a:band2H>
    <a:firstCol>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A8A39E"/>
          </a:solidFill>
        </a:fill>
      </a:tcStyle>
    </a:firstCol>
    <a:la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381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A8A39E"/>
          </a:solidFill>
        </a:fill>
      </a:tcStyle>
    </a:lastRow>
    <a:fir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381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A8A39E"/>
          </a:solidFill>
        </a:fill>
      </a:tcStyle>
    </a:firstRow>
  </a:tblStyle>
  <a:tblStyle styleId="{CF821DB8-F4EB-4A41-A1BA-3FCAFE7338EE}" styleName="">
    <a:tblBg/>
    <a:wholeTbl>
      <a:tcTxStyle b="on" i="on">
        <a:fontRef idx="major">
          <a:srgbClr val="514843"/>
        </a:fontRef>
        <a:srgbClr val="51484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3"/>
          </a:solidFill>
        </a:fill>
      </a:tcStyle>
    </a:band2H>
    <a:firstCol>
      <a:tcTxStyle b="on" i="on">
        <a:fontRef idx="major">
          <a:srgbClr val="FFFFF3"/>
        </a:fontRef>
        <a:srgbClr val="FFFFF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4843"/>
          </a:solidFill>
        </a:fill>
      </a:tcStyle>
    </a:firstCol>
    <a:lastRow>
      <a:tcTxStyle b="on" i="on">
        <a:fontRef idx="major">
          <a:srgbClr val="514843"/>
        </a:fontRef>
        <a:srgbClr val="514843"/>
      </a:tcTxStyle>
      <a:tcStyle>
        <a:tcBdr>
          <a:left>
            <a:ln w="12700" cap="flat">
              <a:noFill/>
              <a:miter lim="400000"/>
            </a:ln>
          </a:left>
          <a:right>
            <a:ln w="12700" cap="flat">
              <a:noFill/>
              <a:miter lim="400000"/>
            </a:ln>
          </a:right>
          <a:top>
            <a:ln w="50800" cap="flat">
              <a:solidFill>
                <a:srgbClr val="514843"/>
              </a:solidFill>
              <a:prstDash val="solid"/>
              <a:bevel/>
            </a:ln>
          </a:top>
          <a:bottom>
            <a:ln w="25400" cap="flat">
              <a:solidFill>
                <a:srgbClr val="514843"/>
              </a:solidFill>
              <a:prstDash val="solid"/>
              <a:bevel/>
            </a:ln>
          </a:bottom>
          <a:insideH>
            <a:ln w="12700" cap="flat">
              <a:noFill/>
              <a:miter lim="400000"/>
            </a:ln>
          </a:insideH>
          <a:insideV>
            <a:ln w="12700" cap="flat">
              <a:noFill/>
              <a:miter lim="400000"/>
            </a:ln>
          </a:insideV>
        </a:tcBdr>
        <a:fill>
          <a:solidFill>
            <a:srgbClr val="FFFFF3"/>
          </a:solidFill>
        </a:fill>
      </a:tcStyle>
    </a:lastRow>
    <a:firstRow>
      <a:tcTxStyle b="on" i="on">
        <a:fontRef idx="major">
          <a:srgbClr val="FFFFF3"/>
        </a:fontRef>
        <a:srgbClr val="FFFFF3"/>
      </a:tcTxStyle>
      <a:tcStyle>
        <a:tcBdr>
          <a:left>
            <a:ln w="12700" cap="flat">
              <a:noFill/>
              <a:miter lim="400000"/>
            </a:ln>
          </a:left>
          <a:right>
            <a:ln w="12700" cap="flat">
              <a:noFill/>
              <a:miter lim="400000"/>
            </a:ln>
          </a:right>
          <a:top>
            <a:ln w="25400" cap="flat">
              <a:solidFill>
                <a:srgbClr val="514843"/>
              </a:solidFill>
              <a:prstDash val="solid"/>
              <a:bevel/>
            </a:ln>
          </a:top>
          <a:bottom>
            <a:ln w="25400" cap="flat">
              <a:solidFill>
                <a:srgbClr val="514843"/>
              </a:solidFill>
              <a:prstDash val="solid"/>
              <a:bevel/>
            </a:ln>
          </a:bottom>
          <a:insideH>
            <a:ln w="12700" cap="flat">
              <a:noFill/>
              <a:miter lim="400000"/>
            </a:ln>
          </a:insideH>
          <a:insideV>
            <a:ln w="12700" cap="flat">
              <a:noFill/>
              <a:miter lim="400000"/>
            </a:ln>
          </a:insideV>
        </a:tcBdr>
        <a:fill>
          <a:solidFill>
            <a:srgbClr val="514843"/>
          </a:solidFill>
        </a:fill>
      </a:tcStyle>
    </a:firstRow>
  </a:tblStyle>
  <a:tblStyle styleId="{33BA23B1-9221-436E-865A-0063620EA4FD}" styleName="">
    <a:tblBg/>
    <a:wholeTbl>
      <a:tcTxStyle b="on" i="on">
        <a:fontRef idx="major">
          <a:srgbClr val="514843"/>
        </a:fontRef>
        <a:srgbClr val="51484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CFCECD"/>
          </a:solidFill>
        </a:fill>
      </a:tcStyle>
    </a:wholeTbl>
    <a:band2H>
      <a:tcTxStyle/>
      <a:tcStyle>
        <a:tcBdr/>
        <a:fill>
          <a:solidFill>
            <a:srgbClr val="E8E8E8"/>
          </a:solidFill>
        </a:fill>
      </a:tcStyle>
    </a:band2H>
    <a:firstCol>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firstCol>
    <a:la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38100" cap="flat">
              <a:solidFill>
                <a:srgbClr val="FFFFF3"/>
              </a:solidFill>
              <a:prstDash val="solid"/>
              <a:bevel/>
            </a:ln>
          </a:top>
          <a:bottom>
            <a:ln w="127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lastRow>
    <a:firstRow>
      <a:tcTxStyle b="on" i="on">
        <a:fontRef idx="major">
          <a:srgbClr val="FFFFF3"/>
        </a:fontRef>
        <a:srgbClr val="FFFFF3"/>
      </a:tcTxStyle>
      <a:tcStyle>
        <a:tcBdr>
          <a:left>
            <a:ln w="12700" cap="flat">
              <a:solidFill>
                <a:srgbClr val="FFFFF3"/>
              </a:solidFill>
              <a:prstDash val="solid"/>
              <a:bevel/>
            </a:ln>
          </a:left>
          <a:right>
            <a:ln w="12700" cap="flat">
              <a:solidFill>
                <a:srgbClr val="FFFFF3"/>
              </a:solidFill>
              <a:prstDash val="solid"/>
              <a:bevel/>
            </a:ln>
          </a:right>
          <a:top>
            <a:ln w="12700" cap="flat">
              <a:solidFill>
                <a:srgbClr val="FFFFF3"/>
              </a:solidFill>
              <a:prstDash val="solid"/>
              <a:bevel/>
            </a:ln>
          </a:top>
          <a:bottom>
            <a:ln w="38100" cap="flat">
              <a:solidFill>
                <a:srgbClr val="FFFFF3"/>
              </a:solidFill>
              <a:prstDash val="solid"/>
              <a:bevel/>
            </a:ln>
          </a:bottom>
          <a:insideH>
            <a:ln w="12700" cap="flat">
              <a:solidFill>
                <a:srgbClr val="FFFFF3"/>
              </a:solidFill>
              <a:prstDash val="solid"/>
              <a:bevel/>
            </a:ln>
          </a:insideH>
          <a:insideV>
            <a:ln w="12700" cap="flat">
              <a:solidFill>
                <a:srgbClr val="FFFFF3"/>
              </a:solidFill>
              <a:prstDash val="solid"/>
              <a:bevel/>
            </a:ln>
          </a:insideV>
        </a:tcBdr>
        <a:fill>
          <a:solidFill>
            <a:srgbClr val="514843"/>
          </a:solidFill>
        </a:fill>
      </a:tcStyle>
    </a:firstRow>
  </a:tblStyle>
  <a:tblStyle styleId="{2708684C-4D16-4618-839F-0558EEFCDFE6}" styleName="">
    <a:tblBg/>
    <a:wholeTbl>
      <a:tcTxStyle b="on" i="on">
        <a:fontRef idx="major">
          <a:srgbClr val="514843"/>
        </a:fontRef>
        <a:srgbClr val="514843"/>
      </a:tcTxStyle>
      <a:tcStyle>
        <a:tcBdr>
          <a:left>
            <a:ln w="12700" cap="flat">
              <a:solidFill>
                <a:srgbClr val="514843"/>
              </a:solidFill>
              <a:prstDash val="solid"/>
              <a:bevel/>
            </a:ln>
          </a:left>
          <a:right>
            <a:ln w="12700" cap="flat">
              <a:solidFill>
                <a:srgbClr val="514843"/>
              </a:solidFill>
              <a:prstDash val="solid"/>
              <a:bevel/>
            </a:ln>
          </a:right>
          <a:top>
            <a:ln w="12700" cap="flat">
              <a:solidFill>
                <a:srgbClr val="514843"/>
              </a:solidFill>
              <a:prstDash val="solid"/>
              <a:bevel/>
            </a:ln>
          </a:top>
          <a:bottom>
            <a:ln w="12700" cap="flat">
              <a:solidFill>
                <a:srgbClr val="514843"/>
              </a:solidFill>
              <a:prstDash val="solid"/>
              <a:bevel/>
            </a:ln>
          </a:bottom>
          <a:insideH>
            <a:ln w="12700" cap="flat">
              <a:solidFill>
                <a:srgbClr val="514843"/>
              </a:solidFill>
              <a:prstDash val="solid"/>
              <a:bevel/>
            </a:ln>
          </a:insideH>
          <a:insideV>
            <a:ln w="12700" cap="flat">
              <a:solidFill>
                <a:srgbClr val="514843"/>
              </a:solidFill>
              <a:prstDash val="solid"/>
              <a:bevel/>
            </a:ln>
          </a:insideV>
        </a:tcBdr>
        <a:fill>
          <a:solidFill>
            <a:srgbClr val="514843">
              <a:alpha val="20000"/>
            </a:srgbClr>
          </a:solidFill>
        </a:fill>
      </a:tcStyle>
    </a:wholeTbl>
    <a:band2H>
      <a:tcTxStyle/>
      <a:tcStyle>
        <a:tcBdr/>
        <a:fill>
          <a:solidFill>
            <a:srgbClr val="FFFFFF"/>
          </a:solidFill>
        </a:fill>
      </a:tcStyle>
    </a:band2H>
    <a:firstCol>
      <a:tcTxStyle b="on" i="on">
        <a:fontRef idx="major">
          <a:srgbClr val="514843"/>
        </a:fontRef>
        <a:srgbClr val="514843"/>
      </a:tcTxStyle>
      <a:tcStyle>
        <a:tcBdr>
          <a:left>
            <a:ln w="12700" cap="flat">
              <a:solidFill>
                <a:srgbClr val="514843"/>
              </a:solidFill>
              <a:prstDash val="solid"/>
              <a:bevel/>
            </a:ln>
          </a:left>
          <a:right>
            <a:ln w="12700" cap="flat">
              <a:solidFill>
                <a:srgbClr val="514843"/>
              </a:solidFill>
              <a:prstDash val="solid"/>
              <a:bevel/>
            </a:ln>
          </a:right>
          <a:top>
            <a:ln w="12700" cap="flat">
              <a:solidFill>
                <a:srgbClr val="514843"/>
              </a:solidFill>
              <a:prstDash val="solid"/>
              <a:bevel/>
            </a:ln>
          </a:top>
          <a:bottom>
            <a:ln w="12700" cap="flat">
              <a:solidFill>
                <a:srgbClr val="514843"/>
              </a:solidFill>
              <a:prstDash val="solid"/>
              <a:bevel/>
            </a:ln>
          </a:bottom>
          <a:insideH>
            <a:ln w="12700" cap="flat">
              <a:solidFill>
                <a:srgbClr val="514843"/>
              </a:solidFill>
              <a:prstDash val="solid"/>
              <a:bevel/>
            </a:ln>
          </a:insideH>
          <a:insideV>
            <a:ln w="12700" cap="flat">
              <a:solidFill>
                <a:srgbClr val="514843"/>
              </a:solidFill>
              <a:prstDash val="solid"/>
              <a:bevel/>
            </a:ln>
          </a:insideV>
        </a:tcBdr>
        <a:fill>
          <a:solidFill>
            <a:srgbClr val="514843">
              <a:alpha val="20000"/>
            </a:srgbClr>
          </a:solidFill>
        </a:fill>
      </a:tcStyle>
    </a:firstCol>
    <a:lastRow>
      <a:tcTxStyle b="on" i="on">
        <a:fontRef idx="major">
          <a:srgbClr val="514843"/>
        </a:fontRef>
        <a:srgbClr val="514843"/>
      </a:tcTxStyle>
      <a:tcStyle>
        <a:tcBdr>
          <a:left>
            <a:ln w="12700" cap="flat">
              <a:solidFill>
                <a:srgbClr val="514843"/>
              </a:solidFill>
              <a:prstDash val="solid"/>
              <a:bevel/>
            </a:ln>
          </a:left>
          <a:right>
            <a:ln w="12700" cap="flat">
              <a:solidFill>
                <a:srgbClr val="514843"/>
              </a:solidFill>
              <a:prstDash val="solid"/>
              <a:bevel/>
            </a:ln>
          </a:right>
          <a:top>
            <a:ln w="50800" cap="flat">
              <a:solidFill>
                <a:srgbClr val="514843"/>
              </a:solidFill>
              <a:prstDash val="solid"/>
              <a:bevel/>
            </a:ln>
          </a:top>
          <a:bottom>
            <a:ln w="12700" cap="flat">
              <a:solidFill>
                <a:srgbClr val="514843"/>
              </a:solidFill>
              <a:prstDash val="solid"/>
              <a:bevel/>
            </a:ln>
          </a:bottom>
          <a:insideH>
            <a:ln w="12700" cap="flat">
              <a:solidFill>
                <a:srgbClr val="514843"/>
              </a:solidFill>
              <a:prstDash val="solid"/>
              <a:bevel/>
            </a:ln>
          </a:insideH>
          <a:insideV>
            <a:ln w="12700" cap="flat">
              <a:solidFill>
                <a:srgbClr val="514843"/>
              </a:solidFill>
              <a:prstDash val="solid"/>
              <a:bevel/>
            </a:ln>
          </a:insideV>
        </a:tcBdr>
        <a:fill>
          <a:noFill/>
        </a:fill>
      </a:tcStyle>
    </a:lastRow>
    <a:firstRow>
      <a:tcTxStyle b="on" i="on">
        <a:fontRef idx="major">
          <a:srgbClr val="514843"/>
        </a:fontRef>
        <a:srgbClr val="514843"/>
      </a:tcTxStyle>
      <a:tcStyle>
        <a:tcBdr>
          <a:left>
            <a:ln w="12700" cap="flat">
              <a:solidFill>
                <a:srgbClr val="514843"/>
              </a:solidFill>
              <a:prstDash val="solid"/>
              <a:bevel/>
            </a:ln>
          </a:left>
          <a:right>
            <a:ln w="12700" cap="flat">
              <a:solidFill>
                <a:srgbClr val="514843"/>
              </a:solidFill>
              <a:prstDash val="solid"/>
              <a:bevel/>
            </a:ln>
          </a:right>
          <a:top>
            <a:ln w="12700" cap="flat">
              <a:solidFill>
                <a:srgbClr val="514843"/>
              </a:solidFill>
              <a:prstDash val="solid"/>
              <a:bevel/>
            </a:ln>
          </a:top>
          <a:bottom>
            <a:ln w="25400" cap="flat">
              <a:solidFill>
                <a:srgbClr val="514843"/>
              </a:solidFill>
              <a:prstDash val="solid"/>
              <a:bevel/>
            </a:ln>
          </a:bottom>
          <a:insideH>
            <a:ln w="12700" cap="flat">
              <a:solidFill>
                <a:srgbClr val="514843"/>
              </a:solidFill>
              <a:prstDash val="solid"/>
              <a:bevel/>
            </a:ln>
          </a:insideH>
          <a:insideV>
            <a:ln w="12700" cap="flat">
              <a:solidFill>
                <a:srgbClr val="514843"/>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19" autoAdjust="0"/>
    <p:restoredTop sz="57116"/>
  </p:normalViewPr>
  <p:slideViewPr>
    <p:cSldViewPr>
      <p:cViewPr varScale="1">
        <p:scale>
          <a:sx n="58" d="100"/>
          <a:sy n="58" d="100"/>
        </p:scale>
        <p:origin x="208" y="59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notesMaster" Target="notesMasters/notesMaster1.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microsoft.com/office/2015/10/relationships/revisionInfo" Target="revisionInfo.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7" name="Shape 7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16290633"/>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6" name="Shape 86"/>
          <p:cNvSpPr>
            <a:spLocks noGrp="1"/>
          </p:cNvSpPr>
          <p:nvPr>
            <p:ph type="body" sz="quarter" idx="1"/>
          </p:nvPr>
        </p:nvSpPr>
        <p:spPr>
          <a:prstGeom prst="rect">
            <a:avLst/>
          </a:prstGeom>
        </p:spPr>
        <p:txBody>
          <a:bodyPr/>
          <a:lstStyle>
            <a:lvl1pPr defTabSz="914400">
              <a:lnSpc>
                <a:spcPct val="100000"/>
              </a:lnSpc>
              <a:defRPr sz="1800">
                <a:latin typeface="Euphemia"/>
                <a:ea typeface="Euphemia"/>
                <a:cs typeface="Euphemia"/>
                <a:sym typeface="Euphemia"/>
              </a:defRPr>
            </a:lvl1pPr>
          </a:lstStyle>
          <a:p>
            <a:pPr lvl="0"/>
            <a:r>
              <a:t>NOTE: Want a different image on this slide? Select the picture and delete it. Now click the Pictures icon in the placeholder to insert your own image.</a:t>
            </a:r>
          </a:p>
        </p:txBody>
      </p:sp>
    </p:spTree>
    <p:extLst>
      <p:ext uri="{BB962C8B-B14F-4D97-AF65-F5344CB8AC3E}">
        <p14:creationId xmlns:p14="http://schemas.microsoft.com/office/powerpoint/2010/main" val="418506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0017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les avancées de la médecine, on peut te maintenir en vie artificiellement.</a:t>
            </a:r>
          </a:p>
          <a:p>
            <a:r>
              <a:rPr lang="fr-FR" dirty="0"/>
              <a:t>Nouveau critère de la mort: décérébration</a:t>
            </a:r>
          </a:p>
          <a:p>
            <a:endParaRPr lang="fr-FR" dirty="0"/>
          </a:p>
          <a:p>
            <a:r>
              <a:rPr lang="fr-FR" dirty="0"/>
              <a:t>Donc la mort médicale a avancé et le droit a laissé la science la définir.</a:t>
            </a:r>
          </a:p>
          <a:p>
            <a:r>
              <a:rPr lang="fr-FR" dirty="0"/>
              <a:t>Personne maintenue en vie artificiellement= elle n’est pas morte</a:t>
            </a:r>
          </a:p>
          <a:p>
            <a:endParaRPr lang="fr-FR" dirty="0"/>
          </a:p>
          <a:p>
            <a:r>
              <a:rPr lang="fr-FR" dirty="0"/>
              <a:t>La question peut se poser dans certaines circonstances par rapport à l’instant de la mort, mais souvent l’constat de décès signé par le médecin</a:t>
            </a:r>
          </a:p>
        </p:txBody>
      </p:sp>
    </p:spTree>
    <p:extLst>
      <p:ext uri="{BB962C8B-B14F-4D97-AF65-F5344CB8AC3E}">
        <p14:creationId xmlns:p14="http://schemas.microsoft.com/office/powerpoint/2010/main" val="63247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Constat de décès: ne contient pas de cause du décès, pas pertinente pour le directeur de l’état civil. H, date et jour .de décès de la personne</a:t>
            </a:r>
          </a:p>
        </p:txBody>
      </p:sp>
    </p:spTree>
    <p:extLst>
      <p:ext uri="{BB962C8B-B14F-4D97-AF65-F5344CB8AC3E}">
        <p14:creationId xmlns:p14="http://schemas.microsoft.com/office/powerpoint/2010/main" val="246835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partir du constat, le directeur de l’état civil va dresser un acte de décès. Et pour constater un décès, il faut un corps.</a:t>
            </a:r>
          </a:p>
          <a:p>
            <a:endParaRPr lang="fr-FR" dirty="0"/>
          </a:p>
          <a:p>
            <a:r>
              <a:rPr lang="fr-FR" dirty="0"/>
              <a:t>Problème du décès en droit= don d’organe.</a:t>
            </a:r>
          </a:p>
          <a:p>
            <a:r>
              <a:rPr lang="fr-FR" dirty="0"/>
              <a:t>Une personne morte qui n’est plus maintenue en vie artificiellement ne peut donner d’organe. Il faut que ce soit une personne vivante qui les donne. Don d’organe s’effectue donc sur des personnes juridiquement parlant décédées mais physiquement toujours en vie.</a:t>
            </a:r>
          </a:p>
          <a:p>
            <a:endParaRPr lang="fr-FR" dirty="0"/>
          </a:p>
          <a:p>
            <a:r>
              <a:rPr lang="fr-FR" dirty="0"/>
              <a:t>Le médecin peut attester le décès en disant si on débranche la machine, la personne sera décédée (mort cérébrale).</a:t>
            </a:r>
          </a:p>
          <a:p>
            <a:endParaRPr lang="fr-FR" dirty="0"/>
          </a:p>
          <a:p>
            <a:r>
              <a:rPr lang="fr-FR" dirty="0"/>
              <a:t>Ex: Fille dans le coma. Si on la débranche, elle meurt. Elle est décédée juridiquement (mort cérébrale et ne dépend juste de la machine), mais pas physiquement (son cœur bat encore).</a:t>
            </a:r>
          </a:p>
          <a:p>
            <a:endParaRPr lang="fr-FR" dirty="0"/>
          </a:p>
          <a:p>
            <a:r>
              <a:rPr lang="fr-FR" dirty="0"/>
              <a:t>Le droit a donc ses limites au niveau de la mort.</a:t>
            </a:r>
          </a:p>
          <a:p>
            <a:endParaRPr lang="fr-FR" dirty="0"/>
          </a:p>
          <a:p>
            <a:r>
              <a:rPr lang="fr-FR" dirty="0"/>
              <a:t>Ici, hôpital ne coûte rien, donc débat moins important qu’aux US.</a:t>
            </a:r>
          </a:p>
          <a:p>
            <a:endParaRPr lang="fr-FR" dirty="0"/>
          </a:p>
          <a:p>
            <a:r>
              <a:rPr lang="fr-FR" dirty="0"/>
              <a:t>Art.42: comment dispose-t-on du corps?</a:t>
            </a:r>
          </a:p>
          <a:p>
            <a:r>
              <a:rPr lang="fr-FR" dirty="0"/>
              <a:t>Soit le défunt qui a décidé avant, soit les successeurs ou héritiers qui en décide.</a:t>
            </a:r>
          </a:p>
        </p:txBody>
      </p:sp>
    </p:spTree>
    <p:extLst>
      <p:ext uri="{BB962C8B-B14F-4D97-AF65-F5344CB8AC3E}">
        <p14:creationId xmlns:p14="http://schemas.microsoft.com/office/powerpoint/2010/main" val="75360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Personnalité juridique nait avec la naissance et s’éteint avec la mort.</a:t>
            </a:r>
          </a:p>
          <a:p>
            <a:r>
              <a:rPr lang="fr-FR" dirty="0"/>
              <a:t>La mort de la personne ne signifie pas vide juridique. En droit civil, il n’y a pas de vide juridique.</a:t>
            </a:r>
          </a:p>
          <a:p>
            <a:r>
              <a:rPr lang="fr-FR" dirty="0"/>
              <a:t>Dès que la personnalité juridique s’éteint, tous les droits et obligations sont transmis aux héritiers. Pas de vide, de zone grise</a:t>
            </a:r>
          </a:p>
          <a:p>
            <a:endParaRPr lang="fr-FR" dirty="0"/>
          </a:p>
          <a:p>
            <a:r>
              <a:rPr lang="fr-FR" dirty="0"/>
              <a:t>Art.613: prévoit que la succession s’ouvre par le décès d’une personne. On se pose encore moins la question du type de mort. C’est l’acte de décès qui prouve la mort.</a:t>
            </a:r>
          </a:p>
          <a:p>
            <a:r>
              <a:rPr lang="fr-FR" dirty="0"/>
              <a:t>-&gt; dès l’instant de ton décès, tes héritiers sont saisis de tes droits et tes biens</a:t>
            </a:r>
          </a:p>
          <a:p>
            <a:r>
              <a:rPr lang="fr-FR" dirty="0"/>
              <a:t>« le mort saisit le bien »</a:t>
            </a:r>
          </a:p>
          <a:p>
            <a:r>
              <a:rPr lang="fr-FR" dirty="0"/>
              <a:t>Il n’y a pas de trou entre le décès d’une personne ainsi que la liquidation de sa succession </a:t>
            </a:r>
          </a:p>
          <a:p>
            <a:endParaRPr lang="fr-FR" dirty="0"/>
          </a:p>
          <a:p>
            <a:r>
              <a:rPr lang="fr-FR" dirty="0"/>
              <a:t>Certains droits ne s’</a:t>
            </a:r>
            <a:r>
              <a:rPr lang="fr-FR" dirty="0" err="1"/>
              <a:t>éteigneront</a:t>
            </a:r>
            <a:r>
              <a:rPr lang="fr-FR" dirty="0"/>
              <a:t> donc pas (ex: droit de propriété sur un condo, mon droit dès mon décès seront transférés à mes héritiers)</a:t>
            </a:r>
          </a:p>
          <a:p>
            <a:r>
              <a:rPr lang="fr-FR" dirty="0"/>
              <a:t> par l’extinction de la personnalité juridique, les droits du sujet de droit ne se retrouvent pas dans le vide, mais à quelqu’un. (pas comme en </a:t>
            </a:r>
            <a:r>
              <a:rPr lang="fr-FR" dirty="0" err="1"/>
              <a:t>common</a:t>
            </a:r>
            <a:r>
              <a:rPr lang="fr-FR" dirty="0"/>
              <a:t> </a:t>
            </a:r>
            <a:r>
              <a:rPr lang="fr-FR" dirty="0" err="1"/>
              <a:t>law</a:t>
            </a:r>
            <a:r>
              <a:rPr lang="fr-FR" dirty="0"/>
              <a:t>)</a:t>
            </a:r>
          </a:p>
          <a:p>
            <a:endParaRPr lang="fr-FR" dirty="0"/>
          </a:p>
          <a:p>
            <a:r>
              <a:rPr lang="fr-FR" dirty="0"/>
              <a:t>Fin de la personnalité juridique n’éteint pas les engagements que la personne avaient contractés ou les droits auxquels elle avait droit.</a:t>
            </a:r>
          </a:p>
        </p:txBody>
      </p:sp>
    </p:spTree>
    <p:extLst>
      <p:ext uri="{BB962C8B-B14F-4D97-AF65-F5344CB8AC3E}">
        <p14:creationId xmlns:p14="http://schemas.microsoft.com/office/powerpoint/2010/main" val="3814413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Autodétermination: une personne est libre de choisir et de déterminer si elle veut recevoir des soins ou non, même si l’arrêt des soins conduirait à sa mort.</a:t>
            </a:r>
          </a:p>
          <a:p>
            <a:r>
              <a:rPr lang="fr-FR" dirty="0"/>
              <a:t>Cas de Nancy B: toute sa tête et branché à un respirateur. Tannée et demande de débrancher l’appareil, ce qui conduirait à sa mort. </a:t>
            </a:r>
          </a:p>
          <a:p>
            <a:r>
              <a:rPr lang="fr-FR" dirty="0"/>
              <a:t>Question: La personne qui débranchera la machine </a:t>
            </a:r>
            <a:r>
              <a:rPr lang="fr-FR" dirty="0" err="1"/>
              <a:t>commetra</a:t>
            </a:r>
            <a:r>
              <a:rPr lang="fr-FR" dirty="0"/>
              <a:t>-elle un meurtre? </a:t>
            </a:r>
            <a:r>
              <a:rPr lang="fr-FR" dirty="0" err="1"/>
              <a:t>Ecq</a:t>
            </a:r>
            <a:r>
              <a:rPr lang="fr-FR" dirty="0"/>
              <a:t> une personne qui est dans l’impossibilité d’agir pour mettre fin à sa vie pourrait demander à qqn de le faire à sa place (euthanasie)? </a:t>
            </a:r>
            <a:r>
              <a:rPr lang="fr-FR" dirty="0" err="1"/>
              <a:t>Ecq</a:t>
            </a:r>
            <a:r>
              <a:rPr lang="fr-FR" dirty="0"/>
              <a:t> cela conduirait à une infraction au code criminel? </a:t>
            </a:r>
            <a:r>
              <a:rPr lang="fr-FR" dirty="0" err="1"/>
              <a:t>Ecq</a:t>
            </a:r>
            <a:r>
              <a:rPr lang="fr-FR" dirty="0"/>
              <a:t> le </a:t>
            </a:r>
            <a:r>
              <a:rPr lang="fr-FR" dirty="0" err="1"/>
              <a:t>consetement</a:t>
            </a:r>
            <a:r>
              <a:rPr lang="fr-FR" dirty="0"/>
              <a:t> de cette dernière serait suffisant?</a:t>
            </a:r>
          </a:p>
          <a:p>
            <a:endParaRPr lang="fr-FR" dirty="0"/>
          </a:p>
          <a:p>
            <a:r>
              <a:rPr lang="fr-FR" dirty="0"/>
              <a:t>Art.11 consentement au soins: nul ne peut être soumis sans son consentement à des soins quel qu’en soit la nature qu’il s’agisse d’examen, de traitements, de prélèvements ou toute autre intervention…</a:t>
            </a:r>
          </a:p>
          <a:p>
            <a:r>
              <a:rPr lang="fr-FR" dirty="0"/>
              <a:t>-&gt; nul ne peut être forcé à recevoir des soins</a:t>
            </a:r>
          </a:p>
          <a:p>
            <a:r>
              <a:rPr lang="fr-FR" dirty="0"/>
              <a:t>-&gt;d’examen, de traitements, de prélèvements= notion médicale</a:t>
            </a:r>
          </a:p>
          <a:p>
            <a:r>
              <a:rPr lang="fr-FR" dirty="0"/>
              <a:t>Al.2: inaptitude de donner son consentement</a:t>
            </a:r>
          </a:p>
          <a:p>
            <a:r>
              <a:rPr lang="fr-FR" dirty="0"/>
              <a:t>-&gt; il faut que l’</a:t>
            </a:r>
            <a:r>
              <a:rPr lang="fr-FR" dirty="0" err="1"/>
              <a:t>interessé</a:t>
            </a:r>
            <a:r>
              <a:rPr lang="fr-FR" dirty="0"/>
              <a:t> soit apte à consentir aux soins</a:t>
            </a:r>
          </a:p>
          <a:p>
            <a:r>
              <a:rPr lang="fr-FR" dirty="0"/>
              <a:t>Euthanasie: qqn d’autre met fin à ta vie</a:t>
            </a:r>
          </a:p>
          <a:p>
            <a:endParaRPr lang="fr-FR" dirty="0"/>
          </a:p>
          <a:p>
            <a:endParaRPr lang="fr-FR" dirty="0"/>
          </a:p>
          <a:p>
            <a:r>
              <a:rPr lang="fr-FR" dirty="0"/>
              <a:t>Art.11 décortiqué: </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nul ne peut être forcé à recevoir des soins</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err="1"/>
              <a:t>Ecq</a:t>
            </a:r>
            <a:r>
              <a:rPr lang="fr-FR" dirty="0"/>
              <a:t> c’est limité aux interventions médicales ou on peut élargie le tout?</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Affaire Manoir pointe bleue: Soins comprend notion d’hébergement, confort, nourriture: ne se limite pas à une question médicale (personne a cessé de s’alimenter et on ne peut pas la forcer a manger, est décédée)</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Question aptitude: il faut être apte à consentir aux soins</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3 questions permettent d ’y répondre pour savoir si apte lorsqu’il faut intervenir rapidement:</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1- </a:t>
            </a:r>
            <a:r>
              <a:rPr lang="fr-FR" dirty="0" err="1"/>
              <a:t>Ecq</a:t>
            </a:r>
            <a:r>
              <a:rPr lang="fr-FR" dirty="0"/>
              <a:t> la personne comprend le geste qu’on s’</a:t>
            </a:r>
            <a:r>
              <a:rPr lang="fr-FR" dirty="0" err="1"/>
              <a:t>apprêtre</a:t>
            </a:r>
            <a:r>
              <a:rPr lang="fr-FR" dirty="0"/>
              <a:t> à poser?</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2- </a:t>
            </a:r>
            <a:r>
              <a:rPr lang="fr-FR" dirty="0" err="1"/>
              <a:t>Ecq</a:t>
            </a:r>
            <a:r>
              <a:rPr lang="fr-FR" dirty="0"/>
              <a:t> la personne comprend la portée du geste (but, effets secondaires) ?</a:t>
            </a:r>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3- </a:t>
            </a:r>
            <a:r>
              <a:rPr lang="fr-FR" dirty="0" err="1"/>
              <a:t>Ecq</a:t>
            </a:r>
            <a:r>
              <a:rPr lang="fr-FR" dirty="0"/>
              <a:t> la personne se souvient du geste et des conséquences (qui l’ont mené à l’hôpital)?</a:t>
            </a:r>
          </a:p>
          <a:p>
            <a:pPr marL="342900" marR="0" lvl="0" indent="-342900" defTabSz="457200" eaLnBrk="1" fontAlgn="auto" latinLnBrk="0" hangingPunct="1">
              <a:lnSpc>
                <a:spcPct val="125000"/>
              </a:lnSpc>
              <a:spcBef>
                <a:spcPts val="0"/>
              </a:spcBef>
              <a:spcAft>
                <a:spcPts val="0"/>
              </a:spcAft>
              <a:buClrTx/>
              <a:buSzTx/>
              <a:buFontTx/>
              <a:buChar char="-"/>
              <a:tabLst/>
              <a:defRPr/>
            </a:pPr>
            <a:endParaRPr lang="fr-FR" dirty="0"/>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Le consentement aux soins inclut le refus aux soins. Cas de Nancy B, elle l’a le soin, mais peut-elle le refuser? Est-elle consciente que le refus de soins conduira à sa mort? Le juge s’est rendu à l’hôpital pour vérifier que Nancy B était consciente des conséquences, puis vu que oui l’ont laissée mourir. </a:t>
            </a:r>
          </a:p>
          <a:p>
            <a:pPr marL="342900" marR="0" lvl="0" indent="-342900" defTabSz="457200" eaLnBrk="1" fontAlgn="auto" latinLnBrk="0" hangingPunct="1">
              <a:lnSpc>
                <a:spcPct val="125000"/>
              </a:lnSpc>
              <a:spcBef>
                <a:spcPts val="0"/>
              </a:spcBef>
              <a:spcAft>
                <a:spcPts val="0"/>
              </a:spcAft>
              <a:buClrTx/>
              <a:buSzTx/>
              <a:buFontTx/>
              <a:buChar char="-"/>
              <a:tabLst/>
              <a:defRPr/>
            </a:pPr>
            <a:endParaRPr lang="fr-FR" dirty="0"/>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Aide médicale a mourir: toujours par rapport à ton autodétermination. Faut être apte et respecter certains critères.</a:t>
            </a:r>
          </a:p>
          <a:p>
            <a:pPr marL="342900" marR="0" lvl="0" indent="-342900" defTabSz="457200" eaLnBrk="1" fontAlgn="auto" latinLnBrk="0" hangingPunct="1">
              <a:lnSpc>
                <a:spcPct val="125000"/>
              </a:lnSpc>
              <a:spcBef>
                <a:spcPts val="0"/>
              </a:spcBef>
              <a:spcAft>
                <a:spcPts val="0"/>
              </a:spcAft>
              <a:buClrTx/>
              <a:buSzTx/>
              <a:buFontTx/>
              <a:buChar char="-"/>
              <a:tabLst/>
              <a:defRPr/>
            </a:pPr>
            <a:endParaRPr lang="fr-FR" dirty="0"/>
          </a:p>
          <a:p>
            <a:pPr marL="342900" marR="0" lvl="0" indent="-342900" defTabSz="457200" eaLnBrk="1" fontAlgn="auto" latinLnBrk="0" hangingPunct="1">
              <a:lnSpc>
                <a:spcPct val="125000"/>
              </a:lnSpc>
              <a:spcBef>
                <a:spcPts val="0"/>
              </a:spcBef>
              <a:spcAft>
                <a:spcPts val="0"/>
              </a:spcAft>
              <a:buClrTx/>
              <a:buSzTx/>
              <a:buFontTx/>
              <a:buChar char="-"/>
              <a:tabLst/>
              <a:defRPr/>
            </a:pPr>
            <a:r>
              <a:rPr lang="fr-FR" dirty="0"/>
              <a:t>Débat: peut on donner notre consentement pour </a:t>
            </a:r>
            <a:r>
              <a:rPr lang="fr-FR" dirty="0" err="1"/>
              <a:t>aam</a:t>
            </a:r>
            <a:r>
              <a:rPr lang="fr-FR" dirty="0"/>
              <a:t> à l’avance?</a:t>
            </a:r>
          </a:p>
          <a:p>
            <a:endParaRPr lang="fr-FR" dirty="0"/>
          </a:p>
        </p:txBody>
      </p:sp>
    </p:spTree>
    <p:extLst>
      <p:ext uri="{BB962C8B-B14F-4D97-AF65-F5344CB8AC3E}">
        <p14:creationId xmlns:p14="http://schemas.microsoft.com/office/powerpoint/2010/main" val="334742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 types de soins: </a:t>
            </a:r>
          </a:p>
          <a:p>
            <a:endParaRPr lang="fr-FR" dirty="0"/>
          </a:p>
          <a:p>
            <a:r>
              <a:rPr lang="fr-FR" dirty="0"/>
              <a:t>1- Requis par l’état de santé: ex: prise de sang, chimio…</a:t>
            </a:r>
          </a:p>
          <a:p>
            <a:pPr marL="342900" indent="-342900">
              <a:buFontTx/>
              <a:buChar char="-"/>
            </a:pPr>
            <a:r>
              <a:rPr lang="fr-FR" dirty="0"/>
              <a:t>Prend ton consentement tout le temps</a:t>
            </a:r>
          </a:p>
          <a:p>
            <a:pPr marL="342900" indent="-342900">
              <a:buFontTx/>
              <a:buChar char="-"/>
            </a:pPr>
            <a:r>
              <a:rPr lang="fr-FR" dirty="0"/>
              <a:t>Soins non requis par état de santé: ex besoin de me faire vacciner? Non, préventif</a:t>
            </a:r>
          </a:p>
          <a:p>
            <a:pPr marL="342900" indent="-342900">
              <a:buFontTx/>
              <a:buChar char="-"/>
            </a:pPr>
            <a:endParaRPr lang="fr-FR" dirty="0"/>
          </a:p>
          <a:p>
            <a:pPr marL="342900" indent="-342900">
              <a:buFontTx/>
              <a:buChar char="-"/>
            </a:pPr>
            <a:endParaRPr lang="fr-FR" dirty="0"/>
          </a:p>
          <a:p>
            <a:pPr marL="342900" indent="-342900">
              <a:buFontTx/>
              <a:buChar char="-"/>
            </a:pPr>
            <a:r>
              <a:rPr lang="fr-FR" dirty="0"/>
              <a:t>2- Soins d’urgence:</a:t>
            </a:r>
          </a:p>
          <a:p>
            <a:pPr marL="342900" indent="-342900">
              <a:buFontTx/>
              <a:buChar char="-"/>
            </a:pPr>
            <a:r>
              <a:rPr lang="fr-FR" dirty="0"/>
              <a:t>Si on doit faire une opération d’urgence pour te sauver la vie, et que tu ne peux pas donner ton </a:t>
            </a:r>
            <a:r>
              <a:rPr lang="fr-FR" dirty="0" err="1"/>
              <a:t>censentement</a:t>
            </a:r>
            <a:r>
              <a:rPr lang="fr-FR" dirty="0"/>
              <a:t>, pas besoin de ton consentement, mais par la suite oui.</a:t>
            </a:r>
          </a:p>
          <a:p>
            <a:pPr marL="342900" indent="-342900">
              <a:buFontTx/>
              <a:buChar char="-"/>
            </a:pPr>
            <a:endParaRPr lang="fr-FR" dirty="0"/>
          </a:p>
          <a:p>
            <a:pPr marL="342900" indent="-342900">
              <a:buFontTx/>
              <a:buChar char="-"/>
            </a:pPr>
            <a:r>
              <a:rPr lang="fr-FR" dirty="0"/>
              <a:t>.</a:t>
            </a:r>
          </a:p>
          <a:p>
            <a:pPr marL="342900" indent="-342900">
              <a:buFontTx/>
              <a:buChar char="-"/>
            </a:pPr>
            <a:endParaRPr lang="fr-FR" dirty="0"/>
          </a:p>
          <a:p>
            <a:pPr marL="342900" indent="-342900">
              <a:buFontTx/>
              <a:buChar char="-"/>
            </a:pPr>
            <a:endParaRPr lang="fr-FR" dirty="0"/>
          </a:p>
          <a:p>
            <a:pPr marL="342900" indent="-342900">
              <a:buFontTx/>
              <a:buChar char="-"/>
            </a:pPr>
            <a:r>
              <a:rPr lang="fr-FR" dirty="0"/>
              <a:t>Catégorie des receveurs:</a:t>
            </a:r>
          </a:p>
          <a:p>
            <a:pPr marL="342900" indent="-342900">
              <a:buFontTx/>
              <a:buChar char="-"/>
            </a:pPr>
            <a:r>
              <a:rPr lang="fr-FR" dirty="0"/>
              <a:t>Majeur en soins médical= 14 ans</a:t>
            </a:r>
          </a:p>
          <a:p>
            <a:pPr marL="342900" indent="-342900">
              <a:buFontTx/>
              <a:buChar char="-"/>
            </a:pPr>
            <a:r>
              <a:rPr lang="fr-FR" dirty="0"/>
              <a:t>En bas de 14 ans c’est le titulaire de l’autorité parentale qui consent aux soins requis/ d’urgence. Pour un soin non requis par son état de santé, procédure à suivre, demande accord du tribunal.</a:t>
            </a:r>
          </a:p>
          <a:p>
            <a:pPr marL="342900" indent="-342900">
              <a:buFontTx/>
              <a:buChar char="-"/>
            </a:pPr>
            <a:endParaRPr lang="fr-FR" dirty="0"/>
          </a:p>
          <a:p>
            <a:pPr marL="342900" indent="-342900">
              <a:buFontTx/>
              <a:buChar char="-"/>
            </a:pPr>
            <a:endParaRPr lang="fr-FR" dirty="0"/>
          </a:p>
          <a:p>
            <a:pPr marL="342900" indent="-342900">
              <a:buFontTx/>
              <a:buChar char="-"/>
            </a:pPr>
            <a:r>
              <a:rPr lang="fr-FR" dirty="0"/>
              <a:t>Avortement:</a:t>
            </a:r>
          </a:p>
          <a:p>
            <a:pPr marL="342900" indent="-342900">
              <a:buFontTx/>
              <a:buChar char="-"/>
            </a:pPr>
            <a:r>
              <a:rPr lang="fr-FR" dirty="0"/>
              <a:t>À partir de 14 ans, tu peux te faire avorter avec ton simple consentement, C.c.Q. n’oblige pas </a:t>
            </a:r>
            <a:r>
              <a:rPr lang="fr-FR" dirty="0" err="1"/>
              <a:t>hopital</a:t>
            </a:r>
            <a:r>
              <a:rPr lang="fr-FR" dirty="0"/>
              <a:t> à informer tes parents sauf si tu es hébergée pour une durée X. (pas d’obligation de le dire aux parents)</a:t>
            </a:r>
          </a:p>
          <a:p>
            <a:pPr marL="342900" indent="-342900">
              <a:buFontTx/>
              <a:buChar char="-"/>
            </a:pPr>
            <a:endParaRPr lang="fr-FR" dirty="0"/>
          </a:p>
        </p:txBody>
      </p:sp>
    </p:spTree>
    <p:extLst>
      <p:ext uri="{BB962C8B-B14F-4D97-AF65-F5344CB8AC3E}">
        <p14:creationId xmlns:p14="http://schemas.microsoft.com/office/powerpoint/2010/main" val="60383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 tattoo, implantation mammaire est atteinte à ton intégrité physique- il faut le consentement de tes parents en bas de 18 ans (atteinte irréversible à un soin non requis), et accord du tribunal en bas de 14 ans.</a:t>
            </a:r>
          </a:p>
          <a:p>
            <a:endParaRPr lang="fr-FR" dirty="0"/>
          </a:p>
          <a:p>
            <a:r>
              <a:rPr lang="fr-FR" dirty="0"/>
              <a:t>Expérimentation: prend consentement, parent en bas de 18ans et exclusivement recherche dans un centre scientifique. </a:t>
            </a:r>
          </a:p>
          <a:p>
            <a:r>
              <a:rPr lang="fr-FR" dirty="0"/>
              <a:t>Majeur ce que tu veux/ton consentement.</a:t>
            </a:r>
          </a:p>
          <a:p>
            <a:endParaRPr lang="fr-FR" dirty="0"/>
          </a:p>
          <a:p>
            <a:r>
              <a:rPr lang="fr-FR" dirty="0"/>
              <a:t>L’aliénation:</a:t>
            </a:r>
          </a:p>
          <a:p>
            <a:r>
              <a:rPr lang="fr-FR" dirty="0"/>
              <a:t>Art.19: personne majeure apte à consentir peut aliéner entre vif une partie de son corps…</a:t>
            </a:r>
          </a:p>
          <a:p>
            <a:r>
              <a:rPr lang="fr-FR" dirty="0"/>
              <a:t>Mineur/majeur inapte peut aliéner partie de son corps seulement si susceptible de régénération, et n’affecte pas son état de santé, avec consentement autorité et tribunal</a:t>
            </a:r>
          </a:p>
          <a:p>
            <a:pPr marL="342900" indent="-342900">
              <a:buFont typeface="Wingdings" pitchFamily="2" charset="2"/>
              <a:buChar char="à"/>
            </a:pPr>
            <a:r>
              <a:rPr lang="fr-FR" dirty="0">
                <a:sym typeface="Wingdings" pitchFamily="2" charset="2"/>
              </a:rPr>
              <a:t>Enfant de 17 ans peut faire don de sperme/sang avec consentement tribunal/ parents</a:t>
            </a:r>
          </a:p>
          <a:p>
            <a:pPr marL="342900" indent="-342900">
              <a:buFont typeface="Wingdings" pitchFamily="2" charset="2"/>
              <a:buChar char="à"/>
            </a:pPr>
            <a:endParaRPr lang="fr-FR" dirty="0">
              <a:sym typeface="Wingdings" pitchFamily="2" charset="2"/>
            </a:endParaRPr>
          </a:p>
          <a:p>
            <a:pPr marL="342900" indent="-342900">
              <a:buFont typeface="Wingdings" pitchFamily="2" charset="2"/>
              <a:buChar char="à"/>
            </a:pPr>
            <a:r>
              <a:rPr lang="fr-FR" dirty="0">
                <a:sym typeface="Wingdings" pitchFamily="2" charset="2"/>
              </a:rPr>
              <a:t>Mineur ne pourrait pas donner de rein, car pas susceptible de régénération, mais majeur oui.</a:t>
            </a:r>
            <a:endParaRPr lang="fr-FR" dirty="0"/>
          </a:p>
        </p:txBody>
      </p:sp>
    </p:spTree>
    <p:extLst>
      <p:ext uri="{BB962C8B-B14F-4D97-AF65-F5344CB8AC3E}">
        <p14:creationId xmlns:p14="http://schemas.microsoft.com/office/powerpoint/2010/main" val="356179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Nom: sert à t’identifier, et t’individualiser.</a:t>
            </a:r>
          </a:p>
          <a:p>
            <a:r>
              <a:rPr lang="fr-FR" dirty="0"/>
              <a:t>Oui il y a des gens qui ont les mêmes noms, mais les chances sont moins que si tout le monde avait le même nom.</a:t>
            </a:r>
          </a:p>
          <a:p>
            <a:r>
              <a:rPr lang="fr-FR" dirty="0"/>
              <a:t>Dans l’histoire, le nom a servi aussi à désindividualiser (Vietnam quand empereur a décidé que tout le monde aurait le même nom de famille)</a:t>
            </a:r>
          </a:p>
          <a:p>
            <a:endParaRPr lang="fr-FR" dirty="0"/>
          </a:p>
          <a:p>
            <a:r>
              <a:rPr lang="fr-FR" dirty="0"/>
              <a:t>Choix du nom de fait à la naissance ou dans les 30 jours suivant la naissance.</a:t>
            </a:r>
          </a:p>
        </p:txBody>
      </p:sp>
    </p:spTree>
    <p:extLst>
      <p:ext uri="{BB962C8B-B14F-4D97-AF65-F5344CB8AC3E}">
        <p14:creationId xmlns:p14="http://schemas.microsoft.com/office/powerpoint/2010/main" val="1372988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DEC=directeur de l’État civil</a:t>
            </a:r>
          </a:p>
          <a:p>
            <a:endParaRPr lang="fr-FR" dirty="0"/>
          </a:p>
          <a:p>
            <a:r>
              <a:rPr lang="fr-FR" dirty="0"/>
              <a:t>Déclaration signée par les 2 parents (conjoints de fait) ou 1 des deux (mariés).</a:t>
            </a:r>
          </a:p>
          <a:p>
            <a:endParaRPr lang="fr-FR" dirty="0"/>
          </a:p>
          <a:p>
            <a:r>
              <a:rPr lang="fr-FR" dirty="0"/>
              <a:t>Ce qui établit la filiation= acte de naissance. Donc, ne peux pas forcer la filiation si tu es conjoint de fait.</a:t>
            </a:r>
          </a:p>
        </p:txBody>
      </p:sp>
    </p:spTree>
    <p:extLst>
      <p:ext uri="{BB962C8B-B14F-4D97-AF65-F5344CB8AC3E}">
        <p14:creationId xmlns:p14="http://schemas.microsoft.com/office/powerpoint/2010/main" val="117697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Naissance=La que tout démarre en droit</a:t>
            </a:r>
          </a:p>
          <a:p>
            <a:r>
              <a:rPr lang="fr-FR" dirty="0"/>
              <a:t>Embryon et fœtus ne sont pas des personnes, donc ne bénéficient pas de la personnalité juridique</a:t>
            </a:r>
          </a:p>
          <a:p>
            <a:endParaRPr lang="fr-FR" dirty="0"/>
          </a:p>
          <a:p>
            <a:r>
              <a:rPr lang="fr-FR" dirty="0"/>
              <a:t>Fœtus pourrait avoir certains droits </a:t>
            </a:r>
            <a:r>
              <a:rPr lang="fr-FR" dirty="0" err="1"/>
              <a:t>réotractivement</a:t>
            </a:r>
            <a:r>
              <a:rPr lang="fr-FR" dirty="0"/>
              <a:t> (notamment droits civils patrimoniaux), s’il naît vivant et viable</a:t>
            </a:r>
          </a:p>
        </p:txBody>
      </p:sp>
    </p:spTree>
    <p:extLst>
      <p:ext uri="{BB962C8B-B14F-4D97-AF65-F5344CB8AC3E}">
        <p14:creationId xmlns:p14="http://schemas.microsoft.com/office/powerpoint/2010/main" val="302449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Historiquement, nom de famille du père.</a:t>
            </a:r>
          </a:p>
          <a:p>
            <a:endParaRPr lang="fr-FR" dirty="0"/>
          </a:p>
          <a:p>
            <a:r>
              <a:rPr lang="fr-FR" dirty="0"/>
              <a:t>À partir de 1981: combinaisons possibles: soit nom du père, de la mère, ou combinaison des 2.</a:t>
            </a:r>
          </a:p>
        </p:txBody>
      </p:sp>
    </p:spTree>
    <p:extLst>
      <p:ext uri="{BB962C8B-B14F-4D97-AF65-F5344CB8AC3E}">
        <p14:creationId xmlns:p14="http://schemas.microsoft.com/office/powerpoint/2010/main" val="410983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dirty="0"/>
              <a:t>Aussi Roy, Giguère ou Talbot possible.</a:t>
            </a:r>
          </a:p>
          <a:p>
            <a:endParaRPr lang="fr-CA" dirty="0"/>
          </a:p>
          <a:p>
            <a:r>
              <a:rPr lang="fr-CA" dirty="0"/>
              <a:t>Maintenant, c’est le procureur qui doit prouver </a:t>
            </a:r>
            <a:r>
              <a:rPr lang="fr-CA" dirty="0" err="1"/>
              <a:t>pq</a:t>
            </a:r>
            <a:r>
              <a:rPr lang="fr-CA" dirty="0"/>
              <a:t> le nom est pas ok.</a:t>
            </a:r>
          </a:p>
          <a:p>
            <a:endParaRPr lang="fr-CA" dirty="0"/>
          </a:p>
          <a:p>
            <a:r>
              <a:rPr lang="fr-CA" dirty="0"/>
              <a:t>Parfois, nom a rapport avec des cultures, croyances…</a:t>
            </a:r>
          </a:p>
          <a:p>
            <a:endParaRPr lang="fr-CA" dirty="0"/>
          </a:p>
          <a:p>
            <a:r>
              <a:rPr lang="fr-CA" dirty="0"/>
              <a:t>On peut donner plusieurs prénoms pour plus d’individualisation.</a:t>
            </a:r>
          </a:p>
        </p:txBody>
      </p:sp>
    </p:spTree>
    <p:extLst>
      <p:ext uri="{BB962C8B-B14F-4D97-AF65-F5344CB8AC3E}">
        <p14:creationId xmlns:p14="http://schemas.microsoft.com/office/powerpoint/2010/main" val="2820090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Tree>
    <p:extLst>
      <p:ext uri="{BB962C8B-B14F-4D97-AF65-F5344CB8AC3E}">
        <p14:creationId xmlns:p14="http://schemas.microsoft.com/office/powerpoint/2010/main" val="1820093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dirty="0" err="1"/>
              <a:t>Metière</a:t>
            </a:r>
            <a:r>
              <a:rPr lang="fr-CA" dirty="0"/>
              <a:t> à l’</a:t>
            </a:r>
            <a:r>
              <a:rPr lang="fr-CA" dirty="0" err="1"/>
              <a:t>intre</a:t>
            </a:r>
            <a:r>
              <a:rPr lang="fr-CA" dirty="0"/>
              <a:t>: naissance mort absence, jugement de2claratif de décès, consentement aux soins et le nom.</a:t>
            </a:r>
          </a:p>
          <a:p>
            <a:endParaRPr lang="fr-CA" dirty="0"/>
          </a:p>
          <a:p>
            <a:r>
              <a:rPr lang="fr-CA" dirty="0"/>
              <a:t>Sur 30 pts</a:t>
            </a:r>
          </a:p>
          <a:p>
            <a:r>
              <a:rPr lang="fr-CA" dirty="0"/>
              <a:t>Questions à développement- faut donner article précis, jurisprudence à l’appuis du principe (juste nom précis de l’arrêt).</a:t>
            </a:r>
          </a:p>
          <a:p>
            <a:r>
              <a:rPr lang="fr-CA" dirty="0"/>
              <a:t>Faut donner principe (réponse, article de loi </a:t>
            </a:r>
            <a:r>
              <a:rPr lang="fr-CA"/>
              <a:t>et jurisprudence à l’appui).</a:t>
            </a:r>
            <a:endParaRPr lang="fr-CA" dirty="0"/>
          </a:p>
        </p:txBody>
      </p:sp>
    </p:spTree>
    <p:extLst>
      <p:ext uri="{BB962C8B-B14F-4D97-AF65-F5344CB8AC3E}">
        <p14:creationId xmlns:p14="http://schemas.microsoft.com/office/powerpoint/2010/main" val="2996574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6" name="Shape 86"/>
          <p:cNvSpPr>
            <a:spLocks noGrp="1"/>
          </p:cNvSpPr>
          <p:nvPr>
            <p:ph type="body" sz="quarter" idx="1"/>
          </p:nvPr>
        </p:nvSpPr>
        <p:spPr>
          <a:prstGeom prst="rect">
            <a:avLst/>
          </a:prstGeom>
        </p:spPr>
        <p:txBody>
          <a:bodyPr/>
          <a:lstStyle>
            <a:lvl1pPr defTabSz="914400">
              <a:lnSpc>
                <a:spcPct val="100000"/>
              </a:lnSpc>
              <a:defRPr sz="1800">
                <a:latin typeface="Euphemia"/>
                <a:ea typeface="Euphemia"/>
                <a:cs typeface="Euphemia"/>
                <a:sym typeface="Euphemia"/>
              </a:defRPr>
            </a:lvl1pPr>
          </a:lstStyle>
          <a:p>
            <a:pPr lvl="0"/>
            <a:r>
              <a:t>NOTE: Want a different image on this slide? Select the picture and delete it. Now click the Pictures icon in the placeholder to insert your own image.</a:t>
            </a:r>
          </a:p>
        </p:txBody>
      </p:sp>
    </p:spTree>
    <p:extLst>
      <p:ext uri="{BB962C8B-B14F-4D97-AF65-F5344CB8AC3E}">
        <p14:creationId xmlns:p14="http://schemas.microsoft.com/office/powerpoint/2010/main" val="19746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Art.1 Toue être humain possède la personnalité juridique, il a la pleine jouissance des droits civils.</a:t>
            </a:r>
          </a:p>
          <a:p>
            <a:r>
              <a:rPr lang="fr-FR" dirty="0"/>
              <a:t>2 définitions: humains et personnalité juridique</a:t>
            </a:r>
          </a:p>
          <a:p>
            <a:r>
              <a:rPr lang="fr-FR" dirty="0"/>
              <a:t>Par décision Daigle c. Tremblay qu’on arrive a la conclusion qu’un </a:t>
            </a:r>
            <a:r>
              <a:rPr lang="fr-FR" dirty="0" err="1"/>
              <a:t>foetus</a:t>
            </a:r>
            <a:r>
              <a:rPr lang="fr-FR" dirty="0"/>
              <a:t> n’est pas un être humain</a:t>
            </a:r>
          </a:p>
        </p:txBody>
      </p:sp>
    </p:spTree>
    <p:extLst>
      <p:ext uri="{BB962C8B-B14F-4D97-AF65-F5344CB8AC3E}">
        <p14:creationId xmlns:p14="http://schemas.microsoft.com/office/powerpoint/2010/main" val="308971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Fœtus a la personnalité juridique de la mère.</a:t>
            </a:r>
          </a:p>
          <a:p>
            <a:r>
              <a:rPr lang="fr-FR" dirty="0"/>
              <a:t>Viable: PEUT RESPIRER SEUL, sans apport mécanique. Mais la science bouscule les juristes, car avec avancées technologiques on peut rendre bébé viable même s’il ne l’était pas à sa naissance.</a:t>
            </a:r>
          </a:p>
          <a:p>
            <a:r>
              <a:rPr lang="fr-FR" dirty="0"/>
              <a:t>Naître vivant, facile à comprendre, mais viable de plus en plus flou comme définition.</a:t>
            </a:r>
          </a:p>
          <a:p>
            <a:r>
              <a:rPr lang="fr-FR" dirty="0"/>
              <a:t>Nait vivant et vivable= devient être humain (avant ca n’a pas de droit)</a:t>
            </a:r>
          </a:p>
        </p:txBody>
      </p:sp>
    </p:spTree>
    <p:extLst>
      <p:ext uri="{BB962C8B-B14F-4D97-AF65-F5344CB8AC3E}">
        <p14:creationId xmlns:p14="http://schemas.microsoft.com/office/powerpoint/2010/main" val="318978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Art.617 le démontre. </a:t>
            </a:r>
          </a:p>
          <a:p>
            <a:r>
              <a:rPr lang="fr-FR" dirty="0"/>
              <a:t>Maintenant même la vision de la conception est ébranlée (bcp plus in vitro) , car de plus en plus la science mentionne que en labo on joint ovule et spermatozoïdes = conception.</a:t>
            </a:r>
          </a:p>
          <a:p>
            <a:r>
              <a:rPr lang="fr-FR" dirty="0"/>
              <a:t>Vide juridique, car peut prendre plusieurs années avant que enfant naisse même si conçu</a:t>
            </a:r>
          </a:p>
          <a:p>
            <a:endParaRPr lang="fr-FR" dirty="0"/>
          </a:p>
          <a:p>
            <a:r>
              <a:rPr lang="fr-FR" dirty="0"/>
              <a:t>À retenir: Présentement au QC, pour avoir des droits, tu dois naitre vivant et viable. Un fœtus dans le ventre de la mère n’a pas de droit sauf si a une situation juridique particulière, et donc tu aurais des droits à partir de ta conception, mais qu’il ne pourrait exercer tant qu’il n’est pas né.</a:t>
            </a:r>
          </a:p>
          <a:p>
            <a:endParaRPr lang="fr-FR" dirty="0"/>
          </a:p>
          <a:p>
            <a:r>
              <a:rPr lang="fr-FR" dirty="0"/>
              <a:t>Ex; succession. Un </a:t>
            </a:r>
            <a:r>
              <a:rPr lang="fr-FR" dirty="0" err="1"/>
              <a:t>foetus</a:t>
            </a:r>
            <a:r>
              <a:rPr lang="fr-FR" dirty="0"/>
              <a:t> peut avoir un héritage, mais on ne peut pas liquider la succession tant qu’il n’est pas né.</a:t>
            </a:r>
          </a:p>
        </p:txBody>
      </p:sp>
    </p:spTree>
    <p:extLst>
      <p:ext uri="{BB962C8B-B14F-4D97-AF65-F5344CB8AC3E}">
        <p14:creationId xmlns:p14="http://schemas.microsoft.com/office/powerpoint/2010/main" val="60807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Absence:</a:t>
            </a:r>
          </a:p>
          <a:p>
            <a:r>
              <a:rPr lang="fr-FR" dirty="0"/>
              <a:t>Art.84 </a:t>
            </a:r>
            <a:r>
              <a:rPr lang="fr-FR" dirty="0" err="1"/>
              <a:t>CcQ</a:t>
            </a:r>
            <a:r>
              <a:rPr lang="fr-FR" dirty="0"/>
              <a:t>:  L’absent est celui qui, alors qu’il avait son domicile au Québec, a cessé d’y paraître sans donner de nouvelles et sans que l’on sache s’il vit encore.</a:t>
            </a:r>
          </a:p>
          <a:p>
            <a:r>
              <a:rPr lang="fr-FR" dirty="0"/>
              <a:t>Éléments importants: </a:t>
            </a:r>
          </a:p>
          <a:p>
            <a:r>
              <a:rPr lang="fr-FR" dirty="0"/>
              <a:t>1-Domicile au Québec</a:t>
            </a:r>
          </a:p>
          <a:p>
            <a:r>
              <a:rPr lang="fr-FR" dirty="0"/>
              <a:t>2-Cessé de paraître à son domicile</a:t>
            </a:r>
          </a:p>
          <a:p>
            <a:r>
              <a:rPr lang="fr-FR" dirty="0"/>
              <a:t>3- On a pas de nouvelles</a:t>
            </a:r>
          </a:p>
          <a:p>
            <a:r>
              <a:rPr lang="fr-FR" dirty="0"/>
              <a:t>-&gt; il faut qu’il soit empêché de te donner des nouvelles, ce n’est pas car il refuse</a:t>
            </a:r>
          </a:p>
          <a:p>
            <a:r>
              <a:rPr lang="fr-FR" dirty="0"/>
              <a:t>-&gt; vise autant empêchement coercitif (on l’en empêche ex: kidnappé) ou simplement car disparu</a:t>
            </a:r>
          </a:p>
          <a:p>
            <a:r>
              <a:rPr lang="fr-FR" dirty="0"/>
              <a:t>-&gt; nouvelles: comprend opérations bancaires, appels, …</a:t>
            </a:r>
          </a:p>
          <a:p>
            <a:pPr marL="0" marR="0" lvl="0" indent="0" defTabSz="457200" eaLnBrk="1" fontAlgn="auto" latinLnBrk="0" hangingPunct="1">
              <a:lnSpc>
                <a:spcPct val="125000"/>
              </a:lnSpc>
              <a:spcBef>
                <a:spcPts val="0"/>
              </a:spcBef>
              <a:spcAft>
                <a:spcPts val="0"/>
              </a:spcAft>
              <a:buClrTx/>
              <a:buSzTx/>
              <a:buFontTx/>
              <a:buNone/>
              <a:tabLst/>
              <a:defRPr/>
            </a:pPr>
            <a:r>
              <a:rPr lang="fr-FR" dirty="0"/>
              <a:t>4-On ne sait pas s’il est mort ou vivant</a:t>
            </a:r>
          </a:p>
          <a:p>
            <a:r>
              <a:rPr lang="fr-FR" dirty="0"/>
              <a:t>On ne peut pas savoir, par un ensemble de fait, s’il est encore en vie ou non.</a:t>
            </a:r>
          </a:p>
          <a:p>
            <a:r>
              <a:rPr lang="fr-FR" dirty="0"/>
              <a:t>Question fondamentale: Est-il encore en vie?</a:t>
            </a:r>
          </a:p>
          <a:p>
            <a:r>
              <a:rPr lang="fr-FR" dirty="0"/>
              <a:t>Tu dois avoir un doute sérieux sur </a:t>
            </a:r>
            <a:r>
              <a:rPr lang="fr-FR" dirty="0" err="1"/>
              <a:t>ecq</a:t>
            </a:r>
            <a:r>
              <a:rPr lang="fr-FR" dirty="0"/>
              <a:t> il est encore en vie car tu ne peux pas prouver qu’il est décédé</a:t>
            </a:r>
          </a:p>
          <a:p>
            <a:r>
              <a:rPr lang="fr-FR" dirty="0"/>
              <a:t>Ex: Ton frère s’en va dans une secte et il arrête de t’envoyer des nouvelles. Il n’est PAS absent au sens du Code Civil, car tu sais qu’il est encore vivant. </a:t>
            </a:r>
          </a:p>
          <a:p>
            <a:endParaRPr lang="fr-FR" dirty="0"/>
          </a:p>
          <a:p>
            <a:r>
              <a:rPr lang="fr-FR" dirty="0"/>
              <a:t>Lorsque tu es absent, on désigne quelqu’un (un tuteur à l’absent) pour exercer les droits que tu possèdes et ne peux pas exercer. Sinon, ta personnalité juridique s’éteint.</a:t>
            </a:r>
          </a:p>
          <a:p>
            <a:r>
              <a:rPr lang="fr-FR" dirty="0"/>
              <a:t>Souvent ce sera un membre de la famille qui s’en occupera, sans quoi tu peux demander au tribunal de te désigner un tuteur a l’absent et de constater ton absence.</a:t>
            </a:r>
          </a:p>
          <a:p>
            <a:r>
              <a:rPr lang="fr-FR" dirty="0"/>
              <a:t>C’est une question de faits:</a:t>
            </a:r>
          </a:p>
          <a:p>
            <a:r>
              <a:rPr lang="fr-FR" dirty="0"/>
              <a:t>-N’a pas a être déclaré absent au sens du </a:t>
            </a:r>
            <a:r>
              <a:rPr lang="fr-FR" dirty="0" err="1"/>
              <a:t>CcQ</a:t>
            </a:r>
            <a:r>
              <a:rPr lang="fr-FR" dirty="0"/>
              <a:t>. </a:t>
            </a:r>
          </a:p>
          <a:p>
            <a:r>
              <a:rPr lang="fr-FR" dirty="0"/>
              <a:t>Si tu es absent, tu ne peux exercer tes droits civils: peut causer préjudices à ta famille, ou créanciers d’obligations.</a:t>
            </a:r>
          </a:p>
          <a:p>
            <a:r>
              <a:rPr lang="fr-FR" dirty="0"/>
              <a:t>Régime de l’absence peut aussi être utilisé si l’absent a donné une procuration de gérer ses biens et d’exercer ses droits civil avant qu’il disparaisse.</a:t>
            </a:r>
          </a:p>
          <a:p>
            <a:r>
              <a:rPr lang="fr-FR" dirty="0"/>
              <a:t>-Se termine lors de la réapparition, ou la mort de la personne</a:t>
            </a:r>
          </a:p>
          <a:p>
            <a:endParaRPr lang="fr-FR" dirty="0"/>
          </a:p>
          <a:p>
            <a:r>
              <a:rPr lang="fr-FR" dirty="0"/>
              <a:t>Présomption de vie: 7 ans (après tu es considéré comme décédé).</a:t>
            </a:r>
          </a:p>
          <a:p>
            <a:r>
              <a:rPr lang="fr-FR" dirty="0"/>
              <a:t>Un tiers peut demander un jugement déclaratif de décès après 7 ans.</a:t>
            </a:r>
          </a:p>
          <a:p>
            <a:r>
              <a:rPr lang="fr-FR" dirty="0"/>
              <a:t>Tu es présumé vivant lors des 7 ans.</a:t>
            </a:r>
          </a:p>
        </p:txBody>
      </p:sp>
    </p:spTree>
    <p:extLst>
      <p:ext uri="{BB962C8B-B14F-4D97-AF65-F5344CB8AC3E}">
        <p14:creationId xmlns:p14="http://schemas.microsoft.com/office/powerpoint/2010/main" val="3984774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QC, pour établir un décès, ça prend un corps/ parties de corps. </a:t>
            </a:r>
          </a:p>
          <a:p>
            <a:r>
              <a:rPr lang="fr-FR" dirty="0"/>
              <a:t>Il y a certaines situations ou on ne peut retrouver le corps. Peut-on faire déclarer cette personne décédée?</a:t>
            </a:r>
          </a:p>
          <a:p>
            <a:endParaRPr lang="fr-FR" dirty="0"/>
          </a:p>
          <a:p>
            <a:r>
              <a:rPr lang="fr-FR" dirty="0"/>
              <a:t>Art.92 : Lorsqu’il s’est écoulé sept ans depuis la disparition, le jugement déclaratif de décès peut être prononcé, à la demande de tout </a:t>
            </a:r>
            <a:r>
              <a:rPr lang="fr-FR" dirty="0" err="1"/>
              <a:t>intêréssé</a:t>
            </a:r>
            <a:r>
              <a:rPr lang="fr-FR" dirty="0"/>
              <a:t>, y compris le curateur public et le ministre du Revenu dans ses fonctions d’administrateur provisoire de biens.</a:t>
            </a:r>
          </a:p>
          <a:p>
            <a:r>
              <a:rPr lang="fr-FR" dirty="0"/>
              <a:t>Al. 2: on pourrait demander un jugement déclaratif de décès de la personne dont on a toujours pas retrouvé le corps, lorsque le mort est tenue pour </a:t>
            </a:r>
            <a:r>
              <a:rPr lang="fr-FR" b="1" u="sng" dirty="0"/>
              <a:t>certaine</a:t>
            </a:r>
            <a:r>
              <a:rPr lang="fr-FR" dirty="0"/>
              <a:t>.</a:t>
            </a:r>
          </a:p>
          <a:p>
            <a:r>
              <a:rPr lang="fr-FR" dirty="0"/>
              <a:t>Comment établir que la mort peut être tenue pour certaine: avec des indices graves, précis et concordants.</a:t>
            </a:r>
          </a:p>
          <a:p>
            <a:r>
              <a:rPr lang="fr-FR" dirty="0"/>
              <a:t>Ex: accident d’avion, et personne est décédée dans l’avion, mais on ne retrouve ni l’avion ni les corps. </a:t>
            </a:r>
          </a:p>
          <a:p>
            <a:r>
              <a:rPr lang="fr-FR" dirty="0"/>
              <a:t>Comment prouver que la mort peut être tenue pour certaine?</a:t>
            </a:r>
          </a:p>
          <a:p>
            <a:r>
              <a:rPr lang="fr-FR" dirty="0"/>
              <a:t>Billet d’avion, carte d’embarquement enregistrée, pilote fait le décompte des passagers, vérification que les bagages des passagers sont dans l’avion, membre de la famille l’a accompagné à l’aéroport= indices graves, précis et concordants. </a:t>
            </a:r>
          </a:p>
          <a:p>
            <a:r>
              <a:rPr lang="fr-FR" dirty="0"/>
              <a:t>Il faut y avoir assez d’éléments pour être certain que la mort a eu lieu.</a:t>
            </a:r>
          </a:p>
          <a:p>
            <a:endParaRPr lang="fr-FR" dirty="0"/>
          </a:p>
          <a:p>
            <a:r>
              <a:rPr lang="fr-FR" dirty="0"/>
              <a:t>Jugement déclaratif décès: pour éviter l’insécurité juridique</a:t>
            </a:r>
          </a:p>
          <a:p>
            <a:r>
              <a:rPr lang="fr-FR" dirty="0"/>
              <a:t>Ses effets: </a:t>
            </a:r>
          </a:p>
          <a:p>
            <a:r>
              <a:rPr lang="fr-FR" dirty="0"/>
              <a:t>Art.95.: Le jugement déclaratif de décès produit les mêmes effets que le décès.</a:t>
            </a:r>
          </a:p>
          <a:p>
            <a:endParaRPr lang="fr-FR" dirty="0"/>
          </a:p>
          <a:p>
            <a:r>
              <a:rPr lang="fr-FR" dirty="0"/>
              <a:t>Date du décès</a:t>
            </a:r>
          </a:p>
          <a:p>
            <a:r>
              <a:rPr lang="fr-FR" dirty="0"/>
              <a:t>Art.94: Après 7 ans, la personne passe d’absente à décédée, sinon plus tôt si on peut affirmer la mort pour certaine.</a:t>
            </a:r>
          </a:p>
          <a:p>
            <a:endParaRPr lang="fr-FR" dirty="0"/>
          </a:p>
          <a:p>
            <a:r>
              <a:rPr lang="fr-FR" dirty="0"/>
              <a:t>Jugement déclaratif de décès ordonne au directeur d’état civil d’émettre un acte de décès.</a:t>
            </a:r>
          </a:p>
          <a:p>
            <a:endParaRPr lang="fr-FR" dirty="0"/>
          </a:p>
          <a:p>
            <a:r>
              <a:rPr lang="fr-FR" dirty="0"/>
              <a:t>Retour:</a:t>
            </a:r>
          </a:p>
          <a:p>
            <a:r>
              <a:rPr lang="fr-FR" dirty="0"/>
              <a:t>Art.97: Les effets du jugement déclaratif cessent au retour de la personne décédée, mais le mariage ou l’union civile demeure dissous.</a:t>
            </a:r>
          </a:p>
          <a:p>
            <a:endParaRPr lang="fr-FR" dirty="0"/>
          </a:p>
          <a:p>
            <a:r>
              <a:rPr lang="fr-FR" dirty="0"/>
              <a:t>Annulation du jugement: Art.98</a:t>
            </a:r>
          </a:p>
          <a:p>
            <a:endParaRPr lang="fr-FR" dirty="0"/>
          </a:p>
          <a:p>
            <a:r>
              <a:rPr lang="fr-FR" dirty="0"/>
              <a:t>Art.99: règles applicables- personne peut reprendre ses biens</a:t>
            </a:r>
          </a:p>
          <a:p>
            <a:endParaRPr lang="fr-FR" dirty="0"/>
          </a:p>
          <a:p>
            <a:r>
              <a:rPr lang="fr-FR" dirty="0"/>
              <a:t>****matière à INTRA*** mise en situation (histoire)</a:t>
            </a:r>
          </a:p>
          <a:p>
            <a:endParaRPr lang="fr-FR" dirty="0"/>
          </a:p>
          <a:p>
            <a:r>
              <a:rPr lang="fr-FR" dirty="0"/>
              <a:t>Art.133.1</a:t>
            </a:r>
          </a:p>
          <a:p>
            <a:r>
              <a:rPr lang="fr-FR" dirty="0"/>
              <a:t>Lorsque la cour reconnaît la culpabilité d’une personne pour des actes ayant causé le décès d’une personne disparue, ou la disparition du corps d’une personne disparue, tout </a:t>
            </a:r>
            <a:r>
              <a:rPr lang="fr-FR" dirty="0" err="1"/>
              <a:t>interessé</a:t>
            </a:r>
            <a:r>
              <a:rPr lang="fr-FR" dirty="0"/>
              <a:t> peut déclarer le décès de l’absent au directeur de l’état civil.</a:t>
            </a:r>
          </a:p>
          <a:p>
            <a:endParaRPr lang="fr-FR" dirty="0"/>
          </a:p>
          <a:p>
            <a:r>
              <a:rPr lang="fr-FR" dirty="0"/>
              <a:t>TOUS les cas ou une personne meurt, on a pas le corps et qqn a été condamné en lien avec le décès de la personne (touche aussi complicité même si l’acte n’est pas la cause directe du décès)</a:t>
            </a:r>
          </a:p>
          <a:p>
            <a:r>
              <a:rPr lang="fr-FR" dirty="0"/>
              <a:t>Chose jugée: les délais d’appel sont expirés.</a:t>
            </a:r>
          </a:p>
          <a:p>
            <a:r>
              <a:rPr lang="fr-FR" dirty="0"/>
              <a:t>Au lieu d’obliger la famille de refaire la preuve et de déposer le jugement, on se dit que si la personne est condamnée au criminel pour meurtre, on a pas besoin du corps.</a:t>
            </a:r>
          </a:p>
          <a:p>
            <a:r>
              <a:rPr lang="fr-FR" dirty="0"/>
              <a:t>Ex: féminicide, cache le corps et n’avoue jamais ou il est. Condamné pour meurtre, pas besoin du corps pour obtenir jugement déclaratif de décès.</a:t>
            </a:r>
          </a:p>
        </p:txBody>
      </p:sp>
    </p:spTree>
    <p:extLst>
      <p:ext uri="{BB962C8B-B14F-4D97-AF65-F5344CB8AC3E}">
        <p14:creationId xmlns:p14="http://schemas.microsoft.com/office/powerpoint/2010/main" val="1181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Jusqu’en 1906, on pouvait déclarer une personne décédée sans qu’elle le soit réellement.</a:t>
            </a:r>
          </a:p>
          <a:p>
            <a:r>
              <a:rPr lang="fr-FR" dirty="0"/>
              <a:t>Ex: Condamné à prison à vie, on la déclarait décédée au civil (liquidation de la succession, ne peut plus contracter…)</a:t>
            </a:r>
          </a:p>
          <a:p>
            <a:r>
              <a:rPr lang="fr-FR" dirty="0"/>
              <a:t>Ex: Lorsqu’on fait nos vœux perpétuels et </a:t>
            </a:r>
            <a:r>
              <a:rPr lang="fr-FR" dirty="0" err="1"/>
              <a:t>solonnels</a:t>
            </a:r>
            <a:r>
              <a:rPr lang="fr-FR" dirty="0"/>
              <a:t> en rentrant dans une communauté (ex: pauvreté, chasteté et obéissance chez les religieuses). Dès que tu prononçais tes vœux, tu avais une nouvelle identité et au niveau du droit civil tu étais décédé et on pouvait liquider ta succession. Il étais très improbable que tu sortes de la communauté.</a:t>
            </a:r>
          </a:p>
          <a:p>
            <a:endParaRPr lang="fr-FR" dirty="0"/>
          </a:p>
          <a:p>
            <a:r>
              <a:rPr lang="fr-FR" dirty="0"/>
              <a:t>A partir de 1906, seule la mort biologique existe.</a:t>
            </a:r>
          </a:p>
        </p:txBody>
      </p:sp>
    </p:spTree>
    <p:extLst>
      <p:ext uri="{BB962C8B-B14F-4D97-AF65-F5344CB8AC3E}">
        <p14:creationId xmlns:p14="http://schemas.microsoft.com/office/powerpoint/2010/main" val="411082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laisse à la médecine la définition de la mort. Lien avec les avancées de la médecine, il existe plusieurs morts, médicalement parlant, possible.</a:t>
            </a:r>
          </a:p>
        </p:txBody>
      </p:sp>
    </p:spTree>
    <p:extLst>
      <p:ext uri="{BB962C8B-B14F-4D97-AF65-F5344CB8AC3E}">
        <p14:creationId xmlns:p14="http://schemas.microsoft.com/office/powerpoint/2010/main" val="2995857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 name="Shape 9"/>
          <p:cNvSpPr/>
          <p:nvPr/>
        </p:nvSpPr>
        <p:spPr>
          <a:xfrm>
            <a:off x="1" y="5779462"/>
            <a:ext cx="9152343" cy="1080126"/>
          </a:xfrm>
          <a:prstGeom prst="rect">
            <a:avLst/>
          </a:prstGeom>
          <a:solidFill>
            <a:srgbClr val="514843"/>
          </a:solidFill>
          <a:ln w="12700">
            <a:miter lim="400000"/>
          </a:ln>
        </p:spPr>
        <p:txBody>
          <a:bodyPr lIns="0" tIns="0" rIns="0" bIns="0" anchor="ctr"/>
          <a:lstStyle/>
          <a:p>
            <a:pPr lvl="0" algn="ctr">
              <a:defRPr>
                <a:solidFill>
                  <a:srgbClr val="FFFFFF"/>
                </a:solidFill>
                <a:latin typeface="Euphemia"/>
                <a:ea typeface="Euphemia"/>
                <a:cs typeface="Euphemia"/>
                <a:sym typeface="Euphemia"/>
              </a:defRPr>
            </a:pPr>
            <a:endParaRPr/>
          </a:p>
        </p:txBody>
      </p:sp>
      <p:sp>
        <p:nvSpPr>
          <p:cNvPr id="10" name="Shape 10"/>
          <p:cNvSpPr/>
          <p:nvPr/>
        </p:nvSpPr>
        <p:spPr>
          <a:xfrm>
            <a:off x="1" y="0"/>
            <a:ext cx="9152343" cy="1080126"/>
          </a:xfrm>
          <a:prstGeom prst="rect">
            <a:avLst/>
          </a:prstGeom>
          <a:solidFill>
            <a:srgbClr val="514843"/>
          </a:solidFill>
          <a:ln w="12700">
            <a:miter lim="400000"/>
          </a:ln>
        </p:spPr>
        <p:txBody>
          <a:bodyPr lIns="0" tIns="0" rIns="0" bIns="0" anchor="ctr"/>
          <a:lstStyle/>
          <a:p>
            <a:pPr lvl="0" algn="ctr">
              <a:defRPr>
                <a:solidFill>
                  <a:srgbClr val="FFFFFF"/>
                </a:solidFill>
                <a:latin typeface="Euphemia"/>
                <a:ea typeface="Euphemia"/>
                <a:cs typeface="Euphemia"/>
                <a:sym typeface="Euphemia"/>
              </a:defRPr>
            </a:pPr>
            <a:endParaRPr/>
          </a:p>
        </p:txBody>
      </p:sp>
      <p:sp>
        <p:nvSpPr>
          <p:cNvPr id="11" name="Shape 11"/>
          <p:cNvSpPr>
            <a:spLocks noGrp="1"/>
          </p:cNvSpPr>
          <p:nvPr>
            <p:ph type="title"/>
          </p:nvPr>
        </p:nvSpPr>
        <p:spPr>
          <a:xfrm>
            <a:off x="829431" y="2292627"/>
            <a:ext cx="7579285" cy="2220205"/>
          </a:xfrm>
          <a:prstGeom prst="rect">
            <a:avLst/>
          </a:prstGeom>
        </p:spPr>
        <p:txBody>
          <a:bodyPr anchor="ctr"/>
          <a:lstStyle>
            <a:lvl1pPr>
              <a:defRPr sz="4400" cap="all"/>
            </a:lvl1pPr>
          </a:lstStyle>
          <a:p>
            <a:pPr lvl="0">
              <a:defRPr sz="1800" cap="none">
                <a:solidFill>
                  <a:srgbClr val="000000"/>
                </a:solidFill>
              </a:defRPr>
            </a:pPr>
            <a:r>
              <a:rPr sz="4400" cap="all">
                <a:solidFill>
                  <a:srgbClr val="514843"/>
                </a:solidFill>
              </a:rPr>
              <a:t>Title Text</a:t>
            </a:r>
          </a:p>
        </p:txBody>
      </p:sp>
      <p:sp>
        <p:nvSpPr>
          <p:cNvPr id="12" name="Shape 12"/>
          <p:cNvSpPr>
            <a:spLocks noGrp="1"/>
          </p:cNvSpPr>
          <p:nvPr>
            <p:ph type="body" idx="1"/>
          </p:nvPr>
        </p:nvSpPr>
        <p:spPr>
          <a:xfrm>
            <a:off x="829430" y="4512829"/>
            <a:ext cx="7579286" cy="955786"/>
          </a:xfrm>
          <a:prstGeom prst="rect">
            <a:avLst/>
          </a:prstGeom>
        </p:spPr>
        <p:txBody>
          <a:bodyPr/>
          <a:lstStyle>
            <a:lvl1pPr marL="0" indent="0">
              <a:spcBef>
                <a:spcPts val="0"/>
              </a:spcBef>
              <a:buSzTx/>
              <a:buFontTx/>
              <a:buNone/>
              <a:defRPr sz="1800"/>
            </a:lvl1pPr>
            <a:lvl2pPr marL="0" indent="0">
              <a:spcBef>
                <a:spcPts val="0"/>
              </a:spcBef>
              <a:buSzTx/>
              <a:buFontTx/>
              <a:buNone/>
              <a:defRPr sz="1800"/>
            </a:lvl2pPr>
            <a:lvl3pPr marL="0" indent="0">
              <a:spcBef>
                <a:spcPts val="0"/>
              </a:spcBef>
              <a:buSzTx/>
              <a:buFontTx/>
              <a:buNone/>
              <a:defRPr sz="1800"/>
            </a:lvl3pPr>
            <a:lvl4pPr marL="0" indent="0">
              <a:spcBef>
                <a:spcPts val="0"/>
              </a:spcBef>
              <a:buSzTx/>
              <a:buFontTx/>
              <a:buNone/>
              <a:defRPr sz="1800"/>
            </a:lvl4pPr>
            <a:lvl5pPr marL="0" indent="0">
              <a:spcBef>
                <a:spcPts val="0"/>
              </a:spcBef>
              <a:buSzTx/>
              <a:buFontTx/>
              <a:buNone/>
              <a:defRPr sz="1800"/>
            </a:lvl5pPr>
          </a:lstStyle>
          <a:p>
            <a:pPr lvl="0">
              <a:defRPr>
                <a:solidFill>
                  <a:srgbClr val="000000"/>
                </a:solidFill>
              </a:defRPr>
            </a:pPr>
            <a:r>
              <a:rPr>
                <a:solidFill>
                  <a:srgbClr val="514843"/>
                </a:solidFill>
              </a:rPr>
              <a:t>Body Level One</a:t>
            </a:r>
          </a:p>
          <a:p>
            <a:pPr lvl="1">
              <a:defRPr>
                <a:solidFill>
                  <a:srgbClr val="000000"/>
                </a:solidFill>
              </a:defRPr>
            </a:pPr>
            <a:r>
              <a:rPr>
                <a:solidFill>
                  <a:srgbClr val="514843"/>
                </a:solidFill>
              </a:rPr>
              <a:t>Body Level Two</a:t>
            </a:r>
          </a:p>
          <a:p>
            <a:pPr lvl="2">
              <a:defRPr>
                <a:solidFill>
                  <a:srgbClr val="000000"/>
                </a:solidFill>
              </a:defRPr>
            </a:pPr>
            <a:r>
              <a:rPr>
                <a:solidFill>
                  <a:srgbClr val="514843"/>
                </a:solidFill>
              </a:rPr>
              <a:t>Body Level Three</a:t>
            </a:r>
          </a:p>
          <a:p>
            <a:pPr lvl="3">
              <a:defRPr>
                <a:solidFill>
                  <a:srgbClr val="000000"/>
                </a:solidFill>
              </a:defRPr>
            </a:pPr>
            <a:r>
              <a:rPr>
                <a:solidFill>
                  <a:srgbClr val="514843"/>
                </a:solidFill>
              </a:rPr>
              <a:t>Body Level Four</a:t>
            </a:r>
          </a:p>
          <a:p>
            <a:pPr lvl="4">
              <a:defRPr>
                <a:solidFill>
                  <a:srgbClr val="000000"/>
                </a:solidFill>
              </a:defRPr>
            </a:pPr>
            <a:r>
              <a:rPr>
                <a:solidFill>
                  <a:srgbClr val="514843"/>
                </a:solidFill>
              </a:rPr>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rPr/>
              <a:pPr lvl="0"/>
              <a:t>‹n°›</a:t>
            </a:fld>
            <a:endParaRPr/>
          </a:p>
        </p:txBody>
      </p:sp>
      <p:pic>
        <p:nvPicPr>
          <p:cNvPr id="14" name="image1.png"/>
          <p:cNvPicPr/>
          <p:nvPr/>
        </p:nvPicPr>
        <p:blipFill>
          <a:blip r:embed="rId2" cstate="print"/>
          <a:stretch>
            <a:fillRect/>
          </a:stretch>
        </p:blipFill>
        <p:spPr>
          <a:xfrm>
            <a:off x="994239" y="1"/>
            <a:ext cx="1311841" cy="2292625"/>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with Picture">
    <p:spTree>
      <p:nvGrpSpPr>
        <p:cNvPr id="1" name=""/>
        <p:cNvGrpSpPr/>
        <p:nvPr/>
      </p:nvGrpSpPr>
      <p:grpSpPr>
        <a:xfrm>
          <a:off x="0" y="0"/>
          <a:ext cx="0" cy="0"/>
          <a:chOff x="0" y="0"/>
          <a:chExt cx="0" cy="0"/>
        </a:xfrm>
      </p:grpSpPr>
      <p:grpSp>
        <p:nvGrpSpPr>
          <p:cNvPr id="22" name="Group 22"/>
          <p:cNvGrpSpPr/>
          <p:nvPr/>
        </p:nvGrpSpPr>
        <p:grpSpPr>
          <a:xfrm>
            <a:off x="0" y="5648088"/>
            <a:ext cx="9152343" cy="63141"/>
            <a:chOff x="0" y="0"/>
            <a:chExt cx="12190412" cy="63140"/>
          </a:xfrm>
        </p:grpSpPr>
        <p:sp>
          <p:nvSpPr>
            <p:cNvPr id="20" name="Shape 20"/>
            <p:cNvSpPr/>
            <p:nvPr/>
          </p:nvSpPr>
          <p:spPr>
            <a:xfrm flipH="1">
              <a:off x="0" y="0"/>
              <a:ext cx="12190412" cy="0"/>
            </a:xfrm>
            <a:prstGeom prst="line">
              <a:avLst/>
            </a:prstGeom>
            <a:noFill/>
            <a:ln w="381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sp>
          <p:nvSpPr>
            <p:cNvPr id="21" name="Shape 21"/>
            <p:cNvSpPr/>
            <p:nvPr/>
          </p:nvSpPr>
          <p:spPr>
            <a:xfrm flipH="1">
              <a:off x="0" y="63140"/>
              <a:ext cx="12190412" cy="1"/>
            </a:xfrm>
            <a:prstGeom prst="line">
              <a:avLst/>
            </a:prstGeom>
            <a:noFill/>
            <a:ln w="127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grpSp>
      <p:grpSp>
        <p:nvGrpSpPr>
          <p:cNvPr id="25" name="Group 25"/>
          <p:cNvGrpSpPr/>
          <p:nvPr/>
        </p:nvGrpSpPr>
        <p:grpSpPr>
          <a:xfrm>
            <a:off x="0" y="1143266"/>
            <a:ext cx="9152343" cy="63141"/>
            <a:chOff x="0" y="0"/>
            <a:chExt cx="12190412" cy="63140"/>
          </a:xfrm>
        </p:grpSpPr>
        <p:sp>
          <p:nvSpPr>
            <p:cNvPr id="23" name="Shape 23"/>
            <p:cNvSpPr/>
            <p:nvPr/>
          </p:nvSpPr>
          <p:spPr>
            <a:xfrm>
              <a:off x="0" y="63140"/>
              <a:ext cx="12190412" cy="1"/>
            </a:xfrm>
            <a:prstGeom prst="line">
              <a:avLst/>
            </a:prstGeom>
            <a:noFill/>
            <a:ln w="381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sp>
          <p:nvSpPr>
            <p:cNvPr id="24" name="Shape 24"/>
            <p:cNvSpPr/>
            <p:nvPr/>
          </p:nvSpPr>
          <p:spPr>
            <a:xfrm>
              <a:off x="0" y="0"/>
              <a:ext cx="12190412" cy="0"/>
            </a:xfrm>
            <a:prstGeom prst="line">
              <a:avLst/>
            </a:prstGeom>
            <a:noFill/>
            <a:ln w="127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grpSp>
      <p:sp>
        <p:nvSpPr>
          <p:cNvPr id="26" name="Shape 26"/>
          <p:cNvSpPr/>
          <p:nvPr/>
        </p:nvSpPr>
        <p:spPr>
          <a:xfrm>
            <a:off x="1" y="5779462"/>
            <a:ext cx="9152343" cy="1080126"/>
          </a:xfrm>
          <a:prstGeom prst="rect">
            <a:avLst/>
          </a:prstGeom>
          <a:solidFill>
            <a:srgbClr val="514843"/>
          </a:solidFill>
          <a:ln w="12700">
            <a:miter lim="400000"/>
          </a:ln>
        </p:spPr>
        <p:txBody>
          <a:bodyPr lIns="0" tIns="0" rIns="0" bIns="0" anchor="ctr"/>
          <a:lstStyle/>
          <a:p>
            <a:pPr lvl="0" algn="ctr">
              <a:defRPr>
                <a:solidFill>
                  <a:srgbClr val="FFFFFF"/>
                </a:solidFill>
                <a:latin typeface="Euphemia"/>
                <a:ea typeface="Euphemia"/>
                <a:cs typeface="Euphemia"/>
                <a:sym typeface="Euphemia"/>
              </a:defRPr>
            </a:pPr>
            <a:endParaRPr/>
          </a:p>
        </p:txBody>
      </p:sp>
      <p:sp>
        <p:nvSpPr>
          <p:cNvPr id="27" name="Shape 27"/>
          <p:cNvSpPr/>
          <p:nvPr/>
        </p:nvSpPr>
        <p:spPr>
          <a:xfrm>
            <a:off x="1" y="0"/>
            <a:ext cx="9152343" cy="1080126"/>
          </a:xfrm>
          <a:prstGeom prst="rect">
            <a:avLst/>
          </a:prstGeom>
          <a:solidFill>
            <a:srgbClr val="514843"/>
          </a:solidFill>
          <a:ln w="12700">
            <a:miter lim="400000"/>
          </a:ln>
        </p:spPr>
        <p:txBody>
          <a:bodyPr lIns="0" tIns="0" rIns="0" bIns="0" anchor="ctr"/>
          <a:lstStyle/>
          <a:p>
            <a:pPr lvl="0" algn="ctr">
              <a:defRPr>
                <a:solidFill>
                  <a:srgbClr val="FFFFFF"/>
                </a:solidFill>
                <a:latin typeface="Euphemia"/>
                <a:ea typeface="Euphemia"/>
                <a:cs typeface="Euphemia"/>
                <a:sym typeface="Euphemia"/>
              </a:defRPr>
            </a:pPr>
            <a:endParaRPr/>
          </a:p>
        </p:txBody>
      </p:sp>
      <p:sp>
        <p:nvSpPr>
          <p:cNvPr id="28" name="Shape 28"/>
          <p:cNvSpPr>
            <a:spLocks noGrp="1"/>
          </p:cNvSpPr>
          <p:nvPr>
            <p:ph type="title"/>
          </p:nvPr>
        </p:nvSpPr>
        <p:spPr>
          <a:xfrm>
            <a:off x="829431" y="2292627"/>
            <a:ext cx="4304462" cy="2220205"/>
          </a:xfrm>
          <a:prstGeom prst="rect">
            <a:avLst/>
          </a:prstGeom>
        </p:spPr>
        <p:txBody>
          <a:bodyPr anchor="ctr"/>
          <a:lstStyle>
            <a:lvl1pPr>
              <a:defRPr sz="4400" cap="all"/>
            </a:lvl1pPr>
          </a:lstStyle>
          <a:p>
            <a:pPr lvl="0">
              <a:defRPr sz="1800" cap="none">
                <a:solidFill>
                  <a:srgbClr val="000000"/>
                </a:solidFill>
              </a:defRPr>
            </a:pPr>
            <a:r>
              <a:rPr sz="4400" cap="all">
                <a:solidFill>
                  <a:srgbClr val="514843"/>
                </a:solidFill>
              </a:rPr>
              <a:t>Title Text</a:t>
            </a:r>
          </a:p>
        </p:txBody>
      </p:sp>
      <p:sp>
        <p:nvSpPr>
          <p:cNvPr id="29" name="Shape 29"/>
          <p:cNvSpPr>
            <a:spLocks noGrp="1"/>
          </p:cNvSpPr>
          <p:nvPr>
            <p:ph type="body" idx="1"/>
          </p:nvPr>
        </p:nvSpPr>
        <p:spPr>
          <a:xfrm>
            <a:off x="829431" y="4512829"/>
            <a:ext cx="4304462" cy="955786"/>
          </a:xfrm>
          <a:prstGeom prst="rect">
            <a:avLst/>
          </a:prstGeom>
        </p:spPr>
        <p:txBody>
          <a:bodyPr/>
          <a:lstStyle>
            <a:lvl1pPr marL="0" indent="0">
              <a:spcBef>
                <a:spcPts val="0"/>
              </a:spcBef>
              <a:buSzTx/>
              <a:buFontTx/>
              <a:buNone/>
              <a:defRPr sz="1800"/>
            </a:lvl1pPr>
            <a:lvl2pPr marL="0" indent="0">
              <a:spcBef>
                <a:spcPts val="0"/>
              </a:spcBef>
              <a:buSzTx/>
              <a:buFontTx/>
              <a:buNone/>
              <a:defRPr sz="1800"/>
            </a:lvl2pPr>
            <a:lvl3pPr marL="0" indent="0">
              <a:spcBef>
                <a:spcPts val="0"/>
              </a:spcBef>
              <a:buSzTx/>
              <a:buFontTx/>
              <a:buNone/>
              <a:defRPr sz="1800"/>
            </a:lvl3pPr>
            <a:lvl4pPr marL="0" indent="0">
              <a:spcBef>
                <a:spcPts val="0"/>
              </a:spcBef>
              <a:buSzTx/>
              <a:buFontTx/>
              <a:buNone/>
              <a:defRPr sz="1800"/>
            </a:lvl4pPr>
            <a:lvl5pPr marL="0" indent="0">
              <a:spcBef>
                <a:spcPts val="0"/>
              </a:spcBef>
              <a:buSzTx/>
              <a:buFontTx/>
              <a:buNone/>
              <a:defRPr sz="1800"/>
            </a:lvl5pPr>
          </a:lstStyle>
          <a:p>
            <a:pPr lvl="0">
              <a:defRPr>
                <a:solidFill>
                  <a:srgbClr val="000000"/>
                </a:solidFill>
              </a:defRPr>
            </a:pPr>
            <a:r>
              <a:rPr>
                <a:solidFill>
                  <a:srgbClr val="514843"/>
                </a:solidFill>
              </a:rPr>
              <a:t>Body Level One</a:t>
            </a:r>
          </a:p>
          <a:p>
            <a:pPr lvl="1">
              <a:defRPr>
                <a:solidFill>
                  <a:srgbClr val="000000"/>
                </a:solidFill>
              </a:defRPr>
            </a:pPr>
            <a:r>
              <a:rPr>
                <a:solidFill>
                  <a:srgbClr val="514843"/>
                </a:solidFill>
              </a:rPr>
              <a:t>Body Level Two</a:t>
            </a:r>
          </a:p>
          <a:p>
            <a:pPr lvl="2">
              <a:defRPr>
                <a:solidFill>
                  <a:srgbClr val="000000"/>
                </a:solidFill>
              </a:defRPr>
            </a:pPr>
            <a:r>
              <a:rPr>
                <a:solidFill>
                  <a:srgbClr val="514843"/>
                </a:solidFill>
              </a:rPr>
              <a:t>Body Level Three</a:t>
            </a:r>
          </a:p>
          <a:p>
            <a:pPr lvl="3">
              <a:defRPr>
                <a:solidFill>
                  <a:srgbClr val="000000"/>
                </a:solidFill>
              </a:defRPr>
            </a:pPr>
            <a:r>
              <a:rPr>
                <a:solidFill>
                  <a:srgbClr val="514843"/>
                </a:solidFill>
              </a:rPr>
              <a:t>Body Level Four</a:t>
            </a:r>
          </a:p>
          <a:p>
            <a:pPr lvl="4">
              <a:defRPr>
                <a:solidFill>
                  <a:srgbClr val="000000"/>
                </a:solidFill>
              </a:defRPr>
            </a:pPr>
            <a:r>
              <a:rPr>
                <a:solidFill>
                  <a:srgbClr val="514843"/>
                </a:solidFill>
              </a:rPr>
              <a:t>Body Level Five</a:t>
            </a:r>
          </a:p>
        </p:txBody>
      </p:sp>
      <p:pic>
        <p:nvPicPr>
          <p:cNvPr id="30" name="image1.png"/>
          <p:cNvPicPr/>
          <p:nvPr/>
        </p:nvPicPr>
        <p:blipFill>
          <a:blip r:embed="rId2" cstate="print"/>
          <a:stretch>
            <a:fillRect/>
          </a:stretch>
        </p:blipFill>
        <p:spPr>
          <a:xfrm>
            <a:off x="995318" y="1"/>
            <a:ext cx="1311838" cy="2292625"/>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defRPr>
            </a:pPr>
            <a:r>
              <a:rPr sz="2800">
                <a:solidFill>
                  <a:srgbClr val="514843"/>
                </a:solidFill>
              </a:rPr>
              <a:t>Title Text</a:t>
            </a:r>
          </a:p>
        </p:txBody>
      </p:sp>
      <p:sp>
        <p:nvSpPr>
          <p:cNvPr id="46" name="Shape 46"/>
          <p:cNvSpPr>
            <a:spLocks noGrp="1"/>
          </p:cNvSpPr>
          <p:nvPr>
            <p:ph type="body" idx="1"/>
          </p:nvPr>
        </p:nvSpPr>
        <p:spPr>
          <a:xfrm>
            <a:off x="829431" y="1600571"/>
            <a:ext cx="3689538" cy="5259018"/>
          </a:xfrm>
          <a:prstGeom prst="rect">
            <a:avLst/>
          </a:prstGeom>
        </p:spPr>
        <p:txBody>
          <a:bodyPr/>
          <a:lstStyle/>
          <a:p>
            <a:pPr lvl="0">
              <a:defRPr sz="1800">
                <a:solidFill>
                  <a:srgbClr val="000000"/>
                </a:solidFill>
              </a:defRPr>
            </a:pPr>
            <a:r>
              <a:rPr sz="2000">
                <a:solidFill>
                  <a:srgbClr val="514843"/>
                </a:solidFill>
              </a:rPr>
              <a:t>Body Level One</a:t>
            </a:r>
          </a:p>
          <a:p>
            <a:pPr lvl="1">
              <a:defRPr sz="1800">
                <a:solidFill>
                  <a:srgbClr val="000000"/>
                </a:solidFill>
              </a:defRPr>
            </a:pPr>
            <a:r>
              <a:rPr sz="2000">
                <a:solidFill>
                  <a:srgbClr val="514843"/>
                </a:solidFill>
              </a:rPr>
              <a:t>Body Level Two</a:t>
            </a:r>
          </a:p>
          <a:p>
            <a:pPr lvl="2">
              <a:defRPr sz="1800">
                <a:solidFill>
                  <a:srgbClr val="000000"/>
                </a:solidFill>
              </a:defRPr>
            </a:pPr>
            <a:r>
              <a:rPr sz="2000">
                <a:solidFill>
                  <a:srgbClr val="514843"/>
                </a:solidFill>
              </a:rPr>
              <a:t>Body Level Three</a:t>
            </a:r>
          </a:p>
          <a:p>
            <a:pPr lvl="3">
              <a:defRPr sz="1800">
                <a:solidFill>
                  <a:srgbClr val="000000"/>
                </a:solidFill>
              </a:defRPr>
            </a:pPr>
            <a:r>
              <a:rPr sz="2000">
                <a:solidFill>
                  <a:srgbClr val="514843"/>
                </a:solidFill>
              </a:rPr>
              <a:t>Body Level Four</a:t>
            </a:r>
          </a:p>
          <a:p>
            <a:pPr lvl="4">
              <a:defRPr sz="1800">
                <a:solidFill>
                  <a:srgbClr val="000000"/>
                </a:solidFill>
              </a:defRPr>
            </a:pPr>
            <a:r>
              <a:rPr sz="2000">
                <a:solidFill>
                  <a:srgbClr val="514843"/>
                </a:solidFill>
              </a:rPr>
              <a:t>Body Level Five</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rPr/>
              <a:pPr lvl="0"/>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pPr lvl="0">
              <a:defRPr sz="1800">
                <a:solidFill>
                  <a:srgbClr val="000000"/>
                </a:solidFill>
              </a:defRPr>
            </a:pPr>
            <a:r>
              <a:rPr sz="2800">
                <a:solidFill>
                  <a:srgbClr val="514843"/>
                </a:solidFill>
              </a:rPr>
              <a:t>Title Text</a:t>
            </a:r>
          </a:p>
        </p:txBody>
      </p:sp>
      <p:sp>
        <p:nvSpPr>
          <p:cNvPr id="50" name="Shape 50"/>
          <p:cNvSpPr>
            <a:spLocks noGrp="1"/>
          </p:cNvSpPr>
          <p:nvPr>
            <p:ph type="body" idx="1"/>
          </p:nvPr>
        </p:nvSpPr>
        <p:spPr>
          <a:xfrm>
            <a:off x="829431" y="1173434"/>
            <a:ext cx="3692971" cy="1251240"/>
          </a:xfrm>
          <a:prstGeom prst="rect">
            <a:avLst/>
          </a:prstGeom>
        </p:spPr>
        <p:txBody>
          <a:bodyPr anchor="b"/>
          <a:lstStyle>
            <a:lvl1pPr marL="0" indent="0">
              <a:spcBef>
                <a:spcPts val="0"/>
              </a:spcBef>
              <a:buSzTx/>
              <a:buFontTx/>
              <a:buNone/>
              <a:defRPr sz="2400"/>
            </a:lvl1pPr>
            <a:lvl2pPr marL="0" indent="0">
              <a:spcBef>
                <a:spcPts val="0"/>
              </a:spcBef>
              <a:buSzTx/>
              <a:buFontTx/>
              <a:buNone/>
              <a:defRPr sz="2400"/>
            </a:lvl2pPr>
            <a:lvl3pPr marL="0" indent="0">
              <a:spcBef>
                <a:spcPts val="0"/>
              </a:spcBef>
              <a:buSzTx/>
              <a:buFontTx/>
              <a:buNone/>
              <a:defRPr sz="2400"/>
            </a:lvl3pPr>
            <a:lvl4pPr marL="0" indent="0">
              <a:spcBef>
                <a:spcPts val="0"/>
              </a:spcBef>
              <a:buSzTx/>
              <a:buFontTx/>
              <a:buNone/>
              <a:defRPr sz="2400"/>
            </a:lvl4pPr>
            <a:lvl5pPr marL="0" indent="0">
              <a:spcBef>
                <a:spcPts val="0"/>
              </a:spcBef>
              <a:buSzTx/>
              <a:buFontTx/>
              <a:buNone/>
              <a:defRPr sz="2400"/>
            </a:lvl5pPr>
          </a:lstStyle>
          <a:p>
            <a:pPr lvl="0">
              <a:defRPr sz="1800">
                <a:solidFill>
                  <a:srgbClr val="000000"/>
                </a:solidFill>
              </a:defRPr>
            </a:pPr>
            <a:r>
              <a:rPr sz="2400">
                <a:solidFill>
                  <a:srgbClr val="514843"/>
                </a:solidFill>
              </a:rPr>
              <a:t>Body Level One</a:t>
            </a:r>
          </a:p>
          <a:p>
            <a:pPr lvl="1">
              <a:defRPr sz="1800">
                <a:solidFill>
                  <a:srgbClr val="000000"/>
                </a:solidFill>
              </a:defRPr>
            </a:pPr>
            <a:r>
              <a:rPr sz="2400">
                <a:solidFill>
                  <a:srgbClr val="514843"/>
                </a:solidFill>
              </a:rPr>
              <a:t>Body Level Two</a:t>
            </a:r>
          </a:p>
          <a:p>
            <a:pPr lvl="2">
              <a:defRPr sz="1800">
                <a:solidFill>
                  <a:srgbClr val="000000"/>
                </a:solidFill>
              </a:defRPr>
            </a:pPr>
            <a:r>
              <a:rPr sz="2400">
                <a:solidFill>
                  <a:srgbClr val="514843"/>
                </a:solidFill>
              </a:rPr>
              <a:t>Body Level Three</a:t>
            </a:r>
          </a:p>
          <a:p>
            <a:pPr lvl="3">
              <a:defRPr sz="1800">
                <a:solidFill>
                  <a:srgbClr val="000000"/>
                </a:solidFill>
              </a:defRPr>
            </a:pPr>
            <a:r>
              <a:rPr sz="2400">
                <a:solidFill>
                  <a:srgbClr val="514843"/>
                </a:solidFill>
              </a:rPr>
              <a:t>Body Level Four</a:t>
            </a:r>
          </a:p>
          <a:p>
            <a:pPr lvl="4">
              <a:defRPr sz="1800">
                <a:solidFill>
                  <a:srgbClr val="000000"/>
                </a:solidFill>
              </a:defRPr>
            </a:pPr>
            <a:r>
              <a:rPr sz="2400">
                <a:solidFill>
                  <a:srgbClr val="514843"/>
                </a:solidFill>
              </a:rPr>
              <a:t>Body Level Five</a:t>
            </a:r>
          </a:p>
        </p:txBody>
      </p:sp>
      <p:sp>
        <p:nvSpPr>
          <p:cNvPr id="51" name="Shape 51"/>
          <p:cNvSpPr>
            <a:spLocks noGrp="1"/>
          </p:cNvSpPr>
          <p:nvPr>
            <p:ph type="sldNum" sz="quarter" idx="2"/>
          </p:nvPr>
        </p:nvSpPr>
        <p:spPr>
          <a:prstGeom prst="rect">
            <a:avLst/>
          </a:prstGeom>
        </p:spPr>
        <p:txBody>
          <a:bodyPr/>
          <a:lstStyle/>
          <a:p>
            <a:pPr lvl="0"/>
            <a:fld id="{86CB4B4D-7CA3-9044-876B-883B54F8677D}" type="slidenum">
              <a:rPr/>
              <a:pPr lvl="0"/>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lvl1pPr>
              <a:defRPr sz="3200"/>
            </a:lvl1pPr>
          </a:lstStyle>
          <a:p>
            <a:pPr lvl="0">
              <a:defRPr sz="1800">
                <a:solidFill>
                  <a:srgbClr val="000000"/>
                </a:solidFill>
              </a:defRPr>
            </a:pPr>
            <a:r>
              <a:rPr sz="3200">
                <a:solidFill>
                  <a:srgbClr val="514843"/>
                </a:solidFill>
              </a:rPr>
              <a:t>Title Text</a:t>
            </a:r>
          </a:p>
        </p:txBody>
      </p:sp>
      <p:sp>
        <p:nvSpPr>
          <p:cNvPr id="59" name="Shape 59"/>
          <p:cNvSpPr>
            <a:spLocks noGrp="1"/>
          </p:cNvSpPr>
          <p:nvPr>
            <p:ph type="body" idx="1"/>
          </p:nvPr>
        </p:nvSpPr>
        <p:spPr>
          <a:xfrm>
            <a:off x="4235246" y="1600571"/>
            <a:ext cx="4087666" cy="5259018"/>
          </a:xfrm>
          <a:prstGeom prst="rect">
            <a:avLst/>
          </a:prstGeom>
        </p:spPr>
        <p:txBody>
          <a:bodyPr/>
          <a:lstStyle>
            <a:lvl3pPr marL="1200150" indent="-285750"/>
          </a:lstStyle>
          <a:p>
            <a:pPr lvl="0">
              <a:defRPr sz="1800">
                <a:solidFill>
                  <a:srgbClr val="000000"/>
                </a:solidFill>
              </a:defRPr>
            </a:pPr>
            <a:r>
              <a:rPr sz="2000">
                <a:solidFill>
                  <a:srgbClr val="514843"/>
                </a:solidFill>
              </a:rPr>
              <a:t>Body Level One</a:t>
            </a:r>
          </a:p>
          <a:p>
            <a:pPr lvl="1">
              <a:defRPr sz="1800">
                <a:solidFill>
                  <a:srgbClr val="000000"/>
                </a:solidFill>
              </a:defRPr>
            </a:pPr>
            <a:r>
              <a:rPr sz="2000">
                <a:solidFill>
                  <a:srgbClr val="514843"/>
                </a:solidFill>
              </a:rPr>
              <a:t>Body Level Two</a:t>
            </a:r>
          </a:p>
          <a:p>
            <a:pPr lvl="2">
              <a:defRPr sz="1800">
                <a:solidFill>
                  <a:srgbClr val="000000"/>
                </a:solidFill>
              </a:defRPr>
            </a:pPr>
            <a:r>
              <a:rPr sz="2000">
                <a:solidFill>
                  <a:srgbClr val="514843"/>
                </a:solidFill>
              </a:rPr>
              <a:t>Body Level Three</a:t>
            </a:r>
          </a:p>
          <a:p>
            <a:pPr lvl="3">
              <a:defRPr sz="1800">
                <a:solidFill>
                  <a:srgbClr val="000000"/>
                </a:solidFill>
              </a:defRPr>
            </a:pPr>
            <a:r>
              <a:rPr sz="2000">
                <a:solidFill>
                  <a:srgbClr val="514843"/>
                </a:solidFill>
              </a:rPr>
              <a:t>Body Level Four</a:t>
            </a:r>
          </a:p>
          <a:p>
            <a:pPr lvl="4">
              <a:defRPr sz="1800">
                <a:solidFill>
                  <a:srgbClr val="000000"/>
                </a:solidFill>
              </a:defRPr>
            </a:pPr>
            <a:r>
              <a:rPr sz="2000">
                <a:solidFill>
                  <a:srgbClr val="514843"/>
                </a:solidFill>
              </a:rPr>
              <a:t>Body Level Five</a:t>
            </a:r>
          </a:p>
        </p:txBody>
      </p:sp>
      <p:sp>
        <p:nvSpPr>
          <p:cNvPr id="60" name="Shape 60"/>
          <p:cNvSpPr>
            <a:spLocks noGrp="1"/>
          </p:cNvSpPr>
          <p:nvPr>
            <p:ph type="sldNum" sz="quarter" idx="2"/>
          </p:nvPr>
        </p:nvSpPr>
        <p:spPr>
          <a:prstGeom prst="rect">
            <a:avLst/>
          </a:prstGeom>
        </p:spPr>
        <p:txBody>
          <a:bodyPr/>
          <a:lstStyle/>
          <a:p>
            <a:pPr lvl="0"/>
            <a:fld id="{86CB4B4D-7CA3-9044-876B-883B54F8677D}" type="slidenum">
              <a:rPr/>
              <a:pPr lvl="0"/>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lvl1pPr>
              <a:defRPr sz="3200"/>
            </a:lvl1pPr>
          </a:lstStyle>
          <a:p>
            <a:pPr lvl="0">
              <a:defRPr sz="1800">
                <a:solidFill>
                  <a:srgbClr val="000000"/>
                </a:solidFill>
              </a:defRPr>
            </a:pPr>
            <a:r>
              <a:rPr sz="3200">
                <a:solidFill>
                  <a:srgbClr val="514843"/>
                </a:solidFill>
              </a:rPr>
              <a:t>Title Text</a:t>
            </a:r>
          </a:p>
        </p:txBody>
      </p:sp>
      <p:sp>
        <p:nvSpPr>
          <p:cNvPr id="63" name="Shape 63"/>
          <p:cNvSpPr>
            <a:spLocks noGrp="1"/>
          </p:cNvSpPr>
          <p:nvPr>
            <p:ph type="body" idx="1"/>
          </p:nvPr>
        </p:nvSpPr>
        <p:spPr>
          <a:xfrm>
            <a:off x="829432" y="1600570"/>
            <a:ext cx="2550072" cy="5259018"/>
          </a:xfrm>
          <a:prstGeom prst="rect">
            <a:avLst/>
          </a:prstGeom>
        </p:spPr>
        <p:txBody>
          <a:bodyPr/>
          <a:lstStyle>
            <a:lvl1pPr marL="0" indent="0">
              <a:spcBef>
                <a:spcPts val="1200"/>
              </a:spcBef>
              <a:buSzTx/>
              <a:buFontTx/>
              <a:buNone/>
              <a:defRPr sz="1800"/>
            </a:lvl1pPr>
            <a:lvl2pPr marL="0" indent="0">
              <a:spcBef>
                <a:spcPts val="1200"/>
              </a:spcBef>
              <a:buSzTx/>
              <a:buFontTx/>
              <a:buNone/>
              <a:defRPr sz="1800"/>
            </a:lvl2pPr>
            <a:lvl3pPr marL="0" indent="0">
              <a:spcBef>
                <a:spcPts val="1200"/>
              </a:spcBef>
              <a:buSzTx/>
              <a:buFontTx/>
              <a:buNone/>
              <a:defRPr sz="1800"/>
            </a:lvl3pPr>
            <a:lvl4pPr marL="0" indent="0">
              <a:spcBef>
                <a:spcPts val="1200"/>
              </a:spcBef>
              <a:buSzTx/>
              <a:buFontTx/>
              <a:buNone/>
              <a:defRPr sz="1800"/>
            </a:lvl4pPr>
            <a:lvl5pPr marL="0" indent="0">
              <a:spcBef>
                <a:spcPts val="1200"/>
              </a:spcBef>
              <a:buSzTx/>
              <a:buFontTx/>
              <a:buNone/>
              <a:defRPr sz="1800"/>
            </a:lvl5pPr>
          </a:lstStyle>
          <a:p>
            <a:pPr lvl="0">
              <a:defRPr>
                <a:solidFill>
                  <a:srgbClr val="000000"/>
                </a:solidFill>
              </a:defRPr>
            </a:pPr>
            <a:r>
              <a:rPr>
                <a:solidFill>
                  <a:srgbClr val="514843"/>
                </a:solidFill>
              </a:rPr>
              <a:t>Body Level One</a:t>
            </a:r>
          </a:p>
          <a:p>
            <a:pPr lvl="1">
              <a:defRPr>
                <a:solidFill>
                  <a:srgbClr val="000000"/>
                </a:solidFill>
              </a:defRPr>
            </a:pPr>
            <a:r>
              <a:rPr>
                <a:solidFill>
                  <a:srgbClr val="514843"/>
                </a:solidFill>
              </a:rPr>
              <a:t>Body Level Two</a:t>
            </a:r>
          </a:p>
          <a:p>
            <a:pPr lvl="2">
              <a:defRPr>
                <a:solidFill>
                  <a:srgbClr val="000000"/>
                </a:solidFill>
              </a:defRPr>
            </a:pPr>
            <a:r>
              <a:rPr>
                <a:solidFill>
                  <a:srgbClr val="514843"/>
                </a:solidFill>
              </a:rPr>
              <a:t>Body Level Three</a:t>
            </a:r>
          </a:p>
          <a:p>
            <a:pPr lvl="3">
              <a:defRPr>
                <a:solidFill>
                  <a:srgbClr val="000000"/>
                </a:solidFill>
              </a:defRPr>
            </a:pPr>
            <a:r>
              <a:rPr>
                <a:solidFill>
                  <a:srgbClr val="514843"/>
                </a:solidFill>
              </a:rPr>
              <a:t>Body Level Four</a:t>
            </a:r>
          </a:p>
          <a:p>
            <a:pPr lvl="4">
              <a:defRPr>
                <a:solidFill>
                  <a:srgbClr val="000000"/>
                </a:solidFill>
              </a:defRPr>
            </a:pPr>
            <a:r>
              <a:rPr>
                <a:solidFill>
                  <a:srgbClr val="514843"/>
                </a:solidFill>
              </a:rPr>
              <a:t>Body Level Five</a:t>
            </a:r>
          </a:p>
        </p:txBody>
      </p:sp>
      <p:sp>
        <p:nvSpPr>
          <p:cNvPr id="64" name="Shape 64"/>
          <p:cNvSpPr>
            <a:spLocks noGrp="1"/>
          </p:cNvSpPr>
          <p:nvPr>
            <p:ph type="sldNum" sz="quarter" idx="2"/>
          </p:nvPr>
        </p:nvSpPr>
        <p:spPr>
          <a:prstGeom prst="rect">
            <a:avLst/>
          </a:prstGeom>
        </p:spPr>
        <p:txBody>
          <a:bodyPr/>
          <a:lstStyle/>
          <a:p>
            <a:pPr lvl="0"/>
            <a:fld id="{86CB4B4D-7CA3-9044-876B-883B54F8677D}" type="slidenum">
              <a:rPr/>
              <a:pPr lvl="0"/>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70" name="Shape 70"/>
          <p:cNvSpPr>
            <a:spLocks noGrp="1"/>
          </p:cNvSpPr>
          <p:nvPr>
            <p:ph type="title"/>
          </p:nvPr>
        </p:nvSpPr>
        <p:spPr>
          <a:xfrm>
            <a:off x="7035865" y="0"/>
            <a:ext cx="1287048" cy="6178394"/>
          </a:xfrm>
          <a:prstGeom prst="rect">
            <a:avLst/>
          </a:prstGeom>
        </p:spPr>
        <p:txBody>
          <a:bodyPr/>
          <a:lstStyle/>
          <a:p>
            <a:pPr lvl="0">
              <a:defRPr sz="1800">
                <a:solidFill>
                  <a:srgbClr val="000000"/>
                </a:solidFill>
              </a:defRPr>
            </a:pPr>
            <a:r>
              <a:rPr sz="2800">
                <a:solidFill>
                  <a:srgbClr val="514843"/>
                </a:solidFill>
              </a:rPr>
              <a:t>Title Text</a:t>
            </a:r>
          </a:p>
        </p:txBody>
      </p:sp>
      <p:sp>
        <p:nvSpPr>
          <p:cNvPr id="71" name="Shape 71"/>
          <p:cNvSpPr>
            <a:spLocks noGrp="1"/>
          </p:cNvSpPr>
          <p:nvPr>
            <p:ph type="body" idx="1"/>
          </p:nvPr>
        </p:nvSpPr>
        <p:spPr>
          <a:xfrm>
            <a:off x="829432" y="365210"/>
            <a:ext cx="6079715" cy="6494381"/>
          </a:xfrm>
          <a:prstGeom prst="rect">
            <a:avLst/>
          </a:prstGeom>
        </p:spPr>
        <p:txBody>
          <a:bodyPr/>
          <a:lstStyle/>
          <a:p>
            <a:pPr lvl="0">
              <a:defRPr sz="1800">
                <a:solidFill>
                  <a:srgbClr val="000000"/>
                </a:solidFill>
              </a:defRPr>
            </a:pPr>
            <a:r>
              <a:rPr sz="2000">
                <a:solidFill>
                  <a:srgbClr val="514843"/>
                </a:solidFill>
              </a:rPr>
              <a:t>Body Level One</a:t>
            </a:r>
          </a:p>
          <a:p>
            <a:pPr lvl="1">
              <a:defRPr sz="1800">
                <a:solidFill>
                  <a:srgbClr val="000000"/>
                </a:solidFill>
              </a:defRPr>
            </a:pPr>
            <a:r>
              <a:rPr sz="2000">
                <a:solidFill>
                  <a:srgbClr val="514843"/>
                </a:solidFill>
              </a:rPr>
              <a:t>Body Level Two</a:t>
            </a:r>
          </a:p>
          <a:p>
            <a:pPr lvl="2">
              <a:defRPr sz="1800">
                <a:solidFill>
                  <a:srgbClr val="000000"/>
                </a:solidFill>
              </a:defRPr>
            </a:pPr>
            <a:r>
              <a:rPr sz="2000">
                <a:solidFill>
                  <a:srgbClr val="514843"/>
                </a:solidFill>
              </a:rPr>
              <a:t>Body Level Three</a:t>
            </a:r>
          </a:p>
          <a:p>
            <a:pPr lvl="3">
              <a:defRPr sz="1800">
                <a:solidFill>
                  <a:srgbClr val="000000"/>
                </a:solidFill>
              </a:defRPr>
            </a:pPr>
            <a:r>
              <a:rPr sz="2000">
                <a:solidFill>
                  <a:srgbClr val="514843"/>
                </a:solidFill>
              </a:rPr>
              <a:t>Body Level Four</a:t>
            </a:r>
          </a:p>
          <a:p>
            <a:pPr lvl="4">
              <a:defRPr sz="1800">
                <a:solidFill>
                  <a:srgbClr val="000000"/>
                </a:solidFill>
              </a:defRPr>
            </a:pPr>
            <a:r>
              <a:rPr sz="2000">
                <a:solidFill>
                  <a:srgbClr val="514843"/>
                </a:solidFill>
              </a:rPr>
              <a:t>Body Level Five</a:t>
            </a:r>
          </a:p>
        </p:txBody>
      </p:sp>
      <p:sp>
        <p:nvSpPr>
          <p:cNvPr id="72" name="Shape 72"/>
          <p:cNvSpPr>
            <a:spLocks noGrp="1"/>
          </p:cNvSpPr>
          <p:nvPr>
            <p:ph type="sldNum" sz="quarter" idx="2"/>
          </p:nvPr>
        </p:nvSpPr>
        <p:spPr>
          <a:prstGeom prst="rect">
            <a:avLst/>
          </a:prstGeom>
        </p:spPr>
        <p:txBody>
          <a:bodyPr/>
          <a:lstStyle/>
          <a:p>
            <a:pPr lvl="0"/>
            <a:fld id="{86CB4B4D-7CA3-9044-876B-883B54F8677D}" type="slidenum">
              <a:rPr/>
              <a:pPr lvl="0"/>
              <a:t>‹n°›</a:t>
            </a:fld>
            <a:endParaRPr/>
          </a:p>
        </p:txBody>
      </p:sp>
      <p:grpSp>
        <p:nvGrpSpPr>
          <p:cNvPr id="75" name="Group 75"/>
          <p:cNvGrpSpPr/>
          <p:nvPr/>
        </p:nvGrpSpPr>
        <p:grpSpPr>
          <a:xfrm>
            <a:off x="6972029" y="455433"/>
            <a:ext cx="63360" cy="5634008"/>
            <a:chOff x="0" y="0"/>
            <a:chExt cx="84391" cy="5634008"/>
          </a:xfrm>
        </p:grpSpPr>
        <p:sp>
          <p:nvSpPr>
            <p:cNvPr id="73" name="Shape 73"/>
            <p:cNvSpPr/>
            <p:nvPr/>
          </p:nvSpPr>
          <p:spPr>
            <a:xfrm flipV="1">
              <a:off x="84391" y="0"/>
              <a:ext cx="1" cy="5634008"/>
            </a:xfrm>
            <a:prstGeom prst="line">
              <a:avLst/>
            </a:prstGeom>
            <a:noFill/>
            <a:ln w="381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sp>
          <p:nvSpPr>
            <p:cNvPr id="74" name="Shape 74"/>
            <p:cNvSpPr/>
            <p:nvPr/>
          </p:nvSpPr>
          <p:spPr>
            <a:xfrm flipV="1">
              <a:off x="0" y="0"/>
              <a:ext cx="0" cy="5634008"/>
            </a:xfrm>
            <a:prstGeom prst="line">
              <a:avLst/>
            </a:prstGeom>
            <a:noFill/>
            <a:ln w="127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2093765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4" name="Group 4"/>
          <p:cNvGrpSpPr/>
          <p:nvPr/>
        </p:nvGrpSpPr>
        <p:grpSpPr>
          <a:xfrm>
            <a:off x="828287" y="1220756"/>
            <a:ext cx="7495769" cy="84423"/>
            <a:chOff x="0" y="0"/>
            <a:chExt cx="9983948" cy="84422"/>
          </a:xfrm>
        </p:grpSpPr>
        <p:sp>
          <p:nvSpPr>
            <p:cNvPr id="2" name="Shape 2"/>
            <p:cNvSpPr/>
            <p:nvPr/>
          </p:nvSpPr>
          <p:spPr>
            <a:xfrm flipH="1">
              <a:off x="-1" y="0"/>
              <a:ext cx="9983948" cy="0"/>
            </a:xfrm>
            <a:prstGeom prst="line">
              <a:avLst/>
            </a:prstGeom>
            <a:noFill/>
            <a:ln w="381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sp>
          <p:nvSpPr>
            <p:cNvPr id="3" name="Shape 3"/>
            <p:cNvSpPr/>
            <p:nvPr/>
          </p:nvSpPr>
          <p:spPr>
            <a:xfrm flipH="1">
              <a:off x="-1" y="84422"/>
              <a:ext cx="9983948" cy="1"/>
            </a:xfrm>
            <a:prstGeom prst="line">
              <a:avLst/>
            </a:prstGeom>
            <a:noFill/>
            <a:ln w="12700" cap="flat">
              <a:solidFill>
                <a:srgbClr val="514843"/>
              </a:solidFill>
              <a:prstDash val="solid"/>
              <a:miter lim="800000"/>
            </a:ln>
            <a:effectLst/>
          </p:spPr>
          <p:txBody>
            <a:bodyPr wrap="square" lIns="0" tIns="0" rIns="0" bIns="0" numCol="1" anchor="t">
              <a:noAutofit/>
            </a:bodyPr>
            <a:lstStyle/>
            <a:p>
              <a:pPr lvl="0" defTabSz="457200">
                <a:defRPr sz="1200">
                  <a:solidFill>
                    <a:srgbClr val="000000"/>
                  </a:solidFill>
                </a:defRPr>
              </a:pPr>
              <a:endParaRPr/>
            </a:p>
          </p:txBody>
        </p:sp>
      </p:grpSp>
      <p:sp>
        <p:nvSpPr>
          <p:cNvPr id="5" name="Shape 5"/>
          <p:cNvSpPr>
            <a:spLocks noGrp="1"/>
          </p:cNvSpPr>
          <p:nvPr>
            <p:ph type="title"/>
          </p:nvPr>
        </p:nvSpPr>
        <p:spPr>
          <a:xfrm>
            <a:off x="829430" y="0"/>
            <a:ext cx="7492343" cy="11734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defRPr sz="1800">
                <a:solidFill>
                  <a:srgbClr val="000000"/>
                </a:solidFill>
              </a:defRPr>
            </a:pPr>
            <a:r>
              <a:rPr sz="2800">
                <a:solidFill>
                  <a:srgbClr val="514843"/>
                </a:solidFill>
              </a:rPr>
              <a:t>Title Text</a:t>
            </a:r>
          </a:p>
        </p:txBody>
      </p:sp>
      <p:sp>
        <p:nvSpPr>
          <p:cNvPr id="6" name="Shape 6"/>
          <p:cNvSpPr>
            <a:spLocks noGrp="1"/>
          </p:cNvSpPr>
          <p:nvPr>
            <p:ph type="body" idx="1"/>
          </p:nvPr>
        </p:nvSpPr>
        <p:spPr>
          <a:xfrm>
            <a:off x="829430" y="1600570"/>
            <a:ext cx="7493482" cy="5259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r>
              <a:rPr sz="2000">
                <a:solidFill>
                  <a:srgbClr val="514843"/>
                </a:solidFill>
              </a:rPr>
              <a:t>Body Level One</a:t>
            </a:r>
          </a:p>
          <a:p>
            <a:pPr lvl="1">
              <a:defRPr sz="1800">
                <a:solidFill>
                  <a:srgbClr val="000000"/>
                </a:solidFill>
              </a:defRPr>
            </a:pPr>
            <a:r>
              <a:rPr sz="2000">
                <a:solidFill>
                  <a:srgbClr val="514843"/>
                </a:solidFill>
              </a:rPr>
              <a:t>Body Level Two</a:t>
            </a:r>
          </a:p>
          <a:p>
            <a:pPr lvl="2">
              <a:defRPr sz="1800">
                <a:solidFill>
                  <a:srgbClr val="000000"/>
                </a:solidFill>
              </a:defRPr>
            </a:pPr>
            <a:r>
              <a:rPr sz="2000">
                <a:solidFill>
                  <a:srgbClr val="514843"/>
                </a:solidFill>
              </a:rPr>
              <a:t>Body Level Three</a:t>
            </a:r>
          </a:p>
          <a:p>
            <a:pPr lvl="3">
              <a:defRPr sz="1800">
                <a:solidFill>
                  <a:srgbClr val="000000"/>
                </a:solidFill>
              </a:defRPr>
            </a:pPr>
            <a:r>
              <a:rPr sz="2000">
                <a:solidFill>
                  <a:srgbClr val="514843"/>
                </a:solidFill>
              </a:rPr>
              <a:t>Body Level Four</a:t>
            </a:r>
          </a:p>
          <a:p>
            <a:pPr lvl="4">
              <a:defRPr sz="1800">
                <a:solidFill>
                  <a:srgbClr val="000000"/>
                </a:solidFill>
              </a:defRPr>
            </a:pPr>
            <a:r>
              <a:rPr sz="2000">
                <a:solidFill>
                  <a:srgbClr val="514843"/>
                </a:solidFill>
              </a:rPr>
              <a:t>Body Level Five</a:t>
            </a:r>
          </a:p>
        </p:txBody>
      </p:sp>
      <p:sp>
        <p:nvSpPr>
          <p:cNvPr id="7" name="Shape 7"/>
          <p:cNvSpPr>
            <a:spLocks noGrp="1"/>
          </p:cNvSpPr>
          <p:nvPr>
            <p:ph type="sldNum" sz="quarter" idx="2"/>
          </p:nvPr>
        </p:nvSpPr>
        <p:spPr>
          <a:xfrm>
            <a:off x="6948922" y="6448095"/>
            <a:ext cx="1372852" cy="184666"/>
          </a:xfrm>
          <a:prstGeom prst="rect">
            <a:avLst/>
          </a:prstGeom>
          <a:ln w="12700">
            <a:miter lim="400000"/>
          </a:ln>
        </p:spPr>
        <p:txBody>
          <a:bodyPr lIns="0" tIns="0" rIns="0" bIns="0" anchor="ctr">
            <a:spAutoFit/>
          </a:bodyPr>
          <a:lstStyle>
            <a:lvl1pPr algn="r">
              <a:defRPr sz="1200">
                <a:solidFill>
                  <a:srgbClr val="9D8F88"/>
                </a:solidFill>
                <a:latin typeface="Euphemia"/>
                <a:ea typeface="Euphemia"/>
                <a:cs typeface="Euphemia"/>
                <a:sym typeface="Euphemia"/>
              </a:defRPr>
            </a:lvl1pPr>
          </a:lstStyle>
          <a:p>
            <a:pPr lvl="0"/>
            <a:fld id="{86CB4B4D-7CA3-9044-876B-883B54F8677D}" type="slidenum">
              <a:rPr/>
              <a:pPr lvl="0"/>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7" r:id="rId5"/>
    <p:sldLayoutId id="2147483658" r:id="rId6"/>
    <p:sldLayoutId id="2147483660" r:id="rId7"/>
    <p:sldLayoutId id="2147483661" r:id="rId8"/>
  </p:sldLayoutIdLst>
  <p:transition spd="med"/>
  <p:txStyles>
    <p:titleStyle>
      <a:lvl1pPr>
        <a:lnSpc>
          <a:spcPct val="90000"/>
        </a:lnSpc>
        <a:defRPr sz="2800">
          <a:solidFill>
            <a:srgbClr val="514843"/>
          </a:solidFill>
          <a:latin typeface="Plantagenet Cherokee"/>
          <a:ea typeface="Plantagenet Cherokee"/>
          <a:cs typeface="Plantagenet Cherokee"/>
          <a:sym typeface="Plantagenet Cherokee"/>
        </a:defRPr>
      </a:lvl1pPr>
      <a:lvl2pPr>
        <a:lnSpc>
          <a:spcPct val="90000"/>
        </a:lnSpc>
        <a:defRPr sz="2800">
          <a:solidFill>
            <a:srgbClr val="514843"/>
          </a:solidFill>
          <a:latin typeface="Plantagenet Cherokee"/>
          <a:ea typeface="Plantagenet Cherokee"/>
          <a:cs typeface="Plantagenet Cherokee"/>
          <a:sym typeface="Plantagenet Cherokee"/>
        </a:defRPr>
      </a:lvl2pPr>
      <a:lvl3pPr>
        <a:lnSpc>
          <a:spcPct val="90000"/>
        </a:lnSpc>
        <a:defRPr sz="2800">
          <a:solidFill>
            <a:srgbClr val="514843"/>
          </a:solidFill>
          <a:latin typeface="Plantagenet Cherokee"/>
          <a:ea typeface="Plantagenet Cherokee"/>
          <a:cs typeface="Plantagenet Cherokee"/>
          <a:sym typeface="Plantagenet Cherokee"/>
        </a:defRPr>
      </a:lvl3pPr>
      <a:lvl4pPr>
        <a:lnSpc>
          <a:spcPct val="90000"/>
        </a:lnSpc>
        <a:defRPr sz="2800">
          <a:solidFill>
            <a:srgbClr val="514843"/>
          </a:solidFill>
          <a:latin typeface="Plantagenet Cherokee"/>
          <a:ea typeface="Plantagenet Cherokee"/>
          <a:cs typeface="Plantagenet Cherokee"/>
          <a:sym typeface="Plantagenet Cherokee"/>
        </a:defRPr>
      </a:lvl4pPr>
      <a:lvl5pPr>
        <a:lnSpc>
          <a:spcPct val="90000"/>
        </a:lnSpc>
        <a:defRPr sz="2800">
          <a:solidFill>
            <a:srgbClr val="514843"/>
          </a:solidFill>
          <a:latin typeface="Plantagenet Cherokee"/>
          <a:ea typeface="Plantagenet Cherokee"/>
          <a:cs typeface="Plantagenet Cherokee"/>
          <a:sym typeface="Plantagenet Cherokee"/>
        </a:defRPr>
      </a:lvl5pPr>
      <a:lvl6pPr>
        <a:lnSpc>
          <a:spcPct val="90000"/>
        </a:lnSpc>
        <a:defRPr sz="2800">
          <a:solidFill>
            <a:srgbClr val="514843"/>
          </a:solidFill>
          <a:latin typeface="Plantagenet Cherokee"/>
          <a:ea typeface="Plantagenet Cherokee"/>
          <a:cs typeface="Plantagenet Cherokee"/>
          <a:sym typeface="Plantagenet Cherokee"/>
        </a:defRPr>
      </a:lvl6pPr>
      <a:lvl7pPr>
        <a:lnSpc>
          <a:spcPct val="90000"/>
        </a:lnSpc>
        <a:defRPr sz="2800">
          <a:solidFill>
            <a:srgbClr val="514843"/>
          </a:solidFill>
          <a:latin typeface="Plantagenet Cherokee"/>
          <a:ea typeface="Plantagenet Cherokee"/>
          <a:cs typeface="Plantagenet Cherokee"/>
          <a:sym typeface="Plantagenet Cherokee"/>
        </a:defRPr>
      </a:lvl7pPr>
      <a:lvl8pPr>
        <a:lnSpc>
          <a:spcPct val="90000"/>
        </a:lnSpc>
        <a:defRPr sz="2800">
          <a:solidFill>
            <a:srgbClr val="514843"/>
          </a:solidFill>
          <a:latin typeface="Plantagenet Cherokee"/>
          <a:ea typeface="Plantagenet Cherokee"/>
          <a:cs typeface="Plantagenet Cherokee"/>
          <a:sym typeface="Plantagenet Cherokee"/>
        </a:defRPr>
      </a:lvl8pPr>
      <a:lvl9pPr>
        <a:lnSpc>
          <a:spcPct val="90000"/>
        </a:lnSpc>
        <a:defRPr sz="2800">
          <a:solidFill>
            <a:srgbClr val="514843"/>
          </a:solidFill>
          <a:latin typeface="Plantagenet Cherokee"/>
          <a:ea typeface="Plantagenet Cherokee"/>
          <a:cs typeface="Plantagenet Cherokee"/>
          <a:sym typeface="Plantagenet Cherokee"/>
        </a:defRPr>
      </a:lvl9pPr>
    </p:titleStyle>
    <p:bodyStyle>
      <a:lvl1pPr marL="228600" indent="-228600">
        <a:lnSpc>
          <a:spcPct val="90000"/>
        </a:lnSpc>
        <a:spcBef>
          <a:spcPts val="1800"/>
        </a:spcBef>
        <a:buSzPct val="100000"/>
        <a:buFont typeface="Wingdings"/>
        <a:buChar char="▪"/>
        <a:defRPr sz="2000">
          <a:solidFill>
            <a:srgbClr val="514843"/>
          </a:solidFill>
          <a:latin typeface="Euphemia"/>
          <a:ea typeface="Euphemia"/>
          <a:cs typeface="Euphemia"/>
          <a:sym typeface="Euphemia"/>
        </a:defRPr>
      </a:lvl1pPr>
      <a:lvl2pPr marL="742950" indent="-285750">
        <a:lnSpc>
          <a:spcPct val="90000"/>
        </a:lnSpc>
        <a:spcBef>
          <a:spcPts val="1800"/>
        </a:spcBef>
        <a:buSzPct val="100000"/>
        <a:buFont typeface="Wingdings"/>
        <a:buChar char="▪"/>
        <a:defRPr sz="2000">
          <a:solidFill>
            <a:srgbClr val="514843"/>
          </a:solidFill>
          <a:latin typeface="Euphemia"/>
          <a:ea typeface="Euphemia"/>
          <a:cs typeface="Euphemia"/>
          <a:sym typeface="Euphemia"/>
        </a:defRPr>
      </a:lvl2pPr>
      <a:lvl3pPr marL="1240970"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3pPr>
      <a:lvl4pPr marL="1698170"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4pPr>
      <a:lvl5pPr marL="2155370"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5pPr>
      <a:lvl6pPr marL="2612570"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6pPr>
      <a:lvl7pPr marL="3069770"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7pPr>
      <a:lvl8pPr marL="3526971" indent="-326570">
        <a:lnSpc>
          <a:spcPct val="90000"/>
        </a:lnSpc>
        <a:spcBef>
          <a:spcPts val="1800"/>
        </a:spcBef>
        <a:buSzPct val="100000"/>
        <a:buFont typeface="Wingdings"/>
        <a:buChar char="▪"/>
        <a:defRPr sz="2000">
          <a:solidFill>
            <a:srgbClr val="514843"/>
          </a:solidFill>
          <a:latin typeface="Euphemia"/>
          <a:ea typeface="Euphemia"/>
          <a:cs typeface="Euphemia"/>
          <a:sym typeface="Euphemia"/>
        </a:defRPr>
      </a:lvl8pPr>
      <a:lvl9pPr marL="3984171" indent="-326571">
        <a:lnSpc>
          <a:spcPct val="90000"/>
        </a:lnSpc>
        <a:spcBef>
          <a:spcPts val="1800"/>
        </a:spcBef>
        <a:buSzPct val="100000"/>
        <a:buFont typeface="Wingdings"/>
        <a:buChar char="▪"/>
        <a:defRPr sz="2000">
          <a:solidFill>
            <a:srgbClr val="514843"/>
          </a:solidFill>
          <a:latin typeface="Euphemia"/>
          <a:ea typeface="Euphemia"/>
          <a:cs typeface="Euphemia"/>
          <a:sym typeface="Euphemia"/>
        </a:defRPr>
      </a:lvl9pPr>
    </p:bodyStyle>
    <p:otherStyle>
      <a:lvl1pPr algn="r">
        <a:defRPr sz="1200">
          <a:solidFill>
            <a:schemeClr val="tx1"/>
          </a:solidFill>
          <a:latin typeface="+mn-lt"/>
          <a:ea typeface="+mn-ea"/>
          <a:cs typeface="+mn-cs"/>
          <a:sym typeface="Euphemia"/>
        </a:defRPr>
      </a:lvl1pPr>
      <a:lvl2pPr algn="r">
        <a:defRPr sz="1200">
          <a:solidFill>
            <a:schemeClr val="tx1"/>
          </a:solidFill>
          <a:latin typeface="+mn-lt"/>
          <a:ea typeface="+mn-ea"/>
          <a:cs typeface="+mn-cs"/>
          <a:sym typeface="Euphemia"/>
        </a:defRPr>
      </a:lvl2pPr>
      <a:lvl3pPr algn="r">
        <a:defRPr sz="1200">
          <a:solidFill>
            <a:schemeClr val="tx1"/>
          </a:solidFill>
          <a:latin typeface="+mn-lt"/>
          <a:ea typeface="+mn-ea"/>
          <a:cs typeface="+mn-cs"/>
          <a:sym typeface="Euphemia"/>
        </a:defRPr>
      </a:lvl3pPr>
      <a:lvl4pPr algn="r">
        <a:defRPr sz="1200">
          <a:solidFill>
            <a:schemeClr val="tx1"/>
          </a:solidFill>
          <a:latin typeface="+mn-lt"/>
          <a:ea typeface="+mn-ea"/>
          <a:cs typeface="+mn-cs"/>
          <a:sym typeface="Euphemia"/>
        </a:defRPr>
      </a:lvl4pPr>
      <a:lvl5pPr algn="r">
        <a:defRPr sz="1200">
          <a:solidFill>
            <a:schemeClr val="tx1"/>
          </a:solidFill>
          <a:latin typeface="+mn-lt"/>
          <a:ea typeface="+mn-ea"/>
          <a:cs typeface="+mn-cs"/>
          <a:sym typeface="Euphemia"/>
        </a:defRPr>
      </a:lvl5pPr>
      <a:lvl6pPr algn="r">
        <a:defRPr sz="1200">
          <a:solidFill>
            <a:schemeClr val="tx1"/>
          </a:solidFill>
          <a:latin typeface="+mn-lt"/>
          <a:ea typeface="+mn-ea"/>
          <a:cs typeface="+mn-cs"/>
          <a:sym typeface="Euphemia"/>
        </a:defRPr>
      </a:lvl6pPr>
      <a:lvl7pPr algn="r">
        <a:defRPr sz="1200">
          <a:solidFill>
            <a:schemeClr val="tx1"/>
          </a:solidFill>
          <a:latin typeface="+mn-lt"/>
          <a:ea typeface="+mn-ea"/>
          <a:cs typeface="+mn-cs"/>
          <a:sym typeface="Euphemia"/>
        </a:defRPr>
      </a:lvl7pPr>
      <a:lvl8pPr algn="r">
        <a:defRPr sz="1200">
          <a:solidFill>
            <a:schemeClr val="tx1"/>
          </a:solidFill>
          <a:latin typeface="+mn-lt"/>
          <a:ea typeface="+mn-ea"/>
          <a:cs typeface="+mn-cs"/>
          <a:sym typeface="Euphemia"/>
        </a:defRPr>
      </a:lvl8pPr>
      <a:lvl9pPr algn="r">
        <a:defRPr sz="1200">
          <a:solidFill>
            <a:schemeClr val="tx1"/>
          </a:solidFill>
          <a:latin typeface="+mn-lt"/>
          <a:ea typeface="+mn-ea"/>
          <a:cs typeface="+mn-cs"/>
          <a:sym typeface="Euphemi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202236" y="2292627"/>
            <a:ext cx="5508499" cy="2220205"/>
          </a:xfrm>
          <a:prstGeom prst="rect">
            <a:avLst/>
          </a:prstGeom>
        </p:spPr>
        <p:txBody>
          <a:bodyPr>
            <a:normAutofit fontScale="90000"/>
          </a:bodyPr>
          <a:lstStyle/>
          <a:p>
            <a:pPr lvl="0">
              <a:defRPr sz="1800" cap="none">
                <a:solidFill>
                  <a:srgbClr val="000000"/>
                </a:solidFill>
              </a:defRPr>
            </a:pPr>
            <a:r>
              <a:rPr lang="fr-FR" sz="4400" cap="all">
                <a:solidFill>
                  <a:srgbClr val="514843"/>
                </a:solidFill>
              </a:rPr>
              <a:t>DRT-</a:t>
            </a:r>
            <a:r>
              <a:rPr lang="fr-FR" sz="4800" cap="all">
                <a:solidFill>
                  <a:srgbClr val="514843"/>
                </a:solidFill>
              </a:rPr>
              <a:t>1224-D</a:t>
            </a:r>
            <a:br>
              <a:rPr lang="fr-FR" sz="4800" cap="all">
                <a:solidFill>
                  <a:srgbClr val="514843"/>
                </a:solidFill>
              </a:rPr>
            </a:br>
            <a:r>
              <a:rPr lang="fr-FR" sz="4400" cap="all">
                <a:solidFill>
                  <a:srgbClr val="514843"/>
                </a:solidFill>
              </a:rPr>
              <a:t>Personnes Physiques et famille</a:t>
            </a:r>
            <a:endParaRPr lang="fr-FR" sz="4400" cap="all" dirty="0">
              <a:solidFill>
                <a:srgbClr val="514843"/>
              </a:solidFill>
            </a:endParaRPr>
          </a:p>
        </p:txBody>
      </p:sp>
      <p:sp>
        <p:nvSpPr>
          <p:cNvPr id="80" name="Shape 80"/>
          <p:cNvSpPr>
            <a:spLocks noGrp="1"/>
          </p:cNvSpPr>
          <p:nvPr>
            <p:ph type="body" idx="1"/>
          </p:nvPr>
        </p:nvSpPr>
        <p:spPr>
          <a:xfrm>
            <a:off x="202236" y="5016606"/>
            <a:ext cx="4304463" cy="955786"/>
          </a:xfrm>
          <a:prstGeom prst="rect">
            <a:avLst/>
          </a:prstGeom>
        </p:spPr>
        <p:txBody>
          <a:bodyPr/>
          <a:lstStyle>
            <a:lvl1pPr>
              <a:defRPr sz="2800"/>
            </a:lvl1pPr>
          </a:lstStyle>
          <a:p>
            <a:pPr lvl="0">
              <a:defRPr sz="1800">
                <a:solidFill>
                  <a:srgbClr val="000000"/>
                </a:solidFill>
              </a:defRPr>
            </a:pPr>
            <a:r>
              <a:rPr lang="fr-CA" sz="2800" dirty="0">
                <a:solidFill>
                  <a:srgbClr val="514843"/>
                </a:solidFill>
              </a:rPr>
              <a:t>Michel Beauchamp</a:t>
            </a:r>
          </a:p>
        </p:txBody>
      </p:sp>
      <p:grpSp>
        <p:nvGrpSpPr>
          <p:cNvPr id="83" name="Group 83" descr="Open book on table, blurred shelves of books in background"/>
          <p:cNvGrpSpPr/>
          <p:nvPr/>
        </p:nvGrpSpPr>
        <p:grpSpPr>
          <a:xfrm>
            <a:off x="5240575" y="1310960"/>
            <a:ext cx="3911769" cy="4209579"/>
            <a:chOff x="0" y="0"/>
            <a:chExt cx="5210259" cy="4209578"/>
          </a:xfrm>
        </p:grpSpPr>
        <p:sp>
          <p:nvSpPr>
            <p:cNvPr id="81" name="Shape 81"/>
            <p:cNvSpPr/>
            <p:nvPr/>
          </p:nvSpPr>
          <p:spPr>
            <a:xfrm>
              <a:off x="0" y="0"/>
              <a:ext cx="5210259" cy="4209578"/>
            </a:xfrm>
            <a:prstGeom prst="rect">
              <a:avLst/>
            </a:prstGeom>
            <a:solidFill>
              <a:srgbClr val="DEDAD7"/>
            </a:solidFill>
            <a:ln w="12700" cap="flat">
              <a:noFill/>
              <a:miter lim="400000"/>
            </a:ln>
            <a:effectLst/>
          </p:spPr>
          <p:txBody>
            <a:bodyPr wrap="square" lIns="0" tIns="0" rIns="0" bIns="0" numCol="1" anchor="ctr">
              <a:noAutofit/>
            </a:bodyPr>
            <a:lstStyle/>
            <a:p>
              <a:pPr lvl="0">
                <a:defRPr>
                  <a:latin typeface="Euphemia"/>
                  <a:ea typeface="Euphemia"/>
                  <a:cs typeface="Euphemia"/>
                  <a:sym typeface="Euphemia"/>
                </a:defRPr>
              </a:pPr>
              <a:endParaRPr/>
            </a:p>
          </p:txBody>
        </p:sp>
        <p:pic>
          <p:nvPicPr>
            <p:cNvPr id="82" name="image3.jpeg"/>
            <p:cNvPicPr/>
            <p:nvPr/>
          </p:nvPicPr>
          <p:blipFill>
            <a:blip r:embed="rId3" cstate="print"/>
            <a:stretch>
              <a:fillRect/>
            </a:stretch>
          </p:blipFill>
          <p:spPr>
            <a:xfrm>
              <a:off x="0" y="0"/>
              <a:ext cx="5210259" cy="4209578"/>
            </a:xfrm>
            <a:prstGeom prst="rect">
              <a:avLst/>
            </a:prstGeom>
            <a:ln w="12700" cap="flat">
              <a:noFill/>
              <a:miter lim="400000"/>
            </a:ln>
            <a:effectLst/>
          </p:spPr>
        </p:pic>
      </p:grpSp>
      <p:sp>
        <p:nvSpPr>
          <p:cNvPr id="84" name="Shape 84"/>
          <p:cNvSpPr/>
          <p:nvPr/>
        </p:nvSpPr>
        <p:spPr>
          <a:xfrm>
            <a:off x="6336727" y="6145883"/>
            <a:ext cx="2619426" cy="3708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defRPr>
                <a:solidFill>
                  <a:srgbClr val="FFFFFF"/>
                </a:solidFill>
                <a:latin typeface="Euphemia"/>
                <a:ea typeface="Euphemia"/>
                <a:cs typeface="Euphemia"/>
                <a:sym typeface="Euphemia"/>
              </a:defRPr>
            </a:lvl1pPr>
          </a:lstStyle>
          <a:p>
            <a:pPr lvl="0">
              <a:defRPr>
                <a:solidFill>
                  <a:srgbClr val="000000"/>
                </a:solidFill>
              </a:defRPr>
            </a:pPr>
            <a:endParaRPr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body" idx="1"/>
          </p:nvPr>
        </p:nvSpPr>
        <p:spPr>
          <a:xfrm>
            <a:off x="2186066" y="99085"/>
            <a:ext cx="6877506" cy="955787"/>
          </a:xfrm>
          <a:prstGeom prst="rect">
            <a:avLst/>
          </a:prstGeom>
        </p:spPr>
        <p:txBody>
          <a:bodyPr>
            <a:normAutofit fontScale="92500" lnSpcReduction="20000"/>
          </a:bodyPr>
          <a:lstStyle>
            <a:lvl1pPr>
              <a:defRPr sz="4500">
                <a:solidFill>
                  <a:srgbClr val="FFFFFF"/>
                </a:solidFill>
              </a:defRPr>
            </a:lvl1pPr>
          </a:lstStyle>
          <a:p>
            <a:pPr lvl="0">
              <a:defRPr sz="1800">
                <a:solidFill>
                  <a:srgbClr val="000000"/>
                </a:solidFill>
              </a:defRPr>
            </a:pPr>
            <a:r>
              <a:rPr sz="4500">
                <a:solidFill>
                  <a:srgbClr val="FFFFFF"/>
                </a:solidFill>
              </a:rPr>
              <a:t>Titre 1: Le droit des personnes</a:t>
            </a:r>
          </a:p>
        </p:txBody>
      </p:sp>
      <p:sp>
        <p:nvSpPr>
          <p:cNvPr id="123" name="Shape 123"/>
          <p:cNvSpPr/>
          <p:nvPr/>
        </p:nvSpPr>
        <p:spPr>
          <a:xfrm>
            <a:off x="927440" y="1313151"/>
            <a:ext cx="7761888" cy="362406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1429848" lvl="6" indent="-1429848">
              <a:lnSpc>
                <a:spcPct val="150000"/>
              </a:lnSpc>
              <a:buClr>
                <a:srgbClr val="FFFFFF"/>
              </a:buClr>
              <a:buSzPct val="60000"/>
              <a:buFont typeface="Helvetica"/>
              <a:buChar char="•"/>
              <a:defRPr>
                <a:solidFill>
                  <a:srgbClr val="000000"/>
                </a:solidFill>
              </a:defRPr>
            </a:pPr>
            <a:r>
              <a:rPr sz="4000">
                <a:solidFill>
                  <a:srgbClr val="514843"/>
                </a:solidFill>
                <a:latin typeface="Euphemia UCAS"/>
                <a:ea typeface="Euphemia UCAS"/>
                <a:cs typeface="Euphemia UCAS"/>
                <a:sym typeface="Euphemia UCAS"/>
              </a:rPr>
              <a:t>       Principe:</a:t>
            </a:r>
            <a:endParaRPr>
              <a:latin typeface="Euphemia"/>
              <a:ea typeface="Euphemia"/>
              <a:cs typeface="Euphemia"/>
              <a:sym typeface="Euphemia"/>
            </a:endParaRPr>
          </a:p>
          <a:p>
            <a:pPr marL="630204" lvl="1" indent="-403203">
              <a:lnSpc>
                <a:spcPct val="150000"/>
              </a:lnSpc>
              <a:buClr>
                <a:srgbClr val="FFFFFF"/>
              </a:buClr>
              <a:buSzPct val="69000"/>
              <a:buFont typeface="Helvetica"/>
              <a:buChar char="–"/>
              <a:defRPr>
                <a:solidFill>
                  <a:srgbClr val="000000"/>
                </a:solidFill>
              </a:defRPr>
            </a:pPr>
            <a:endParaRPr sz="600">
              <a:latin typeface="Euphemia"/>
              <a:ea typeface="Euphemia"/>
              <a:cs typeface="Euphemia"/>
              <a:sym typeface="Euphemia"/>
            </a:endParaRPr>
          </a:p>
          <a:p>
            <a:pPr marL="537604" lvl="1" indent="-310603">
              <a:lnSpc>
                <a:spcPct val="150000"/>
              </a:lnSpc>
              <a:defRPr>
                <a:solidFill>
                  <a:srgbClr val="000000"/>
                </a:solidFill>
              </a:defRPr>
            </a:pPr>
            <a:r>
              <a:rPr sz="2400">
                <a:solidFill>
                  <a:srgbClr val="514843"/>
                </a:solidFill>
                <a:latin typeface="Euphemia UCAS"/>
                <a:ea typeface="Euphemia UCAS"/>
                <a:cs typeface="Euphemia UCAS"/>
                <a:sym typeface="Euphemia UCAS"/>
              </a:rPr>
              <a:t>- Pour avoir la personnalité juridique, il faut que l’enfant naisse vivant et viable.</a:t>
            </a:r>
            <a:endParaRPr>
              <a:latin typeface="Euphemia"/>
              <a:ea typeface="Euphemia"/>
              <a:cs typeface="Euphemia"/>
              <a:sym typeface="Euphemia"/>
            </a:endParaRPr>
          </a:p>
          <a:p>
            <a:pPr marL="630204" lvl="1" indent="-403203">
              <a:lnSpc>
                <a:spcPct val="150000"/>
              </a:lnSpc>
              <a:buClr>
                <a:srgbClr val="FFFFFF"/>
              </a:buClr>
              <a:buSzPct val="69000"/>
              <a:buFont typeface="Helvetica"/>
              <a:buChar char="–"/>
              <a:defRPr>
                <a:solidFill>
                  <a:srgbClr val="000000"/>
                </a:solidFill>
              </a:defRPr>
            </a:pPr>
            <a:endParaRPr sz="1100">
              <a:latin typeface="Euphemia"/>
              <a:ea typeface="Euphemia"/>
              <a:cs typeface="Euphemia"/>
              <a:sym typeface="Euphemia"/>
            </a:endParaRPr>
          </a:p>
          <a:p>
            <a:pPr marL="537604" lvl="1" indent="-310603">
              <a:lnSpc>
                <a:spcPct val="150000"/>
              </a:lnSpc>
              <a:defRPr>
                <a:solidFill>
                  <a:srgbClr val="000000"/>
                </a:solidFill>
              </a:defRPr>
            </a:pPr>
            <a:r>
              <a:rPr sz="2400">
                <a:solidFill>
                  <a:srgbClr val="514843"/>
                </a:solidFill>
                <a:latin typeface="Euphemia UCAS"/>
                <a:ea typeface="Euphemia UCAS"/>
                <a:cs typeface="Euphemia UCAS"/>
                <a:sym typeface="Euphemia UCAS"/>
              </a:rPr>
              <a:t>- Pour naître vivant, l’enfant doit avoir respiré complètement.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3468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890588" indent="-358775">
              <a:spcAft>
                <a:spcPts val="1000"/>
              </a:spcAft>
              <a:buSzPct val="60000"/>
            </a:pPr>
            <a:r>
              <a:rPr lang="fr-CA" sz="2800" u="sng" dirty="0"/>
              <a:t>Effets</a:t>
            </a:r>
          </a:p>
          <a:p>
            <a:pPr marL="1076325" indent="-358775" defTabSz="984250">
              <a:spcAft>
                <a:spcPts val="1000"/>
              </a:spcAft>
              <a:buSzPct val="60000"/>
              <a:buFont typeface="Arial" pitchFamily="34" charset="0"/>
              <a:buChar char="•"/>
            </a:pPr>
            <a:r>
              <a:rPr lang="fr-CA" sz="2800" dirty="0"/>
              <a:t>Entre les conjoints (suite):</a:t>
            </a:r>
          </a:p>
          <a:p>
            <a:pPr marL="1435100" indent="-358775" defTabSz="984250">
              <a:spcAft>
                <a:spcPts val="1000"/>
              </a:spcAft>
              <a:buSzPct val="60000"/>
              <a:buFont typeface="Arial" pitchFamily="34" charset="0"/>
              <a:buChar char="•"/>
            </a:pPr>
            <a:r>
              <a:rPr lang="fr-CA" sz="2800" dirty="0"/>
              <a:t>les autres obligations du mariage demeurent</a:t>
            </a:r>
          </a:p>
          <a:p>
            <a:pPr marL="1435100" indent="-358775" defTabSz="984250">
              <a:spcAft>
                <a:spcPts val="1000"/>
              </a:spcAft>
              <a:buSzPct val="60000"/>
              <a:buFont typeface="Arial" pitchFamily="34" charset="0"/>
              <a:buChar char="•"/>
            </a:pPr>
            <a:r>
              <a:rPr lang="fr-CA" sz="2800" dirty="0"/>
              <a:t>la présomption de paternité de l ’époux cesse --&gt; art. 525 </a:t>
            </a:r>
            <a:r>
              <a:rPr lang="fr-CA" sz="2800" dirty="0" err="1"/>
              <a:t>C.c.Q</a:t>
            </a:r>
            <a:r>
              <a:rPr lang="fr-CA" sz="2800" dirty="0"/>
              <a:t>.</a:t>
            </a:r>
          </a:p>
        </p:txBody>
      </p:sp>
    </p:spTree>
    <p:extLst>
      <p:ext uri="{BB962C8B-B14F-4D97-AF65-F5344CB8AC3E}">
        <p14:creationId xmlns:p14="http://schemas.microsoft.com/office/powerpoint/2010/main" val="2163277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3468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890588" indent="-358775">
              <a:spcAft>
                <a:spcPts val="1000"/>
              </a:spcAft>
              <a:buSzPct val="60000"/>
            </a:pPr>
            <a:r>
              <a:rPr lang="fr-CA" sz="2800" u="sng" dirty="0"/>
              <a:t>Effets</a:t>
            </a:r>
          </a:p>
          <a:p>
            <a:pPr marL="1076325" indent="-358775" defTabSz="984250">
              <a:spcAft>
                <a:spcPts val="1000"/>
              </a:spcAft>
              <a:buSzPct val="60000"/>
              <a:buFont typeface="Arial" pitchFamily="34" charset="0"/>
              <a:buChar char="•"/>
            </a:pPr>
            <a:r>
              <a:rPr lang="fr-CA" sz="2800" dirty="0"/>
              <a:t>Entre les conjoints (suite):</a:t>
            </a:r>
          </a:p>
          <a:p>
            <a:pPr marL="1435100" indent="-358775" defTabSz="984250">
              <a:spcAft>
                <a:spcPts val="1000"/>
              </a:spcAft>
              <a:buSzPct val="60000"/>
              <a:buFont typeface="Arial" pitchFamily="34" charset="0"/>
              <a:buChar char="•"/>
            </a:pPr>
            <a:r>
              <a:rPr lang="fr-CA" sz="2800" dirty="0"/>
              <a:t>la séparation de biens</a:t>
            </a:r>
          </a:p>
          <a:p>
            <a:pPr marL="1885950" indent="-358775" defTabSz="984250">
              <a:spcAft>
                <a:spcPts val="1000"/>
              </a:spcAft>
              <a:buSzPct val="60000"/>
              <a:buFont typeface="Arial" pitchFamily="34" charset="0"/>
              <a:buChar char="•"/>
            </a:pPr>
            <a:r>
              <a:rPr lang="fr-CA" sz="2400" dirty="0"/>
              <a:t>art. 508 </a:t>
            </a:r>
            <a:r>
              <a:rPr lang="fr-CA" sz="2400" dirty="0" err="1"/>
              <a:t>C.c.Q</a:t>
            </a:r>
            <a:r>
              <a:rPr lang="fr-CA" sz="2400" dirty="0"/>
              <a:t>.</a:t>
            </a:r>
          </a:p>
          <a:p>
            <a:pPr marL="1435100" indent="-358775" defTabSz="984250">
              <a:spcAft>
                <a:spcPts val="1000"/>
              </a:spcAft>
              <a:buSzPct val="60000"/>
              <a:buFont typeface="Arial" pitchFamily="34" charset="0"/>
              <a:buChar char="•"/>
            </a:pPr>
            <a:r>
              <a:rPr lang="fr-CA" sz="2800" dirty="0"/>
              <a:t>Dissous le patrimoine familial art. 416 </a:t>
            </a:r>
            <a:r>
              <a:rPr lang="fr-CA" sz="2800" dirty="0" err="1"/>
              <a:t>C.c.Q</a:t>
            </a:r>
            <a:r>
              <a:rPr lang="fr-CA" sz="2800" dirty="0"/>
              <a:t>.</a:t>
            </a:r>
          </a:p>
        </p:txBody>
      </p:sp>
    </p:spTree>
    <p:extLst>
      <p:ext uri="{BB962C8B-B14F-4D97-AF65-F5344CB8AC3E}">
        <p14:creationId xmlns:p14="http://schemas.microsoft.com/office/powerpoint/2010/main" val="151472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874903"/>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531813">
              <a:spcAft>
                <a:spcPts val="1000"/>
              </a:spcAft>
              <a:buSzPct val="60000"/>
            </a:pPr>
            <a:r>
              <a:rPr lang="fr-CA" sz="2800" dirty="0"/>
              <a:t>- ne rend pas caduques les donations faites en considérations du mariage par contre le tribunal pourra les déclarer caduques</a:t>
            </a:r>
          </a:p>
          <a:p>
            <a:pPr marL="531813">
              <a:spcAft>
                <a:spcPts val="1000"/>
              </a:spcAft>
              <a:buSzPct val="60000"/>
            </a:pPr>
            <a:endParaRPr lang="fr-CA" sz="1400" dirty="0"/>
          </a:p>
          <a:p>
            <a:pPr marL="531813">
              <a:spcAft>
                <a:spcPts val="1000"/>
              </a:spcAft>
              <a:buSzPct val="60000"/>
            </a:pPr>
            <a:r>
              <a:rPr lang="fr-CA" sz="2800" dirty="0"/>
              <a:t>- donne ouverture à la prestation compensatoire et au versement d’une pension alimentaire</a:t>
            </a:r>
          </a:p>
        </p:txBody>
      </p:sp>
    </p:spTree>
    <p:extLst>
      <p:ext uri="{BB962C8B-B14F-4D97-AF65-F5344CB8AC3E}">
        <p14:creationId xmlns:p14="http://schemas.microsoft.com/office/powerpoint/2010/main" val="4225056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41864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531813">
              <a:spcAft>
                <a:spcPts val="1000"/>
              </a:spcAft>
              <a:buSzPct val="60000"/>
            </a:pPr>
            <a:r>
              <a:rPr lang="fr-CA" sz="2800" u="sng" dirty="0"/>
              <a:t>Effets</a:t>
            </a:r>
          </a:p>
          <a:p>
            <a:pPr marL="531813">
              <a:spcAft>
                <a:spcPts val="1000"/>
              </a:spcAft>
              <a:buSzPct val="60000"/>
            </a:pPr>
            <a:r>
              <a:rPr lang="fr-CA" sz="2400" dirty="0"/>
              <a:t>- À l ’égard des enfants (art. 513 </a:t>
            </a:r>
            <a:r>
              <a:rPr lang="fr-CA" sz="2400" dirty="0" err="1"/>
              <a:t>C.c.Q</a:t>
            </a:r>
            <a:r>
              <a:rPr lang="fr-CA" sz="2400" dirty="0"/>
              <a:t>.)</a:t>
            </a:r>
          </a:p>
          <a:p>
            <a:pPr marL="531813">
              <a:spcAft>
                <a:spcPts val="1000"/>
              </a:spcAft>
              <a:buSzPct val="60000"/>
            </a:pPr>
            <a:r>
              <a:rPr lang="fr-CA" sz="2000" dirty="0"/>
              <a:t>	- le tribunal statuera sur la garde des enfants (art. 514 </a:t>
            </a:r>
            <a:r>
              <a:rPr lang="fr-CA" sz="2000" dirty="0" err="1"/>
              <a:t>C.c.Q</a:t>
            </a:r>
            <a:r>
              <a:rPr lang="fr-CA" sz="2000" dirty="0"/>
              <a:t>.)</a:t>
            </a:r>
          </a:p>
          <a:p>
            <a:pPr marL="531813">
              <a:spcAft>
                <a:spcPts val="1000"/>
              </a:spcAft>
              <a:buSzPct val="60000"/>
            </a:pPr>
            <a:endParaRPr lang="fr-CA" sz="800" dirty="0"/>
          </a:p>
          <a:p>
            <a:pPr marL="531813">
              <a:spcAft>
                <a:spcPts val="1000"/>
              </a:spcAft>
              <a:buSzPct val="60000"/>
            </a:pPr>
            <a:r>
              <a:rPr lang="fr-CA" sz="2800" u="sng" dirty="0"/>
              <a:t>Reprise de la vie commune</a:t>
            </a:r>
          </a:p>
          <a:p>
            <a:pPr marL="531813">
              <a:spcAft>
                <a:spcPts val="1000"/>
              </a:spcAft>
              <a:buSzPct val="60000"/>
            </a:pPr>
            <a:r>
              <a:rPr lang="fr-CA" sz="2400" dirty="0"/>
              <a:t> - la réconciliation des époux</a:t>
            </a:r>
          </a:p>
          <a:p>
            <a:pPr marL="531813">
              <a:spcAft>
                <a:spcPts val="1000"/>
              </a:spcAft>
              <a:buSzPct val="60000"/>
            </a:pPr>
            <a:r>
              <a:rPr lang="fr-CA" sz="2400" dirty="0"/>
              <a:t>	- art. 515 </a:t>
            </a:r>
            <a:r>
              <a:rPr lang="fr-CA" sz="2400" dirty="0" err="1"/>
              <a:t>C.c.Q</a:t>
            </a:r>
            <a:endParaRPr lang="fr-CA" sz="2400" dirty="0"/>
          </a:p>
        </p:txBody>
      </p:sp>
    </p:spTree>
    <p:extLst>
      <p:ext uri="{BB962C8B-B14F-4D97-AF65-F5344CB8AC3E}">
        <p14:creationId xmlns:p14="http://schemas.microsoft.com/office/powerpoint/2010/main" val="23393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94801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Perspectives constitutionnelles </a:t>
            </a:r>
            <a:br>
              <a:rPr lang="fr-CA" sz="2800" b="1" dirty="0">
                <a:solidFill>
                  <a:schemeClr val="bg2"/>
                </a:solidFill>
                <a:latin typeface="Euphemia"/>
                <a:ea typeface="Euphemia"/>
                <a:cs typeface="Euphemia"/>
                <a:sym typeface="Euphemia"/>
              </a:rPr>
            </a:br>
            <a:r>
              <a:rPr lang="fr-CA" sz="2800" b="1" dirty="0">
                <a:solidFill>
                  <a:schemeClr val="bg2"/>
                </a:solidFill>
                <a:latin typeface="Euphemia"/>
                <a:ea typeface="Euphemia"/>
                <a:cs typeface="Euphemia"/>
                <a:sym typeface="Euphemia"/>
              </a:rPr>
              <a:t>              et historiques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531813">
              <a:spcAft>
                <a:spcPts val="1000"/>
              </a:spcAft>
              <a:buSzPct val="60000"/>
            </a:pPr>
            <a:r>
              <a:rPr lang="fr-CA" sz="2400" dirty="0"/>
              <a:t>- le divorce est de juridiction fédérale </a:t>
            </a:r>
          </a:p>
          <a:p>
            <a:pPr marL="531813">
              <a:spcAft>
                <a:spcPts val="1000"/>
              </a:spcAft>
              <a:buSzPct val="60000"/>
            </a:pPr>
            <a:r>
              <a:rPr lang="fr-CA" sz="2400" dirty="0"/>
              <a:t>- 1ère loi sur le divorce  --&gt;  1968</a:t>
            </a:r>
          </a:p>
          <a:p>
            <a:pPr marL="531813">
              <a:spcAft>
                <a:spcPts val="1000"/>
              </a:spcAft>
              <a:buSzPct val="60000"/>
            </a:pPr>
            <a:r>
              <a:rPr lang="fr-CA" sz="2400" dirty="0"/>
              <a:t>- avant: loi privé du Sénat</a:t>
            </a:r>
          </a:p>
          <a:p>
            <a:pPr marL="874713" indent="-342900">
              <a:spcAft>
                <a:spcPts val="1000"/>
              </a:spcAft>
              <a:buSzPct val="60000"/>
              <a:buFontTx/>
              <a:buChar char="-"/>
            </a:pPr>
            <a:r>
              <a:rPr lang="fr-CA" sz="2400" dirty="0"/>
              <a:t>2ème loi sur le divorce --&gt; 1985</a:t>
            </a:r>
          </a:p>
          <a:p>
            <a:pPr marL="874713" indent="-342900">
              <a:spcAft>
                <a:spcPts val="1000"/>
              </a:spcAft>
              <a:buSzPct val="60000"/>
              <a:buFontTx/>
              <a:buChar char="-"/>
            </a:pPr>
            <a:r>
              <a:rPr lang="fr-CA" sz="2400" dirty="0"/>
              <a:t>Modification en 2021</a:t>
            </a:r>
          </a:p>
          <a:p>
            <a:pPr marL="874713" indent="-342900">
              <a:spcAft>
                <a:spcPts val="1000"/>
              </a:spcAft>
              <a:buSzPct val="60000"/>
              <a:buFontTx/>
              <a:buChar char="-"/>
            </a:pPr>
            <a:r>
              <a:rPr lang="fr-CA" sz="2400" dirty="0"/>
              <a:t>art. 517 C.c.Q.</a:t>
            </a:r>
          </a:p>
          <a:p>
            <a:pPr marL="874713" indent="-342900">
              <a:spcAft>
                <a:spcPts val="1000"/>
              </a:spcAft>
              <a:buSzPct val="60000"/>
              <a:buFontTx/>
              <a:buChar char="-"/>
            </a:pPr>
            <a:endParaRPr lang="fr-CA" sz="2400" dirty="0"/>
          </a:p>
        </p:txBody>
      </p:sp>
    </p:spTree>
    <p:extLst>
      <p:ext uri="{BB962C8B-B14F-4D97-AF65-F5344CB8AC3E}">
        <p14:creationId xmlns:p14="http://schemas.microsoft.com/office/powerpoint/2010/main" val="2183046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71615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Conditions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531813">
              <a:spcAft>
                <a:spcPts val="1000"/>
              </a:spcAft>
              <a:buSzPct val="60000"/>
            </a:pPr>
            <a:r>
              <a:rPr lang="fr-CA" sz="2400" u="sng" dirty="0"/>
              <a:t>Causes et preuves:</a:t>
            </a:r>
          </a:p>
          <a:p>
            <a:pPr marL="531813">
              <a:spcAft>
                <a:spcPts val="1000"/>
              </a:spcAft>
              <a:buSzPct val="60000"/>
            </a:pPr>
            <a:r>
              <a:rPr lang="fr-CA" sz="2400" dirty="0"/>
              <a:t>- Adultère</a:t>
            </a:r>
          </a:p>
          <a:p>
            <a:pPr marL="890588">
              <a:spcAft>
                <a:spcPts val="1000"/>
              </a:spcAft>
              <a:buSzPct val="60000"/>
            </a:pPr>
            <a:r>
              <a:rPr lang="fr-CA" sz="2400" dirty="0"/>
              <a:t>- atteinte de devoir de fidélité - » dès que des relations sexuelles volontaires ont lieu avec une personne autre que le conjoint</a:t>
            </a:r>
          </a:p>
          <a:p>
            <a:pPr marL="1249363">
              <a:spcAft>
                <a:spcPts val="1000"/>
              </a:spcAft>
              <a:buSzPct val="60000"/>
            </a:pPr>
            <a:r>
              <a:rPr lang="fr-CA" sz="2400" dirty="0"/>
              <a:t>- la preuve peut venir de témoignage et même de celui du conjoint fautif</a:t>
            </a:r>
          </a:p>
          <a:p>
            <a:pPr marL="531813">
              <a:spcAft>
                <a:spcPts val="1000"/>
              </a:spcAft>
              <a:buSzPct val="60000"/>
            </a:pPr>
            <a:r>
              <a:rPr lang="fr-CA" sz="2400" dirty="0"/>
              <a:t>	</a:t>
            </a:r>
          </a:p>
        </p:txBody>
      </p:sp>
    </p:spTree>
    <p:extLst>
      <p:ext uri="{BB962C8B-B14F-4D97-AF65-F5344CB8AC3E}">
        <p14:creationId xmlns:p14="http://schemas.microsoft.com/office/powerpoint/2010/main" val="72678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10573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Conditions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531813">
              <a:spcAft>
                <a:spcPts val="1000"/>
              </a:spcAft>
              <a:buSzPct val="60000"/>
            </a:pPr>
            <a:r>
              <a:rPr lang="fr-CA" sz="2400" u="sng" dirty="0"/>
              <a:t>Causes et preuves:</a:t>
            </a:r>
          </a:p>
          <a:p>
            <a:pPr marL="531813">
              <a:spcAft>
                <a:spcPts val="1000"/>
              </a:spcAft>
              <a:buSzPct val="60000"/>
            </a:pPr>
            <a:r>
              <a:rPr lang="fr-CA" sz="2400" dirty="0"/>
              <a:t>- Cruauté:</a:t>
            </a:r>
          </a:p>
          <a:p>
            <a:pPr marL="890588">
              <a:spcAft>
                <a:spcPts val="1000"/>
              </a:spcAft>
              <a:buSzPct val="60000"/>
            </a:pPr>
            <a:r>
              <a:rPr lang="fr-CA" sz="2400" dirty="0"/>
              <a:t>- physique</a:t>
            </a:r>
          </a:p>
          <a:p>
            <a:pPr marL="1249363">
              <a:spcAft>
                <a:spcPts val="1000"/>
              </a:spcAft>
              <a:buSzPct val="60000"/>
            </a:pPr>
            <a:r>
              <a:rPr lang="fr-CA" sz="2400" dirty="0"/>
              <a:t>- violence physique</a:t>
            </a:r>
          </a:p>
          <a:p>
            <a:pPr marL="1249363">
              <a:spcAft>
                <a:spcPts val="1000"/>
              </a:spcAft>
              <a:buSzPct val="60000"/>
            </a:pPr>
            <a:r>
              <a:rPr lang="fr-CA" sz="2400" dirty="0"/>
              <a:t>- il suffit que la cohabitation soit intolérable</a:t>
            </a:r>
          </a:p>
          <a:p>
            <a:pPr marL="531813">
              <a:spcAft>
                <a:spcPts val="1000"/>
              </a:spcAft>
              <a:buSzPct val="60000"/>
            </a:pPr>
            <a:r>
              <a:rPr lang="fr-CA" sz="2400" dirty="0"/>
              <a:t>	</a:t>
            </a:r>
          </a:p>
        </p:txBody>
      </p:sp>
    </p:spTree>
    <p:extLst>
      <p:ext uri="{BB962C8B-B14F-4D97-AF65-F5344CB8AC3E}">
        <p14:creationId xmlns:p14="http://schemas.microsoft.com/office/powerpoint/2010/main" val="255059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509575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Conditions</a:t>
            </a:r>
            <a:endParaRPr lang="fr-FR" sz="2000" dirty="0">
              <a:solidFill>
                <a:schemeClr val="bg2"/>
              </a:solidFill>
              <a:latin typeface="Euphemia"/>
              <a:ea typeface="Euphemia"/>
              <a:cs typeface="Euphemia"/>
              <a:sym typeface="Euphemia"/>
            </a:endParaRPr>
          </a:p>
          <a:p>
            <a:pPr marL="531813">
              <a:spcAft>
                <a:spcPts val="1000"/>
              </a:spcAft>
              <a:buSzPct val="60000"/>
            </a:pPr>
            <a:endParaRPr lang="fr-CA" sz="2200" dirty="0"/>
          </a:p>
          <a:p>
            <a:pPr marL="173038">
              <a:spcAft>
                <a:spcPts val="1000"/>
              </a:spcAft>
              <a:buSzPct val="60000"/>
            </a:pPr>
            <a:r>
              <a:rPr lang="fr-CA" sz="2400" dirty="0"/>
              <a:t>- Cruauté:</a:t>
            </a:r>
          </a:p>
          <a:p>
            <a:pPr marL="450850">
              <a:spcAft>
                <a:spcPts val="1000"/>
              </a:spcAft>
              <a:buSzPct val="60000"/>
            </a:pPr>
            <a:r>
              <a:rPr lang="fr-CA" sz="2400" dirty="0"/>
              <a:t>- mentale</a:t>
            </a:r>
          </a:p>
          <a:p>
            <a:pPr marL="717550">
              <a:spcAft>
                <a:spcPts val="1000"/>
              </a:spcAft>
              <a:buSzPct val="60000"/>
            </a:pPr>
            <a:r>
              <a:rPr lang="fr-CA" sz="2000" dirty="0"/>
              <a:t>- 3 interprétations:</a:t>
            </a:r>
          </a:p>
          <a:p>
            <a:pPr marL="717550">
              <a:spcAft>
                <a:spcPts val="1000"/>
              </a:spcAft>
              <a:buSzPct val="60000"/>
            </a:pPr>
            <a:r>
              <a:rPr lang="fr-CA" dirty="0"/>
              <a:t>vie et santé de l’époux en danger et attitude de l’autre rendait la continuation de la vie commune intolérable - » critère ancien et disparu</a:t>
            </a:r>
          </a:p>
          <a:p>
            <a:pPr marL="717550">
              <a:spcAft>
                <a:spcPts val="1000"/>
              </a:spcAft>
              <a:buSzPct val="60000"/>
            </a:pPr>
            <a:r>
              <a:rPr lang="fr-CA" dirty="0"/>
              <a:t>continuation de la vie commune intolérable par l’attitude du conjoint: mépris, rejet et est constitué de multitudes d ’actes répétés </a:t>
            </a:r>
            <a:r>
              <a:rPr lang="fr-CA" b="1" u="sng" dirty="0"/>
              <a:t>volontaire</a:t>
            </a:r>
          </a:p>
          <a:p>
            <a:pPr marL="717550">
              <a:spcAft>
                <a:spcPts val="1000"/>
              </a:spcAft>
              <a:buSzPct val="60000"/>
            </a:pPr>
            <a:r>
              <a:rPr lang="fr-CA" dirty="0"/>
              <a:t>continuation de la vie commune intolérable par l’attitude du conjoint: mépris, rejet et est constitué de multitudes d ’actes répétés </a:t>
            </a:r>
            <a:r>
              <a:rPr lang="fr-CA" b="1" u="sng" dirty="0"/>
              <a:t>involontaire</a:t>
            </a:r>
          </a:p>
          <a:p>
            <a:pPr marL="531813">
              <a:spcAft>
                <a:spcPts val="1000"/>
              </a:spcAft>
              <a:buSzPct val="60000"/>
            </a:pPr>
            <a:r>
              <a:rPr lang="fr-CA" sz="2000" dirty="0"/>
              <a:t>	</a:t>
            </a:r>
          </a:p>
        </p:txBody>
      </p:sp>
    </p:spTree>
    <p:extLst>
      <p:ext uri="{BB962C8B-B14F-4D97-AF65-F5344CB8AC3E}">
        <p14:creationId xmlns:p14="http://schemas.microsoft.com/office/powerpoint/2010/main" val="377241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28527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Conditions</a:t>
            </a:r>
            <a:endParaRPr lang="fr-FR" sz="2000" dirty="0">
              <a:solidFill>
                <a:schemeClr val="bg2"/>
              </a:solidFill>
              <a:latin typeface="Euphemia"/>
              <a:ea typeface="Euphemia"/>
              <a:cs typeface="Euphemia"/>
              <a:sym typeface="Euphemia"/>
            </a:endParaRPr>
          </a:p>
          <a:p>
            <a:pPr marL="531813">
              <a:spcAft>
                <a:spcPts val="1000"/>
              </a:spcAft>
              <a:buSzPct val="60000"/>
            </a:pPr>
            <a:endParaRPr lang="fr-CA" sz="2200" dirty="0"/>
          </a:p>
          <a:p>
            <a:pPr marL="173038">
              <a:spcAft>
                <a:spcPts val="1000"/>
              </a:spcAft>
              <a:buSzPct val="60000"/>
            </a:pPr>
            <a:r>
              <a:rPr lang="fr-CA" sz="2400" dirty="0"/>
              <a:t>- Cessation de la vie commune</a:t>
            </a:r>
          </a:p>
          <a:p>
            <a:pPr marL="531813">
              <a:spcAft>
                <a:spcPts val="1000"/>
              </a:spcAft>
              <a:buSzPct val="60000"/>
            </a:pPr>
            <a:r>
              <a:rPr lang="fr-CA" sz="2400" dirty="0"/>
              <a:t>les époux ont vécu séparément pendant au moins un an volontairement et avec cette intention et sans interruption</a:t>
            </a:r>
          </a:p>
          <a:p>
            <a:pPr marL="173038">
              <a:spcAft>
                <a:spcPts val="1000"/>
              </a:spcAft>
              <a:buSzPct val="60000"/>
            </a:pPr>
            <a:endParaRPr lang="fr-CA" sz="2400" dirty="0"/>
          </a:p>
          <a:p>
            <a:pPr marL="173038">
              <a:spcAft>
                <a:spcPts val="1000"/>
              </a:spcAft>
              <a:buSzPct val="60000"/>
            </a:pPr>
            <a:r>
              <a:rPr lang="fr-CA" sz="2400" dirty="0"/>
              <a:t>- art. 8 (3) a et b LD</a:t>
            </a:r>
          </a:p>
          <a:p>
            <a:pPr marL="531813">
              <a:spcAft>
                <a:spcPts val="1000"/>
              </a:spcAft>
              <a:buSzPct val="60000"/>
            </a:pPr>
            <a:r>
              <a:rPr lang="fr-CA" sz="2000" dirty="0"/>
              <a:t>	</a:t>
            </a:r>
          </a:p>
        </p:txBody>
      </p:sp>
    </p:spTree>
    <p:extLst>
      <p:ext uri="{BB962C8B-B14F-4D97-AF65-F5344CB8AC3E}">
        <p14:creationId xmlns:p14="http://schemas.microsoft.com/office/powerpoint/2010/main" val="355554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96751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000" dirty="0"/>
              <a:t>Fins de non-recevoir:</a:t>
            </a:r>
          </a:p>
          <a:p>
            <a:pPr marL="349232" lvl="1" indent="-122232" algn="just">
              <a:lnSpc>
                <a:spcPct val="80000"/>
              </a:lnSpc>
              <a:buClr>
                <a:srgbClr val="FFFFFF"/>
              </a:buClr>
              <a:buSzPct val="69000"/>
              <a:defRPr>
                <a:solidFill>
                  <a:srgbClr val="000000"/>
                </a:solidFill>
              </a:defRPr>
            </a:pP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173038">
              <a:buSzPct val="60000"/>
            </a:pPr>
            <a:r>
              <a:rPr lang="fr-CA" sz="2000" dirty="0"/>
              <a:t>- interdisent de prononcer le divorce</a:t>
            </a:r>
          </a:p>
          <a:p>
            <a:pPr marL="531813">
              <a:buSzPct val="60000"/>
            </a:pPr>
            <a:r>
              <a:rPr lang="fr-CA" sz="2000" dirty="0"/>
              <a:t>- la collusion </a:t>
            </a:r>
          </a:p>
          <a:p>
            <a:pPr marL="984250">
              <a:buSzPct val="60000"/>
            </a:pPr>
            <a:r>
              <a:rPr lang="fr-CA" sz="2000" dirty="0"/>
              <a:t>- art. 11 (1) a) LD</a:t>
            </a:r>
          </a:p>
          <a:p>
            <a:pPr marL="984250">
              <a:buSzPct val="60000"/>
            </a:pPr>
            <a:r>
              <a:rPr lang="fr-CA" sz="2000" dirty="0"/>
              <a:t>- définition art. 11 (4) LD</a:t>
            </a:r>
          </a:p>
          <a:p>
            <a:pPr marL="984250">
              <a:buSzPct val="60000"/>
            </a:pPr>
            <a:r>
              <a:rPr lang="fr-CA" sz="2000" dirty="0"/>
              <a:t>- entente en vue de tromper</a:t>
            </a:r>
          </a:p>
          <a:p>
            <a:pPr marL="984250">
              <a:buSzPct val="60000"/>
              <a:buFontTx/>
              <a:buChar char="-"/>
            </a:pPr>
            <a:r>
              <a:rPr lang="fr-CA" sz="2000" dirty="0"/>
              <a:t>suppose une entente louche pour obtenir un divorce par fraude</a:t>
            </a:r>
          </a:p>
          <a:p>
            <a:pPr marL="984250">
              <a:buSzPct val="60000"/>
            </a:pPr>
            <a:endParaRPr lang="fr-CA" sz="1400" dirty="0"/>
          </a:p>
          <a:p>
            <a:pPr marL="531813">
              <a:buSzPct val="60000"/>
            </a:pPr>
            <a:r>
              <a:rPr lang="fr-CA" sz="2000" dirty="0"/>
              <a:t>- la connivence</a:t>
            </a:r>
          </a:p>
          <a:p>
            <a:pPr marL="984250">
              <a:buSzPct val="60000"/>
            </a:pPr>
            <a:r>
              <a:rPr lang="fr-CA" sz="2000" dirty="0"/>
              <a:t>- fait pour un époux qui se plaint d ’un acte commis par son conjoint d ’avoir été d ’accord préalablement à sa commission ou de l ’avoir encouragé</a:t>
            </a:r>
          </a:p>
          <a:p>
            <a:pPr marL="531813">
              <a:spcAft>
                <a:spcPts val="1000"/>
              </a:spcAft>
              <a:buSzPct val="60000"/>
            </a:pPr>
            <a:r>
              <a:rPr lang="fr-CA" sz="2000" dirty="0"/>
              <a:t>	</a:t>
            </a:r>
          </a:p>
        </p:txBody>
      </p:sp>
    </p:spTree>
    <p:extLst>
      <p:ext uri="{BB962C8B-B14F-4D97-AF65-F5344CB8AC3E}">
        <p14:creationId xmlns:p14="http://schemas.microsoft.com/office/powerpoint/2010/main" val="1495317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body" idx="1"/>
          </p:nvPr>
        </p:nvSpPr>
        <p:spPr>
          <a:xfrm>
            <a:off x="2186066" y="168957"/>
            <a:ext cx="6877506" cy="955787"/>
          </a:xfrm>
          <a:prstGeom prst="rect">
            <a:avLst/>
          </a:prstGeom>
        </p:spPr>
        <p:txBody>
          <a:bodyPr>
            <a:normAutofit fontScale="92500" lnSpcReduction="20000"/>
          </a:bodyPr>
          <a:lstStyle>
            <a:lvl1pPr>
              <a:defRPr sz="4500">
                <a:solidFill>
                  <a:srgbClr val="FFFFFF"/>
                </a:solidFill>
              </a:defRPr>
            </a:lvl1pPr>
          </a:lstStyle>
          <a:p>
            <a:pPr lvl="0">
              <a:defRPr sz="1800">
                <a:solidFill>
                  <a:srgbClr val="000000"/>
                </a:solidFill>
              </a:defRPr>
            </a:pPr>
            <a:r>
              <a:rPr sz="4500" dirty="0" err="1">
                <a:solidFill>
                  <a:srgbClr val="FFFFFF"/>
                </a:solidFill>
              </a:rPr>
              <a:t>Titre</a:t>
            </a:r>
            <a:r>
              <a:rPr sz="4500" dirty="0">
                <a:solidFill>
                  <a:srgbClr val="FFFFFF"/>
                </a:solidFill>
              </a:rPr>
              <a:t> 1: Le </a:t>
            </a:r>
            <a:r>
              <a:rPr sz="4500" dirty="0" err="1">
                <a:solidFill>
                  <a:srgbClr val="FFFFFF"/>
                </a:solidFill>
              </a:rPr>
              <a:t>droit</a:t>
            </a:r>
            <a:r>
              <a:rPr sz="4500" dirty="0">
                <a:solidFill>
                  <a:srgbClr val="FFFFFF"/>
                </a:solidFill>
              </a:rPr>
              <a:t> des </a:t>
            </a:r>
            <a:r>
              <a:rPr sz="4500" dirty="0" err="1">
                <a:solidFill>
                  <a:srgbClr val="FFFFFF"/>
                </a:solidFill>
              </a:rPr>
              <a:t>personnes</a:t>
            </a:r>
            <a:endParaRPr sz="4500" dirty="0">
              <a:solidFill>
                <a:srgbClr val="FFFFFF"/>
              </a:solidFill>
            </a:endParaRPr>
          </a:p>
        </p:txBody>
      </p:sp>
      <p:sp>
        <p:nvSpPr>
          <p:cNvPr id="127" name="Shape 127"/>
          <p:cNvSpPr/>
          <p:nvPr/>
        </p:nvSpPr>
        <p:spPr>
          <a:xfrm>
            <a:off x="323528" y="168957"/>
            <a:ext cx="7762854" cy="5424943"/>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194734" lvl="0" indent="-194734">
              <a:lnSpc>
                <a:spcPct val="150000"/>
              </a:lnSpc>
              <a:buClr>
                <a:srgbClr val="FFFFFF"/>
              </a:buClr>
              <a:buSzPct val="60000"/>
              <a:buFont typeface="Helvetica"/>
              <a:buChar char="•"/>
              <a:defRPr>
                <a:solidFill>
                  <a:srgbClr val="000000"/>
                </a:solidFill>
              </a:defRPr>
            </a:pPr>
            <a:r>
              <a:rPr lang="fr-CA" sz="3200" dirty="0">
                <a:solidFill>
                  <a:srgbClr val="514843"/>
                </a:solidFill>
                <a:latin typeface="Euphemia UCAS"/>
                <a:ea typeface="Euphemia UCAS"/>
                <a:cs typeface="Euphemia UCAS"/>
                <a:sym typeface="Euphemia UCAS"/>
              </a:rPr>
              <a:t>                </a:t>
            </a:r>
            <a:r>
              <a:rPr lang="fr-CA" sz="3600" dirty="0">
                <a:solidFill>
                  <a:srgbClr val="514843"/>
                </a:solidFill>
                <a:latin typeface="Euphemia UCAS"/>
                <a:ea typeface="Euphemia UCAS"/>
                <a:cs typeface="Euphemia UCAS"/>
                <a:sym typeface="Euphemia UCAS"/>
              </a:rPr>
              <a:t>Fiction juridique:</a:t>
            </a:r>
            <a:endParaRPr lang="fr-CA" sz="2000" dirty="0">
              <a:solidFill>
                <a:srgbClr val="514843"/>
              </a:solidFill>
              <a:latin typeface="Euphemia"/>
              <a:ea typeface="Euphemia"/>
              <a:cs typeface="Euphemia"/>
              <a:sym typeface="Euphemia"/>
            </a:endParaRPr>
          </a:p>
          <a:p>
            <a:pPr marL="389996" lvl="1" indent="-162983">
              <a:lnSpc>
                <a:spcPct val="150000"/>
              </a:lnSpc>
              <a:buClr>
                <a:srgbClr val="FFFFFF"/>
              </a:buClr>
              <a:buSzPct val="69000"/>
              <a:buFont typeface="Helvetica"/>
              <a:buChar char="–"/>
              <a:defRPr>
                <a:solidFill>
                  <a:srgbClr val="000000"/>
                </a:solidFill>
              </a:defRPr>
            </a:pPr>
            <a:r>
              <a:rPr lang="fr-CA" sz="2200" dirty="0">
                <a:solidFill>
                  <a:srgbClr val="514843"/>
                </a:solidFill>
                <a:latin typeface="Euphemia UCAS"/>
                <a:ea typeface="Euphemia UCAS"/>
                <a:cs typeface="Euphemia UCAS"/>
                <a:sym typeface="Euphemia UCAS"/>
              </a:rPr>
              <a:t>- </a:t>
            </a:r>
            <a:r>
              <a:rPr lang="fr-CA" sz="2200" i="1" dirty="0">
                <a:solidFill>
                  <a:srgbClr val="514843"/>
                </a:solidFill>
                <a:latin typeface="Euphemia UCAS"/>
                <a:ea typeface="Euphemia UCAS"/>
                <a:cs typeface="Euphemia UCAS"/>
                <a:sym typeface="Euphemia UCAS"/>
              </a:rPr>
              <a:t>Infans </a:t>
            </a:r>
            <a:r>
              <a:rPr lang="fr-CA" sz="2200" i="1" dirty="0" err="1">
                <a:solidFill>
                  <a:srgbClr val="514843"/>
                </a:solidFill>
                <a:latin typeface="Euphemia UCAS"/>
                <a:ea typeface="Euphemia UCAS"/>
                <a:cs typeface="Euphemia UCAS"/>
                <a:sym typeface="Euphemia UCAS"/>
              </a:rPr>
              <a:t>conceptus</a:t>
            </a:r>
            <a:r>
              <a:rPr lang="fr-CA" sz="2200" i="1" dirty="0">
                <a:solidFill>
                  <a:srgbClr val="514843"/>
                </a:solidFill>
                <a:latin typeface="Euphemia UCAS"/>
                <a:ea typeface="Euphemia UCAS"/>
                <a:cs typeface="Euphemia UCAS"/>
                <a:sym typeface="Euphemia UCAS"/>
              </a:rPr>
              <a:t> pro </a:t>
            </a:r>
            <a:r>
              <a:rPr lang="fr-CA" sz="2200" i="1" dirty="0" err="1">
                <a:solidFill>
                  <a:srgbClr val="514843"/>
                </a:solidFill>
                <a:latin typeface="Euphemia UCAS"/>
                <a:ea typeface="Euphemia UCAS"/>
                <a:cs typeface="Euphemia UCAS"/>
                <a:sym typeface="Euphemia UCAS"/>
              </a:rPr>
              <a:t>nato</a:t>
            </a:r>
            <a:r>
              <a:rPr lang="fr-CA" sz="2200" i="1" dirty="0">
                <a:solidFill>
                  <a:srgbClr val="514843"/>
                </a:solidFill>
                <a:latin typeface="Euphemia UCAS"/>
                <a:ea typeface="Euphemia UCAS"/>
                <a:cs typeface="Euphemia UCAS"/>
                <a:sym typeface="Euphemia UCAS"/>
              </a:rPr>
              <a:t> </a:t>
            </a:r>
            <a:r>
              <a:rPr lang="fr-CA" sz="2200" i="1" dirty="0" err="1">
                <a:solidFill>
                  <a:srgbClr val="514843"/>
                </a:solidFill>
                <a:latin typeface="Euphemia UCAS"/>
                <a:ea typeface="Euphemia UCAS"/>
                <a:cs typeface="Euphemia UCAS"/>
                <a:sym typeface="Euphemia UCAS"/>
              </a:rPr>
              <a:t>habetur</a:t>
            </a:r>
            <a:r>
              <a:rPr lang="fr-CA" sz="2200" i="1" dirty="0">
                <a:solidFill>
                  <a:srgbClr val="514843"/>
                </a:solidFill>
                <a:latin typeface="Euphemia UCAS"/>
                <a:ea typeface="Euphemia UCAS"/>
                <a:cs typeface="Euphemia UCAS"/>
                <a:sym typeface="Euphemia UCAS"/>
              </a:rPr>
              <a:t> </a:t>
            </a:r>
            <a:r>
              <a:rPr lang="fr-CA" sz="2200" i="1" dirty="0" err="1">
                <a:solidFill>
                  <a:srgbClr val="514843"/>
                </a:solidFill>
                <a:latin typeface="Euphemia UCAS"/>
                <a:ea typeface="Euphemia UCAS"/>
                <a:cs typeface="Euphemia UCAS"/>
                <a:sym typeface="Euphemia UCAS"/>
              </a:rPr>
              <a:t>quolies</a:t>
            </a:r>
            <a:r>
              <a:rPr lang="fr-CA" sz="2200" i="1" dirty="0">
                <a:solidFill>
                  <a:srgbClr val="514843"/>
                </a:solidFill>
                <a:latin typeface="Euphemia UCAS"/>
                <a:ea typeface="Euphemia UCAS"/>
                <a:cs typeface="Euphemia UCAS"/>
                <a:sym typeface="Euphemia UCAS"/>
              </a:rPr>
              <a:t> de </a:t>
            </a:r>
            <a:r>
              <a:rPr lang="fr-CA" sz="2200" i="1" dirty="0" err="1">
                <a:solidFill>
                  <a:srgbClr val="514843"/>
                </a:solidFill>
                <a:latin typeface="Euphemia UCAS"/>
                <a:ea typeface="Euphemia UCAS"/>
                <a:cs typeface="Euphemia UCAS"/>
                <a:sym typeface="Euphemia UCAS"/>
              </a:rPr>
              <a:t>commudis</a:t>
            </a:r>
            <a:r>
              <a:rPr lang="fr-CA" sz="2200" i="1" dirty="0">
                <a:solidFill>
                  <a:srgbClr val="514843"/>
                </a:solidFill>
                <a:latin typeface="Euphemia UCAS"/>
                <a:ea typeface="Euphemia UCAS"/>
                <a:cs typeface="Euphemia UCAS"/>
                <a:sym typeface="Euphemia UCAS"/>
              </a:rPr>
              <a:t> </a:t>
            </a:r>
            <a:r>
              <a:rPr lang="fr-CA" sz="2200" i="1" dirty="0" err="1">
                <a:solidFill>
                  <a:srgbClr val="514843"/>
                </a:solidFill>
                <a:latin typeface="Euphemia UCAS"/>
                <a:ea typeface="Euphemia UCAS"/>
                <a:cs typeface="Euphemia UCAS"/>
                <a:sym typeface="Euphemia UCAS"/>
              </a:rPr>
              <a:t>ejus</a:t>
            </a:r>
            <a:r>
              <a:rPr lang="fr-CA" sz="2200" i="1" dirty="0">
                <a:solidFill>
                  <a:srgbClr val="514843"/>
                </a:solidFill>
                <a:latin typeface="Euphemia UCAS"/>
                <a:ea typeface="Euphemia UCAS"/>
                <a:cs typeface="Euphemia UCAS"/>
                <a:sym typeface="Euphemia UCAS"/>
              </a:rPr>
              <a:t> </a:t>
            </a:r>
            <a:r>
              <a:rPr lang="fr-CA" sz="2200" i="1" dirty="0" err="1">
                <a:solidFill>
                  <a:srgbClr val="514843"/>
                </a:solidFill>
                <a:latin typeface="Euphemia UCAS"/>
                <a:ea typeface="Euphemia UCAS"/>
                <a:cs typeface="Euphemia UCAS"/>
                <a:sym typeface="Euphemia UCAS"/>
              </a:rPr>
              <a:t>agitur</a:t>
            </a:r>
            <a:endParaRPr lang="fr-CA" sz="2200" i="1" dirty="0">
              <a:solidFill>
                <a:srgbClr val="514843"/>
              </a:solidFill>
              <a:latin typeface="Euphemia"/>
              <a:ea typeface="Euphemia"/>
              <a:cs typeface="Euphemia"/>
              <a:sym typeface="Euphemia"/>
            </a:endParaRPr>
          </a:p>
          <a:p>
            <a:pPr marL="389996" lvl="1" indent="-162983">
              <a:lnSpc>
                <a:spcPct val="150000"/>
              </a:lnSpc>
              <a:buClr>
                <a:srgbClr val="FFFFFF"/>
              </a:buClr>
              <a:buSzPct val="69000"/>
              <a:buFont typeface="Helvetica"/>
              <a:buChar char="–"/>
              <a:defRPr>
                <a:solidFill>
                  <a:srgbClr val="000000"/>
                </a:solidFill>
              </a:defRPr>
            </a:pPr>
            <a:r>
              <a:rPr lang="fr-CA" sz="2200" dirty="0">
                <a:solidFill>
                  <a:srgbClr val="514843"/>
                </a:solidFill>
                <a:latin typeface="Euphemia UCAS"/>
                <a:ea typeface="Euphemia UCAS"/>
                <a:cs typeface="Euphemia UCAS"/>
                <a:sym typeface="Euphemia UCAS"/>
              </a:rPr>
              <a:t>- L’enfant simplement conçu est réputé né chaque fois qu’il s’agit de ses intérêts</a:t>
            </a:r>
            <a:endParaRPr lang="fr-CA" sz="2200" dirty="0">
              <a:solidFill>
                <a:srgbClr val="514843"/>
              </a:solidFill>
              <a:latin typeface="Euphemia"/>
              <a:ea typeface="Euphemia"/>
              <a:cs typeface="Euphemia"/>
              <a:sym typeface="Euphemia"/>
            </a:endParaRPr>
          </a:p>
          <a:p>
            <a:pPr marL="389996" lvl="1" indent="-162983">
              <a:lnSpc>
                <a:spcPct val="150000"/>
              </a:lnSpc>
              <a:buClr>
                <a:srgbClr val="FFFFFF"/>
              </a:buClr>
              <a:buSzPct val="69000"/>
              <a:buFont typeface="Helvetica"/>
              <a:buChar char="–"/>
              <a:defRPr>
                <a:solidFill>
                  <a:srgbClr val="000000"/>
                </a:solidFill>
              </a:defRPr>
            </a:pPr>
            <a:r>
              <a:rPr lang="fr-CA" sz="2200" dirty="0">
                <a:solidFill>
                  <a:srgbClr val="514843"/>
                </a:solidFill>
                <a:latin typeface="Euphemia UCAS"/>
                <a:ea typeface="Euphemia UCAS"/>
                <a:cs typeface="Euphemia UCAS"/>
                <a:sym typeface="Euphemia UCAS"/>
              </a:rPr>
              <a:t>- Un enfant dans le ventre de sa mère a des droits patrimoniaux s’il naît vivant et viable.</a:t>
            </a:r>
            <a:endParaRPr lang="fr-CA" dirty="0">
              <a:solidFill>
                <a:srgbClr val="514843"/>
              </a:solidFill>
              <a:latin typeface="Euphemia"/>
              <a:ea typeface="Euphemia"/>
              <a:cs typeface="Euphemia"/>
              <a:sym typeface="Euphemia"/>
            </a:endParaRPr>
          </a:p>
          <a:p>
            <a:pPr marL="389996" lvl="1" indent="-162983">
              <a:lnSpc>
                <a:spcPct val="150000"/>
              </a:lnSpc>
              <a:buClr>
                <a:srgbClr val="FFFFFF"/>
              </a:buClr>
              <a:buSzPct val="69000"/>
              <a:buFont typeface="Helvetica"/>
              <a:buChar char="–"/>
              <a:defRPr>
                <a:solidFill>
                  <a:srgbClr val="000000"/>
                </a:solidFill>
              </a:defRPr>
            </a:pPr>
            <a:r>
              <a:rPr lang="fr-CA" sz="2200" dirty="0">
                <a:solidFill>
                  <a:srgbClr val="514843"/>
                </a:solidFill>
                <a:latin typeface="Euphemia UCAS"/>
                <a:ea typeface="Euphemia UCAS"/>
                <a:cs typeface="Euphemia UCAS"/>
                <a:sym typeface="Euphemia UCAS"/>
              </a:rPr>
              <a:t>- À ce moment, ses droits rétroagissent à la date de sa</a:t>
            </a:r>
            <a:r>
              <a:rPr lang="fr-CA" sz="2200" dirty="0">
                <a:latin typeface="Euphemia UCAS"/>
                <a:ea typeface="Euphemia UCAS"/>
                <a:cs typeface="Euphemia UCAS"/>
                <a:sym typeface="Euphemia UCAS"/>
              </a:rPr>
              <a:t> </a:t>
            </a:r>
            <a:r>
              <a:rPr lang="fr-CA" sz="2200" dirty="0">
                <a:solidFill>
                  <a:srgbClr val="514843"/>
                </a:solidFill>
                <a:latin typeface="Euphemia UCAS"/>
                <a:ea typeface="Euphemia UCAS"/>
                <a:cs typeface="Euphemia UCAS"/>
                <a:sym typeface="Euphemia UCAS"/>
              </a:rPr>
              <a:t>conception</a:t>
            </a:r>
            <a:endParaRPr lang="fr-CA" sz="2200" dirty="0">
              <a:solidFill>
                <a:srgbClr val="514843"/>
              </a:solidFill>
              <a:latin typeface="Euphemia"/>
              <a:ea typeface="Euphemia"/>
              <a:cs typeface="Euphemia"/>
              <a:sym typeface="Euphemia"/>
            </a:endParaRPr>
          </a:p>
          <a:p>
            <a:pPr marL="685447" lvl="2" indent="-190147">
              <a:lnSpc>
                <a:spcPct val="150000"/>
              </a:lnSpc>
              <a:buClr>
                <a:srgbClr val="FFFFFF"/>
              </a:buClr>
              <a:buSzPct val="75000"/>
              <a:buFont typeface="Helvetica"/>
              <a:buChar char="•"/>
              <a:defRPr>
                <a:solidFill>
                  <a:srgbClr val="000000"/>
                </a:solidFill>
              </a:defRPr>
            </a:pPr>
            <a:r>
              <a:rPr lang="fr-CA" sz="2200" dirty="0">
                <a:solidFill>
                  <a:srgbClr val="514843"/>
                </a:solidFill>
                <a:latin typeface="Euphemia UCAS"/>
                <a:ea typeface="Euphemia UCAS"/>
                <a:cs typeface="Euphemia UCAS"/>
                <a:sym typeface="Euphemia UCAS"/>
              </a:rPr>
              <a:t> Illustration: Art. 617(1) </a:t>
            </a:r>
            <a:r>
              <a:rPr lang="fr-CA" sz="2200" dirty="0" err="1">
                <a:solidFill>
                  <a:srgbClr val="514843"/>
                </a:solidFill>
                <a:latin typeface="Euphemia UCAS"/>
                <a:ea typeface="Euphemia UCAS"/>
                <a:cs typeface="Euphemia UCAS"/>
                <a:sym typeface="Euphemia UCAS"/>
              </a:rPr>
              <a:t>CcQ</a:t>
            </a:r>
            <a:endParaRPr lang="fr-CA" sz="2200" dirty="0">
              <a:solidFill>
                <a:srgbClr val="514843"/>
              </a:solidFill>
              <a:latin typeface="Euphemia"/>
              <a:ea typeface="Euphemia"/>
              <a:cs typeface="Euphemia"/>
              <a:sym typeface="Euphem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12112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t>Fins de non-recevoir:</a:t>
            </a: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809625" indent="-277813">
              <a:spcAft>
                <a:spcPts val="1000"/>
              </a:spcAft>
              <a:buSzPct val="60000"/>
              <a:buFont typeface="Arial" pitchFamily="34" charset="0"/>
              <a:buChar char="•"/>
            </a:pPr>
            <a:r>
              <a:rPr lang="fr-CA" sz="2800" dirty="0"/>
              <a:t>La connivence est différente de la collusion</a:t>
            </a:r>
          </a:p>
          <a:p>
            <a:pPr marL="809625" indent="-277813">
              <a:spcAft>
                <a:spcPts val="1000"/>
              </a:spcAft>
              <a:buSzPct val="60000"/>
              <a:buFont typeface="Arial" pitchFamily="34" charset="0"/>
              <a:buChar char="•"/>
            </a:pPr>
            <a:r>
              <a:rPr lang="fr-CA" sz="2800" dirty="0"/>
              <a:t>Collusion = idée de tromper la justice</a:t>
            </a:r>
          </a:p>
          <a:p>
            <a:pPr marL="809625" indent="-277813">
              <a:spcAft>
                <a:spcPts val="1000"/>
              </a:spcAft>
              <a:buSzPct val="60000"/>
              <a:buFont typeface="Arial" pitchFamily="34" charset="0"/>
              <a:buChar char="•"/>
            </a:pPr>
            <a:r>
              <a:rPr lang="fr-CA" sz="2800" dirty="0"/>
              <a:t>Connivence = à se montrer tolérant à ce que son époux commette un acte mentionné à l’article 8 (2) b) (i) LD</a:t>
            </a:r>
          </a:p>
          <a:p>
            <a:pPr marL="531813">
              <a:spcAft>
                <a:spcPts val="1000"/>
              </a:spcAft>
              <a:buSzPct val="60000"/>
            </a:pPr>
            <a:r>
              <a:rPr lang="fr-CA" sz="2000" dirty="0"/>
              <a:t>	</a:t>
            </a:r>
          </a:p>
        </p:txBody>
      </p:sp>
    </p:spTree>
    <p:extLst>
      <p:ext uri="{BB962C8B-B14F-4D97-AF65-F5344CB8AC3E}">
        <p14:creationId xmlns:p14="http://schemas.microsoft.com/office/powerpoint/2010/main" val="2522186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31092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t>Le pardon:</a:t>
            </a: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809625" indent="-277813">
              <a:spcAft>
                <a:spcPts val="1000"/>
              </a:spcAft>
              <a:buSzPct val="60000"/>
              <a:buFont typeface="Arial" pitchFamily="34" charset="0"/>
              <a:buChar char="•"/>
            </a:pPr>
            <a:r>
              <a:rPr lang="fr-CA" sz="2400" dirty="0"/>
              <a:t>lorsque le conjoint qui reproche à l ’autre son attitude a ignoré que celui-ci allait commettre cet acte, mais après sa commission, lui a pardonné.</a:t>
            </a:r>
          </a:p>
          <a:p>
            <a:pPr marL="809625" indent="-277813">
              <a:spcAft>
                <a:spcPts val="1000"/>
              </a:spcAft>
              <a:buSzPct val="60000"/>
              <a:buFont typeface="Arial" pitchFamily="34" charset="0"/>
              <a:buChar char="•"/>
            </a:pPr>
            <a:r>
              <a:rPr lang="fr-CA" sz="2400" dirty="0"/>
              <a:t>2 éléments:</a:t>
            </a:r>
          </a:p>
          <a:p>
            <a:pPr marL="1076325" indent="-277813">
              <a:spcAft>
                <a:spcPts val="1000"/>
              </a:spcAft>
              <a:buSzPct val="60000"/>
              <a:buFont typeface="Arial" pitchFamily="34" charset="0"/>
              <a:buChar char="•"/>
            </a:pPr>
            <a:r>
              <a:rPr lang="fr-CA" sz="2400" dirty="0"/>
              <a:t>l’intention: volonté d ’oublier l’offense</a:t>
            </a:r>
          </a:p>
          <a:p>
            <a:pPr marL="1076325" indent="-277813">
              <a:spcAft>
                <a:spcPts val="1000"/>
              </a:spcAft>
              <a:buSzPct val="60000"/>
              <a:buFont typeface="Arial" pitchFamily="34" charset="0"/>
              <a:buChar char="•"/>
            </a:pPr>
            <a:r>
              <a:rPr lang="fr-CA" sz="2400" dirty="0"/>
              <a:t>élément matériel: art. 11(3) LD</a:t>
            </a:r>
          </a:p>
          <a:p>
            <a:pPr marL="531813">
              <a:spcAft>
                <a:spcPts val="1000"/>
              </a:spcAft>
              <a:buSzPct val="60000"/>
            </a:pPr>
            <a:r>
              <a:rPr lang="fr-CA" sz="2000" dirty="0"/>
              <a:t>	</a:t>
            </a:r>
          </a:p>
        </p:txBody>
      </p:sp>
    </p:spTree>
    <p:extLst>
      <p:ext uri="{BB962C8B-B14F-4D97-AF65-F5344CB8AC3E}">
        <p14:creationId xmlns:p14="http://schemas.microsoft.com/office/powerpoint/2010/main" val="3000428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68025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t>Le pardon:</a:t>
            </a: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349232" lvl="1" indent="-122232" algn="just">
              <a:lnSpc>
                <a:spcPct val="80000"/>
              </a:lnSpc>
              <a:buClr>
                <a:srgbClr val="FFFFFF"/>
              </a:buClr>
              <a:buSzPct val="69000"/>
              <a:defRPr>
                <a:solidFill>
                  <a:srgbClr val="000000"/>
                </a:solidFill>
              </a:defRPr>
            </a:pPr>
            <a:endParaRPr lang="fr-CA" sz="2000" dirty="0"/>
          </a:p>
          <a:p>
            <a:pPr marL="809625" indent="-277813">
              <a:spcAft>
                <a:spcPts val="1000"/>
              </a:spcAft>
              <a:buSzPct val="60000"/>
              <a:buFont typeface="Arial" pitchFamily="34" charset="0"/>
              <a:buChar char="•"/>
            </a:pPr>
            <a:r>
              <a:rPr lang="fr-CA" sz="2400" dirty="0"/>
              <a:t>donc pour qu’il y ait pardon:</a:t>
            </a:r>
          </a:p>
          <a:p>
            <a:pPr marL="1168400" indent="-277813">
              <a:spcAft>
                <a:spcPts val="1000"/>
              </a:spcAft>
              <a:buSzPct val="60000"/>
              <a:buFont typeface="Arial" pitchFamily="34" charset="0"/>
              <a:buChar char="•"/>
            </a:pPr>
            <a:r>
              <a:rPr lang="fr-CA" sz="2400" dirty="0"/>
              <a:t>il faut que la victime connaisse la mauvaise conduite du conjoint</a:t>
            </a:r>
          </a:p>
          <a:p>
            <a:pPr marL="1168400" indent="-277813">
              <a:spcAft>
                <a:spcPts val="1000"/>
              </a:spcAft>
              <a:buSzPct val="60000"/>
              <a:buFont typeface="Arial" pitchFamily="34" charset="0"/>
              <a:buChar char="•"/>
            </a:pPr>
            <a:r>
              <a:rPr lang="fr-CA" sz="2400" dirty="0"/>
              <a:t>il faut une intention de passer outre à cette mauvaise conduite</a:t>
            </a:r>
          </a:p>
          <a:p>
            <a:pPr marL="1168400" indent="-277813">
              <a:spcAft>
                <a:spcPts val="1000"/>
              </a:spcAft>
              <a:buSzPct val="60000"/>
              <a:buFont typeface="Arial" pitchFamily="34" charset="0"/>
              <a:buChar char="•"/>
            </a:pPr>
            <a:r>
              <a:rPr lang="fr-CA" sz="2400" dirty="0"/>
              <a:t>il faut la cessation de la mauvaise conduite par le conjoint fautif</a:t>
            </a:r>
          </a:p>
          <a:p>
            <a:pPr marL="531813">
              <a:spcAft>
                <a:spcPts val="1000"/>
              </a:spcAft>
              <a:buSzPct val="60000"/>
            </a:pPr>
            <a:r>
              <a:rPr lang="fr-CA" sz="2000" dirty="0"/>
              <a:t>	</a:t>
            </a:r>
          </a:p>
        </p:txBody>
      </p:sp>
    </p:spTree>
    <p:extLst>
      <p:ext uri="{BB962C8B-B14F-4D97-AF65-F5344CB8AC3E}">
        <p14:creationId xmlns:p14="http://schemas.microsoft.com/office/powerpoint/2010/main" val="864063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19806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Aspects procéduraux:</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Aft>
                <a:spcPts val="1000"/>
              </a:spcAft>
              <a:buSzPct val="60000"/>
              <a:buFont typeface="Arial" pitchFamily="34" charset="0"/>
              <a:buChar char="•"/>
            </a:pPr>
            <a:r>
              <a:rPr lang="fr-CA" sz="2000" dirty="0">
                <a:solidFill>
                  <a:schemeClr val="bg2"/>
                </a:solidFill>
              </a:rPr>
              <a:t>Tribunal compétent</a:t>
            </a:r>
          </a:p>
          <a:p>
            <a:pPr marL="1527175" lvl="3" indent="-277813">
              <a:spcAft>
                <a:spcPts val="1000"/>
              </a:spcAft>
              <a:buSzPct val="60000"/>
              <a:buFont typeface="Arial" pitchFamily="34" charset="0"/>
              <a:buChar char="•"/>
            </a:pPr>
            <a:r>
              <a:rPr lang="fr-CA" sz="2000" dirty="0">
                <a:solidFill>
                  <a:schemeClr val="bg2"/>
                </a:solidFill>
              </a:rPr>
              <a:t>Cour supérieure</a:t>
            </a:r>
          </a:p>
          <a:p>
            <a:pPr marL="1966913" lvl="3" indent="-277813">
              <a:spcAft>
                <a:spcPts val="1000"/>
              </a:spcAft>
              <a:buSzPct val="60000"/>
              <a:buFont typeface="Arial" pitchFamily="34" charset="0"/>
              <a:buChar char="•"/>
            </a:pPr>
            <a:r>
              <a:rPr lang="fr-CA" sz="2000" dirty="0">
                <a:solidFill>
                  <a:schemeClr val="bg2"/>
                </a:solidFill>
              </a:rPr>
              <a:t>article 2(1) LD</a:t>
            </a:r>
          </a:p>
          <a:p>
            <a:pPr marL="1527175" indent="-277813">
              <a:spcAft>
                <a:spcPts val="1000"/>
              </a:spcAft>
              <a:buSzPct val="60000"/>
              <a:buFont typeface="Arial" pitchFamily="34" charset="0"/>
              <a:buChar char="•"/>
            </a:pPr>
            <a:r>
              <a:rPr lang="fr-CA" sz="2000" dirty="0">
                <a:solidFill>
                  <a:schemeClr val="bg2"/>
                </a:solidFill>
              </a:rPr>
              <a:t>Compétence territoriale</a:t>
            </a:r>
          </a:p>
          <a:p>
            <a:pPr marL="1966913" indent="-277813">
              <a:spcAft>
                <a:spcPts val="1000"/>
              </a:spcAft>
              <a:buSzPct val="60000"/>
              <a:buFont typeface="Arial" pitchFamily="34" charset="0"/>
              <a:buChar char="•"/>
            </a:pPr>
            <a:r>
              <a:rPr lang="fr-CA" sz="2000" dirty="0">
                <a:solidFill>
                  <a:schemeClr val="bg2"/>
                </a:solidFill>
              </a:rPr>
              <a:t>art. 3(1) LD</a:t>
            </a:r>
          </a:p>
          <a:p>
            <a:pPr marL="1527175" indent="-277813">
              <a:spcAft>
                <a:spcPts val="1000"/>
              </a:spcAft>
              <a:buSzPct val="60000"/>
              <a:buFont typeface="Arial" pitchFamily="34" charset="0"/>
              <a:buChar char="•"/>
            </a:pPr>
            <a:endParaRPr lang="fr-CA" sz="2000" dirty="0">
              <a:solidFill>
                <a:schemeClr val="bg2"/>
              </a:solidFill>
            </a:endParaRPr>
          </a:p>
          <a:p>
            <a:pPr marL="531813">
              <a:spcAft>
                <a:spcPts val="1000"/>
              </a:spcAft>
              <a:buSzPct val="60000"/>
            </a:pPr>
            <a:r>
              <a:rPr lang="fr-CA" sz="2000" dirty="0"/>
              <a:t>	</a:t>
            </a:r>
          </a:p>
        </p:txBody>
      </p:sp>
    </p:spTree>
    <p:extLst>
      <p:ext uri="{BB962C8B-B14F-4D97-AF65-F5344CB8AC3E}">
        <p14:creationId xmlns:p14="http://schemas.microsoft.com/office/powerpoint/2010/main" val="2895451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0698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Aspects procéduraux:</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Aft>
                <a:spcPts val="1000"/>
              </a:spcAft>
              <a:buSzPct val="60000"/>
              <a:buFont typeface="Arial" pitchFamily="34" charset="0"/>
              <a:buChar char="•"/>
            </a:pPr>
            <a:r>
              <a:rPr lang="fr-CA" sz="2400" dirty="0">
                <a:solidFill>
                  <a:schemeClr val="bg2"/>
                </a:solidFill>
              </a:rPr>
              <a:t>Médiation familiale </a:t>
            </a:r>
            <a:r>
              <a:rPr lang="fr-CA" sz="2400" dirty="0" err="1">
                <a:solidFill>
                  <a:schemeClr val="bg2"/>
                </a:solidFill>
              </a:rPr>
              <a:t>mandatoire</a:t>
            </a:r>
            <a:endParaRPr lang="fr-CA" sz="2400" dirty="0">
              <a:solidFill>
                <a:schemeClr val="bg2"/>
              </a:solidFill>
            </a:endParaRPr>
          </a:p>
          <a:p>
            <a:pPr marL="1249363" indent="-277813">
              <a:spcAft>
                <a:spcPts val="1000"/>
              </a:spcAft>
              <a:buSzPct val="60000"/>
              <a:buFont typeface="Arial" pitchFamily="34" charset="0"/>
              <a:buChar char="•"/>
            </a:pPr>
            <a:r>
              <a:rPr lang="fr-CA" sz="2400" dirty="0">
                <a:solidFill>
                  <a:schemeClr val="bg2"/>
                </a:solidFill>
              </a:rPr>
              <a:t>article 417 et </a:t>
            </a:r>
            <a:r>
              <a:rPr lang="fr-CA" sz="2400" dirty="0" err="1">
                <a:solidFill>
                  <a:schemeClr val="bg2"/>
                </a:solidFill>
              </a:rPr>
              <a:t>ss</a:t>
            </a:r>
            <a:r>
              <a:rPr lang="fr-CA" sz="2400" dirty="0">
                <a:solidFill>
                  <a:schemeClr val="bg2"/>
                </a:solidFill>
              </a:rPr>
              <a:t>. </a:t>
            </a:r>
            <a:r>
              <a:rPr lang="fr-CA" sz="2400" dirty="0" err="1">
                <a:solidFill>
                  <a:schemeClr val="bg2"/>
                </a:solidFill>
              </a:rPr>
              <a:t>C.p.c</a:t>
            </a:r>
            <a:r>
              <a:rPr lang="fr-CA" sz="2400" dirty="0">
                <a:solidFill>
                  <a:schemeClr val="bg2"/>
                </a:solidFill>
              </a:rPr>
              <a:t>.</a:t>
            </a:r>
          </a:p>
          <a:p>
            <a:pPr marL="809625" indent="-277813">
              <a:spcAft>
                <a:spcPts val="1000"/>
              </a:spcAft>
              <a:buSzPct val="60000"/>
              <a:buFont typeface="Arial" pitchFamily="34" charset="0"/>
              <a:buChar char="•"/>
            </a:pPr>
            <a:r>
              <a:rPr lang="fr-CA" sz="2400" dirty="0">
                <a:solidFill>
                  <a:schemeClr val="bg2"/>
                </a:solidFill>
              </a:rPr>
              <a:t>Déclaration conjointe par les deux époux</a:t>
            </a:r>
          </a:p>
          <a:p>
            <a:pPr marL="1249363" indent="-277813">
              <a:spcAft>
                <a:spcPts val="1000"/>
              </a:spcAft>
              <a:buSzPct val="60000"/>
              <a:buFont typeface="Arial" pitchFamily="34" charset="0"/>
              <a:buChar char="•"/>
            </a:pPr>
            <a:r>
              <a:rPr lang="fr-CA" sz="2400" dirty="0">
                <a:solidFill>
                  <a:schemeClr val="bg2"/>
                </a:solidFill>
              </a:rPr>
              <a:t>article 8(1) LD</a:t>
            </a:r>
          </a:p>
          <a:p>
            <a:pPr marL="1527175" indent="-277813">
              <a:spcAft>
                <a:spcPts val="1000"/>
              </a:spcAft>
              <a:buSzPct val="60000"/>
            </a:pPr>
            <a:endParaRPr lang="fr-CA" sz="2400" dirty="0">
              <a:solidFill>
                <a:schemeClr val="bg2"/>
              </a:solidFill>
            </a:endParaRPr>
          </a:p>
          <a:p>
            <a:pPr marL="531813">
              <a:spcAft>
                <a:spcPts val="1000"/>
              </a:spcAft>
              <a:buSzPct val="60000"/>
            </a:pPr>
            <a:r>
              <a:rPr lang="fr-CA" sz="2000" dirty="0"/>
              <a:t>	</a:t>
            </a:r>
          </a:p>
        </p:txBody>
      </p:sp>
    </p:spTree>
    <p:extLst>
      <p:ext uri="{BB962C8B-B14F-4D97-AF65-F5344CB8AC3E}">
        <p14:creationId xmlns:p14="http://schemas.microsoft.com/office/powerpoint/2010/main" val="231966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 b – Le divorce</a:t>
            </a:r>
            <a:endParaRPr sz="4800" dirty="0">
              <a:solidFill>
                <a:srgbClr val="FFFFFF"/>
              </a:solidFill>
            </a:endParaRPr>
          </a:p>
        </p:txBody>
      </p:sp>
      <p:sp>
        <p:nvSpPr>
          <p:cNvPr id="93" name="Shape 93"/>
          <p:cNvSpPr/>
          <p:nvPr/>
        </p:nvSpPr>
        <p:spPr>
          <a:xfrm>
            <a:off x="467544" y="1191117"/>
            <a:ext cx="8352928" cy="493673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EFFETS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le divorce dissous le mariage des époux</a:t>
            </a:r>
            <a:r>
              <a:rPr lang="fr-CA" dirty="0">
                <a:solidFill>
                  <a:schemeClr val="bg2"/>
                </a:solidFill>
              </a:rPr>
              <a:t> (article 14 LD et 516 </a:t>
            </a:r>
            <a:r>
              <a:rPr lang="fr-CA" dirty="0" err="1">
                <a:solidFill>
                  <a:schemeClr val="bg2"/>
                </a:solidFill>
              </a:rPr>
              <a:t>C.c.Q</a:t>
            </a:r>
            <a:r>
              <a:rPr lang="fr-CA" dirty="0">
                <a:solidFill>
                  <a:schemeClr val="bg2"/>
                </a:solidFill>
              </a:rPr>
              <a:t>.)</a:t>
            </a: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dissous le patrimoine familial </a:t>
            </a:r>
            <a:r>
              <a:rPr lang="fr-CA" dirty="0">
                <a:solidFill>
                  <a:schemeClr val="bg2"/>
                </a:solidFill>
              </a:rPr>
              <a:t>(article 416 </a:t>
            </a:r>
            <a:r>
              <a:rPr lang="fr-CA" dirty="0" err="1">
                <a:solidFill>
                  <a:schemeClr val="bg2"/>
                </a:solidFill>
              </a:rPr>
              <a:t>C.c.Q</a:t>
            </a:r>
            <a:r>
              <a:rPr lang="fr-CA" dirty="0">
                <a:solidFill>
                  <a:schemeClr val="bg2"/>
                </a:solidFill>
              </a:rPr>
              <a:t>.)</a:t>
            </a: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dissous le régime matrimonial </a:t>
            </a:r>
            <a:r>
              <a:rPr lang="fr-CA" dirty="0">
                <a:solidFill>
                  <a:schemeClr val="bg2"/>
                </a:solidFill>
              </a:rPr>
              <a:t>(article 518 </a:t>
            </a:r>
            <a:r>
              <a:rPr lang="fr-CA" dirty="0" err="1">
                <a:solidFill>
                  <a:schemeClr val="bg2"/>
                </a:solidFill>
              </a:rPr>
              <a:t>C.c.Q</a:t>
            </a:r>
            <a:r>
              <a:rPr lang="fr-CA" dirty="0">
                <a:solidFill>
                  <a:schemeClr val="bg2"/>
                </a:solidFill>
              </a:rPr>
              <a:t>.)</a:t>
            </a: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rend caduque les donations à cause de mort </a:t>
            </a:r>
            <a:r>
              <a:rPr lang="fr-CA" dirty="0">
                <a:solidFill>
                  <a:schemeClr val="bg2"/>
                </a:solidFill>
              </a:rPr>
              <a:t>(article 519 </a:t>
            </a:r>
            <a:r>
              <a:rPr lang="fr-CA" dirty="0" err="1">
                <a:solidFill>
                  <a:schemeClr val="bg2"/>
                </a:solidFill>
              </a:rPr>
              <a:t>C.c.Q</a:t>
            </a:r>
            <a:r>
              <a:rPr lang="fr-CA" dirty="0">
                <a:solidFill>
                  <a:schemeClr val="bg2"/>
                </a:solidFill>
              </a:rPr>
              <a:t>.)</a:t>
            </a: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à l’égard des enfants </a:t>
            </a:r>
            <a:r>
              <a:rPr lang="fr-CA" dirty="0">
                <a:solidFill>
                  <a:schemeClr val="bg2"/>
                </a:solidFill>
              </a:rPr>
              <a:t>(article 521 </a:t>
            </a:r>
            <a:r>
              <a:rPr lang="fr-CA" dirty="0" err="1">
                <a:solidFill>
                  <a:schemeClr val="bg2"/>
                </a:solidFill>
              </a:rPr>
              <a:t>C.c.Q</a:t>
            </a:r>
            <a:r>
              <a:rPr lang="fr-CA" dirty="0">
                <a:solidFill>
                  <a:schemeClr val="bg2"/>
                </a:solidFill>
              </a:rPr>
              <a:t>.)</a:t>
            </a:r>
            <a:endParaRPr lang="fr-CA" sz="2000" dirty="0">
              <a:solidFill>
                <a:schemeClr val="bg2"/>
              </a:solidFill>
            </a:endParaRP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136897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493673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sz="2000" dirty="0">
                <a:solidFill>
                  <a:schemeClr val="bg2"/>
                </a:solidFill>
              </a:rPr>
              <a:t>Généralités et considérations socio-historiques</a:t>
            </a:r>
          </a:p>
          <a:p>
            <a:pPr marL="1343025" indent="-277813">
              <a:lnSpc>
                <a:spcPct val="150000"/>
              </a:lnSpc>
              <a:spcAft>
                <a:spcPts val="1000"/>
              </a:spcAft>
              <a:buSzPct val="60000"/>
              <a:buFont typeface="Arial" pitchFamily="34" charset="0"/>
              <a:buChar char="•"/>
            </a:pPr>
            <a:r>
              <a:rPr lang="fr-CA" sz="2000" dirty="0">
                <a:solidFill>
                  <a:schemeClr val="bg2"/>
                </a:solidFill>
              </a:rPr>
              <a:t>existe depuis mai 1989</a:t>
            </a:r>
          </a:p>
          <a:p>
            <a:pPr marL="1343025" indent="-277813">
              <a:lnSpc>
                <a:spcPct val="150000"/>
              </a:lnSpc>
              <a:spcAft>
                <a:spcPts val="1000"/>
              </a:spcAft>
              <a:buSzPct val="60000"/>
              <a:buFont typeface="Arial" pitchFamily="34" charset="0"/>
              <a:buChar char="•"/>
            </a:pPr>
            <a:r>
              <a:rPr lang="fr-CA" sz="2000" dirty="0">
                <a:solidFill>
                  <a:schemeClr val="bg2"/>
                </a:solidFill>
              </a:rPr>
              <a:t>pour favoriser l’égalité économique des époux</a:t>
            </a:r>
          </a:p>
          <a:p>
            <a:pPr marL="1343025" indent="-277813">
              <a:lnSpc>
                <a:spcPct val="150000"/>
              </a:lnSpc>
              <a:spcAft>
                <a:spcPts val="1000"/>
              </a:spcAft>
              <a:buSzPct val="60000"/>
              <a:buFont typeface="Arial" pitchFamily="34" charset="0"/>
              <a:buChar char="•"/>
            </a:pPr>
            <a:r>
              <a:rPr lang="fr-CA" sz="2000" dirty="0">
                <a:solidFill>
                  <a:schemeClr val="bg2"/>
                </a:solidFill>
              </a:rPr>
              <a:t>voulait rétablir la situation des époux mariés dans les années 60 en séparation de biens</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298027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537274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Bef>
                <a:spcPts val="600"/>
              </a:spcBef>
              <a:spcAft>
                <a:spcPts val="1000"/>
              </a:spcAft>
              <a:buSzPct val="60000"/>
              <a:buFont typeface="Arial" pitchFamily="34" charset="0"/>
              <a:buChar char="•"/>
            </a:pPr>
            <a:r>
              <a:rPr lang="fr-CA" sz="2000" dirty="0">
                <a:solidFill>
                  <a:schemeClr val="bg2"/>
                </a:solidFill>
              </a:rPr>
              <a:t>fait partie du régime primaire</a:t>
            </a:r>
          </a:p>
          <a:p>
            <a:pPr marL="809625" indent="-277813">
              <a:spcBef>
                <a:spcPts val="600"/>
              </a:spcBef>
              <a:spcAft>
                <a:spcPts val="1000"/>
              </a:spcAft>
              <a:buSzPct val="60000"/>
              <a:buFont typeface="Arial" pitchFamily="34" charset="0"/>
              <a:buChar char="•"/>
            </a:pPr>
            <a:r>
              <a:rPr lang="fr-CA" sz="2000" dirty="0">
                <a:solidFill>
                  <a:schemeClr val="bg2"/>
                </a:solidFill>
              </a:rPr>
              <a:t>s’applique à tous les époux domiciliés au Québec</a:t>
            </a:r>
          </a:p>
          <a:p>
            <a:pPr marL="1249363" indent="-277813">
              <a:spcBef>
                <a:spcPts val="600"/>
              </a:spcBef>
              <a:spcAft>
                <a:spcPts val="1000"/>
              </a:spcAft>
              <a:buSzPct val="60000"/>
              <a:buFont typeface="Arial" pitchFamily="34" charset="0"/>
              <a:buChar char="•"/>
            </a:pPr>
            <a:r>
              <a:rPr lang="fr-CA" sz="2000" dirty="0">
                <a:solidFill>
                  <a:schemeClr val="bg2"/>
                </a:solidFill>
              </a:rPr>
              <a:t>article 414 </a:t>
            </a:r>
            <a:r>
              <a:rPr lang="fr-CA" sz="2000" dirty="0" err="1">
                <a:solidFill>
                  <a:schemeClr val="bg2"/>
                </a:solidFill>
              </a:rPr>
              <a:t>C.c.Q</a:t>
            </a:r>
            <a:r>
              <a:rPr lang="fr-CA" sz="2000" dirty="0">
                <a:solidFill>
                  <a:schemeClr val="bg2"/>
                </a:solidFill>
              </a:rPr>
              <a:t>.</a:t>
            </a:r>
          </a:p>
          <a:p>
            <a:pPr marL="809625" indent="-277813">
              <a:spcBef>
                <a:spcPts val="600"/>
              </a:spcBef>
              <a:spcAft>
                <a:spcPts val="1000"/>
              </a:spcAft>
              <a:buSzPct val="60000"/>
              <a:buFont typeface="Arial" pitchFamily="34" charset="0"/>
              <a:buChar char="•"/>
            </a:pPr>
            <a:r>
              <a:rPr lang="fr-CA" sz="2000" dirty="0">
                <a:solidFill>
                  <a:schemeClr val="bg2"/>
                </a:solidFill>
              </a:rPr>
              <a:t>les époux ne peuvent y déroger</a:t>
            </a:r>
          </a:p>
          <a:p>
            <a:pPr marL="1249363" indent="-277813">
              <a:spcBef>
                <a:spcPts val="600"/>
              </a:spcBef>
              <a:spcAft>
                <a:spcPts val="1000"/>
              </a:spcAft>
              <a:buSzPct val="60000"/>
              <a:buFont typeface="Arial" pitchFamily="34" charset="0"/>
              <a:buChar char="•"/>
            </a:pPr>
            <a:r>
              <a:rPr lang="fr-CA" sz="2000" dirty="0">
                <a:solidFill>
                  <a:schemeClr val="bg2"/>
                </a:solidFill>
              </a:rPr>
              <a:t>article 391 </a:t>
            </a:r>
            <a:r>
              <a:rPr lang="fr-CA" sz="2000" dirty="0" err="1">
                <a:solidFill>
                  <a:schemeClr val="bg2"/>
                </a:solidFill>
              </a:rPr>
              <a:t>C.c.Q</a:t>
            </a:r>
            <a:r>
              <a:rPr lang="fr-CA" sz="2000" dirty="0">
                <a:solidFill>
                  <a:schemeClr val="bg2"/>
                </a:solidFill>
              </a:rPr>
              <a:t>.</a:t>
            </a:r>
          </a:p>
          <a:p>
            <a:pPr marL="809625" indent="-277813">
              <a:spcBef>
                <a:spcPts val="600"/>
              </a:spcBef>
              <a:spcAft>
                <a:spcPts val="1000"/>
              </a:spcAft>
              <a:buSzPct val="60000"/>
              <a:buFont typeface="Arial" pitchFamily="34" charset="0"/>
              <a:buChar char="•"/>
            </a:pPr>
            <a:r>
              <a:rPr lang="fr-CA" sz="2000" dirty="0">
                <a:solidFill>
                  <a:schemeClr val="bg2"/>
                </a:solidFill>
              </a:rPr>
              <a:t>s’appliquent sans égard à celui des 2 époux qui est propriétaire du bien</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319399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506497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Bef>
                <a:spcPts val="600"/>
              </a:spcBef>
              <a:spcAft>
                <a:spcPts val="1000"/>
              </a:spcAft>
              <a:buSzPct val="60000"/>
              <a:buFont typeface="Arial" pitchFamily="34" charset="0"/>
              <a:buChar char="•"/>
            </a:pPr>
            <a:r>
              <a:rPr lang="fr-CA" sz="2000" dirty="0">
                <a:solidFill>
                  <a:schemeClr val="bg2"/>
                </a:solidFill>
              </a:rPr>
              <a:t>article 415 </a:t>
            </a:r>
            <a:r>
              <a:rPr lang="fr-CA" sz="2000" dirty="0" err="1">
                <a:solidFill>
                  <a:schemeClr val="bg2"/>
                </a:solidFill>
              </a:rPr>
              <a:t>C.c.Q</a:t>
            </a:r>
            <a:r>
              <a:rPr lang="fr-CA" sz="2000" dirty="0">
                <a:solidFill>
                  <a:schemeClr val="bg2"/>
                </a:solidFill>
              </a:rPr>
              <a:t>.</a:t>
            </a:r>
          </a:p>
          <a:p>
            <a:pPr marL="1076325" indent="-277813">
              <a:spcBef>
                <a:spcPts val="600"/>
              </a:spcBef>
              <a:spcAft>
                <a:spcPts val="1000"/>
              </a:spcAft>
              <a:buSzPct val="60000"/>
              <a:buFont typeface="Arial" pitchFamily="34" charset="0"/>
              <a:buChar char="•"/>
            </a:pPr>
            <a:r>
              <a:rPr lang="fr-CA" sz="2000" dirty="0">
                <a:solidFill>
                  <a:schemeClr val="bg2"/>
                </a:solidFill>
              </a:rPr>
              <a:t>Résidences de la famille ou les droits qui en confèrent l’usage</a:t>
            </a:r>
          </a:p>
          <a:p>
            <a:pPr marL="1076325" indent="-277813">
              <a:spcBef>
                <a:spcPts val="600"/>
              </a:spcBef>
              <a:spcAft>
                <a:spcPts val="1000"/>
              </a:spcAft>
              <a:buSzPct val="60000"/>
              <a:buFont typeface="Arial" pitchFamily="34" charset="0"/>
              <a:buChar char="•"/>
            </a:pPr>
            <a:r>
              <a:rPr lang="fr-CA" sz="2000" dirty="0">
                <a:solidFill>
                  <a:schemeClr val="bg2"/>
                </a:solidFill>
              </a:rPr>
              <a:t>Meubles du ménage</a:t>
            </a:r>
          </a:p>
          <a:p>
            <a:pPr marL="1076325" indent="-277813">
              <a:spcBef>
                <a:spcPts val="600"/>
              </a:spcBef>
              <a:spcAft>
                <a:spcPts val="1000"/>
              </a:spcAft>
              <a:buSzPct val="60000"/>
              <a:buFont typeface="Arial" pitchFamily="34" charset="0"/>
              <a:buChar char="•"/>
            </a:pPr>
            <a:r>
              <a:rPr lang="fr-CA" sz="2000" dirty="0">
                <a:solidFill>
                  <a:schemeClr val="bg2"/>
                </a:solidFill>
              </a:rPr>
              <a:t>Véhicules automobiles</a:t>
            </a:r>
          </a:p>
          <a:p>
            <a:pPr marL="1076325" indent="-277813">
              <a:spcBef>
                <a:spcPts val="600"/>
              </a:spcBef>
              <a:spcAft>
                <a:spcPts val="1000"/>
              </a:spcAft>
              <a:buSzPct val="60000"/>
              <a:buFont typeface="Arial" pitchFamily="34" charset="0"/>
              <a:buChar char="•"/>
            </a:pPr>
            <a:r>
              <a:rPr lang="fr-CA" sz="2000" dirty="0">
                <a:solidFill>
                  <a:schemeClr val="bg2"/>
                </a:solidFill>
              </a:rPr>
              <a:t>Régimes de retraites</a:t>
            </a:r>
          </a:p>
          <a:p>
            <a:pPr marL="1076325" indent="-277813">
              <a:spcBef>
                <a:spcPts val="600"/>
              </a:spcBef>
              <a:spcAft>
                <a:spcPts val="1000"/>
              </a:spcAft>
              <a:buSzPct val="60000"/>
              <a:buFont typeface="Arial" pitchFamily="34" charset="0"/>
              <a:buChar char="•"/>
            </a:pPr>
            <a:r>
              <a:rPr lang="fr-CA" sz="2000" dirty="0">
                <a:solidFill>
                  <a:schemeClr val="bg2"/>
                </a:solidFill>
              </a:rPr>
              <a:t>Gains inscrits au Régime des rentes du Québec</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2772955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403905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Bef>
                <a:spcPts val="600"/>
              </a:spcBef>
              <a:spcAft>
                <a:spcPts val="1000"/>
              </a:spcAft>
              <a:buSzPct val="60000"/>
              <a:buFont typeface="Arial" pitchFamily="34" charset="0"/>
              <a:buChar char="•"/>
            </a:pPr>
            <a:r>
              <a:rPr lang="fr-CA" sz="2000" dirty="0">
                <a:solidFill>
                  <a:schemeClr val="bg2"/>
                </a:solidFill>
              </a:rPr>
              <a:t>biens non mentionnés</a:t>
            </a:r>
          </a:p>
          <a:p>
            <a:pPr marL="809625" indent="-277813">
              <a:spcBef>
                <a:spcPts val="600"/>
              </a:spcBef>
              <a:spcAft>
                <a:spcPts val="1000"/>
              </a:spcAft>
              <a:buSzPct val="60000"/>
              <a:buFont typeface="Arial" pitchFamily="34" charset="0"/>
              <a:buChar char="•"/>
            </a:pPr>
            <a:r>
              <a:rPr lang="fr-CA" sz="2000" dirty="0">
                <a:solidFill>
                  <a:schemeClr val="bg2"/>
                </a:solidFill>
              </a:rPr>
              <a:t>biens échus par donation ou succession</a:t>
            </a:r>
          </a:p>
          <a:p>
            <a:pPr marL="1343025" indent="-277813">
              <a:spcBef>
                <a:spcPts val="600"/>
              </a:spcBef>
              <a:spcAft>
                <a:spcPts val="1000"/>
              </a:spcAft>
              <a:buSzPct val="60000"/>
              <a:buFont typeface="Arial" pitchFamily="34" charset="0"/>
              <a:buChar char="•"/>
            </a:pPr>
            <a:r>
              <a:rPr lang="fr-CA" sz="2000" dirty="0">
                <a:solidFill>
                  <a:schemeClr val="bg2"/>
                </a:solidFill>
              </a:rPr>
              <a:t>ne s ’applique pas aux donations entre époux</a:t>
            </a:r>
          </a:p>
          <a:p>
            <a:pPr marL="1343025" indent="-277813">
              <a:spcBef>
                <a:spcPts val="600"/>
              </a:spcBef>
              <a:spcAft>
                <a:spcPts val="1000"/>
              </a:spcAft>
              <a:buSzPct val="60000"/>
              <a:buFont typeface="Arial" pitchFamily="34" charset="0"/>
              <a:buChar char="•"/>
            </a:pPr>
            <a:r>
              <a:rPr lang="fr-CA" sz="2000" dirty="0">
                <a:solidFill>
                  <a:schemeClr val="bg2"/>
                </a:solidFill>
              </a:rPr>
              <a:t>ce sont les biens et non les sommes qui sont exclus</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301376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xfrm>
            <a:off x="2186066" y="240965"/>
            <a:ext cx="6877506" cy="955787"/>
          </a:xfrm>
          <a:prstGeom prst="rect">
            <a:avLst/>
          </a:prstGeom>
        </p:spPr>
        <p:txBody>
          <a:bodyPr/>
          <a:lstStyle>
            <a:lvl1pPr defTabSz="905255">
              <a:lnSpc>
                <a:spcPct val="72000"/>
              </a:lnSpc>
              <a:defRPr sz="3600">
                <a:solidFill>
                  <a:srgbClr val="FFFFFF"/>
                </a:solidFill>
              </a:defRPr>
            </a:lvl1pPr>
          </a:lstStyle>
          <a:p>
            <a:pPr lvl="0">
              <a:defRPr sz="1800">
                <a:solidFill>
                  <a:srgbClr val="000000"/>
                </a:solidFill>
              </a:defRPr>
            </a:pPr>
            <a:r>
              <a:rPr lang="fr-CA" sz="3600" dirty="0">
                <a:solidFill>
                  <a:srgbClr val="FFFFFF"/>
                </a:solidFill>
              </a:rPr>
              <a:t> </a:t>
            </a:r>
            <a:r>
              <a:rPr sz="3600" dirty="0" err="1">
                <a:solidFill>
                  <a:srgbClr val="FFFFFF"/>
                </a:solidFill>
              </a:rPr>
              <a:t>Titre</a:t>
            </a:r>
            <a:r>
              <a:rPr sz="3600" dirty="0">
                <a:solidFill>
                  <a:srgbClr val="FFFFFF"/>
                </a:solidFill>
              </a:rPr>
              <a:t> 2: Absence et </a:t>
            </a:r>
            <a:r>
              <a:rPr sz="3600" dirty="0" err="1">
                <a:solidFill>
                  <a:srgbClr val="FFFFFF"/>
                </a:solidFill>
              </a:rPr>
              <a:t>jugement</a:t>
            </a:r>
            <a:r>
              <a:rPr sz="3600" dirty="0">
                <a:solidFill>
                  <a:srgbClr val="FFFFFF"/>
                </a:solidFill>
              </a:rPr>
              <a:t> </a:t>
            </a:r>
            <a:r>
              <a:rPr sz="3600" dirty="0" err="1">
                <a:solidFill>
                  <a:srgbClr val="FFFFFF"/>
                </a:solidFill>
              </a:rPr>
              <a:t>déclaratif</a:t>
            </a:r>
            <a:r>
              <a:rPr sz="3600" dirty="0">
                <a:solidFill>
                  <a:srgbClr val="FFFFFF"/>
                </a:solidFill>
              </a:rPr>
              <a:t> de </a:t>
            </a:r>
            <a:r>
              <a:rPr sz="3600" dirty="0" err="1">
                <a:solidFill>
                  <a:srgbClr val="FFFFFF"/>
                </a:solidFill>
              </a:rPr>
              <a:t>décès</a:t>
            </a:r>
            <a:r>
              <a:rPr lang="fr-CA" sz="3600" dirty="0">
                <a:solidFill>
                  <a:srgbClr val="FFFFFF"/>
                </a:solidFill>
              </a:rPr>
              <a:t>     </a:t>
            </a:r>
            <a:endParaRPr sz="3600" dirty="0">
              <a:solidFill>
                <a:srgbClr val="FFFFFF"/>
              </a:solidFill>
            </a:endParaRPr>
          </a:p>
        </p:txBody>
      </p:sp>
      <p:sp>
        <p:nvSpPr>
          <p:cNvPr id="131" name="Shape 131"/>
          <p:cNvSpPr/>
          <p:nvPr/>
        </p:nvSpPr>
        <p:spPr>
          <a:xfrm>
            <a:off x="2055653" y="1236137"/>
            <a:ext cx="6633675" cy="395184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1" indent="215888">
              <a:lnSpc>
                <a:spcPct val="110000"/>
              </a:lnSpc>
              <a:defRPr>
                <a:solidFill>
                  <a:srgbClr val="000000"/>
                </a:solidFill>
              </a:defRPr>
            </a:pPr>
            <a:r>
              <a:rPr sz="3400">
                <a:solidFill>
                  <a:srgbClr val="514843"/>
                </a:solidFill>
                <a:latin typeface="Euphemia UCAS"/>
                <a:ea typeface="Euphemia UCAS"/>
                <a:cs typeface="Euphemia UCAS"/>
                <a:sym typeface="Euphemia UCAS"/>
              </a:rPr>
              <a:t>L’absence:</a:t>
            </a:r>
            <a:endParaRPr>
              <a:latin typeface="Euphemia"/>
              <a:ea typeface="Euphemia"/>
              <a:cs typeface="Euphemia"/>
              <a:sym typeface="Euphemia"/>
            </a:endParaRPr>
          </a:p>
          <a:p>
            <a:pPr lvl="1" indent="215888">
              <a:lnSpc>
                <a:spcPct val="110000"/>
              </a:lnSpc>
              <a:defRPr>
                <a:solidFill>
                  <a:srgbClr val="000000"/>
                </a:solidFill>
              </a:defRPr>
            </a:pPr>
            <a:endParaRPr sz="2000">
              <a:latin typeface="Euphemia"/>
              <a:ea typeface="Euphemia"/>
              <a:cs typeface="Euphemia"/>
              <a:sym typeface="Euphemia"/>
            </a:endParaRPr>
          </a:p>
          <a:p>
            <a:pPr lvl="2" indent="439714">
              <a:lnSpc>
                <a:spcPct val="110000"/>
              </a:lnSpc>
              <a:defRPr>
                <a:solidFill>
                  <a:srgbClr val="000000"/>
                </a:solidFill>
              </a:defRPr>
            </a:pPr>
            <a:r>
              <a:rPr sz="2800">
                <a:solidFill>
                  <a:srgbClr val="514843"/>
                </a:solidFill>
                <a:latin typeface="Euphemia UCAS"/>
                <a:ea typeface="Euphemia UCAS"/>
                <a:cs typeface="Euphemia UCAS"/>
                <a:sym typeface="Euphemia UCAS"/>
              </a:rPr>
              <a:t>- Définition</a:t>
            </a:r>
            <a:endParaRPr>
              <a:latin typeface="Euphemia"/>
              <a:ea typeface="Euphemia"/>
              <a:cs typeface="Euphemia"/>
              <a:sym typeface="Euphemia"/>
            </a:endParaRPr>
          </a:p>
          <a:p>
            <a:pPr marL="988962" lvl="3" indent="-227002">
              <a:lnSpc>
                <a:spcPct val="110000"/>
              </a:lnSpc>
              <a:buClr>
                <a:srgbClr val="A5AB81"/>
              </a:buClr>
              <a:buSzPct val="75000"/>
              <a:buFont typeface="Helvetica"/>
              <a:buChar char="•"/>
              <a:defRPr>
                <a:solidFill>
                  <a:srgbClr val="000000"/>
                </a:solidFill>
              </a:defRPr>
            </a:pPr>
            <a:r>
              <a:rPr>
                <a:solidFill>
                  <a:srgbClr val="514843"/>
                </a:solidFill>
                <a:latin typeface="Euphemia UCAS"/>
                <a:ea typeface="Euphemia UCAS"/>
                <a:cs typeface="Euphemia UCAS"/>
                <a:sym typeface="Euphemia UCAS"/>
              </a:rPr>
              <a:t>Art. 84 C.c.Q.</a:t>
            </a:r>
            <a:endParaRPr>
              <a:latin typeface="Euphemia"/>
              <a:ea typeface="Euphemia"/>
              <a:cs typeface="Euphemia"/>
              <a:sym typeface="Euphemia"/>
            </a:endParaRPr>
          </a:p>
          <a:p>
            <a:pPr marL="988962" lvl="3" indent="-227002">
              <a:lnSpc>
                <a:spcPct val="110000"/>
              </a:lnSpc>
              <a:buClr>
                <a:srgbClr val="A5AB81"/>
              </a:buClr>
              <a:buSzPct val="75000"/>
              <a:buFont typeface="Helvetica"/>
              <a:buChar char="•"/>
              <a:defRPr>
                <a:solidFill>
                  <a:srgbClr val="000000"/>
                </a:solidFill>
              </a:defRPr>
            </a:pPr>
            <a:endParaRPr>
              <a:latin typeface="Euphemia"/>
              <a:ea typeface="Euphemia"/>
              <a:cs typeface="Euphemia"/>
              <a:sym typeface="Euphemia"/>
            </a:endParaRPr>
          </a:p>
          <a:p>
            <a:pPr lvl="2" indent="439714">
              <a:lnSpc>
                <a:spcPct val="110000"/>
              </a:lnSpc>
              <a:defRPr>
                <a:solidFill>
                  <a:srgbClr val="000000"/>
                </a:solidFill>
              </a:defRPr>
            </a:pPr>
            <a:r>
              <a:rPr sz="2800">
                <a:solidFill>
                  <a:srgbClr val="514843"/>
                </a:solidFill>
                <a:latin typeface="Euphemia UCAS"/>
                <a:ea typeface="Euphemia UCAS"/>
                <a:cs typeface="Euphemia UCAS"/>
                <a:sym typeface="Euphemia UCAS"/>
              </a:rPr>
              <a:t>- Régime juridique</a:t>
            </a:r>
            <a:endParaRPr>
              <a:latin typeface="Euphemia"/>
              <a:ea typeface="Euphemia"/>
              <a:cs typeface="Euphemia"/>
              <a:sym typeface="Euphemia"/>
            </a:endParaRPr>
          </a:p>
          <a:p>
            <a:pPr marL="988962" lvl="3" indent="-227002">
              <a:lnSpc>
                <a:spcPct val="110000"/>
              </a:lnSpc>
              <a:buClr>
                <a:srgbClr val="A5AB81"/>
              </a:buClr>
              <a:buSzPct val="75000"/>
              <a:buFont typeface="Helvetica"/>
              <a:buChar char="•"/>
              <a:defRPr>
                <a:solidFill>
                  <a:srgbClr val="000000"/>
                </a:solidFill>
              </a:defRPr>
            </a:pPr>
            <a:r>
              <a:rPr>
                <a:solidFill>
                  <a:srgbClr val="514843"/>
                </a:solidFill>
                <a:latin typeface="Euphemia UCAS"/>
                <a:ea typeface="Euphemia UCAS"/>
                <a:cs typeface="Euphemia UCAS"/>
                <a:sym typeface="Euphemia UCAS"/>
              </a:rPr>
              <a:t>Tuteur à l’absent</a:t>
            </a:r>
            <a:endParaRPr>
              <a:latin typeface="Euphemia"/>
              <a:ea typeface="Euphemia"/>
              <a:cs typeface="Euphemia"/>
              <a:sym typeface="Euphemia"/>
            </a:endParaRPr>
          </a:p>
          <a:p>
            <a:pPr marL="988962" lvl="3" indent="-227002">
              <a:lnSpc>
                <a:spcPct val="110000"/>
              </a:lnSpc>
              <a:buClr>
                <a:srgbClr val="A5AB81"/>
              </a:buClr>
              <a:buSzPct val="75000"/>
              <a:buFont typeface="Helvetica"/>
              <a:buChar char="•"/>
              <a:defRPr>
                <a:solidFill>
                  <a:srgbClr val="000000"/>
                </a:solidFill>
              </a:defRPr>
            </a:pPr>
            <a:endParaRPr>
              <a:latin typeface="Euphemia"/>
              <a:ea typeface="Euphemia"/>
              <a:cs typeface="Euphemia"/>
              <a:sym typeface="Euphemia"/>
            </a:endParaRPr>
          </a:p>
          <a:p>
            <a:pPr lvl="2" indent="439714">
              <a:lnSpc>
                <a:spcPct val="110000"/>
              </a:lnSpc>
              <a:defRPr>
                <a:solidFill>
                  <a:srgbClr val="000000"/>
                </a:solidFill>
              </a:defRPr>
            </a:pPr>
            <a:r>
              <a:rPr sz="2800">
                <a:solidFill>
                  <a:srgbClr val="514843"/>
                </a:solidFill>
                <a:latin typeface="Euphemia UCAS"/>
                <a:ea typeface="Euphemia UCAS"/>
                <a:cs typeface="Euphemia UCAS"/>
                <a:sym typeface="Euphemia UCAS"/>
              </a:rPr>
              <a:t>- Fin de l’absence</a:t>
            </a:r>
            <a:endParaRPr>
              <a:latin typeface="Euphemia"/>
              <a:ea typeface="Euphemia"/>
              <a:cs typeface="Euphemia"/>
              <a:sym typeface="Euphemia"/>
            </a:endParaRPr>
          </a:p>
          <a:p>
            <a:pPr marL="988962" lvl="3" indent="-227002">
              <a:lnSpc>
                <a:spcPct val="110000"/>
              </a:lnSpc>
              <a:buClr>
                <a:srgbClr val="DD8047"/>
              </a:buClr>
              <a:buSzPct val="75000"/>
              <a:buFont typeface="Helvetica"/>
              <a:buChar char="•"/>
              <a:defRPr>
                <a:solidFill>
                  <a:srgbClr val="000000"/>
                </a:solidFill>
              </a:defRPr>
            </a:pPr>
            <a:r>
              <a:rPr>
                <a:solidFill>
                  <a:srgbClr val="514843"/>
                </a:solidFill>
                <a:latin typeface="Euphemia UCAS"/>
                <a:ea typeface="Euphemia UCAS"/>
                <a:cs typeface="Euphemia UCAS"/>
                <a:sym typeface="Euphemia UCAS"/>
              </a:rPr>
              <a:t>Art. 90 CcQ</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448224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 Partage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800" dirty="0">
              <a:solidFill>
                <a:schemeClr val="bg2"/>
              </a:solidFill>
            </a:endParaRPr>
          </a:p>
          <a:p>
            <a:pPr marL="349232" lvl="1" indent="-122232" algn="just">
              <a:lnSpc>
                <a:spcPct val="80000"/>
              </a:lnSpc>
              <a:buClr>
                <a:srgbClr val="FFFFFF"/>
              </a:buClr>
              <a:buSzPct val="69000"/>
              <a:defRPr>
                <a:solidFill>
                  <a:srgbClr val="000000"/>
                </a:solidFill>
              </a:defRPr>
            </a:pPr>
            <a:endParaRPr lang="fr-CA" sz="2800" dirty="0">
              <a:solidFill>
                <a:schemeClr val="bg2"/>
              </a:solidFill>
            </a:endParaRPr>
          </a:p>
          <a:p>
            <a:pPr marL="809625" indent="-277813">
              <a:spcBef>
                <a:spcPts val="600"/>
              </a:spcBef>
              <a:spcAft>
                <a:spcPts val="1000"/>
              </a:spcAft>
              <a:buSzPct val="60000"/>
              <a:buFont typeface="Arial" pitchFamily="34" charset="0"/>
              <a:buChar char="•"/>
            </a:pPr>
            <a:r>
              <a:rPr lang="fr-CA" sz="2400" dirty="0">
                <a:solidFill>
                  <a:schemeClr val="bg2"/>
                </a:solidFill>
              </a:rPr>
              <a:t>Causes d’ouverture (article 416 </a:t>
            </a:r>
            <a:r>
              <a:rPr lang="fr-CA" sz="2400" dirty="0" err="1">
                <a:solidFill>
                  <a:schemeClr val="bg2"/>
                </a:solidFill>
              </a:rPr>
              <a:t>C.c.Q</a:t>
            </a:r>
            <a:r>
              <a:rPr lang="fr-CA" sz="2400" dirty="0">
                <a:solidFill>
                  <a:schemeClr val="bg2"/>
                </a:solidFill>
              </a:rPr>
              <a:t>.)</a:t>
            </a:r>
          </a:p>
          <a:p>
            <a:pPr marL="1343025" indent="-277813">
              <a:spcBef>
                <a:spcPts val="600"/>
              </a:spcBef>
              <a:spcAft>
                <a:spcPts val="1000"/>
              </a:spcAft>
              <a:buSzPct val="60000"/>
              <a:buFont typeface="Arial" pitchFamily="34" charset="0"/>
              <a:buChar char="•"/>
            </a:pPr>
            <a:r>
              <a:rPr lang="fr-CA" sz="2400" dirty="0">
                <a:solidFill>
                  <a:schemeClr val="bg2"/>
                </a:solidFill>
              </a:rPr>
              <a:t>séparation de corps</a:t>
            </a:r>
          </a:p>
          <a:p>
            <a:pPr marL="1343025" indent="-277813">
              <a:spcBef>
                <a:spcPts val="600"/>
              </a:spcBef>
              <a:spcAft>
                <a:spcPts val="1000"/>
              </a:spcAft>
              <a:buSzPct val="60000"/>
              <a:buFont typeface="Arial" pitchFamily="34" charset="0"/>
              <a:buChar char="•"/>
            </a:pPr>
            <a:r>
              <a:rPr lang="fr-CA" sz="2400" dirty="0">
                <a:solidFill>
                  <a:schemeClr val="bg2"/>
                </a:solidFill>
              </a:rPr>
              <a:t>dissolution du mariage</a:t>
            </a:r>
          </a:p>
          <a:p>
            <a:pPr marL="1343025" indent="-277813">
              <a:spcBef>
                <a:spcPts val="600"/>
              </a:spcBef>
              <a:spcAft>
                <a:spcPts val="1000"/>
              </a:spcAft>
              <a:buSzPct val="60000"/>
              <a:buFont typeface="Arial" pitchFamily="34" charset="0"/>
              <a:buChar char="•"/>
            </a:pPr>
            <a:r>
              <a:rPr lang="fr-CA" sz="2400" dirty="0">
                <a:solidFill>
                  <a:schemeClr val="bg2"/>
                </a:solidFill>
              </a:rPr>
              <a:t>nullité du mariage</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3841716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467512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 Partage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spcBef>
                <a:spcPts val="600"/>
              </a:spcBef>
              <a:spcAft>
                <a:spcPts val="1000"/>
              </a:spcAft>
              <a:buSzPct val="60000"/>
              <a:buFont typeface="Arial" pitchFamily="34" charset="0"/>
              <a:buChar char="•"/>
            </a:pPr>
            <a:r>
              <a:rPr lang="fr-CA" dirty="0">
                <a:solidFill>
                  <a:schemeClr val="bg2"/>
                </a:solidFill>
              </a:rPr>
              <a:t>Partage en tant que tel</a:t>
            </a:r>
          </a:p>
          <a:p>
            <a:pPr marL="1249363" indent="-277813">
              <a:spcBef>
                <a:spcPts val="600"/>
              </a:spcBef>
              <a:spcAft>
                <a:spcPts val="1000"/>
              </a:spcAft>
              <a:buSzPct val="60000"/>
              <a:buFont typeface="Arial" pitchFamily="34" charset="0"/>
              <a:buChar char="•"/>
            </a:pPr>
            <a:r>
              <a:rPr lang="fr-CA" dirty="0">
                <a:solidFill>
                  <a:schemeClr val="bg2"/>
                </a:solidFill>
              </a:rPr>
              <a:t>nature et effet du droit au partage</a:t>
            </a:r>
          </a:p>
          <a:p>
            <a:pPr marL="1701800" indent="-277813">
              <a:spcBef>
                <a:spcPts val="600"/>
              </a:spcBef>
              <a:spcAft>
                <a:spcPts val="1000"/>
              </a:spcAft>
              <a:buSzPct val="60000"/>
              <a:buFont typeface="Arial" pitchFamily="34" charset="0"/>
              <a:buChar char="•"/>
            </a:pPr>
            <a:r>
              <a:rPr lang="fr-CA" dirty="0">
                <a:solidFill>
                  <a:schemeClr val="bg2"/>
                </a:solidFill>
              </a:rPr>
              <a:t>ce qui se partage n ’est pas le bien mais la valeur nette partageable de tous les biens compris dans le patrimoine familial</a:t>
            </a:r>
          </a:p>
          <a:p>
            <a:pPr marL="1701800" indent="-277813">
              <a:spcBef>
                <a:spcPts val="600"/>
              </a:spcBef>
              <a:spcAft>
                <a:spcPts val="1000"/>
              </a:spcAft>
              <a:buSzPct val="60000"/>
              <a:buFont typeface="Arial" pitchFamily="34" charset="0"/>
              <a:buChar char="•"/>
            </a:pPr>
            <a:r>
              <a:rPr lang="fr-CA" dirty="0">
                <a:solidFill>
                  <a:schemeClr val="bg2"/>
                </a:solidFill>
              </a:rPr>
              <a:t>article 417 </a:t>
            </a:r>
            <a:r>
              <a:rPr lang="fr-CA" dirty="0" err="1">
                <a:solidFill>
                  <a:schemeClr val="bg2"/>
                </a:solidFill>
              </a:rPr>
              <a:t>C.c.Q</a:t>
            </a:r>
            <a:r>
              <a:rPr lang="fr-CA" dirty="0">
                <a:solidFill>
                  <a:schemeClr val="bg2"/>
                </a:solidFill>
              </a:rPr>
              <a:t>.</a:t>
            </a:r>
          </a:p>
          <a:p>
            <a:pPr marL="1249363" indent="-277813">
              <a:spcBef>
                <a:spcPts val="600"/>
              </a:spcBef>
              <a:spcAft>
                <a:spcPts val="1000"/>
              </a:spcAft>
              <a:buSzPct val="60000"/>
              <a:buFont typeface="Arial" pitchFamily="34" charset="0"/>
              <a:buChar char="•"/>
            </a:pPr>
            <a:r>
              <a:rPr lang="fr-CA" dirty="0">
                <a:solidFill>
                  <a:schemeClr val="bg2"/>
                </a:solidFill>
              </a:rPr>
              <a:t>établissement de la valeur partageable</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386327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normAutofit/>
          </a:bodyPr>
          <a:lstStyle/>
          <a:p>
            <a:r>
              <a:rPr lang="fr-CA" sz="4000" dirty="0"/>
              <a:t>CAS PRATIQUE</a:t>
            </a:r>
          </a:p>
        </p:txBody>
      </p:sp>
      <p:sp>
        <p:nvSpPr>
          <p:cNvPr id="6" name="AutoShape 12"/>
          <p:cNvSpPr>
            <a:spLocks/>
          </p:cNvSpPr>
          <p:nvPr/>
        </p:nvSpPr>
        <p:spPr bwMode="auto">
          <a:xfrm>
            <a:off x="179512" y="1799704"/>
            <a:ext cx="4116090" cy="24933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w="12700" cap="flat" cmpd="sng">
            <a:noFill/>
            <a:prstDash val="solid"/>
            <a:miter lim="0"/>
            <a:headEnd/>
            <a:tailEnd/>
          </a:ln>
          <a:effectLst/>
        </p:spPr>
        <p:txBody>
          <a:bodyPr lIns="38100" tIns="38100" rIns="38100" bIns="38100"/>
          <a:lstStyle>
            <a:defPPr>
              <a:defRPr lang="en-US"/>
            </a:defPPr>
            <a:lvl1pPr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1pPr>
            <a:lvl2pPr marL="4572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2pPr>
            <a:lvl3pPr marL="9144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3pPr>
            <a:lvl4pPr marL="13716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4pPr>
            <a:lvl5pPr marL="18288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5pPr>
            <a:lvl6pPr marL="22860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6pPr>
            <a:lvl7pPr marL="27432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7pPr>
            <a:lvl8pPr marL="32004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8pPr>
            <a:lvl9pPr marL="36576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9pPr>
          </a:lstStyle>
          <a:p>
            <a:pPr marL="265113" indent="-265113" algn="l" defTabSz="914400">
              <a:lnSpc>
                <a:spcPct val="150000"/>
              </a:lnSpc>
              <a:spcBef>
                <a:spcPts val="700"/>
              </a:spcBef>
              <a:buClr>
                <a:srgbClr val="DD8047"/>
              </a:buClr>
              <a:buSzPct val="60000"/>
              <a:buFont typeface="Wingdings-Regular" charset="0"/>
              <a:buChar char="•"/>
            </a:pPr>
            <a:r>
              <a:rPr lang="fr-FR" sz="2000" dirty="0">
                <a:solidFill>
                  <a:schemeClr val="bg2"/>
                </a:solidFill>
                <a:latin typeface="Helvetica" charset="0"/>
                <a:ea typeface="Helvetica" charset="0"/>
                <a:cs typeface="Helvetica" charset="0"/>
                <a:sym typeface="Helvetica" charset="0"/>
              </a:rPr>
              <a:t>Adèle et </a:t>
            </a:r>
            <a:r>
              <a:rPr lang="fr-FR" sz="2000" dirty="0" err="1">
                <a:solidFill>
                  <a:schemeClr val="bg2"/>
                </a:solidFill>
                <a:latin typeface="Helvetica" charset="0"/>
                <a:ea typeface="Helvetica" charset="0"/>
                <a:cs typeface="Helvetica" charset="0"/>
                <a:sym typeface="Helvetica" charset="0"/>
              </a:rPr>
              <a:t>Zéphir</a:t>
            </a:r>
            <a:r>
              <a:rPr lang="fr-FR" sz="2000" dirty="0">
                <a:solidFill>
                  <a:schemeClr val="bg2"/>
                </a:solidFill>
                <a:latin typeface="Helvetica" charset="0"/>
                <a:ea typeface="Helvetica" charset="0"/>
                <a:cs typeface="Helvetica" charset="0"/>
                <a:sym typeface="Helvetica" charset="0"/>
              </a:rPr>
              <a:t> sont mariés ensemble depuis 2000. Comme leur couple bat de l ’aile, ils désirent d ’un commun accord de se divorcer. Au moment de leur divorce, les époux possèdent les biens suivants:(tous les biens ont été acquis durant le mariage)</a:t>
            </a:r>
            <a:endParaRPr lang="fr-FR" dirty="0">
              <a:solidFill>
                <a:schemeClr val="bg2"/>
              </a:solidFill>
            </a:endParaRPr>
          </a:p>
        </p:txBody>
      </p:sp>
      <p:sp>
        <p:nvSpPr>
          <p:cNvPr id="7" name="AutoShape 13"/>
          <p:cNvSpPr>
            <a:spLocks/>
          </p:cNvSpPr>
          <p:nvPr/>
        </p:nvSpPr>
        <p:spPr bwMode="auto">
          <a:xfrm>
            <a:off x="4809117" y="1815209"/>
            <a:ext cx="4011355" cy="33419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8100" tIns="38100" rIns="38100" bIns="38100"/>
          <a:lstStyle>
            <a:defPPr>
              <a:defRPr lang="en-US"/>
            </a:defPPr>
            <a:lvl1pPr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1pPr>
            <a:lvl2pPr marL="4572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2pPr>
            <a:lvl3pPr marL="9144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3pPr>
            <a:lvl4pPr marL="13716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4pPr>
            <a:lvl5pPr marL="18288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5pPr>
            <a:lvl6pPr marL="22860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6pPr>
            <a:lvl7pPr marL="27432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7pPr>
            <a:lvl8pPr marL="32004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8pPr>
            <a:lvl9pPr marL="36576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9pPr>
          </a:lstStyle>
          <a:p>
            <a:pPr marL="131763" indent="-131763" algn="l" defTabSz="1300163">
              <a:spcBef>
                <a:spcPts val="400"/>
              </a:spcBef>
              <a:buClr>
                <a:srgbClr val="DD8047"/>
              </a:buClr>
              <a:buSzPct val="80000"/>
              <a:buFont typeface="Wingdings-Regular" charset="0"/>
              <a:buChar char="•"/>
            </a:pPr>
            <a:r>
              <a:rPr lang="fr-FR" sz="2000" b="1" u="sng" dirty="0">
                <a:solidFill>
                  <a:schemeClr val="bg2"/>
                </a:solidFill>
                <a:latin typeface="+mj-lt"/>
                <a:ea typeface="Georgia" pitchFamily="18" charset="0"/>
                <a:cs typeface="Georgia" pitchFamily="18" charset="0"/>
                <a:sym typeface="Georgia" pitchFamily="18" charset="0"/>
              </a:rPr>
              <a:t>Adèle:</a:t>
            </a:r>
            <a:endParaRPr lang="fr-FR" sz="26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REER: 26 000$</a:t>
            </a:r>
            <a:endParaRPr lang="fr-FR" sz="18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Auto: 12 000$</a:t>
            </a:r>
            <a:endParaRPr lang="fr-FR" sz="18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Argent en banque: 36 000$</a:t>
            </a:r>
            <a:endParaRPr lang="fr-FR" sz="1800" dirty="0">
              <a:solidFill>
                <a:schemeClr val="bg2"/>
              </a:solidFill>
              <a:latin typeface="+mj-lt"/>
              <a:ea typeface="Georgia" pitchFamily="18" charset="0"/>
              <a:cs typeface="Georgia" pitchFamily="18" charset="0"/>
              <a:sym typeface="Georgia" pitchFamily="18" charset="0"/>
            </a:endParaRPr>
          </a:p>
          <a:p>
            <a:pPr marL="131763" indent="-131763" algn="l" defTabSz="1300163">
              <a:spcBef>
                <a:spcPts val="400"/>
              </a:spcBef>
              <a:buClr>
                <a:srgbClr val="DD8047"/>
              </a:buClr>
              <a:buSzPct val="80000"/>
              <a:buFont typeface="Wingdings-Regular" charset="0"/>
              <a:buChar char="•"/>
            </a:pPr>
            <a:r>
              <a:rPr lang="fr-FR" sz="2000" b="1" u="sng" dirty="0" err="1">
                <a:solidFill>
                  <a:schemeClr val="bg2"/>
                </a:solidFill>
                <a:latin typeface="+mj-lt"/>
                <a:ea typeface="Georgia" pitchFamily="18" charset="0"/>
                <a:cs typeface="Georgia" pitchFamily="18" charset="0"/>
                <a:sym typeface="Georgia" pitchFamily="18" charset="0"/>
              </a:rPr>
              <a:t>Zéphir</a:t>
            </a:r>
            <a:r>
              <a:rPr lang="fr-FR" sz="2000" b="1" u="sng" dirty="0">
                <a:solidFill>
                  <a:schemeClr val="bg2"/>
                </a:solidFill>
                <a:latin typeface="+mj-lt"/>
                <a:ea typeface="Georgia" pitchFamily="18" charset="0"/>
                <a:cs typeface="Georgia" pitchFamily="18" charset="0"/>
                <a:sym typeface="Georgia" pitchFamily="18" charset="0"/>
              </a:rPr>
              <a:t>:</a:t>
            </a:r>
            <a:endParaRPr lang="fr-FR" sz="26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REER: 100 000$</a:t>
            </a:r>
            <a:endParaRPr lang="fr-FR" sz="18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maison: 250 000$</a:t>
            </a:r>
            <a:endParaRPr lang="fr-FR" sz="1800" dirty="0">
              <a:solidFill>
                <a:schemeClr val="bg2"/>
              </a:solidFill>
              <a:latin typeface="+mj-lt"/>
              <a:ea typeface="Georgia" pitchFamily="18" charset="0"/>
              <a:cs typeface="Georgia" pitchFamily="18" charset="0"/>
              <a:sym typeface="Georgia" pitchFamily="18" charset="0"/>
            </a:endParaRPr>
          </a:p>
          <a:p>
            <a:pPr marL="1090613" lvl="2" indent="-176213" algn="l" defTabSz="1300163">
              <a:spcBef>
                <a:spcPts val="400"/>
              </a:spcBef>
              <a:buClr>
                <a:srgbClr val="DD8047"/>
              </a:buClr>
              <a:buSzPct val="75000"/>
              <a:buFont typeface="Wingdings-Regular" charset="0"/>
              <a:buChar char="•"/>
            </a:pPr>
            <a:r>
              <a:rPr lang="fr-FR" sz="2000" dirty="0" err="1">
                <a:solidFill>
                  <a:schemeClr val="bg2"/>
                </a:solidFill>
                <a:latin typeface="+mj-lt"/>
                <a:ea typeface="Georgia" pitchFamily="18" charset="0"/>
                <a:cs typeface="Georgia" pitchFamily="18" charset="0"/>
                <a:sym typeface="Georgia" pitchFamily="18" charset="0"/>
              </a:rPr>
              <a:t>hyp</a:t>
            </a:r>
            <a:r>
              <a:rPr lang="fr-FR" sz="2000" dirty="0">
                <a:solidFill>
                  <a:schemeClr val="bg2"/>
                </a:solidFill>
                <a:latin typeface="+mj-lt"/>
                <a:ea typeface="Georgia" pitchFamily="18" charset="0"/>
                <a:cs typeface="Georgia" pitchFamily="18" charset="0"/>
                <a:sym typeface="Georgia" pitchFamily="18" charset="0"/>
              </a:rPr>
              <a:t>.: 110 000$</a:t>
            </a:r>
            <a:endParaRPr lang="fr-FR" sz="1800" dirty="0">
              <a:solidFill>
                <a:schemeClr val="bg2"/>
              </a:solidFill>
              <a:latin typeface="+mj-lt"/>
              <a:ea typeface="Georgia" pitchFamily="18" charset="0"/>
              <a:cs typeface="Georgia" pitchFamily="18" charset="0"/>
              <a:sym typeface="Georgia" pitchFamily="18" charset="0"/>
            </a:endParaRPr>
          </a:p>
          <a:p>
            <a:pPr marL="677863" lvl="1" indent="-220663" algn="l" defTabSz="1300163">
              <a:spcBef>
                <a:spcPts val="400"/>
              </a:spcBef>
              <a:buClr>
                <a:srgbClr val="DD8047"/>
              </a:buClr>
              <a:buSzPct val="70000"/>
              <a:buFont typeface="Wingdings-Regular" charset="0"/>
              <a:buChar char="•"/>
            </a:pPr>
            <a:r>
              <a:rPr lang="fr-FR" sz="2000" dirty="0">
                <a:solidFill>
                  <a:schemeClr val="bg2"/>
                </a:solidFill>
                <a:latin typeface="+mj-lt"/>
                <a:ea typeface="Georgia" pitchFamily="18" charset="0"/>
                <a:cs typeface="Georgia" pitchFamily="18" charset="0"/>
                <a:sym typeface="Georgia" pitchFamily="18" charset="0"/>
              </a:rPr>
              <a:t>chalet: 100 000$</a:t>
            </a:r>
            <a:endParaRPr lang="fr-FR" sz="1800" dirty="0">
              <a:solidFill>
                <a:schemeClr val="bg2"/>
              </a:solidFill>
              <a:latin typeface="+mj-lt"/>
              <a:ea typeface="Georgia" pitchFamily="18" charset="0"/>
              <a:cs typeface="Georgia" pitchFamily="18" charset="0"/>
              <a:sym typeface="Georgia" pitchFamily="18" charset="0"/>
            </a:endParaRPr>
          </a:p>
          <a:p>
            <a:pPr marL="1090613" lvl="2" indent="-176213" algn="l" defTabSz="1300163">
              <a:spcBef>
                <a:spcPts val="400"/>
              </a:spcBef>
              <a:buClr>
                <a:srgbClr val="DD8047"/>
              </a:buClr>
              <a:buSzPct val="75000"/>
              <a:buFont typeface="Wingdings-Regular" charset="0"/>
              <a:buChar char="•"/>
            </a:pPr>
            <a:r>
              <a:rPr lang="fr-FR" sz="2000" dirty="0" err="1">
                <a:solidFill>
                  <a:schemeClr val="bg2"/>
                </a:solidFill>
                <a:latin typeface="+mj-lt"/>
                <a:ea typeface="Georgia" pitchFamily="18" charset="0"/>
                <a:cs typeface="Georgia" pitchFamily="18" charset="0"/>
                <a:sym typeface="Georgia" pitchFamily="18" charset="0"/>
              </a:rPr>
              <a:t>hyp</a:t>
            </a:r>
            <a:r>
              <a:rPr lang="fr-FR" sz="2000" dirty="0">
                <a:solidFill>
                  <a:schemeClr val="bg2"/>
                </a:solidFill>
                <a:latin typeface="+mj-lt"/>
                <a:ea typeface="Georgia" pitchFamily="18" charset="0"/>
                <a:cs typeface="Georgia" pitchFamily="18" charset="0"/>
                <a:sym typeface="Georgia" pitchFamily="18" charset="0"/>
              </a:rPr>
              <a:t>.:15 000$</a:t>
            </a:r>
          </a:p>
          <a:p>
            <a:pPr marL="1090613" lvl="2" indent="-176213" algn="l" defTabSz="1300163">
              <a:spcBef>
                <a:spcPts val="400"/>
              </a:spcBef>
              <a:buClr>
                <a:srgbClr val="DD8047"/>
              </a:buClr>
              <a:buSzPct val="75000"/>
              <a:buFont typeface="Wingdings-Regular" charset="0"/>
              <a:buChar char="•"/>
            </a:pPr>
            <a:endParaRPr lang="fr-FR" sz="1500" dirty="0">
              <a:solidFill>
                <a:schemeClr val="bg2"/>
              </a:solidFill>
              <a:latin typeface="+mj-lt"/>
              <a:ea typeface="Georgia" pitchFamily="18" charset="0"/>
              <a:cs typeface="Georgia" pitchFamily="18" charset="0"/>
              <a:sym typeface="Georgia" pitchFamily="18" charset="0"/>
            </a:endParaRPr>
          </a:p>
          <a:p>
            <a:pPr marL="131763" indent="-131763" algn="l" defTabSz="1300163">
              <a:spcBef>
                <a:spcPts val="400"/>
              </a:spcBef>
              <a:buClr>
                <a:srgbClr val="DD8047"/>
              </a:buClr>
              <a:buSzPct val="80000"/>
              <a:buFont typeface="Wingdings-Regular" charset="0"/>
              <a:buChar char="•"/>
            </a:pPr>
            <a:r>
              <a:rPr lang="fr-FR" sz="2000" b="1" dirty="0">
                <a:solidFill>
                  <a:schemeClr val="bg2"/>
                </a:solidFill>
                <a:latin typeface="+mj-lt"/>
                <a:ea typeface="Georgia" pitchFamily="18" charset="0"/>
                <a:cs typeface="Georgia" pitchFamily="18" charset="0"/>
                <a:sym typeface="Georgia" pitchFamily="18" charset="0"/>
              </a:rPr>
              <a:t>note: </a:t>
            </a:r>
            <a:r>
              <a:rPr lang="fr-FR" sz="2000" b="1" dirty="0" err="1">
                <a:solidFill>
                  <a:schemeClr val="bg2"/>
                </a:solidFill>
                <a:latin typeface="+mj-lt"/>
                <a:ea typeface="Georgia" pitchFamily="18" charset="0"/>
                <a:cs typeface="Georgia" pitchFamily="18" charset="0"/>
                <a:sym typeface="Georgia" pitchFamily="18" charset="0"/>
              </a:rPr>
              <a:t>Zéphir</a:t>
            </a:r>
            <a:r>
              <a:rPr lang="fr-FR" sz="2000" b="1" dirty="0">
                <a:solidFill>
                  <a:schemeClr val="bg2"/>
                </a:solidFill>
                <a:latin typeface="+mj-lt"/>
                <a:ea typeface="Georgia" pitchFamily="18" charset="0"/>
                <a:cs typeface="Georgia" pitchFamily="18" charset="0"/>
                <a:sym typeface="Georgia" pitchFamily="18" charset="0"/>
              </a:rPr>
              <a:t> a acquis la maison avec un héritage de 50 000$</a:t>
            </a:r>
            <a:endParaRPr lang="fr-FR" dirty="0">
              <a:solidFill>
                <a:schemeClr val="bg2"/>
              </a:solidFill>
              <a:latin typeface="+mj-lt"/>
            </a:endParaRPr>
          </a:p>
        </p:txBody>
      </p:sp>
      <p:sp>
        <p:nvSpPr>
          <p:cNvPr id="8" name="Line 14"/>
          <p:cNvSpPr>
            <a:spLocks noChangeShapeType="1"/>
          </p:cNvSpPr>
          <p:nvPr/>
        </p:nvSpPr>
        <p:spPr bwMode="auto">
          <a:xfrm flipH="1">
            <a:off x="4426675" y="1718144"/>
            <a:ext cx="1309" cy="4087120"/>
          </a:xfrm>
          <a:prstGeom prst="line">
            <a:avLst/>
          </a:prstGeom>
          <a:noFill/>
          <a:ln w="76200" cap="sq" cmpd="sng">
            <a:solidFill>
              <a:srgbClr val="000000">
                <a:alpha val="70195"/>
              </a:srgbClr>
            </a:solidFill>
            <a:prstDash val="solid"/>
            <a:round/>
            <a:headEnd/>
            <a:tailEnd/>
          </a:ln>
          <a:effectLst/>
        </p:spPr>
        <p:txBody>
          <a:bodyPr/>
          <a:lstStyle>
            <a:defPPr>
              <a:defRPr lang="en-US"/>
            </a:defPPr>
            <a:lvl1pPr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1pPr>
            <a:lvl2pPr marL="4572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2pPr>
            <a:lvl3pPr marL="9144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3pPr>
            <a:lvl4pPr marL="13716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4pPr>
            <a:lvl5pPr marL="1828800" algn="ctr" rtl="0" fontAlgn="base">
              <a:spcBef>
                <a:spcPct val="0"/>
              </a:spcBef>
              <a:spcAft>
                <a:spcPct val="0"/>
              </a:spcAft>
              <a:defRPr sz="4200" kern="1200">
                <a:solidFill>
                  <a:srgbClr val="FFFFFF"/>
                </a:solidFill>
                <a:latin typeface="Chalkboard" charset="0"/>
                <a:ea typeface="ヒラギノ明朝 ProN W3" charset="0"/>
                <a:cs typeface="ヒラギノ明朝 ProN W3" charset="0"/>
                <a:sym typeface="Chalkboard" charset="0"/>
              </a:defRPr>
            </a:lvl5pPr>
            <a:lvl6pPr marL="22860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6pPr>
            <a:lvl7pPr marL="27432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7pPr>
            <a:lvl8pPr marL="32004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8pPr>
            <a:lvl9pPr marL="3657600" algn="l" defTabSz="914400" rtl="0" eaLnBrk="1" latinLnBrk="0" hangingPunct="1">
              <a:defRPr sz="4200" kern="1200">
                <a:solidFill>
                  <a:srgbClr val="FFFFFF"/>
                </a:solidFill>
                <a:latin typeface="Chalkboard" charset="0"/>
                <a:ea typeface="ヒラギノ明朝 ProN W3" charset="0"/>
                <a:cs typeface="ヒラギノ明朝 ProN W3" charset="0"/>
                <a:sym typeface="Chalkboard" charset="0"/>
              </a:defRPr>
            </a:lvl9pPr>
          </a:lstStyle>
          <a:p>
            <a:endParaRPr lang="fr-CA">
              <a:solidFill>
                <a:schemeClr val="bg2"/>
              </a:solidFill>
            </a:endParaRPr>
          </a:p>
        </p:txBody>
      </p:sp>
    </p:spTree>
    <p:extLst>
      <p:ext uri="{BB962C8B-B14F-4D97-AF65-F5344CB8AC3E}">
        <p14:creationId xmlns:p14="http://schemas.microsoft.com/office/powerpoint/2010/main" val="365615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88640"/>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4 </a:t>
            </a:r>
            <a:r>
              <a:rPr lang="fr-CA" sz="2800" dirty="0">
                <a:solidFill>
                  <a:schemeClr val="bg1"/>
                </a:solidFill>
              </a:rPr>
              <a:t>– Les mesures accessoires à la dislocation du mariage et de la famille</a:t>
            </a:r>
            <a:endParaRPr sz="2800" dirty="0">
              <a:solidFill>
                <a:schemeClr val="bg1"/>
              </a:solidFill>
            </a:endParaRPr>
          </a:p>
        </p:txBody>
      </p:sp>
      <p:sp>
        <p:nvSpPr>
          <p:cNvPr id="93" name="Shape 93"/>
          <p:cNvSpPr/>
          <p:nvPr/>
        </p:nvSpPr>
        <p:spPr>
          <a:xfrm>
            <a:off x="467544" y="1191117"/>
            <a:ext cx="8352928" cy="524963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800" dirty="0">
                <a:solidFill>
                  <a:schemeClr val="bg2"/>
                </a:solidFill>
              </a:rPr>
              <a:t>Le patrimoine familial :</a:t>
            </a: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349232" lvl="1" indent="-122232" algn="just">
              <a:lnSpc>
                <a:spcPct val="80000"/>
              </a:lnSpc>
              <a:buClr>
                <a:srgbClr val="FFFFFF"/>
              </a:buClr>
              <a:buSzPct val="69000"/>
              <a:defRPr>
                <a:solidFill>
                  <a:srgbClr val="000000"/>
                </a:solidFill>
              </a:defRPr>
            </a:pPr>
            <a:endParaRPr lang="fr-CA" sz="2000" dirty="0">
              <a:solidFill>
                <a:schemeClr val="bg2"/>
              </a:solidFill>
            </a:endParaRPr>
          </a:p>
          <a:p>
            <a:pPr marL="809625" indent="-277813">
              <a:lnSpc>
                <a:spcPct val="150000"/>
              </a:lnSpc>
              <a:spcAft>
                <a:spcPts val="1000"/>
              </a:spcAft>
              <a:buSzPct val="60000"/>
              <a:buFont typeface="Arial" pitchFamily="34" charset="0"/>
              <a:buChar char="•"/>
            </a:pPr>
            <a:r>
              <a:rPr lang="fr-CA" dirty="0">
                <a:solidFill>
                  <a:schemeClr val="bg2"/>
                </a:solidFill>
              </a:rPr>
              <a:t>Pouvoirs d ’intervention du tribunal</a:t>
            </a:r>
          </a:p>
          <a:p>
            <a:pPr marL="1343025" indent="-277813">
              <a:lnSpc>
                <a:spcPct val="150000"/>
              </a:lnSpc>
              <a:spcAft>
                <a:spcPts val="1000"/>
              </a:spcAft>
              <a:buSzPct val="60000"/>
              <a:buFont typeface="Arial" pitchFamily="34" charset="0"/>
              <a:buChar char="•"/>
            </a:pPr>
            <a:r>
              <a:rPr lang="fr-CA" dirty="0">
                <a:solidFill>
                  <a:schemeClr val="bg2"/>
                </a:solidFill>
              </a:rPr>
              <a:t>Attributions de biens (article 420 </a:t>
            </a:r>
            <a:r>
              <a:rPr lang="fr-CA" dirty="0" err="1">
                <a:solidFill>
                  <a:schemeClr val="bg2"/>
                </a:solidFill>
              </a:rPr>
              <a:t>C.c.Q</a:t>
            </a:r>
            <a:r>
              <a:rPr lang="fr-CA" dirty="0">
                <a:solidFill>
                  <a:schemeClr val="bg2"/>
                </a:solidFill>
              </a:rPr>
              <a:t>.)</a:t>
            </a:r>
          </a:p>
          <a:p>
            <a:pPr marL="1343025" indent="-277813">
              <a:lnSpc>
                <a:spcPct val="150000"/>
              </a:lnSpc>
              <a:spcAft>
                <a:spcPts val="1000"/>
              </a:spcAft>
              <a:buSzPct val="60000"/>
              <a:buFont typeface="Arial" pitchFamily="34" charset="0"/>
              <a:buChar char="•"/>
            </a:pPr>
            <a:r>
              <a:rPr lang="fr-CA" dirty="0">
                <a:solidFill>
                  <a:schemeClr val="bg2"/>
                </a:solidFill>
              </a:rPr>
              <a:t>Partage inégal (article 422 </a:t>
            </a:r>
            <a:r>
              <a:rPr lang="fr-CA" dirty="0" err="1">
                <a:solidFill>
                  <a:schemeClr val="bg2"/>
                </a:solidFill>
              </a:rPr>
              <a:t>C.c.Q</a:t>
            </a:r>
            <a:r>
              <a:rPr lang="fr-CA" dirty="0">
                <a:solidFill>
                  <a:schemeClr val="bg2"/>
                </a:solidFill>
              </a:rPr>
              <a:t>.)</a:t>
            </a:r>
          </a:p>
          <a:p>
            <a:pPr marL="809625" indent="-277813">
              <a:lnSpc>
                <a:spcPct val="150000"/>
              </a:lnSpc>
              <a:spcAft>
                <a:spcPts val="1000"/>
              </a:spcAft>
              <a:buSzPct val="60000"/>
              <a:buFont typeface="Arial" pitchFamily="34" charset="0"/>
              <a:buChar char="•"/>
            </a:pPr>
            <a:r>
              <a:rPr lang="fr-CA" dirty="0">
                <a:solidFill>
                  <a:schemeClr val="bg2"/>
                </a:solidFill>
              </a:rPr>
              <a:t>Renonciation (article 423,424  C.c.Q.)</a:t>
            </a:r>
          </a:p>
          <a:p>
            <a:pPr marL="809625" indent="-277813">
              <a:lnSpc>
                <a:spcPct val="150000"/>
              </a:lnSpc>
              <a:spcAft>
                <a:spcPts val="1000"/>
              </a:spcAft>
              <a:buSzPct val="60000"/>
              <a:buFont typeface="Arial" pitchFamily="34" charset="0"/>
              <a:buChar char="•"/>
            </a:pPr>
            <a:r>
              <a:rPr lang="fr-CA" dirty="0">
                <a:solidFill>
                  <a:schemeClr val="bg2"/>
                </a:solidFill>
              </a:rPr>
              <a:t>Aliénation avant la dissolution (article 421 </a:t>
            </a:r>
            <a:r>
              <a:rPr lang="fr-CA" dirty="0" err="1">
                <a:solidFill>
                  <a:schemeClr val="bg2"/>
                </a:solidFill>
              </a:rPr>
              <a:t>C.c.Q</a:t>
            </a:r>
            <a:r>
              <a:rPr lang="fr-CA" dirty="0">
                <a:solidFill>
                  <a:schemeClr val="bg2"/>
                </a:solidFill>
              </a:rPr>
              <a:t>.)</a:t>
            </a:r>
          </a:p>
          <a:p>
            <a:pPr marL="1343025" indent="-277813">
              <a:lnSpc>
                <a:spcPct val="150000"/>
              </a:lnSpc>
              <a:spcAft>
                <a:spcPts val="1000"/>
              </a:spcAft>
              <a:buSzPct val="60000"/>
              <a:buFont typeface="Arial" pitchFamily="34" charset="0"/>
              <a:buChar char="•"/>
            </a:pPr>
            <a:r>
              <a:rPr lang="fr-CA" dirty="0">
                <a:solidFill>
                  <a:schemeClr val="bg2"/>
                </a:solidFill>
              </a:rPr>
              <a:t>Bien divertit dans l’année précédent la dissolution</a:t>
            </a:r>
          </a:p>
          <a:p>
            <a:pPr marL="1527175" indent="-277813">
              <a:spcAft>
                <a:spcPts val="1000"/>
              </a:spcAft>
              <a:buSzPct val="60000"/>
            </a:pPr>
            <a:endParaRPr lang="fr-CA" sz="2000" dirty="0">
              <a:solidFill>
                <a:schemeClr val="bg2"/>
              </a:solidFill>
            </a:endParaRPr>
          </a:p>
          <a:p>
            <a:pPr marL="531813">
              <a:spcAft>
                <a:spcPts val="1000"/>
              </a:spcAft>
              <a:buSzPct val="60000"/>
            </a:pPr>
            <a:r>
              <a:rPr lang="fr-CA" dirty="0"/>
              <a:t>	</a:t>
            </a:r>
          </a:p>
        </p:txBody>
      </p:sp>
    </p:spTree>
    <p:extLst>
      <p:ext uri="{BB962C8B-B14F-4D97-AF65-F5344CB8AC3E}">
        <p14:creationId xmlns:p14="http://schemas.microsoft.com/office/powerpoint/2010/main" val="102128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200" dirty="0">
                <a:solidFill>
                  <a:srgbClr val="FFFFFF"/>
                </a:solidFill>
              </a:rPr>
              <a:t>b – La prestation compensatoire</a:t>
            </a:r>
            <a:endParaRPr sz="3200" dirty="0">
              <a:solidFill>
                <a:srgbClr val="FFFFFF"/>
              </a:solidFill>
            </a:endParaRPr>
          </a:p>
        </p:txBody>
      </p:sp>
      <p:sp>
        <p:nvSpPr>
          <p:cNvPr id="93" name="Shape 93"/>
          <p:cNvSpPr/>
          <p:nvPr/>
        </p:nvSpPr>
        <p:spPr>
          <a:xfrm>
            <a:off x="467544" y="1191117"/>
            <a:ext cx="8352928" cy="425141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58775" lvl="1"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3200" dirty="0"/>
              <a:t>Historique</a:t>
            </a:r>
          </a:p>
          <a:p>
            <a:pPr marL="358775" lvl="1" algn="just">
              <a:lnSpc>
                <a:spcPct val="80000"/>
              </a:lnSpc>
              <a:buClr>
                <a:srgbClr val="FFFFFF"/>
              </a:buClr>
              <a:buSzPct val="69000"/>
              <a:defRPr>
                <a:solidFill>
                  <a:srgbClr val="000000"/>
                </a:solidFill>
              </a:defRPr>
            </a:pPr>
            <a:endParaRPr lang="fr-CA" sz="3200" dirty="0"/>
          </a:p>
          <a:p>
            <a:pPr marL="358775">
              <a:spcAft>
                <a:spcPts val="1000"/>
              </a:spcAft>
              <a:buSzPct val="60000"/>
            </a:pPr>
            <a:r>
              <a:rPr lang="fr-CA" sz="3200" dirty="0"/>
              <a:t>La prestation compensatoire est venue avant le patrimoine familial</a:t>
            </a:r>
          </a:p>
          <a:p>
            <a:pPr marL="358775">
              <a:spcAft>
                <a:spcPts val="1000"/>
              </a:spcAft>
              <a:buSzPct val="60000"/>
            </a:pPr>
            <a:endParaRPr lang="fr-CA" sz="1400" dirty="0"/>
          </a:p>
          <a:p>
            <a:pPr marL="358775">
              <a:spcAft>
                <a:spcPts val="1000"/>
              </a:spcAft>
              <a:buSzPct val="60000"/>
            </a:pPr>
            <a:r>
              <a:rPr lang="fr-CA" sz="3200" dirty="0"/>
              <a:t>Elle a pour but de corriger certaines injustices qui pourraient subsister malgré l’instauration du patrimoine familial.</a:t>
            </a:r>
            <a:r>
              <a:rPr lang="fr-CA" sz="2400" dirty="0"/>
              <a:t>	</a:t>
            </a:r>
          </a:p>
        </p:txBody>
      </p:sp>
    </p:spTree>
    <p:extLst>
      <p:ext uri="{BB962C8B-B14F-4D97-AF65-F5344CB8AC3E}">
        <p14:creationId xmlns:p14="http://schemas.microsoft.com/office/powerpoint/2010/main" val="349105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200" dirty="0">
                <a:solidFill>
                  <a:srgbClr val="FFFFFF"/>
                </a:solidFill>
              </a:rPr>
              <a:t>b – La prestation compensatoire</a:t>
            </a:r>
            <a:endParaRPr sz="3200" dirty="0">
              <a:solidFill>
                <a:srgbClr val="FFFFFF"/>
              </a:solidFill>
            </a:endParaRPr>
          </a:p>
        </p:txBody>
      </p:sp>
      <p:sp>
        <p:nvSpPr>
          <p:cNvPr id="93" name="Shape 93"/>
          <p:cNvSpPr/>
          <p:nvPr/>
        </p:nvSpPr>
        <p:spPr>
          <a:xfrm>
            <a:off x="467544" y="1191117"/>
            <a:ext cx="8352928" cy="440427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2800" dirty="0"/>
              <a:t>Définition</a:t>
            </a:r>
            <a:endParaRPr lang="fr-CA" sz="3200" dirty="0"/>
          </a:p>
          <a:p>
            <a:pPr marL="358775">
              <a:spcAft>
                <a:spcPts val="1000"/>
              </a:spcAft>
              <a:buSzPct val="60000"/>
            </a:pPr>
            <a:r>
              <a:rPr lang="fr-CA" sz="2400" dirty="0"/>
              <a:t>- Mesure visant à indemniser un conjoint qui, par son apport, a contribué à l’enrichissement du patrimoine de son conjoint</a:t>
            </a:r>
          </a:p>
          <a:p>
            <a:pPr marL="358775">
              <a:spcAft>
                <a:spcPts val="1000"/>
              </a:spcAft>
              <a:buSzPct val="60000"/>
            </a:pPr>
            <a:r>
              <a:rPr lang="fr-CA" sz="2800" dirty="0"/>
              <a:t>Conditions d’attribution</a:t>
            </a:r>
          </a:p>
          <a:p>
            <a:pPr marL="358775">
              <a:spcAft>
                <a:spcPts val="1000"/>
              </a:spcAft>
              <a:buSzPct val="60000"/>
            </a:pPr>
            <a:r>
              <a:rPr lang="fr-CA" sz="2400" dirty="0"/>
              <a:t>- collaboration régulière de l’époux à une entreprise</a:t>
            </a:r>
          </a:p>
          <a:p>
            <a:pPr marL="358775">
              <a:spcAft>
                <a:spcPts val="1000"/>
              </a:spcAft>
              <a:buSzPct val="60000"/>
            </a:pPr>
            <a:r>
              <a:rPr lang="fr-CA" sz="2400" dirty="0"/>
              <a:t>- article 427 (2) </a:t>
            </a:r>
            <a:r>
              <a:rPr lang="fr-CA" sz="2400" dirty="0" err="1"/>
              <a:t>C.c.Q</a:t>
            </a:r>
            <a:r>
              <a:rPr lang="fr-CA" sz="2400" dirty="0"/>
              <a:t>.	</a:t>
            </a:r>
          </a:p>
        </p:txBody>
      </p:sp>
    </p:spTree>
    <p:extLst>
      <p:ext uri="{BB962C8B-B14F-4D97-AF65-F5344CB8AC3E}">
        <p14:creationId xmlns:p14="http://schemas.microsoft.com/office/powerpoint/2010/main" val="199908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200" dirty="0">
                <a:solidFill>
                  <a:srgbClr val="FFFFFF"/>
                </a:solidFill>
              </a:rPr>
              <a:t>b – La prestation compensatoire</a:t>
            </a:r>
            <a:endParaRPr sz="3200" dirty="0">
              <a:solidFill>
                <a:srgbClr val="FFFFFF"/>
              </a:solidFill>
            </a:endParaRPr>
          </a:p>
        </p:txBody>
      </p:sp>
      <p:sp>
        <p:nvSpPr>
          <p:cNvPr id="93" name="Shape 93"/>
          <p:cNvSpPr/>
          <p:nvPr/>
        </p:nvSpPr>
        <p:spPr>
          <a:xfrm>
            <a:off x="467544" y="1191117"/>
            <a:ext cx="8352928" cy="441966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3600" dirty="0">
                <a:solidFill>
                  <a:schemeClr val="bg2"/>
                </a:solidFill>
              </a:rPr>
              <a:t>Causes d ’ouverture</a:t>
            </a:r>
            <a:endParaRPr lang="fr-CA" sz="2800" dirty="0">
              <a:solidFill>
                <a:schemeClr val="bg2"/>
              </a:solidFill>
            </a:endParaRPr>
          </a:p>
          <a:p>
            <a:pPr marL="349232" lvl="1" indent="-122232" algn="just">
              <a:lnSpc>
                <a:spcPct val="80000"/>
              </a:lnSpc>
              <a:buClr>
                <a:srgbClr val="FFFFFF"/>
              </a:buClr>
              <a:buSzPct val="69000"/>
              <a:defRPr>
                <a:solidFill>
                  <a:srgbClr val="000000"/>
                </a:solidFill>
              </a:defRPr>
            </a:pPr>
            <a:endParaRPr lang="fr-CA" sz="2800" dirty="0">
              <a:solidFill>
                <a:schemeClr val="bg2"/>
              </a:solidFill>
            </a:endParaRP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800" dirty="0">
                <a:solidFill>
                  <a:schemeClr val="bg2"/>
                </a:solidFill>
              </a:rPr>
              <a:t>- un apport</a:t>
            </a: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800" dirty="0">
                <a:solidFill>
                  <a:schemeClr val="bg2"/>
                </a:solidFill>
              </a:rPr>
              <a:t>- un enrichissement</a:t>
            </a: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800" dirty="0">
                <a:solidFill>
                  <a:schemeClr val="bg2"/>
                </a:solidFill>
              </a:rPr>
              <a:t>- un lien causal: adéquat mais pas rigoureux</a:t>
            </a:r>
          </a:p>
          <a:p>
            <a:pPr marL="984250" lvl="1" indent="-120650" algn="just">
              <a:lnSpc>
                <a:spcPct val="80000"/>
              </a:lnSpc>
              <a:spcBef>
                <a:spcPts val="600"/>
              </a:spcBef>
              <a:buClr>
                <a:srgbClr val="FFFFFF"/>
              </a:buClr>
              <a:buSzPct val="69000"/>
              <a:buFont typeface="Arial" pitchFamily="34" charset="0"/>
              <a:buChar char="•"/>
              <a:tabLst>
                <a:tab pos="8253413" algn="l"/>
              </a:tabLst>
              <a:defRPr>
                <a:solidFill>
                  <a:srgbClr val="000000"/>
                </a:solidFill>
              </a:defRPr>
            </a:pPr>
            <a:r>
              <a:rPr lang="fr-CA" sz="2400" dirty="0">
                <a:solidFill>
                  <a:schemeClr val="bg2"/>
                </a:solidFill>
              </a:rPr>
              <a:t>pas nécessaire de prouver le lien direct entre l’apport et l ’enrichissement</a:t>
            </a: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800" dirty="0">
                <a:solidFill>
                  <a:schemeClr val="bg2"/>
                </a:solidFill>
              </a:rPr>
              <a:t>- l’appauvrissement</a:t>
            </a: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800" dirty="0">
                <a:solidFill>
                  <a:schemeClr val="bg2"/>
                </a:solidFill>
              </a:rPr>
              <a:t>- l’absence de justification</a:t>
            </a:r>
          </a:p>
          <a:p>
            <a:pPr marL="358775">
              <a:spcAft>
                <a:spcPts val="1000"/>
              </a:spcAft>
              <a:buSzPct val="60000"/>
            </a:pPr>
            <a:endParaRPr lang="fr-CA" sz="2400" dirty="0"/>
          </a:p>
        </p:txBody>
      </p:sp>
    </p:spTree>
    <p:extLst>
      <p:ext uri="{BB962C8B-B14F-4D97-AF65-F5344CB8AC3E}">
        <p14:creationId xmlns:p14="http://schemas.microsoft.com/office/powerpoint/2010/main" val="325586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467544" y="1191117"/>
            <a:ext cx="7776864" cy="453354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3600" dirty="0">
                <a:solidFill>
                  <a:schemeClr val="bg2"/>
                </a:solidFill>
              </a:rPr>
              <a:t>Définition</a:t>
            </a:r>
            <a:endParaRPr lang="fr-CA" sz="2800" dirty="0">
              <a:solidFill>
                <a:schemeClr val="bg2"/>
              </a:solidFill>
            </a:endParaRPr>
          </a:p>
          <a:p>
            <a:pPr marL="349232" lvl="1" indent="-122232" algn="just">
              <a:lnSpc>
                <a:spcPct val="80000"/>
              </a:lnSpc>
              <a:buClr>
                <a:srgbClr val="FFFFFF"/>
              </a:buClr>
              <a:buSzPct val="69000"/>
              <a:defRPr>
                <a:solidFill>
                  <a:srgbClr val="000000"/>
                </a:solidFill>
              </a:defRPr>
            </a:pPr>
            <a:endParaRPr lang="fr-CA" sz="2800" dirty="0">
              <a:solidFill>
                <a:schemeClr val="bg2"/>
              </a:solidFill>
            </a:endParaRP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400" dirty="0">
                <a:solidFill>
                  <a:schemeClr val="bg2"/>
                </a:solidFill>
              </a:rPr>
              <a:t>- Droit à une aide matérielle en ligne directe au premier degré ou entre conjoint si l’on est dans le besoin.</a:t>
            </a: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endParaRPr lang="fr-CA" sz="2400" dirty="0">
              <a:solidFill>
                <a:schemeClr val="bg2"/>
              </a:solidFill>
            </a:endParaRPr>
          </a:p>
          <a:p>
            <a:pPr marL="349232" lvl="1" indent="-122232" algn="just">
              <a:lnSpc>
                <a:spcPct val="80000"/>
              </a:lnSpc>
              <a:spcBef>
                <a:spcPts val="600"/>
              </a:spcBef>
              <a:buClr>
                <a:srgbClr val="FFFFFF"/>
              </a:buClr>
              <a:buSzPct val="69000"/>
              <a:buFont typeface="Arial" pitchFamily="34" charset="0"/>
              <a:buChar char="•"/>
              <a:defRPr>
                <a:solidFill>
                  <a:srgbClr val="000000"/>
                </a:solidFill>
              </a:defRPr>
            </a:pPr>
            <a:r>
              <a:rPr lang="fr-CA" sz="2400" dirty="0">
                <a:solidFill>
                  <a:schemeClr val="bg2"/>
                </a:solidFill>
              </a:rPr>
              <a:t>- La notion d’aliments couvre bien plus que la nourriture. Aujourd’hui, l’obligation alimentaire couvre une foule de besoins considérés désormais comme faisant partie du contexte d’une vie normale en société.</a:t>
            </a:r>
          </a:p>
          <a:p>
            <a:pPr marL="358775">
              <a:spcAft>
                <a:spcPts val="1000"/>
              </a:spcAft>
              <a:buSzPct val="60000"/>
            </a:pPr>
            <a:endParaRPr lang="fr-CA" sz="2400" dirty="0"/>
          </a:p>
        </p:txBody>
      </p:sp>
    </p:spTree>
    <p:extLst>
      <p:ext uri="{BB962C8B-B14F-4D97-AF65-F5344CB8AC3E}">
        <p14:creationId xmlns:p14="http://schemas.microsoft.com/office/powerpoint/2010/main" val="137318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467544" y="1191117"/>
            <a:ext cx="7776864" cy="484439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3600" dirty="0">
                <a:solidFill>
                  <a:schemeClr val="bg2"/>
                </a:solidFill>
              </a:rPr>
              <a:t>Caractère</a:t>
            </a:r>
          </a:p>
          <a:p>
            <a:pPr marL="349232" lvl="1" indent="-122232" algn="just">
              <a:lnSpc>
                <a:spcPct val="80000"/>
              </a:lnSpc>
              <a:buClr>
                <a:srgbClr val="FFFFFF"/>
              </a:buClr>
              <a:buSzPct val="69000"/>
              <a:defRPr>
                <a:solidFill>
                  <a:srgbClr val="000000"/>
                </a:solidFill>
              </a:defRPr>
            </a:pPr>
            <a:endParaRPr lang="fr-CA" sz="36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 d’ordre public</a:t>
            </a:r>
          </a:p>
          <a:p>
            <a:pPr marL="890588" lvl="1" indent="-120650" algn="just">
              <a:lnSpc>
                <a:spcPct val="80000"/>
              </a:lnSpc>
              <a:buClr>
                <a:srgbClr val="FFFFFF"/>
              </a:buClr>
              <a:buSzPct val="69000"/>
              <a:buFontTx/>
              <a:buChar char="-"/>
              <a:defRPr>
                <a:solidFill>
                  <a:srgbClr val="000000"/>
                </a:solidFill>
              </a:defRPr>
            </a:pPr>
            <a:r>
              <a:rPr lang="fr-CA" sz="2400" dirty="0">
                <a:solidFill>
                  <a:schemeClr val="bg2"/>
                </a:solidFill>
              </a:rPr>
              <a:t>on ne peut y renoncer pour l ’avenir</a:t>
            </a:r>
          </a:p>
          <a:p>
            <a:pPr marL="890588" lvl="1" indent="-120650" algn="just">
              <a:lnSpc>
                <a:spcPct val="80000"/>
              </a:lnSpc>
              <a:buClr>
                <a:srgbClr val="FFFFFF"/>
              </a:buClr>
              <a:buSzPct val="69000"/>
              <a:buFontTx/>
              <a:buChar char="-"/>
              <a:defRPr>
                <a:solidFill>
                  <a:srgbClr val="000000"/>
                </a:solidFill>
              </a:defRPr>
            </a:pPr>
            <a:endParaRPr lang="fr-CA" sz="32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 personnelle et intransmissible</a:t>
            </a:r>
          </a:p>
          <a:p>
            <a:pPr marL="890588" lvl="1" indent="-120650" algn="just">
              <a:lnSpc>
                <a:spcPct val="80000"/>
              </a:lnSpc>
              <a:buClr>
                <a:srgbClr val="FFFFFF"/>
              </a:buClr>
              <a:buSzPct val="69000"/>
              <a:defRPr>
                <a:solidFill>
                  <a:srgbClr val="000000"/>
                </a:solidFill>
              </a:defRPr>
            </a:pPr>
            <a:r>
              <a:rPr lang="fr-CA" sz="2400" dirty="0">
                <a:solidFill>
                  <a:schemeClr val="bg2"/>
                </a:solidFill>
              </a:rPr>
              <a:t>intuitu personae</a:t>
            </a:r>
          </a:p>
          <a:p>
            <a:pPr marL="890588" lvl="1" indent="-120650" algn="just">
              <a:lnSpc>
                <a:spcPct val="80000"/>
              </a:lnSpc>
              <a:buClr>
                <a:srgbClr val="FFFFFF"/>
              </a:buClr>
              <a:buSzPct val="69000"/>
              <a:defRPr>
                <a:solidFill>
                  <a:srgbClr val="000000"/>
                </a:solidFill>
              </a:defRPr>
            </a:pPr>
            <a:r>
              <a:rPr lang="fr-CA" sz="2400" dirty="0">
                <a:solidFill>
                  <a:schemeClr val="bg2"/>
                </a:solidFill>
              </a:rPr>
              <a:t>survie de l ’obligation alimentaire</a:t>
            </a:r>
          </a:p>
          <a:p>
            <a:pPr marL="890588" lvl="1" indent="-120650" algn="just">
              <a:lnSpc>
                <a:spcPct val="80000"/>
              </a:lnSpc>
              <a:buClr>
                <a:srgbClr val="FFFFFF"/>
              </a:buClr>
              <a:buSzPct val="69000"/>
              <a:defRPr>
                <a:solidFill>
                  <a:srgbClr val="000000"/>
                </a:solidFill>
              </a:defRPr>
            </a:pPr>
            <a:endParaRPr lang="fr-CA" sz="28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 réciproque</a:t>
            </a:r>
          </a:p>
          <a:p>
            <a:pPr marL="809625" lvl="1" indent="-120650" algn="just">
              <a:lnSpc>
                <a:spcPct val="80000"/>
              </a:lnSpc>
              <a:buClr>
                <a:srgbClr val="FFFFFF"/>
              </a:buClr>
              <a:buSzPct val="69000"/>
              <a:defRPr>
                <a:solidFill>
                  <a:srgbClr val="000000"/>
                </a:solidFill>
              </a:defRPr>
            </a:pPr>
            <a:r>
              <a:rPr lang="fr-CA" sz="2400" dirty="0">
                <a:solidFill>
                  <a:schemeClr val="bg2"/>
                </a:solidFill>
              </a:rPr>
              <a:t>entre les époux et les enfants au 1er degré</a:t>
            </a:r>
          </a:p>
          <a:p>
            <a:pPr marL="358775">
              <a:spcAft>
                <a:spcPts val="1000"/>
              </a:spcAft>
              <a:buSzPct val="60000"/>
            </a:pPr>
            <a:endParaRPr lang="fr-CA" sz="2400" dirty="0"/>
          </a:p>
        </p:txBody>
      </p:sp>
    </p:spTree>
    <p:extLst>
      <p:ext uri="{BB962C8B-B14F-4D97-AF65-F5344CB8AC3E}">
        <p14:creationId xmlns:p14="http://schemas.microsoft.com/office/powerpoint/2010/main" val="375335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467544" y="1191117"/>
            <a:ext cx="7776864" cy="528759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buClr>
                <a:srgbClr val="FFFFFF"/>
              </a:buClr>
              <a:buSzPct val="69000"/>
              <a:defRPr>
                <a:solidFill>
                  <a:srgbClr val="000000"/>
                </a:solidFill>
              </a:defRPr>
            </a:pPr>
            <a:endParaRPr lang="fr-CA" sz="32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Temporaire</a:t>
            </a:r>
          </a:p>
          <a:p>
            <a:pPr marL="890588" lvl="1" algn="just" defTabSz="890588">
              <a:lnSpc>
                <a:spcPct val="80000"/>
              </a:lnSpc>
              <a:buClr>
                <a:srgbClr val="FFFFFF"/>
              </a:buClr>
              <a:buSzPct val="69000"/>
              <a:defRPr>
                <a:solidFill>
                  <a:srgbClr val="000000"/>
                </a:solidFill>
              </a:defRPr>
            </a:pPr>
            <a:r>
              <a:rPr lang="fr-CA" sz="2400" dirty="0">
                <a:solidFill>
                  <a:schemeClr val="bg2"/>
                </a:solidFill>
              </a:rPr>
              <a:t>-tributaire de la situation des personnes concernées</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Non solidaire et divisible</a:t>
            </a:r>
          </a:p>
          <a:p>
            <a:pPr marL="1076325" lvl="1" indent="-120650" algn="just">
              <a:lnSpc>
                <a:spcPct val="80000"/>
              </a:lnSpc>
              <a:buClr>
                <a:srgbClr val="FFFFFF"/>
              </a:buClr>
              <a:buSzPct val="69000"/>
              <a:defRPr>
                <a:solidFill>
                  <a:srgbClr val="000000"/>
                </a:solidFill>
              </a:defRPr>
            </a:pPr>
            <a:r>
              <a:rPr lang="fr-CA" sz="2400" dirty="0">
                <a:solidFill>
                  <a:schemeClr val="bg2"/>
                </a:solidFill>
              </a:rPr>
              <a:t>- Art. 593 </a:t>
            </a:r>
            <a:r>
              <a:rPr lang="fr-CA" sz="2400" dirty="0" err="1">
                <a:solidFill>
                  <a:schemeClr val="bg2"/>
                </a:solidFill>
              </a:rPr>
              <a:t>C.c.Q</a:t>
            </a:r>
            <a:r>
              <a:rPr lang="fr-CA" sz="2400" dirty="0">
                <a:solidFill>
                  <a:schemeClr val="bg2"/>
                </a:solidFill>
              </a:rPr>
              <a:t>.</a:t>
            </a:r>
          </a:p>
          <a:p>
            <a:pPr marL="1076325" lvl="1" indent="-120650" algn="just">
              <a:lnSpc>
                <a:spcPct val="80000"/>
              </a:lnSpc>
              <a:buClr>
                <a:srgbClr val="FFFFFF"/>
              </a:buClr>
              <a:buSzPct val="69000"/>
              <a:defRPr>
                <a:solidFill>
                  <a:srgbClr val="000000"/>
                </a:solidFill>
              </a:defRPr>
            </a:pPr>
            <a:r>
              <a:rPr lang="fr-CA" sz="2400" dirty="0">
                <a:solidFill>
                  <a:schemeClr val="bg2"/>
                </a:solidFill>
              </a:rPr>
              <a:t>- incessible et insaisissable</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r>
              <a:rPr lang="fr-CA" sz="3200" dirty="0">
                <a:solidFill>
                  <a:schemeClr val="bg2"/>
                </a:solidFill>
              </a:rPr>
              <a:t>Variable</a:t>
            </a:r>
          </a:p>
          <a:p>
            <a:pPr marL="984250" lvl="1" indent="-120650" algn="just">
              <a:lnSpc>
                <a:spcPct val="80000"/>
              </a:lnSpc>
              <a:buClr>
                <a:srgbClr val="FFFFFF"/>
              </a:buClr>
              <a:buSzPct val="69000"/>
              <a:defRPr>
                <a:solidFill>
                  <a:srgbClr val="000000"/>
                </a:solidFill>
              </a:defRPr>
            </a:pPr>
            <a:r>
              <a:rPr lang="fr-CA" sz="2400" dirty="0">
                <a:solidFill>
                  <a:schemeClr val="bg2"/>
                </a:solidFill>
              </a:rPr>
              <a:t>- révision et indexation</a:t>
            </a:r>
          </a:p>
          <a:p>
            <a:pPr marL="809625" lvl="1" indent="-120650" algn="just">
              <a:lnSpc>
                <a:spcPct val="80000"/>
              </a:lnSpc>
              <a:buClr>
                <a:srgbClr val="FFFFFF"/>
              </a:buClr>
              <a:buSzPct val="69000"/>
              <a:defRPr>
                <a:solidFill>
                  <a:srgbClr val="000000"/>
                </a:solidFill>
              </a:defRPr>
            </a:pPr>
            <a:endParaRPr lang="fr-CA" sz="2400" dirty="0">
              <a:solidFill>
                <a:schemeClr val="bg2"/>
              </a:solidFill>
            </a:endParaRPr>
          </a:p>
          <a:p>
            <a:pPr marL="358775">
              <a:spcAft>
                <a:spcPts val="1000"/>
              </a:spcAft>
              <a:buSzPct val="60000"/>
            </a:pPr>
            <a:endParaRPr lang="fr-CA" sz="2400" dirty="0"/>
          </a:p>
        </p:txBody>
      </p:sp>
    </p:spTree>
    <p:extLst>
      <p:ext uri="{BB962C8B-B14F-4D97-AF65-F5344CB8AC3E}">
        <p14:creationId xmlns:p14="http://schemas.microsoft.com/office/powerpoint/2010/main" val="207246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body" idx="1"/>
          </p:nvPr>
        </p:nvSpPr>
        <p:spPr>
          <a:xfrm>
            <a:off x="2186066" y="9908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200" dirty="0">
                <a:solidFill>
                  <a:schemeClr val="bg1"/>
                </a:solidFill>
              </a:rPr>
              <a:t>2 - Absence et jugement déclaratif de décès (suite) </a:t>
            </a:r>
            <a:endParaRPr sz="8000" dirty="0">
              <a:solidFill>
                <a:schemeClr val="bg1"/>
              </a:solidFill>
            </a:endParaRPr>
          </a:p>
        </p:txBody>
      </p:sp>
      <p:sp>
        <p:nvSpPr>
          <p:cNvPr id="89" name="Shape 89"/>
          <p:cNvSpPr/>
          <p:nvPr/>
        </p:nvSpPr>
        <p:spPr>
          <a:xfrm>
            <a:off x="-252536" y="1161307"/>
            <a:ext cx="9396536" cy="428014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buClr>
                <a:srgbClr val="FFFFFF"/>
              </a:buClr>
              <a:buSzPct val="60000"/>
              <a:defRPr>
                <a:solidFill>
                  <a:srgbClr val="000000"/>
                </a:solidFill>
              </a:defRPr>
            </a:pPr>
            <a:r>
              <a:rPr lang="fr-CA" sz="1000" dirty="0">
                <a:solidFill>
                  <a:schemeClr val="bg2"/>
                </a:solidFill>
                <a:latin typeface="Euphemia UCAS"/>
                <a:ea typeface="Euphemia UCAS"/>
                <a:cs typeface="Euphemia UCAS"/>
                <a:sym typeface="Euphemia UCAS"/>
              </a:rPr>
              <a:t> </a:t>
            </a:r>
            <a:r>
              <a:rPr lang="fr-CA" sz="4600" dirty="0">
                <a:solidFill>
                  <a:schemeClr val="bg2"/>
                </a:solidFill>
                <a:latin typeface="Euphemia UCAS"/>
                <a:ea typeface="Euphemia UCAS"/>
                <a:cs typeface="Euphemia UCAS"/>
                <a:sym typeface="Euphemia UCAS"/>
              </a:rPr>
              <a:t>  </a:t>
            </a:r>
            <a:r>
              <a:rPr lang="fr-FR" sz="3200" dirty="0">
                <a:solidFill>
                  <a:schemeClr val="bg2"/>
                </a:solidFill>
                <a:latin typeface="Euphemia" pitchFamily="34" charset="0"/>
                <a:ea typeface="Helvetica" charset="0"/>
                <a:cs typeface="Helvetica" charset="0"/>
                <a:sym typeface="Helvetica" charset="0"/>
              </a:rPr>
              <a:t>Le jugement </a:t>
            </a:r>
          </a:p>
          <a:p>
            <a:pPr marL="3177579" lvl="5" indent="-891579">
              <a:buClr>
                <a:srgbClr val="FFFFFF"/>
              </a:buClr>
              <a:buSzPct val="60000"/>
              <a:defRPr>
                <a:solidFill>
                  <a:srgbClr val="000000"/>
                </a:solidFill>
              </a:defRPr>
            </a:pPr>
            <a:r>
              <a:rPr lang="fr-FR" sz="3200" dirty="0">
                <a:solidFill>
                  <a:schemeClr val="bg2"/>
                </a:solidFill>
                <a:latin typeface="Euphemia" pitchFamily="34" charset="0"/>
                <a:ea typeface="Helvetica" charset="0"/>
                <a:cs typeface="Helvetica" charset="0"/>
                <a:sym typeface="Helvetica" charset="0"/>
              </a:rPr>
              <a:t>  déclaratif de décès:</a:t>
            </a:r>
            <a:endParaRPr lang="fr-FR" sz="2400" dirty="0">
              <a:solidFill>
                <a:schemeClr val="bg2"/>
              </a:solidFill>
              <a:latin typeface="Euphemia" pitchFamily="34" charset="0"/>
              <a:ea typeface="Helvetica" charset="0"/>
              <a:cs typeface="EucrosiaUPC" pitchFamily="18" charset="-34"/>
              <a:sym typeface="Helvetica" charset="0"/>
            </a:endParaRPr>
          </a:p>
          <a:p>
            <a:pPr marL="709613" lvl="8" indent="-228600" defTabSz="1300163">
              <a:lnSpc>
                <a:spcPct val="80000"/>
              </a:lnSpc>
              <a:spcBef>
                <a:spcPts val="2200"/>
              </a:spcBef>
              <a:buClr>
                <a:srgbClr val="DD8047"/>
              </a:buClr>
              <a:buSzPct val="75000"/>
              <a:buFont typeface="Arial" pitchFamily="34" charset="0"/>
              <a:buChar char="•"/>
            </a:pPr>
            <a:r>
              <a:rPr lang="fr-FR" sz="2400" dirty="0">
                <a:solidFill>
                  <a:schemeClr val="bg2"/>
                </a:solidFill>
                <a:latin typeface="Euphemia" pitchFamily="34" charset="0"/>
                <a:ea typeface="Helvetica" charset="0"/>
                <a:cs typeface="EucrosiaUPC" pitchFamily="18" charset="-34"/>
                <a:sym typeface="Helvetica" charset="0"/>
              </a:rPr>
              <a:t>Cas d’obtention - Art. 92 </a:t>
            </a:r>
            <a:r>
              <a:rPr lang="fr-FR" sz="2400" dirty="0" err="1">
                <a:solidFill>
                  <a:schemeClr val="bg2"/>
                </a:solidFill>
                <a:latin typeface="Euphemia" pitchFamily="34" charset="0"/>
                <a:ea typeface="Helvetica" charset="0"/>
                <a:cs typeface="EucrosiaUPC" pitchFamily="18" charset="-34"/>
                <a:sym typeface="Helvetica" charset="0"/>
              </a:rPr>
              <a:t>C.c.Q</a:t>
            </a:r>
            <a:r>
              <a:rPr lang="fr-FR" sz="2400" dirty="0">
                <a:solidFill>
                  <a:schemeClr val="bg2"/>
                </a:solidFill>
                <a:latin typeface="Euphemia" pitchFamily="34" charset="0"/>
                <a:ea typeface="Helvetica" charset="0"/>
                <a:cs typeface="EucrosiaUPC" pitchFamily="18" charset="-34"/>
                <a:sym typeface="Helvetica" charset="0"/>
              </a:rPr>
              <a:t>.</a:t>
            </a:r>
          </a:p>
          <a:p>
            <a:pPr marL="709613" lvl="5" indent="-228600" defTabSz="1300163">
              <a:lnSpc>
                <a:spcPct val="80000"/>
              </a:lnSpc>
              <a:spcBef>
                <a:spcPts val="2200"/>
              </a:spcBef>
              <a:buClr>
                <a:srgbClr val="DD8047"/>
              </a:buClr>
              <a:buSzPct val="75000"/>
              <a:buFont typeface="Arial" pitchFamily="34" charset="0"/>
              <a:buChar char="•"/>
            </a:pPr>
            <a:r>
              <a:rPr lang="fr-FR" sz="2400" dirty="0">
                <a:solidFill>
                  <a:schemeClr val="bg2"/>
                </a:solidFill>
                <a:latin typeface="Euphemia" pitchFamily="34" charset="0"/>
                <a:ea typeface="Helvetica" charset="0"/>
                <a:cs typeface="EucrosiaUPC" pitchFamily="18" charset="-34"/>
                <a:sym typeface="Helvetica" charset="0"/>
              </a:rPr>
              <a:t>Effets juridiques - Art. 95 </a:t>
            </a:r>
            <a:r>
              <a:rPr lang="fr-FR" sz="2400" dirty="0" err="1">
                <a:solidFill>
                  <a:schemeClr val="bg2"/>
                </a:solidFill>
                <a:latin typeface="Euphemia" pitchFamily="34" charset="0"/>
                <a:ea typeface="Helvetica" charset="0"/>
                <a:cs typeface="EucrosiaUPC" pitchFamily="18" charset="-34"/>
                <a:sym typeface="Helvetica" charset="0"/>
              </a:rPr>
              <a:t>C.c.Q</a:t>
            </a:r>
            <a:r>
              <a:rPr lang="fr-FR" sz="2400" dirty="0">
                <a:solidFill>
                  <a:schemeClr val="bg2"/>
                </a:solidFill>
                <a:latin typeface="Euphemia" pitchFamily="34" charset="0"/>
                <a:ea typeface="Helvetica" charset="0"/>
                <a:cs typeface="EucrosiaUPC" pitchFamily="18" charset="-34"/>
                <a:sym typeface="Helvetica" charset="0"/>
              </a:rPr>
              <a:t>.</a:t>
            </a:r>
          </a:p>
          <a:p>
            <a:pPr marL="709613" lvl="5" indent="-228600" defTabSz="1300163">
              <a:lnSpc>
                <a:spcPct val="80000"/>
              </a:lnSpc>
              <a:spcBef>
                <a:spcPts val="2200"/>
              </a:spcBef>
              <a:buClr>
                <a:srgbClr val="DD8047"/>
              </a:buClr>
              <a:buSzPct val="75000"/>
              <a:buFont typeface="Arial" pitchFamily="34" charset="0"/>
              <a:buChar char="•"/>
            </a:pPr>
            <a:r>
              <a:rPr lang="fr-FR" sz="2400" dirty="0">
                <a:solidFill>
                  <a:schemeClr val="bg2"/>
                </a:solidFill>
                <a:latin typeface="Euphemia" pitchFamily="34" charset="0"/>
                <a:ea typeface="Helvetica" charset="0"/>
                <a:cs typeface="EucrosiaUPC" pitchFamily="18" charset="-34"/>
                <a:sym typeface="Helvetica" charset="0"/>
              </a:rPr>
              <a:t>Hypothèse du retour - Art. 97 et </a:t>
            </a:r>
            <a:r>
              <a:rPr lang="fr-FR" sz="2400" dirty="0" err="1">
                <a:solidFill>
                  <a:schemeClr val="bg2"/>
                </a:solidFill>
                <a:latin typeface="Euphemia" pitchFamily="34" charset="0"/>
                <a:ea typeface="Helvetica" charset="0"/>
                <a:cs typeface="EucrosiaUPC" pitchFamily="18" charset="-34"/>
                <a:sym typeface="Helvetica" charset="0"/>
              </a:rPr>
              <a:t>ss</a:t>
            </a:r>
            <a:r>
              <a:rPr lang="fr-FR" sz="2400" dirty="0">
                <a:solidFill>
                  <a:schemeClr val="bg2"/>
                </a:solidFill>
                <a:latin typeface="Euphemia" pitchFamily="34" charset="0"/>
                <a:ea typeface="Helvetica" charset="0"/>
                <a:cs typeface="EucrosiaUPC" pitchFamily="18" charset="-34"/>
                <a:sym typeface="Helvetica" charset="0"/>
              </a:rPr>
              <a:t> </a:t>
            </a:r>
            <a:r>
              <a:rPr lang="fr-FR" sz="2400" dirty="0" err="1">
                <a:solidFill>
                  <a:schemeClr val="bg2"/>
                </a:solidFill>
                <a:latin typeface="Euphemia" pitchFamily="34" charset="0"/>
                <a:ea typeface="Helvetica" charset="0"/>
                <a:cs typeface="EucrosiaUPC" pitchFamily="18" charset="-34"/>
                <a:sym typeface="Helvetica" charset="0"/>
              </a:rPr>
              <a:t>C.c.Q</a:t>
            </a:r>
            <a:r>
              <a:rPr lang="fr-FR" sz="2400" dirty="0">
                <a:solidFill>
                  <a:schemeClr val="bg2"/>
                </a:solidFill>
                <a:latin typeface="Euphemia" pitchFamily="34" charset="0"/>
                <a:ea typeface="Helvetica" charset="0"/>
                <a:cs typeface="EucrosiaUPC" pitchFamily="18" charset="-34"/>
                <a:sym typeface="Helvetica" charset="0"/>
              </a:rPr>
              <a:t>.</a:t>
            </a:r>
          </a:p>
          <a:p>
            <a:pPr marL="709613" lvl="5" indent="-228600" defTabSz="1300163">
              <a:lnSpc>
                <a:spcPct val="80000"/>
              </a:lnSpc>
              <a:spcBef>
                <a:spcPts val="2200"/>
              </a:spcBef>
              <a:buClr>
                <a:srgbClr val="DD8047"/>
              </a:buClr>
              <a:buSzPct val="75000"/>
              <a:buFont typeface="Arial" pitchFamily="34" charset="0"/>
              <a:buChar char="•"/>
            </a:pPr>
            <a:r>
              <a:rPr lang="fr-FR" sz="2400" dirty="0">
                <a:solidFill>
                  <a:schemeClr val="bg2"/>
                </a:solidFill>
                <a:latin typeface="Euphemia" pitchFamily="34" charset="0"/>
                <a:ea typeface="Helvetica" charset="0"/>
                <a:cs typeface="EucrosiaUPC" pitchFamily="18" charset="-34"/>
                <a:sym typeface="Helvetica" charset="0"/>
              </a:rPr>
              <a:t>Cas des personnes disparues suite à un crime art.133.1 </a:t>
            </a:r>
            <a:r>
              <a:rPr lang="fr-FR" sz="2400" dirty="0" err="1">
                <a:solidFill>
                  <a:schemeClr val="bg2"/>
                </a:solidFill>
                <a:latin typeface="Euphemia" pitchFamily="34" charset="0"/>
                <a:ea typeface="Helvetica" charset="0"/>
                <a:cs typeface="EucrosiaUPC" pitchFamily="18" charset="-34"/>
                <a:sym typeface="Helvetica" charset="0"/>
              </a:rPr>
              <a:t>C.c.Q</a:t>
            </a:r>
            <a:r>
              <a:rPr lang="fr-FR" sz="2400" dirty="0">
                <a:solidFill>
                  <a:schemeClr val="bg2"/>
                </a:solidFill>
                <a:latin typeface="Euphemia" pitchFamily="34" charset="0"/>
                <a:ea typeface="Helvetica" charset="0"/>
                <a:cs typeface="EucrosiaUPC" pitchFamily="18" charset="-34"/>
                <a:sym typeface="Helvetica" charset="0"/>
              </a:rPr>
              <a:t>.</a:t>
            </a:r>
            <a:endParaRPr lang="fr-FR" sz="1100" dirty="0">
              <a:solidFill>
                <a:schemeClr val="bg2"/>
              </a:solidFill>
              <a:latin typeface="Euphemia" pitchFamily="34" charset="0"/>
              <a:cs typeface="EucrosiaUPC" pitchFamily="18" charset="-34"/>
            </a:endParaRPr>
          </a:p>
          <a:p>
            <a:pPr marL="3177579" lvl="5" indent="-891579">
              <a:lnSpc>
                <a:spcPct val="80000"/>
              </a:lnSpc>
              <a:buClr>
                <a:srgbClr val="FFFFFF"/>
              </a:buClr>
              <a:buSzPct val="60000"/>
              <a:defRPr>
                <a:solidFill>
                  <a:srgbClr val="000000"/>
                </a:solidFill>
              </a:defRPr>
            </a:pPr>
            <a:endParaRPr sz="3100" dirty="0">
              <a:solidFill>
                <a:schemeClr val="bg2"/>
              </a:solidFill>
              <a:latin typeface="Euphemia UCAS"/>
              <a:ea typeface="Euphemia UCAS"/>
              <a:cs typeface="Euphemia UCAS"/>
              <a:sym typeface="Euphemia UCAS"/>
            </a:endParaRPr>
          </a:p>
        </p:txBody>
      </p:sp>
    </p:spTree>
    <p:extLst>
      <p:ext uri="{BB962C8B-B14F-4D97-AF65-F5344CB8AC3E}">
        <p14:creationId xmlns:p14="http://schemas.microsoft.com/office/powerpoint/2010/main" val="423164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467544" y="1191117"/>
            <a:ext cx="7776864" cy="502290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l">
              <a:lnSpc>
                <a:spcPct val="80000"/>
              </a:lnSpc>
              <a:buClr>
                <a:srgbClr val="FFFFFF"/>
              </a:buClr>
              <a:buSzPct val="69000"/>
              <a:defRPr>
                <a:solidFill>
                  <a:srgbClr val="000000"/>
                </a:solidFill>
              </a:defRPr>
            </a:pPr>
            <a:endParaRPr lang="fr-CA" sz="3200" dirty="0">
              <a:solidFill>
                <a:schemeClr val="bg2"/>
              </a:solidFill>
            </a:endParaRPr>
          </a:p>
          <a:p>
            <a:pPr marL="349232" lvl="1" indent="-122232" algn="l">
              <a:lnSpc>
                <a:spcPct val="80000"/>
              </a:lnSpc>
              <a:buClr>
                <a:srgbClr val="FFFFFF"/>
              </a:buClr>
              <a:buSzPct val="69000"/>
              <a:defRPr>
                <a:solidFill>
                  <a:srgbClr val="000000"/>
                </a:solidFill>
              </a:defRPr>
            </a:pPr>
            <a:r>
              <a:rPr lang="fr-CA" sz="2400" dirty="0">
                <a:solidFill>
                  <a:schemeClr val="bg2"/>
                </a:solidFill>
              </a:rPr>
              <a:t>- Règles spécifiques aux conjoints mariés (séparés)</a:t>
            </a:r>
          </a:p>
          <a:p>
            <a:pPr marL="809625" lvl="1" algn="l">
              <a:lnSpc>
                <a:spcPct val="80000"/>
              </a:lnSpc>
              <a:buClr>
                <a:srgbClr val="FFFFFF"/>
              </a:buClr>
              <a:buSzPct val="69000"/>
              <a:defRPr>
                <a:solidFill>
                  <a:srgbClr val="000000"/>
                </a:solidFill>
              </a:defRPr>
            </a:pPr>
            <a:r>
              <a:rPr lang="fr-CA" sz="2400" dirty="0">
                <a:solidFill>
                  <a:schemeClr val="bg2"/>
                </a:solidFill>
              </a:rPr>
              <a:t>- base et justification légales</a:t>
            </a:r>
          </a:p>
          <a:p>
            <a:pPr marL="1343025" lvl="1" algn="l">
              <a:lnSpc>
                <a:spcPct val="80000"/>
              </a:lnSpc>
              <a:buClr>
                <a:srgbClr val="FFFFFF"/>
              </a:buClr>
              <a:buSzPct val="69000"/>
              <a:buFontTx/>
              <a:buChar char="-"/>
              <a:defRPr>
                <a:solidFill>
                  <a:srgbClr val="000000"/>
                </a:solidFill>
              </a:defRPr>
            </a:pPr>
            <a:r>
              <a:rPr lang="fr-CA" sz="2400" dirty="0">
                <a:solidFill>
                  <a:schemeClr val="bg2"/>
                </a:solidFill>
              </a:rPr>
              <a:t>article 585 </a:t>
            </a:r>
            <a:r>
              <a:rPr lang="fr-CA" sz="2400" dirty="0" err="1">
                <a:solidFill>
                  <a:schemeClr val="bg2"/>
                </a:solidFill>
              </a:rPr>
              <a:t>C.c.Q</a:t>
            </a:r>
            <a:r>
              <a:rPr lang="fr-CA" sz="2400" dirty="0">
                <a:solidFill>
                  <a:schemeClr val="bg2"/>
                </a:solidFill>
              </a:rPr>
              <a:t>.</a:t>
            </a:r>
          </a:p>
          <a:p>
            <a:pPr marL="1343025" lvl="1" algn="l">
              <a:lnSpc>
                <a:spcPct val="80000"/>
              </a:lnSpc>
              <a:buClr>
                <a:srgbClr val="FFFFFF"/>
              </a:buClr>
              <a:buSzPct val="69000"/>
              <a:buFontTx/>
              <a:buChar char="-"/>
              <a:defRPr>
                <a:solidFill>
                  <a:srgbClr val="000000"/>
                </a:solidFill>
              </a:defRPr>
            </a:pPr>
            <a:endParaRPr lang="fr-CA" sz="2400" dirty="0">
              <a:solidFill>
                <a:schemeClr val="bg2"/>
              </a:solidFill>
            </a:endParaRPr>
          </a:p>
          <a:p>
            <a:pPr marL="809625" lvl="1" algn="l">
              <a:lnSpc>
                <a:spcPct val="80000"/>
              </a:lnSpc>
              <a:buClr>
                <a:srgbClr val="FFFFFF"/>
              </a:buClr>
              <a:buSzPct val="69000"/>
              <a:defRPr>
                <a:solidFill>
                  <a:srgbClr val="000000"/>
                </a:solidFill>
              </a:defRPr>
            </a:pPr>
            <a:r>
              <a:rPr lang="fr-CA" sz="2400" dirty="0">
                <a:solidFill>
                  <a:schemeClr val="bg2"/>
                </a:solidFill>
              </a:rPr>
              <a:t>- s’applique également aux conjoints séparés de corps</a:t>
            </a:r>
          </a:p>
          <a:p>
            <a:pPr marL="1343025" lvl="1" algn="l">
              <a:lnSpc>
                <a:spcPct val="80000"/>
              </a:lnSpc>
              <a:buClr>
                <a:srgbClr val="FFFFFF"/>
              </a:buClr>
              <a:buSzPct val="69000"/>
              <a:tabLst>
                <a:tab pos="1343025" algn="l"/>
              </a:tabLst>
              <a:defRPr>
                <a:solidFill>
                  <a:srgbClr val="000000"/>
                </a:solidFill>
              </a:defRPr>
            </a:pPr>
            <a:r>
              <a:rPr lang="fr-CA" sz="2400" dirty="0">
                <a:solidFill>
                  <a:schemeClr val="bg2"/>
                </a:solidFill>
              </a:rPr>
              <a:t>- art. 507 et 511 </a:t>
            </a:r>
            <a:r>
              <a:rPr lang="fr-CA" sz="2400" dirty="0" err="1">
                <a:solidFill>
                  <a:schemeClr val="bg2"/>
                </a:solidFill>
              </a:rPr>
              <a:t>C.c.Q</a:t>
            </a:r>
            <a:r>
              <a:rPr lang="fr-CA" sz="2400" dirty="0">
                <a:solidFill>
                  <a:schemeClr val="bg2"/>
                </a:solidFill>
              </a:rPr>
              <a:t>.</a:t>
            </a:r>
          </a:p>
          <a:p>
            <a:pPr marL="349232" lvl="1" indent="-122232" algn="l">
              <a:lnSpc>
                <a:spcPct val="80000"/>
              </a:lnSpc>
              <a:buClr>
                <a:srgbClr val="FFFFFF"/>
              </a:buClr>
              <a:buSzPct val="69000"/>
              <a:defRPr>
                <a:solidFill>
                  <a:srgbClr val="000000"/>
                </a:solidFill>
              </a:defRPr>
            </a:pPr>
            <a:endParaRPr lang="fr-CA" sz="2400" dirty="0">
              <a:solidFill>
                <a:schemeClr val="bg2"/>
              </a:solidFill>
            </a:endParaRPr>
          </a:p>
          <a:p>
            <a:pPr marL="349232" lvl="1" indent="-122232" algn="l">
              <a:lnSpc>
                <a:spcPct val="80000"/>
              </a:lnSpc>
              <a:buClr>
                <a:srgbClr val="FFFFFF"/>
              </a:buClr>
              <a:buSzPct val="69000"/>
              <a:defRPr>
                <a:solidFill>
                  <a:srgbClr val="000000"/>
                </a:solidFill>
              </a:defRPr>
            </a:pPr>
            <a:r>
              <a:rPr lang="fr-CA" sz="2400" dirty="0">
                <a:solidFill>
                  <a:schemeClr val="bg2"/>
                </a:solidFill>
              </a:rPr>
              <a:t>- Facteurs d ’attributions</a:t>
            </a:r>
          </a:p>
          <a:p>
            <a:pPr marL="809625" lvl="1" algn="l">
              <a:lnSpc>
                <a:spcPct val="80000"/>
              </a:lnSpc>
              <a:buClr>
                <a:srgbClr val="FFFFFF"/>
              </a:buClr>
              <a:buSzPct val="69000"/>
              <a:defRPr>
                <a:solidFill>
                  <a:srgbClr val="000000"/>
                </a:solidFill>
              </a:defRPr>
            </a:pPr>
            <a:r>
              <a:rPr lang="fr-CA" sz="2400" dirty="0">
                <a:solidFill>
                  <a:schemeClr val="bg2"/>
                </a:solidFill>
              </a:rPr>
              <a:t>- a pour but de permettre à la personne d ’assumer les besoins courants de la vie</a:t>
            </a:r>
          </a:p>
          <a:p>
            <a:pPr marL="809625" lvl="1" indent="-120650" algn="just">
              <a:lnSpc>
                <a:spcPct val="80000"/>
              </a:lnSpc>
              <a:buClr>
                <a:srgbClr val="FFFFFF"/>
              </a:buClr>
              <a:buSzPct val="69000"/>
              <a:defRPr>
                <a:solidFill>
                  <a:srgbClr val="000000"/>
                </a:solidFill>
              </a:defRPr>
            </a:pPr>
            <a:endParaRPr lang="fr-CA" dirty="0">
              <a:solidFill>
                <a:schemeClr val="bg2"/>
              </a:solidFill>
            </a:endParaRPr>
          </a:p>
          <a:p>
            <a:pPr marL="358775">
              <a:spcAft>
                <a:spcPts val="1000"/>
              </a:spcAft>
              <a:buSzPct val="60000"/>
            </a:pPr>
            <a:endParaRPr lang="fr-CA" dirty="0"/>
          </a:p>
        </p:txBody>
      </p:sp>
    </p:spTree>
    <p:extLst>
      <p:ext uri="{BB962C8B-B14F-4D97-AF65-F5344CB8AC3E}">
        <p14:creationId xmlns:p14="http://schemas.microsoft.com/office/powerpoint/2010/main" val="213393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395536" y="1052736"/>
            <a:ext cx="7776864" cy="531221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spcBef>
                <a:spcPts val="600"/>
              </a:spcBef>
              <a:buClr>
                <a:srgbClr val="FFFFFF"/>
              </a:buClr>
              <a:buSzPct val="69000"/>
              <a:defRPr>
                <a:solidFill>
                  <a:srgbClr val="000000"/>
                </a:solidFill>
              </a:defRPr>
            </a:pPr>
            <a:endParaRPr lang="fr-CA" dirty="0">
              <a:solidFill>
                <a:schemeClr val="bg2"/>
              </a:solidFill>
            </a:endParaRPr>
          </a:p>
          <a:p>
            <a:pPr marL="349232" lvl="1" indent="-122232" algn="l">
              <a:lnSpc>
                <a:spcPct val="80000"/>
              </a:lnSpc>
              <a:spcBef>
                <a:spcPts val="600"/>
              </a:spcBef>
              <a:spcAft>
                <a:spcPts val="600"/>
              </a:spcAft>
              <a:buClr>
                <a:srgbClr val="FFFFFF"/>
              </a:buClr>
              <a:buSzPct val="69000"/>
              <a:defRPr>
                <a:solidFill>
                  <a:srgbClr val="000000"/>
                </a:solidFill>
              </a:defRPr>
            </a:pPr>
            <a:r>
              <a:rPr lang="fr-CA" sz="2400" dirty="0">
                <a:solidFill>
                  <a:schemeClr val="bg2"/>
                </a:solidFill>
              </a:rPr>
              <a:t>- Tient compte de la situation du créancier et de la capacité de payer du débiteur </a:t>
            </a:r>
          </a:p>
          <a:p>
            <a:pPr marL="809625" lvl="1" indent="-120650" algn="l">
              <a:lnSpc>
                <a:spcPct val="80000"/>
              </a:lnSpc>
              <a:spcBef>
                <a:spcPts val="600"/>
              </a:spcBef>
              <a:spcAft>
                <a:spcPts val="600"/>
              </a:spcAft>
              <a:buClr>
                <a:srgbClr val="FFFFFF"/>
              </a:buClr>
              <a:buSzPct val="69000"/>
              <a:defRPr>
                <a:solidFill>
                  <a:srgbClr val="000000"/>
                </a:solidFill>
              </a:defRPr>
            </a:pPr>
            <a:r>
              <a:rPr lang="fr-CA" sz="2000" dirty="0">
                <a:solidFill>
                  <a:schemeClr val="bg2"/>
                </a:solidFill>
              </a:rPr>
              <a:t>- art.587 </a:t>
            </a:r>
            <a:r>
              <a:rPr lang="fr-CA" sz="2000" dirty="0" err="1">
                <a:solidFill>
                  <a:schemeClr val="bg2"/>
                </a:solidFill>
              </a:rPr>
              <a:t>C.c.Q</a:t>
            </a:r>
            <a:r>
              <a:rPr lang="fr-CA" sz="2000" dirty="0">
                <a:solidFill>
                  <a:schemeClr val="bg2"/>
                </a:solidFill>
              </a:rPr>
              <a:t>. et article 587.1 et </a:t>
            </a:r>
            <a:r>
              <a:rPr lang="fr-CA" sz="2000" dirty="0" err="1">
                <a:solidFill>
                  <a:schemeClr val="bg2"/>
                </a:solidFill>
              </a:rPr>
              <a:t>ss</a:t>
            </a:r>
            <a:r>
              <a:rPr lang="fr-CA" sz="2000" dirty="0">
                <a:solidFill>
                  <a:schemeClr val="bg2"/>
                </a:solidFill>
              </a:rPr>
              <a:t>.</a:t>
            </a:r>
          </a:p>
          <a:p>
            <a:pPr marL="349232" lvl="1" indent="-122232" algn="l">
              <a:lnSpc>
                <a:spcPct val="80000"/>
              </a:lnSpc>
              <a:spcBef>
                <a:spcPts val="600"/>
              </a:spcBef>
              <a:spcAft>
                <a:spcPts val="600"/>
              </a:spcAft>
              <a:buClr>
                <a:srgbClr val="FFFFFF"/>
              </a:buClr>
              <a:buSzPct val="69000"/>
              <a:defRPr>
                <a:solidFill>
                  <a:srgbClr val="000000"/>
                </a:solidFill>
              </a:defRPr>
            </a:pPr>
            <a:r>
              <a:rPr lang="fr-CA" sz="2400" dirty="0">
                <a:solidFill>
                  <a:schemeClr val="bg2"/>
                </a:solidFill>
              </a:rPr>
              <a:t>- Le créancier n’est pas tenu d ’épuiser son capital</a:t>
            </a:r>
          </a:p>
          <a:p>
            <a:pPr marL="349232" lvl="1" indent="-122232" algn="l">
              <a:lnSpc>
                <a:spcPct val="80000"/>
              </a:lnSpc>
              <a:spcBef>
                <a:spcPts val="600"/>
              </a:spcBef>
              <a:buClr>
                <a:srgbClr val="FFFFFF"/>
              </a:buClr>
              <a:buSzPct val="69000"/>
              <a:defRPr>
                <a:solidFill>
                  <a:srgbClr val="000000"/>
                </a:solidFill>
              </a:defRPr>
            </a:pPr>
            <a:r>
              <a:rPr lang="fr-CA" sz="2400" dirty="0">
                <a:solidFill>
                  <a:schemeClr val="bg2"/>
                </a:solidFill>
              </a:rPr>
              <a:t>- Facteurs non exhaustifs:</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âge des parties</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durée de vie commune</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présence d ’enfant à charge</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état de santé</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dénuement financier</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niveau de vie antérieur</a:t>
            </a:r>
          </a:p>
          <a:p>
            <a:pPr marL="1249363" lvl="1" indent="-120650" algn="l">
              <a:lnSpc>
                <a:spcPct val="80000"/>
              </a:lnSpc>
              <a:buClr>
                <a:srgbClr val="FFFFFF"/>
              </a:buClr>
              <a:buSzPct val="69000"/>
              <a:buFont typeface="Wingdings" pitchFamily="2" charset="2"/>
              <a:buChar char="§"/>
              <a:defRPr>
                <a:solidFill>
                  <a:srgbClr val="000000"/>
                </a:solidFill>
              </a:defRPr>
            </a:pPr>
            <a:r>
              <a:rPr lang="fr-CA" sz="1950" dirty="0">
                <a:solidFill>
                  <a:schemeClr val="bg2"/>
                </a:solidFill>
              </a:rPr>
              <a:t>- capacité d ’acquérir son autonomie</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234022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395536" y="1052736"/>
            <a:ext cx="7776864" cy="481669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spcBef>
                <a:spcPts val="600"/>
              </a:spcBef>
              <a:buClr>
                <a:srgbClr val="FFFFFF"/>
              </a:buClr>
              <a:buSzPct val="69000"/>
              <a:defRPr>
                <a:solidFill>
                  <a:srgbClr val="000000"/>
                </a:solidFill>
              </a:defRPr>
            </a:pPr>
            <a:endParaRPr lang="fr-CA" sz="3200" dirty="0">
              <a:solidFill>
                <a:schemeClr val="bg2"/>
              </a:solidFill>
            </a:endParaRPr>
          </a:p>
          <a:p>
            <a:pPr marL="349232" lvl="1" indent="-122232" algn="just">
              <a:lnSpc>
                <a:spcPct val="80000"/>
              </a:lnSpc>
              <a:spcBef>
                <a:spcPts val="600"/>
              </a:spcBef>
              <a:buClr>
                <a:srgbClr val="FFFFFF"/>
              </a:buClr>
              <a:buSzPct val="69000"/>
              <a:defRPr>
                <a:solidFill>
                  <a:srgbClr val="000000"/>
                </a:solidFill>
              </a:defRPr>
            </a:pPr>
            <a:r>
              <a:rPr lang="fr-CA" sz="3200" dirty="0">
                <a:solidFill>
                  <a:schemeClr val="bg2"/>
                </a:solidFill>
              </a:rPr>
              <a:t>Forme et modalités de paiement:</a:t>
            </a:r>
          </a:p>
          <a:p>
            <a:pPr marL="717550" lvl="1" indent="-120650" algn="l">
              <a:lnSpc>
                <a:spcPct val="80000"/>
              </a:lnSpc>
              <a:spcBef>
                <a:spcPts val="600"/>
              </a:spcBef>
              <a:buClr>
                <a:srgbClr val="FFFFFF"/>
              </a:buClr>
              <a:buSzPct val="69000"/>
              <a:defRPr>
                <a:solidFill>
                  <a:srgbClr val="000000"/>
                </a:solidFill>
              </a:defRPr>
            </a:pPr>
            <a:r>
              <a:rPr lang="fr-CA" sz="3200" dirty="0">
                <a:solidFill>
                  <a:schemeClr val="bg2"/>
                </a:solidFill>
              </a:rPr>
              <a:t>art. 589 </a:t>
            </a:r>
            <a:r>
              <a:rPr lang="fr-CA" sz="3200" dirty="0" err="1">
                <a:solidFill>
                  <a:schemeClr val="bg2"/>
                </a:solidFill>
              </a:rPr>
              <a:t>C.c.Q</a:t>
            </a:r>
            <a:r>
              <a:rPr lang="fr-CA" sz="3200" dirty="0">
                <a:solidFill>
                  <a:schemeClr val="bg2"/>
                </a:solidFill>
              </a:rPr>
              <a:t>.</a:t>
            </a:r>
          </a:p>
          <a:p>
            <a:pPr marL="890588" lvl="1" algn="l">
              <a:lnSpc>
                <a:spcPct val="80000"/>
              </a:lnSpc>
              <a:spcBef>
                <a:spcPts val="600"/>
              </a:spcBef>
              <a:buClr>
                <a:srgbClr val="FFFFFF"/>
              </a:buClr>
              <a:buSzPct val="69000"/>
              <a:defRPr>
                <a:solidFill>
                  <a:srgbClr val="000000"/>
                </a:solidFill>
              </a:defRPr>
            </a:pPr>
            <a:r>
              <a:rPr lang="fr-CA" sz="2800" dirty="0">
                <a:solidFill>
                  <a:schemeClr val="bg2"/>
                </a:solidFill>
              </a:rPr>
              <a:t>- pension et exceptionnellement montant forfaitaire</a:t>
            </a:r>
          </a:p>
          <a:p>
            <a:pPr marL="890588" lvl="1" algn="l">
              <a:lnSpc>
                <a:spcPct val="80000"/>
              </a:lnSpc>
              <a:spcBef>
                <a:spcPts val="600"/>
              </a:spcBef>
              <a:buClr>
                <a:srgbClr val="FFFFFF"/>
              </a:buClr>
              <a:buSzPct val="69000"/>
              <a:defRPr>
                <a:solidFill>
                  <a:srgbClr val="000000"/>
                </a:solidFill>
              </a:defRPr>
            </a:pPr>
            <a:endParaRPr lang="fr-CA" sz="2800" dirty="0">
              <a:solidFill>
                <a:schemeClr val="bg2"/>
              </a:solidFill>
            </a:endParaRPr>
          </a:p>
          <a:p>
            <a:pPr marL="890588" lvl="1" algn="l">
              <a:lnSpc>
                <a:spcPct val="80000"/>
              </a:lnSpc>
              <a:spcBef>
                <a:spcPts val="600"/>
              </a:spcBef>
              <a:buClr>
                <a:srgbClr val="FFFFFF"/>
              </a:buClr>
              <a:buSzPct val="69000"/>
              <a:defRPr>
                <a:solidFill>
                  <a:srgbClr val="000000"/>
                </a:solidFill>
              </a:defRPr>
            </a:pPr>
            <a:r>
              <a:rPr lang="fr-CA" sz="2800" dirty="0">
                <a:solidFill>
                  <a:schemeClr val="bg2"/>
                </a:solidFill>
              </a:rPr>
              <a:t>- surtout utiliser pour répondre à un besoin</a:t>
            </a:r>
          </a:p>
          <a:p>
            <a:pPr marL="984250" lvl="1" indent="-120650" algn="l">
              <a:lnSpc>
                <a:spcPct val="80000"/>
              </a:lnSpc>
              <a:spcBef>
                <a:spcPts val="600"/>
              </a:spcBef>
              <a:buClr>
                <a:srgbClr val="FFFFFF"/>
              </a:buClr>
              <a:buSzPct val="69000"/>
              <a:defRPr>
                <a:solidFill>
                  <a:srgbClr val="000000"/>
                </a:solidFill>
              </a:defRPr>
            </a:pPr>
            <a:r>
              <a:rPr lang="fr-CA" sz="2800" dirty="0">
                <a:solidFill>
                  <a:schemeClr val="bg2"/>
                </a:solidFill>
              </a:rPr>
              <a:t>		- ex. achat d’une auto</a:t>
            </a:r>
            <a:r>
              <a:rPr lang="fr-CA" sz="3200" dirty="0">
                <a:solidFill>
                  <a:schemeClr val="bg2"/>
                </a:solidFill>
              </a:rPr>
              <a:t> </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1997799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395536" y="1052736"/>
            <a:ext cx="8280920" cy="471205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spcBef>
                <a:spcPts val="600"/>
              </a:spcBef>
              <a:buClr>
                <a:srgbClr val="FFFFFF"/>
              </a:buClr>
              <a:buSzPct val="69000"/>
              <a:defRPr>
                <a:solidFill>
                  <a:srgbClr val="000000"/>
                </a:solidFill>
              </a:defRPr>
            </a:pPr>
            <a:endParaRPr lang="fr-CA" sz="3200" dirty="0">
              <a:solidFill>
                <a:schemeClr val="bg2"/>
              </a:solidFill>
            </a:endParaRPr>
          </a:p>
          <a:p>
            <a:pPr marL="349232" indent="-122232"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Règles spécifiques aux ex-conjoints (divorcés)</a:t>
            </a:r>
          </a:p>
          <a:p>
            <a:pPr marL="809625" indent="-131763"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 Base et justification légales (article 15.2 LD)</a:t>
            </a:r>
          </a:p>
          <a:p>
            <a:pPr marL="809625" indent="-131763"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 Objectifs spécifiques (article 15.2 (4) LD)</a:t>
            </a:r>
          </a:p>
          <a:p>
            <a:pPr marL="809625" indent="-131763" algn="just">
              <a:lnSpc>
                <a:spcPct val="80000"/>
              </a:lnSpc>
              <a:spcBef>
                <a:spcPts val="600"/>
              </a:spcBef>
              <a:buClr>
                <a:srgbClr val="FFFFFF"/>
              </a:buClr>
              <a:buSzPct val="69000"/>
              <a:buFontTx/>
              <a:buChar char="-"/>
              <a:defRPr>
                <a:solidFill>
                  <a:srgbClr val="000000"/>
                </a:solidFill>
              </a:defRPr>
            </a:pPr>
            <a:endParaRPr lang="fr-CA" sz="1100" dirty="0">
              <a:solidFill>
                <a:schemeClr val="bg2"/>
              </a:solidFill>
            </a:endParaRPr>
          </a:p>
          <a:p>
            <a:pPr marL="349232" indent="-122232"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Facteurs d ’attributions:</a:t>
            </a:r>
          </a:p>
          <a:p>
            <a:pPr marL="809625" indent="-582613" algn="just">
              <a:lnSpc>
                <a:spcPct val="80000"/>
              </a:lnSpc>
              <a:spcBef>
                <a:spcPts val="600"/>
              </a:spcBef>
              <a:spcAft>
                <a:spcPts val="600"/>
              </a:spcAft>
              <a:buClr>
                <a:srgbClr val="FFFFFF"/>
              </a:buClr>
              <a:buSzPct val="69000"/>
              <a:buFontTx/>
              <a:buChar char="-"/>
              <a:defRPr>
                <a:solidFill>
                  <a:srgbClr val="000000"/>
                </a:solidFill>
              </a:defRPr>
            </a:pPr>
            <a:r>
              <a:rPr lang="fr-CA" sz="2000" dirty="0">
                <a:solidFill>
                  <a:schemeClr val="bg2"/>
                </a:solidFill>
              </a:rPr>
              <a:t>- A pour but de permettre à la personne d’assumer les besoins courants de la vie</a:t>
            </a:r>
          </a:p>
          <a:p>
            <a:pPr marL="809625" indent="-582613" algn="just">
              <a:lnSpc>
                <a:spcPct val="80000"/>
              </a:lnSpc>
              <a:spcBef>
                <a:spcPts val="600"/>
              </a:spcBef>
              <a:buClr>
                <a:srgbClr val="FFFFFF"/>
              </a:buClr>
              <a:buSzPct val="69000"/>
              <a:buFontTx/>
              <a:buChar char="-"/>
              <a:defRPr>
                <a:solidFill>
                  <a:srgbClr val="000000"/>
                </a:solidFill>
              </a:defRPr>
            </a:pPr>
            <a:r>
              <a:rPr lang="fr-CA" sz="2000" dirty="0">
                <a:solidFill>
                  <a:schemeClr val="bg2"/>
                </a:solidFill>
              </a:rPr>
              <a:t>- Tient compte de la situation du créancier et de la capacité de payer du débiteur </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136417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086982" y="384981"/>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2800" dirty="0">
                <a:solidFill>
                  <a:srgbClr val="FFFFFF"/>
                </a:solidFill>
              </a:rPr>
              <a:t> </a:t>
            </a:r>
            <a:r>
              <a:rPr lang="fr-CA" sz="3600" dirty="0">
                <a:solidFill>
                  <a:srgbClr val="FFFFFF"/>
                </a:solidFill>
              </a:rPr>
              <a:t>c – L’obligation alimentaire</a:t>
            </a:r>
            <a:endParaRPr sz="3200" dirty="0">
              <a:solidFill>
                <a:srgbClr val="FFFFFF"/>
              </a:solidFill>
            </a:endParaRPr>
          </a:p>
        </p:txBody>
      </p:sp>
      <p:sp>
        <p:nvSpPr>
          <p:cNvPr id="93" name="Shape 93"/>
          <p:cNvSpPr/>
          <p:nvPr/>
        </p:nvSpPr>
        <p:spPr>
          <a:xfrm>
            <a:off x="395536" y="1052736"/>
            <a:ext cx="8280920" cy="402879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lvl="1" indent="-122232" algn="just">
              <a:lnSpc>
                <a:spcPct val="80000"/>
              </a:lnSpc>
              <a:spcBef>
                <a:spcPts val="600"/>
              </a:spcBef>
              <a:buClr>
                <a:srgbClr val="FFFFFF"/>
              </a:buClr>
              <a:buSzPct val="69000"/>
              <a:defRPr>
                <a:solidFill>
                  <a:srgbClr val="000000"/>
                </a:solidFill>
              </a:defRPr>
            </a:pPr>
            <a:endParaRPr lang="fr-CA" sz="3200" dirty="0">
              <a:solidFill>
                <a:schemeClr val="bg2"/>
              </a:solidFill>
            </a:endParaRPr>
          </a:p>
          <a:p>
            <a:pPr marL="349232" indent="-122232"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Forme et modalités de paiement </a:t>
            </a:r>
          </a:p>
          <a:p>
            <a:pPr marL="349232" indent="-122232" algn="just">
              <a:lnSpc>
                <a:spcPct val="80000"/>
              </a:lnSpc>
              <a:spcBef>
                <a:spcPts val="600"/>
              </a:spcBef>
              <a:buClr>
                <a:srgbClr val="FFFFFF"/>
              </a:buClr>
              <a:buSzPct val="69000"/>
              <a:buFontTx/>
              <a:buChar char="-"/>
              <a:defRPr>
                <a:solidFill>
                  <a:srgbClr val="000000"/>
                </a:solidFill>
              </a:defRPr>
            </a:pPr>
            <a:endParaRPr lang="fr-CA" sz="2400" dirty="0">
              <a:solidFill>
                <a:schemeClr val="bg2"/>
              </a:solidFill>
            </a:endParaRPr>
          </a:p>
          <a:p>
            <a:pPr marL="349232" indent="-122232"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Modification:</a:t>
            </a:r>
          </a:p>
          <a:p>
            <a:pPr marL="984250" indent="-120650"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Indexation automatique</a:t>
            </a:r>
          </a:p>
          <a:p>
            <a:pPr marL="984250" indent="-120650"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Système public de perception</a:t>
            </a:r>
          </a:p>
          <a:p>
            <a:pPr marL="984250" indent="-120650" algn="just">
              <a:lnSpc>
                <a:spcPct val="80000"/>
              </a:lnSpc>
              <a:spcBef>
                <a:spcPts val="600"/>
              </a:spcBef>
              <a:buClr>
                <a:srgbClr val="FFFFFF"/>
              </a:buClr>
              <a:buSzPct val="69000"/>
              <a:buFontTx/>
              <a:buChar char="-"/>
              <a:defRPr>
                <a:solidFill>
                  <a:srgbClr val="000000"/>
                </a:solidFill>
              </a:defRPr>
            </a:pPr>
            <a:r>
              <a:rPr lang="fr-CA" sz="2400" dirty="0">
                <a:solidFill>
                  <a:schemeClr val="bg2"/>
                </a:solidFill>
              </a:rPr>
              <a:t>Considérations fiscales</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363286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5 – L’union civile</a:t>
            </a:r>
            <a:endParaRPr sz="4000" dirty="0">
              <a:solidFill>
                <a:srgbClr val="FFFFFF"/>
              </a:solidFill>
            </a:endParaRPr>
          </a:p>
        </p:txBody>
      </p:sp>
      <p:sp>
        <p:nvSpPr>
          <p:cNvPr id="93" name="Shape 93"/>
          <p:cNvSpPr/>
          <p:nvPr/>
        </p:nvSpPr>
        <p:spPr>
          <a:xfrm>
            <a:off x="395536" y="1052736"/>
            <a:ext cx="8280920" cy="532453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p>
          <a:p>
            <a:pPr marL="349232" indent="-122232" algn="just">
              <a:lnSpc>
                <a:spcPct val="150000"/>
              </a:lnSpc>
              <a:spcBef>
                <a:spcPts val="600"/>
              </a:spcBef>
              <a:buClr>
                <a:srgbClr val="FFFFFF"/>
              </a:buClr>
              <a:buSzPct val="69000"/>
              <a:defRPr>
                <a:solidFill>
                  <a:srgbClr val="000000"/>
                </a:solidFill>
              </a:defRPr>
            </a:pPr>
            <a:endParaRPr lang="fr-CA" sz="1200" dirty="0">
              <a:solidFill>
                <a:schemeClr val="bg2"/>
              </a:solidFill>
            </a:endParaRPr>
          </a:p>
          <a:p>
            <a:pPr marL="349232" indent="-122232" algn="just">
              <a:lnSpc>
                <a:spcPct val="150000"/>
              </a:lnSpc>
              <a:spcBef>
                <a:spcPts val="600"/>
              </a:spcBef>
              <a:buClr>
                <a:srgbClr val="FFFFFF"/>
              </a:buClr>
              <a:buSzPct val="69000"/>
              <a:defRPr>
                <a:solidFill>
                  <a:srgbClr val="000000"/>
                </a:solidFill>
              </a:defRPr>
            </a:pPr>
            <a:r>
              <a:rPr lang="fr-CA" sz="2400" dirty="0">
                <a:solidFill>
                  <a:schemeClr val="bg2"/>
                </a:solidFill>
              </a:rPr>
              <a:t>Différence entre le mariage et l’union civile:</a:t>
            </a:r>
          </a:p>
          <a:p>
            <a:pPr marL="984250" indent="-120650" algn="just">
              <a:lnSpc>
                <a:spcPct val="150000"/>
              </a:lnSpc>
              <a:spcBef>
                <a:spcPts val="600"/>
              </a:spcBef>
              <a:spcAft>
                <a:spcPts val="600"/>
              </a:spcAft>
              <a:buClr>
                <a:srgbClr val="FFFFFF"/>
              </a:buClr>
              <a:buSzPct val="69000"/>
              <a:buFontTx/>
              <a:buChar char="-"/>
              <a:defRPr>
                <a:solidFill>
                  <a:srgbClr val="000000"/>
                </a:solidFill>
              </a:defRPr>
            </a:pPr>
            <a:r>
              <a:rPr lang="fr-CA" sz="2400" dirty="0">
                <a:solidFill>
                  <a:schemeClr val="bg2"/>
                </a:solidFill>
              </a:rPr>
              <a:t>- À l’origine:</a:t>
            </a:r>
          </a:p>
          <a:p>
            <a:pPr marL="1435100" indent="-120650" algn="just">
              <a:lnSpc>
                <a:spcPct val="150000"/>
              </a:lnSpc>
              <a:spcBef>
                <a:spcPts val="600"/>
              </a:spcBef>
              <a:spcAft>
                <a:spcPts val="600"/>
              </a:spcAft>
              <a:buClr>
                <a:srgbClr val="FFFFFF"/>
              </a:buClr>
              <a:buSzPct val="69000"/>
              <a:buFontTx/>
              <a:buChar char="-"/>
              <a:defRPr>
                <a:solidFill>
                  <a:srgbClr val="000000"/>
                </a:solidFill>
              </a:defRPr>
            </a:pPr>
            <a:r>
              <a:rPr lang="fr-CA" sz="2400" dirty="0">
                <a:solidFill>
                  <a:schemeClr val="bg2"/>
                </a:solidFill>
              </a:rPr>
              <a:t>- Pour les couples de même sexe</a:t>
            </a:r>
          </a:p>
          <a:p>
            <a:pPr marL="984250" indent="-120650" algn="just">
              <a:lnSpc>
                <a:spcPct val="150000"/>
              </a:lnSpc>
              <a:spcBef>
                <a:spcPts val="600"/>
              </a:spcBef>
              <a:spcAft>
                <a:spcPts val="600"/>
              </a:spcAft>
              <a:buClr>
                <a:srgbClr val="FFFFFF"/>
              </a:buClr>
              <a:buSzPct val="69000"/>
              <a:buFontTx/>
              <a:buChar char="-"/>
              <a:defRPr>
                <a:solidFill>
                  <a:srgbClr val="000000"/>
                </a:solidFill>
              </a:defRPr>
            </a:pPr>
            <a:r>
              <a:rPr lang="fr-CA" sz="2400" dirty="0">
                <a:solidFill>
                  <a:schemeClr val="bg2"/>
                </a:solidFill>
              </a:rPr>
              <a:t>- Pas de portée extraterritoriale</a:t>
            </a:r>
          </a:p>
          <a:p>
            <a:pPr marL="984250" indent="-120650" algn="just">
              <a:lnSpc>
                <a:spcPct val="150000"/>
              </a:lnSpc>
              <a:spcBef>
                <a:spcPts val="600"/>
              </a:spcBef>
              <a:spcAft>
                <a:spcPts val="600"/>
              </a:spcAft>
              <a:buClr>
                <a:srgbClr val="FFFFFF"/>
              </a:buClr>
              <a:buSzPct val="69000"/>
              <a:buFontTx/>
              <a:buChar char="-"/>
              <a:defRPr>
                <a:solidFill>
                  <a:srgbClr val="000000"/>
                </a:solidFill>
              </a:defRPr>
            </a:pPr>
            <a:r>
              <a:rPr lang="fr-CA" sz="2400" dirty="0">
                <a:solidFill>
                  <a:schemeClr val="bg2"/>
                </a:solidFill>
              </a:rPr>
              <a:t>- Possibilité de dissolution </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2249011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6 – L’union de fait</a:t>
            </a:r>
            <a:endParaRPr sz="4000" dirty="0">
              <a:solidFill>
                <a:srgbClr val="FFFFFF"/>
              </a:solidFill>
            </a:endParaRPr>
          </a:p>
        </p:txBody>
      </p:sp>
      <p:sp>
        <p:nvSpPr>
          <p:cNvPr id="93" name="Shape 93"/>
          <p:cNvSpPr/>
          <p:nvPr/>
        </p:nvSpPr>
        <p:spPr>
          <a:xfrm>
            <a:off x="395536" y="1052736"/>
            <a:ext cx="8280920" cy="517679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Considérations préliminaires:</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indent="-122232" algn="just">
              <a:spcBef>
                <a:spcPts val="600"/>
              </a:spcBef>
              <a:buClr>
                <a:srgbClr val="FFFFFF"/>
              </a:buClr>
              <a:buSzPct val="69000"/>
              <a:defRPr>
                <a:solidFill>
                  <a:srgbClr val="000000"/>
                </a:solidFill>
              </a:defRPr>
            </a:pPr>
            <a:r>
              <a:rPr lang="fr-CA" sz="2400" dirty="0">
                <a:solidFill>
                  <a:schemeClr val="bg2"/>
                </a:solidFill>
              </a:rPr>
              <a:t>- La formation de l’union de fait</a:t>
            </a:r>
          </a:p>
          <a:p>
            <a:pPr marL="349232" indent="-122232" algn="just">
              <a:spcBef>
                <a:spcPts val="600"/>
              </a:spcBef>
              <a:buClr>
                <a:srgbClr val="FFFFFF"/>
              </a:buClr>
              <a:buSzPct val="69000"/>
              <a:defRPr>
                <a:solidFill>
                  <a:srgbClr val="000000"/>
                </a:solidFill>
              </a:defRPr>
            </a:pPr>
            <a:r>
              <a:rPr lang="fr-CA" sz="2400" dirty="0">
                <a:solidFill>
                  <a:schemeClr val="bg2"/>
                </a:solidFill>
              </a:rPr>
              <a:t>- Les effets de l’union de fait durant l’union</a:t>
            </a:r>
          </a:p>
          <a:p>
            <a:pPr marL="349232" indent="-122232" algn="just">
              <a:spcBef>
                <a:spcPts val="600"/>
              </a:spcBef>
              <a:buClr>
                <a:srgbClr val="FFFFFF"/>
              </a:buClr>
              <a:buSzPct val="69000"/>
              <a:defRPr>
                <a:solidFill>
                  <a:srgbClr val="000000"/>
                </a:solidFill>
              </a:defRPr>
            </a:pPr>
            <a:r>
              <a:rPr lang="fr-CA" sz="2400" dirty="0">
                <a:solidFill>
                  <a:schemeClr val="bg2"/>
                </a:solidFill>
              </a:rPr>
              <a:t>- La dissolution de l’union de fait</a:t>
            </a:r>
          </a:p>
          <a:p>
            <a:pPr marL="809625" indent="-120650" algn="just">
              <a:spcBef>
                <a:spcPts val="600"/>
              </a:spcBef>
              <a:buClr>
                <a:srgbClr val="FFFFFF"/>
              </a:buClr>
              <a:buSzPct val="69000"/>
              <a:defRPr>
                <a:solidFill>
                  <a:srgbClr val="000000"/>
                </a:solidFill>
              </a:defRPr>
            </a:pPr>
            <a:r>
              <a:rPr lang="fr-CA" sz="2000" dirty="0">
                <a:solidFill>
                  <a:schemeClr val="bg2"/>
                </a:solidFill>
              </a:rPr>
              <a:t>Les conséquences de la dissolution</a:t>
            </a:r>
          </a:p>
          <a:p>
            <a:pPr marL="809625" indent="-120650" algn="just">
              <a:spcBef>
                <a:spcPts val="600"/>
              </a:spcBef>
              <a:buClr>
                <a:srgbClr val="FFFFFF"/>
              </a:buClr>
              <a:buSzPct val="69000"/>
              <a:defRPr>
                <a:solidFill>
                  <a:srgbClr val="000000"/>
                </a:solidFill>
              </a:defRPr>
            </a:pPr>
            <a:r>
              <a:rPr lang="fr-CA" sz="2000" dirty="0">
                <a:solidFill>
                  <a:schemeClr val="bg2"/>
                </a:solidFill>
              </a:rPr>
              <a:t>Principe</a:t>
            </a:r>
          </a:p>
          <a:p>
            <a:pPr marL="809625" indent="-120650" algn="just">
              <a:spcBef>
                <a:spcPts val="600"/>
              </a:spcBef>
              <a:buClr>
                <a:srgbClr val="FFFFFF"/>
              </a:buClr>
              <a:buSzPct val="69000"/>
              <a:defRPr>
                <a:solidFill>
                  <a:srgbClr val="000000"/>
                </a:solidFill>
              </a:defRPr>
            </a:pPr>
            <a:r>
              <a:rPr lang="fr-CA" sz="2000" dirty="0">
                <a:solidFill>
                  <a:schemeClr val="bg2"/>
                </a:solidFill>
              </a:rPr>
              <a:t>Tempéraments</a:t>
            </a:r>
          </a:p>
          <a:p>
            <a:pPr marL="809625" indent="-120650" algn="just">
              <a:spcBef>
                <a:spcPts val="600"/>
              </a:spcBef>
              <a:buClr>
                <a:srgbClr val="FFFFFF"/>
              </a:buClr>
              <a:buSzPct val="69000"/>
              <a:defRPr>
                <a:solidFill>
                  <a:srgbClr val="000000"/>
                </a:solidFill>
              </a:defRPr>
            </a:pPr>
            <a:r>
              <a:rPr lang="fr-CA" sz="2000" dirty="0">
                <a:solidFill>
                  <a:schemeClr val="bg2"/>
                </a:solidFill>
              </a:rPr>
              <a:t>L’enrichissement injustifié</a:t>
            </a:r>
          </a:p>
          <a:p>
            <a:pPr marL="809625" indent="-120650" algn="just">
              <a:spcBef>
                <a:spcPts val="600"/>
              </a:spcBef>
              <a:buClr>
                <a:srgbClr val="FFFFFF"/>
              </a:buClr>
              <a:buSzPct val="69000"/>
              <a:defRPr>
                <a:solidFill>
                  <a:srgbClr val="000000"/>
                </a:solidFill>
              </a:defRPr>
            </a:pPr>
            <a:r>
              <a:rPr lang="fr-CA" sz="2000" dirty="0">
                <a:solidFill>
                  <a:schemeClr val="bg2"/>
                </a:solidFill>
              </a:rPr>
              <a:t>La société tacite</a:t>
            </a:r>
          </a:p>
          <a:p>
            <a:pPr marL="1249363"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3158354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370254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Considérations préliminaires:</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indent="-122232" algn="just">
              <a:spcBef>
                <a:spcPts val="600"/>
              </a:spcBef>
              <a:buClr>
                <a:srgbClr val="FFFFFF"/>
              </a:buClr>
              <a:buSzPct val="69000"/>
              <a:defRPr>
                <a:solidFill>
                  <a:srgbClr val="000000"/>
                </a:solidFill>
              </a:defRPr>
            </a:pPr>
            <a:r>
              <a:rPr lang="fr-CA" sz="2400" dirty="0">
                <a:solidFill>
                  <a:schemeClr val="bg2"/>
                </a:solidFill>
              </a:rPr>
              <a:t>a) Définition et principes généraux</a:t>
            </a:r>
          </a:p>
          <a:p>
            <a:pPr marL="349232" indent="-122232" algn="just">
              <a:spcBef>
                <a:spcPts val="600"/>
              </a:spcBef>
              <a:buClr>
                <a:srgbClr val="FFFFFF"/>
              </a:buClr>
              <a:buSzPct val="69000"/>
              <a:defRPr>
                <a:solidFill>
                  <a:srgbClr val="000000"/>
                </a:solidFill>
              </a:defRPr>
            </a:pPr>
            <a:endParaRPr lang="fr-CA" sz="2400" dirty="0">
              <a:solidFill>
                <a:schemeClr val="bg2"/>
              </a:solidFill>
            </a:endParaRPr>
          </a:p>
          <a:p>
            <a:pPr marL="349232" indent="-122232" algn="just">
              <a:spcBef>
                <a:spcPts val="600"/>
              </a:spcBef>
              <a:buClr>
                <a:srgbClr val="FFFFFF"/>
              </a:buClr>
              <a:buSzPct val="69000"/>
              <a:defRPr>
                <a:solidFill>
                  <a:srgbClr val="000000"/>
                </a:solidFill>
              </a:defRPr>
            </a:pPr>
            <a:r>
              <a:rPr lang="fr-CA" sz="2400" dirty="0">
                <a:solidFill>
                  <a:schemeClr val="bg2"/>
                </a:solidFill>
              </a:rPr>
              <a:t>b) Types de filiation</a:t>
            </a:r>
          </a:p>
          <a:p>
            <a:pPr marL="1076325" indent="-120650" algn="just">
              <a:spcBef>
                <a:spcPts val="600"/>
              </a:spcBef>
              <a:buClr>
                <a:srgbClr val="FFFFFF"/>
              </a:buClr>
              <a:buSzPct val="69000"/>
              <a:defRPr>
                <a:solidFill>
                  <a:srgbClr val="000000"/>
                </a:solidFill>
              </a:defRPr>
            </a:pPr>
            <a:r>
              <a:rPr lang="fr-CA" sz="2400" dirty="0">
                <a:solidFill>
                  <a:schemeClr val="bg2"/>
                </a:solidFill>
              </a:rPr>
              <a:t>i) Filiation par le sang</a:t>
            </a:r>
          </a:p>
          <a:p>
            <a:pPr marL="1076325" indent="-120650" algn="just">
              <a:spcBef>
                <a:spcPts val="600"/>
              </a:spcBef>
              <a:buClr>
                <a:srgbClr val="FFFFFF"/>
              </a:buClr>
              <a:buSzPct val="69000"/>
              <a:defRPr>
                <a:solidFill>
                  <a:srgbClr val="000000"/>
                </a:solidFill>
              </a:defRPr>
            </a:pPr>
            <a:r>
              <a:rPr lang="fr-CA" sz="2400" dirty="0">
                <a:solidFill>
                  <a:schemeClr val="bg2"/>
                </a:solidFill>
              </a:rPr>
              <a:t>ii) Filiation par l’adoption</a:t>
            </a:r>
          </a:p>
        </p:txBody>
      </p:sp>
    </p:spTree>
    <p:extLst>
      <p:ext uri="{BB962C8B-B14F-4D97-AF65-F5344CB8AC3E}">
        <p14:creationId xmlns:p14="http://schemas.microsoft.com/office/powerpoint/2010/main" val="369693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479207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i) filiation par le sang:</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indent="-122232" algn="just">
              <a:spcBef>
                <a:spcPts val="600"/>
              </a:spcBef>
              <a:buClr>
                <a:srgbClr val="FFFFFF"/>
              </a:buClr>
              <a:buSzPct val="69000"/>
              <a:defRPr>
                <a:solidFill>
                  <a:srgbClr val="000000"/>
                </a:solidFill>
              </a:defRPr>
            </a:pPr>
            <a:r>
              <a:rPr lang="fr-CA" sz="2400" dirty="0">
                <a:solidFill>
                  <a:schemeClr val="bg2"/>
                </a:solidFill>
              </a:rPr>
              <a:t>Modes d’établissement: </a:t>
            </a:r>
          </a:p>
          <a:p>
            <a:pPr marL="984250" indent="-120650" algn="just">
              <a:spcBef>
                <a:spcPts val="600"/>
              </a:spcBef>
              <a:buClr>
                <a:srgbClr val="FFFFFF"/>
              </a:buClr>
              <a:buSzPct val="69000"/>
              <a:defRPr>
                <a:solidFill>
                  <a:srgbClr val="000000"/>
                </a:solidFill>
              </a:defRPr>
            </a:pPr>
            <a:r>
              <a:rPr lang="fr-CA" sz="2400" dirty="0">
                <a:solidFill>
                  <a:schemeClr val="bg2"/>
                </a:solidFill>
              </a:rPr>
              <a:t>- Les modes non judiciaires ou les preuves de filiation</a:t>
            </a:r>
          </a:p>
          <a:p>
            <a:pPr marL="984250" indent="-120650" algn="just">
              <a:spcBef>
                <a:spcPts val="600"/>
              </a:spcBef>
              <a:buClr>
                <a:srgbClr val="FFFFFF"/>
              </a:buClr>
              <a:buSzPct val="69000"/>
              <a:defRPr>
                <a:solidFill>
                  <a:srgbClr val="000000"/>
                </a:solidFill>
              </a:defRPr>
            </a:pPr>
            <a:r>
              <a:rPr lang="fr-CA" sz="2400" dirty="0">
                <a:solidFill>
                  <a:schemeClr val="bg2"/>
                </a:solidFill>
              </a:rPr>
              <a:t>- Nature des preuves</a:t>
            </a:r>
          </a:p>
          <a:p>
            <a:pPr marL="1608138" indent="-120650" algn="just">
              <a:spcBef>
                <a:spcPts val="600"/>
              </a:spcBef>
              <a:buClr>
                <a:srgbClr val="FFFFFF"/>
              </a:buClr>
              <a:buSzPct val="69000"/>
              <a:defRPr>
                <a:solidFill>
                  <a:srgbClr val="000000"/>
                </a:solidFill>
              </a:defRPr>
            </a:pPr>
            <a:r>
              <a:rPr lang="fr-CA" sz="2000" dirty="0">
                <a:solidFill>
                  <a:schemeClr val="bg2"/>
                </a:solidFill>
              </a:rPr>
              <a:t>Acte de naissance ou le titre</a:t>
            </a:r>
          </a:p>
          <a:p>
            <a:pPr marL="1608138" indent="-120650" algn="just">
              <a:spcBef>
                <a:spcPts val="600"/>
              </a:spcBef>
              <a:buClr>
                <a:srgbClr val="FFFFFF"/>
              </a:buClr>
              <a:buSzPct val="69000"/>
              <a:defRPr>
                <a:solidFill>
                  <a:srgbClr val="000000"/>
                </a:solidFill>
              </a:defRPr>
            </a:pPr>
            <a:r>
              <a:rPr lang="fr-CA" sz="2000" dirty="0">
                <a:solidFill>
                  <a:schemeClr val="bg2"/>
                </a:solidFill>
              </a:rPr>
              <a:t>Possession d’état</a:t>
            </a:r>
          </a:p>
          <a:p>
            <a:pPr marL="1608138" indent="-120650" algn="just">
              <a:spcBef>
                <a:spcPts val="600"/>
              </a:spcBef>
              <a:buClr>
                <a:srgbClr val="FFFFFF"/>
              </a:buClr>
              <a:buSzPct val="69000"/>
              <a:defRPr>
                <a:solidFill>
                  <a:srgbClr val="000000"/>
                </a:solidFill>
              </a:defRPr>
            </a:pPr>
            <a:r>
              <a:rPr lang="fr-CA" sz="2000" dirty="0">
                <a:solidFill>
                  <a:schemeClr val="bg2"/>
                </a:solidFill>
              </a:rPr>
              <a:t>Présomption de parentalité</a:t>
            </a:r>
          </a:p>
          <a:p>
            <a:pPr marL="1608138" indent="-120650" algn="just">
              <a:spcBef>
                <a:spcPts val="600"/>
              </a:spcBef>
              <a:buClr>
                <a:srgbClr val="FFFFFF"/>
              </a:buClr>
              <a:buSzPct val="69000"/>
              <a:defRPr>
                <a:solidFill>
                  <a:srgbClr val="000000"/>
                </a:solidFill>
              </a:defRPr>
            </a:pPr>
            <a:r>
              <a:rPr lang="fr-CA" sz="2000" dirty="0">
                <a:solidFill>
                  <a:schemeClr val="bg2"/>
                </a:solidFill>
              </a:rPr>
              <a:t>Reconnaissance volontaire</a:t>
            </a:r>
            <a:endParaRPr lang="fr-CA" sz="2400" dirty="0">
              <a:solidFill>
                <a:schemeClr val="bg2"/>
              </a:solidFill>
            </a:endParaRPr>
          </a:p>
          <a:p>
            <a:pPr marL="1435100" lvl="1" indent="-120650" algn="just">
              <a:lnSpc>
                <a:spcPct val="80000"/>
              </a:lnSpc>
              <a:buClr>
                <a:srgbClr val="FFFFFF"/>
              </a:buClr>
              <a:buSzPct val="69000"/>
              <a:buFont typeface="Wingdings" pitchFamily="2" charset="2"/>
              <a:buChar char="§"/>
              <a:defRPr>
                <a:solidFill>
                  <a:srgbClr val="000000"/>
                </a:solidFill>
              </a:defRPr>
            </a:pPr>
            <a:endParaRPr lang="fr-CA" sz="1600" dirty="0">
              <a:solidFill>
                <a:schemeClr val="bg2"/>
              </a:solidFill>
            </a:endParaRPr>
          </a:p>
          <a:p>
            <a:pPr marL="1249363" indent="-120650">
              <a:spcAft>
                <a:spcPts val="1000"/>
              </a:spcAft>
              <a:buSzPct val="60000"/>
              <a:buFont typeface="Wingdings" pitchFamily="2" charset="2"/>
              <a:buChar char="§"/>
            </a:pPr>
            <a:endParaRPr lang="fr-CA" sz="1600" dirty="0"/>
          </a:p>
        </p:txBody>
      </p:sp>
    </p:spTree>
    <p:extLst>
      <p:ext uri="{BB962C8B-B14F-4D97-AF65-F5344CB8AC3E}">
        <p14:creationId xmlns:p14="http://schemas.microsoft.com/office/powerpoint/2010/main" val="294341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467544" y="1052736"/>
            <a:ext cx="8280920" cy="434887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i) filiation par le sang:</a:t>
            </a: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lvl="1" indent="-122232" algn="just">
              <a:lnSpc>
                <a:spcPct val="80000"/>
              </a:lnSpc>
              <a:buClr>
                <a:srgbClr val="FFFFFF"/>
              </a:buClr>
              <a:buSzPct val="69000"/>
              <a:defRPr>
                <a:solidFill>
                  <a:srgbClr val="000000"/>
                </a:solidFill>
              </a:defRPr>
            </a:pPr>
            <a:endParaRPr lang="fr-CA" sz="2400" dirty="0">
              <a:solidFill>
                <a:schemeClr val="bg2"/>
              </a:solidFill>
            </a:endParaRPr>
          </a:p>
          <a:p>
            <a:pPr marL="349232" indent="-122232" algn="just">
              <a:spcBef>
                <a:spcPts val="600"/>
              </a:spcBef>
              <a:buClr>
                <a:srgbClr val="FFFFFF"/>
              </a:buClr>
              <a:buSzPct val="69000"/>
              <a:defRPr>
                <a:solidFill>
                  <a:srgbClr val="000000"/>
                </a:solidFill>
              </a:defRPr>
            </a:pPr>
            <a:r>
              <a:rPr lang="fr-CA" sz="2000" dirty="0">
                <a:solidFill>
                  <a:schemeClr val="bg2"/>
                </a:solidFill>
              </a:rPr>
              <a:t>- Ordre hiérarchique des preuves</a:t>
            </a:r>
          </a:p>
          <a:p>
            <a:pPr marL="349232" indent="-122232" algn="just">
              <a:spcBef>
                <a:spcPts val="600"/>
              </a:spcBef>
              <a:buClr>
                <a:srgbClr val="FFFFFF"/>
              </a:buClr>
              <a:buSzPct val="69000"/>
              <a:defRPr>
                <a:solidFill>
                  <a:srgbClr val="000000"/>
                </a:solidFill>
              </a:defRPr>
            </a:pPr>
            <a:endParaRPr lang="fr-CA" sz="2000" dirty="0">
              <a:solidFill>
                <a:schemeClr val="bg2"/>
              </a:solidFill>
            </a:endParaRPr>
          </a:p>
          <a:p>
            <a:pPr marL="349232" indent="-122232" algn="just">
              <a:spcBef>
                <a:spcPts val="600"/>
              </a:spcBef>
              <a:buClr>
                <a:srgbClr val="FFFFFF"/>
              </a:buClr>
              <a:buSzPct val="69000"/>
              <a:defRPr>
                <a:solidFill>
                  <a:srgbClr val="000000"/>
                </a:solidFill>
              </a:defRPr>
            </a:pPr>
            <a:r>
              <a:rPr lang="fr-CA" sz="2000" dirty="0">
                <a:solidFill>
                  <a:schemeClr val="bg2"/>
                </a:solidFill>
              </a:rPr>
              <a:t>- Les modes d’établissement judiciaires ou les actions relatives à la filiation:</a:t>
            </a:r>
            <a:endParaRPr lang="fr-CA" dirty="0">
              <a:solidFill>
                <a:schemeClr val="bg2"/>
              </a:solidFill>
            </a:endParaRPr>
          </a:p>
          <a:p>
            <a:pPr marL="1249363" indent="-120650" algn="just">
              <a:spcBef>
                <a:spcPts val="600"/>
              </a:spcBef>
              <a:buClr>
                <a:srgbClr val="FFFFFF"/>
              </a:buClr>
              <a:buSzPct val="69000"/>
              <a:defRPr>
                <a:solidFill>
                  <a:srgbClr val="000000"/>
                </a:solidFill>
              </a:defRPr>
            </a:pPr>
            <a:r>
              <a:rPr lang="fr-CA" dirty="0">
                <a:solidFill>
                  <a:schemeClr val="bg2"/>
                </a:solidFill>
              </a:rPr>
              <a:t>- Désaveu de parentalité présumée</a:t>
            </a:r>
          </a:p>
          <a:p>
            <a:pPr marL="1249363" indent="-120650" algn="just">
              <a:spcBef>
                <a:spcPts val="600"/>
              </a:spcBef>
              <a:buClr>
                <a:srgbClr val="FFFFFF"/>
              </a:buClr>
              <a:buSzPct val="69000"/>
              <a:defRPr>
                <a:solidFill>
                  <a:srgbClr val="000000"/>
                </a:solidFill>
              </a:defRPr>
            </a:pPr>
            <a:r>
              <a:rPr lang="fr-CA" dirty="0">
                <a:solidFill>
                  <a:schemeClr val="bg2"/>
                </a:solidFill>
              </a:rPr>
              <a:t>- Contestation de parentalité présumée</a:t>
            </a:r>
          </a:p>
          <a:p>
            <a:pPr marL="1249363" indent="-120650" algn="just">
              <a:spcBef>
                <a:spcPts val="600"/>
              </a:spcBef>
              <a:buClr>
                <a:srgbClr val="FFFFFF"/>
              </a:buClr>
              <a:buSzPct val="69000"/>
              <a:defRPr>
                <a:solidFill>
                  <a:srgbClr val="000000"/>
                </a:solidFill>
              </a:defRPr>
            </a:pPr>
            <a:r>
              <a:rPr lang="fr-CA" dirty="0">
                <a:solidFill>
                  <a:schemeClr val="bg2"/>
                </a:solidFill>
              </a:rPr>
              <a:t>- Contestation et/ou réclamation d’état</a:t>
            </a:r>
          </a:p>
          <a:p>
            <a:pPr marL="349232" indent="-122232" algn="just">
              <a:spcBef>
                <a:spcPts val="600"/>
              </a:spcBef>
              <a:buClr>
                <a:srgbClr val="FFFFFF"/>
              </a:buClr>
              <a:buSzPct val="69000"/>
              <a:defRPr>
                <a:solidFill>
                  <a:srgbClr val="000000"/>
                </a:solidFill>
              </a:defRPr>
            </a:pPr>
            <a:endParaRPr lang="fr-CA" dirty="0">
              <a:solidFill>
                <a:schemeClr val="bg2"/>
              </a:solidFill>
            </a:endParaRPr>
          </a:p>
        </p:txBody>
      </p:sp>
    </p:spTree>
    <p:extLst>
      <p:ext uri="{BB962C8B-B14F-4D97-AF65-F5344CB8AC3E}">
        <p14:creationId xmlns:p14="http://schemas.microsoft.com/office/powerpoint/2010/main" val="774188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452174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Mort biologique </a:t>
            </a:r>
          </a:p>
          <a:p>
            <a:pPr marL="3177579" lvl="5" indent="-891579">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    et civile</a:t>
            </a:r>
            <a:endParaRPr dirty="0">
              <a:latin typeface="Euphemia"/>
              <a:ea typeface="Euphemia"/>
              <a:cs typeface="Euphemia"/>
              <a:sym typeface="Euphemia"/>
            </a:endParaRPr>
          </a:p>
          <a:p>
            <a:pPr marL="673100" lvl="1" indent="-404813" defTabSz="1300163">
              <a:lnSpc>
                <a:spcPct val="90000"/>
              </a:lnSpc>
              <a:spcBef>
                <a:spcPts val="2200"/>
              </a:spcBef>
              <a:buClr>
                <a:schemeClr val="accent1"/>
              </a:buClr>
              <a:buSzPct val="70000"/>
              <a:buFont typeface="Wingdings" pitchFamily="2" charset="2"/>
              <a:buChar char="§"/>
            </a:pPr>
            <a:r>
              <a:rPr lang="fr-FR" sz="3900" dirty="0">
                <a:solidFill>
                  <a:schemeClr val="bg2"/>
                </a:solidFill>
                <a:latin typeface="Euphemia" pitchFamily="34" charset="0"/>
                <a:ea typeface="Helvetica" charset="0"/>
                <a:cs typeface="Helvetica" charset="0"/>
                <a:sym typeface="Helvetica" charset="0"/>
              </a:rPr>
              <a:t>La mort civile n’existe plus</a:t>
            </a:r>
          </a:p>
          <a:p>
            <a:pPr marL="673100" lvl="8" indent="-404813" defTabSz="1300163">
              <a:lnSpc>
                <a:spcPct val="90000"/>
              </a:lnSpc>
              <a:spcBef>
                <a:spcPts val="2200"/>
              </a:spcBef>
              <a:buClr>
                <a:schemeClr val="accent1"/>
              </a:buClr>
              <a:buSzPct val="70000"/>
            </a:pPr>
            <a:r>
              <a:rPr lang="fr-FR" sz="3400" dirty="0">
                <a:solidFill>
                  <a:schemeClr val="bg2"/>
                </a:solidFill>
                <a:latin typeface="Euphemia" pitchFamily="34" charset="0"/>
                <a:ea typeface="Helvetica" charset="0"/>
                <a:cs typeface="Helvetica" charset="0"/>
                <a:sym typeface="Helvetica" charset="0"/>
              </a:rPr>
              <a:t>	- abolie en 1906</a:t>
            </a:r>
          </a:p>
          <a:p>
            <a:pPr marL="673100" lvl="3" indent="-404813" defTabSz="1300163">
              <a:lnSpc>
                <a:spcPct val="90000"/>
              </a:lnSpc>
              <a:spcBef>
                <a:spcPts val="2200"/>
              </a:spcBef>
              <a:buClr>
                <a:schemeClr val="accent1"/>
              </a:buClr>
              <a:buSzPct val="70000"/>
            </a:pPr>
            <a:r>
              <a:rPr lang="fr-FR" sz="2800" dirty="0">
                <a:solidFill>
                  <a:schemeClr val="bg2"/>
                </a:solidFill>
                <a:latin typeface="Euphemia" pitchFamily="34" charset="0"/>
                <a:ea typeface="Helvetica" charset="0"/>
                <a:cs typeface="Helvetica" charset="0"/>
                <a:sym typeface="Helvetica" charset="0"/>
              </a:rPr>
              <a:t>		* Peine grave</a:t>
            </a:r>
          </a:p>
          <a:p>
            <a:pPr marL="673100" lvl="3" indent="-404813" defTabSz="1300163">
              <a:lnSpc>
                <a:spcPct val="90000"/>
              </a:lnSpc>
              <a:spcBef>
                <a:spcPts val="2200"/>
              </a:spcBef>
              <a:buClr>
                <a:schemeClr val="accent1"/>
              </a:buClr>
              <a:buSzPct val="70000"/>
            </a:pPr>
            <a:r>
              <a:rPr lang="fr-FR" sz="2800" dirty="0">
                <a:solidFill>
                  <a:schemeClr val="bg2"/>
                </a:solidFill>
                <a:latin typeface="Euphemia" pitchFamily="34" charset="0"/>
                <a:ea typeface="Helvetica" charset="0"/>
                <a:cs typeface="Helvetica" charset="0"/>
                <a:sym typeface="Helvetica" charset="0"/>
              </a:rPr>
              <a:t>		* Vœux solennels et perpétuels juridiques</a:t>
            </a:r>
            <a:endParaRPr lang="fr-FR" dirty="0">
              <a:solidFill>
                <a:schemeClr val="bg2"/>
              </a:solidFill>
              <a:latin typeface="Euphemia" pitchFamily="34" charset="0"/>
            </a:endParaRPr>
          </a:p>
          <a:p>
            <a:pPr marL="349232" lvl="1" indent="-122232">
              <a:lnSpc>
                <a:spcPct val="80000"/>
              </a:lnSpc>
              <a:buClr>
                <a:srgbClr val="FFFFFF"/>
              </a:buClr>
              <a:buSzPct val="69000"/>
              <a:defRPr>
                <a:solidFill>
                  <a:srgbClr val="000000"/>
                </a:solidFill>
              </a:defRPr>
            </a:pPr>
            <a:endParaRPr sz="3100" dirty="0">
              <a:latin typeface="Euphemia"/>
              <a:ea typeface="Euphemia"/>
              <a:cs typeface="Euphemia"/>
              <a:sym typeface="Euphemia"/>
            </a:endParaRPr>
          </a:p>
        </p:txBody>
      </p:sp>
    </p:spTree>
    <p:extLst>
      <p:ext uri="{BB962C8B-B14F-4D97-AF65-F5344CB8AC3E}">
        <p14:creationId xmlns:p14="http://schemas.microsoft.com/office/powerpoint/2010/main" val="4265970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4881332"/>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i) filiation par le sang:</a:t>
            </a: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buClr>
                <a:srgbClr val="FFFFFF"/>
              </a:buClr>
              <a:buSzPct val="69000"/>
              <a:defRPr>
                <a:solidFill>
                  <a:srgbClr val="000000"/>
                </a:solidFill>
              </a:defRPr>
            </a:pPr>
            <a:r>
              <a:rPr lang="fr-CA" sz="2000" dirty="0">
                <a:solidFill>
                  <a:schemeClr val="bg2"/>
                </a:solidFill>
              </a:rPr>
              <a:t>Cas particulier de la procréation assistée:</a:t>
            </a: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984250" indent="-120650" algn="just">
              <a:spcBef>
                <a:spcPts val="600"/>
              </a:spcBef>
              <a:spcAft>
                <a:spcPts val="600"/>
              </a:spcAft>
              <a:buClr>
                <a:srgbClr val="FFFFFF"/>
              </a:buClr>
              <a:buSzPct val="69000"/>
              <a:buFont typeface="Arial" pitchFamily="34" charset="0"/>
              <a:buChar char="•"/>
              <a:defRPr>
                <a:solidFill>
                  <a:srgbClr val="000000"/>
                </a:solidFill>
              </a:defRPr>
            </a:pPr>
            <a:r>
              <a:rPr lang="fr-CA" dirty="0">
                <a:solidFill>
                  <a:schemeClr val="bg2"/>
                </a:solidFill>
              </a:rPr>
              <a:t>- Assistance sans contribution génétique d’un tiers</a:t>
            </a:r>
          </a:p>
          <a:p>
            <a:pPr marL="984250" indent="-120650" algn="just">
              <a:spcBef>
                <a:spcPts val="600"/>
              </a:spcBef>
              <a:spcAft>
                <a:spcPts val="600"/>
              </a:spcAft>
              <a:buClr>
                <a:srgbClr val="FFFFFF"/>
              </a:buClr>
              <a:buSzPct val="69000"/>
              <a:buFont typeface="Arial" pitchFamily="34" charset="0"/>
              <a:buChar char="•"/>
              <a:defRPr>
                <a:solidFill>
                  <a:srgbClr val="000000"/>
                </a:solidFill>
              </a:defRPr>
            </a:pPr>
            <a:r>
              <a:rPr lang="fr-CA" dirty="0">
                <a:solidFill>
                  <a:schemeClr val="bg2"/>
                </a:solidFill>
              </a:rPr>
              <a:t>- Assistance avec contribution génétique d’un tiers</a:t>
            </a:r>
          </a:p>
          <a:p>
            <a:pPr marL="984250" indent="-120650" algn="just">
              <a:spcBef>
                <a:spcPts val="600"/>
              </a:spcBef>
              <a:spcAft>
                <a:spcPts val="600"/>
              </a:spcAft>
              <a:buClr>
                <a:srgbClr val="FFFFFF"/>
              </a:buClr>
              <a:buSzPct val="69000"/>
              <a:buFont typeface="Arial" pitchFamily="34" charset="0"/>
              <a:buChar char="•"/>
              <a:defRPr>
                <a:solidFill>
                  <a:srgbClr val="000000"/>
                </a:solidFill>
              </a:defRPr>
            </a:pPr>
            <a:r>
              <a:rPr lang="fr-CA" dirty="0">
                <a:solidFill>
                  <a:schemeClr val="bg2"/>
                </a:solidFill>
              </a:rPr>
              <a:t>- Insémination artificielle à l’aide de gamètes d’autrui</a:t>
            </a:r>
          </a:p>
          <a:p>
            <a:pPr marL="984250" indent="-120650" algn="just">
              <a:spcBef>
                <a:spcPts val="600"/>
              </a:spcBef>
              <a:spcAft>
                <a:spcPts val="600"/>
              </a:spcAft>
              <a:buClr>
                <a:srgbClr val="FFFFFF"/>
              </a:buClr>
              <a:buSzPct val="69000"/>
              <a:buFont typeface="Arial" pitchFamily="34" charset="0"/>
              <a:buChar char="•"/>
              <a:defRPr>
                <a:solidFill>
                  <a:srgbClr val="000000"/>
                </a:solidFill>
              </a:defRPr>
            </a:pPr>
            <a:r>
              <a:rPr lang="fr-CA" dirty="0">
                <a:solidFill>
                  <a:schemeClr val="bg2"/>
                </a:solidFill>
              </a:rPr>
              <a:t>- Procréation pour le compte d’autrui</a:t>
            </a:r>
          </a:p>
          <a:p>
            <a:pPr marL="984250" indent="-120650" algn="just">
              <a:spcBef>
                <a:spcPts val="600"/>
              </a:spcBef>
              <a:spcAft>
                <a:spcPts val="600"/>
              </a:spcAft>
              <a:buClr>
                <a:srgbClr val="FFFFFF"/>
              </a:buClr>
              <a:buSzPct val="69000"/>
              <a:buFont typeface="Arial" pitchFamily="34" charset="0"/>
              <a:buChar char="•"/>
              <a:defRPr>
                <a:solidFill>
                  <a:srgbClr val="000000"/>
                </a:solidFill>
              </a:defRPr>
            </a:pPr>
            <a:r>
              <a:rPr lang="fr-CA" dirty="0">
                <a:solidFill>
                  <a:schemeClr val="bg2"/>
                </a:solidFill>
              </a:rPr>
              <a:t>- Gestation pour le compte d’autrui</a:t>
            </a:r>
          </a:p>
          <a:p>
            <a:pPr marL="1435100" lvl="1" indent="-120650" algn="just">
              <a:buClr>
                <a:srgbClr val="FFFFFF"/>
              </a:buClr>
              <a:buSzPct val="69000"/>
              <a:buFont typeface="Wingdings" pitchFamily="2" charset="2"/>
              <a:buChar char="§"/>
              <a:defRPr>
                <a:solidFill>
                  <a:srgbClr val="000000"/>
                </a:solidFill>
              </a:defRPr>
            </a:pPr>
            <a:endParaRPr lang="fr-CA" sz="1200" dirty="0">
              <a:solidFill>
                <a:schemeClr val="bg2"/>
              </a:solidFill>
            </a:endParaRPr>
          </a:p>
          <a:p>
            <a:pPr marL="1249363" indent="-120650">
              <a:spcAft>
                <a:spcPts val="1000"/>
              </a:spcAft>
              <a:buSzPct val="60000"/>
              <a:buFont typeface="Wingdings" pitchFamily="2" charset="2"/>
              <a:buChar char="§"/>
            </a:pPr>
            <a:endParaRPr lang="fr-CA" sz="1200" dirty="0"/>
          </a:p>
        </p:txBody>
      </p:sp>
    </p:spTree>
    <p:extLst>
      <p:ext uri="{BB962C8B-B14F-4D97-AF65-F5344CB8AC3E}">
        <p14:creationId xmlns:p14="http://schemas.microsoft.com/office/powerpoint/2010/main" val="2281112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352711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ii) filiation par adoption:</a:t>
            </a: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Considérations générales relatives aux adoptants</a:t>
            </a: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Considérations générales relatives aux adoptés</a:t>
            </a: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Cadre procédural</a:t>
            </a:r>
          </a:p>
          <a:p>
            <a:pPr marL="1435100" lvl="1" indent="-120650" algn="just">
              <a:buClr>
                <a:srgbClr val="FFFFFF"/>
              </a:buClr>
              <a:buSzPct val="69000"/>
              <a:buFont typeface="Wingdings" pitchFamily="2" charset="2"/>
              <a:buChar char="§"/>
              <a:defRPr>
                <a:solidFill>
                  <a:srgbClr val="000000"/>
                </a:solidFill>
              </a:defRPr>
            </a:pPr>
            <a:endParaRPr lang="fr-CA" sz="1200" dirty="0">
              <a:solidFill>
                <a:schemeClr val="bg2"/>
              </a:solidFill>
            </a:endParaRPr>
          </a:p>
          <a:p>
            <a:pPr marL="1249363" indent="-120650">
              <a:spcAft>
                <a:spcPts val="1000"/>
              </a:spcAft>
              <a:buSzPct val="60000"/>
              <a:buFont typeface="Wingdings" pitchFamily="2" charset="2"/>
              <a:buChar char="§"/>
            </a:pPr>
            <a:endParaRPr lang="fr-CA" sz="1200" dirty="0"/>
          </a:p>
        </p:txBody>
      </p:sp>
    </p:spTree>
    <p:extLst>
      <p:ext uri="{BB962C8B-B14F-4D97-AF65-F5344CB8AC3E}">
        <p14:creationId xmlns:p14="http://schemas.microsoft.com/office/powerpoint/2010/main" val="1623221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410265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1966913" lvl="1" algn="just">
              <a:lnSpc>
                <a:spcPct val="80000"/>
              </a:lnSpc>
              <a:buClr>
                <a:srgbClr val="FFFFFF"/>
              </a:buClr>
              <a:buSzPct val="69000"/>
              <a:defRPr>
                <a:solidFill>
                  <a:srgbClr val="000000"/>
                </a:solidFill>
              </a:defRPr>
            </a:pPr>
            <a:r>
              <a:rPr lang="fr-CA" sz="2800" u="sng" dirty="0">
                <a:solidFill>
                  <a:schemeClr val="bg2"/>
                </a:solidFill>
              </a:rPr>
              <a:t>c et d) Les effets de la filiation et autorité parentale:</a:t>
            </a: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L’autorité parentale</a:t>
            </a: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Les composantes de l’autorité parentale</a:t>
            </a:r>
          </a:p>
          <a:p>
            <a:pPr marL="349232" indent="-122232" algn="just">
              <a:spcBef>
                <a:spcPts val="600"/>
              </a:spcBef>
              <a:spcAft>
                <a:spcPts val="600"/>
              </a:spcAft>
              <a:buClr>
                <a:srgbClr val="FFFFFF"/>
              </a:buClr>
              <a:buSzPct val="69000"/>
              <a:defRPr>
                <a:solidFill>
                  <a:srgbClr val="000000"/>
                </a:solidFill>
              </a:defRPr>
            </a:pPr>
            <a:r>
              <a:rPr lang="fr-CA" sz="2400" dirty="0">
                <a:solidFill>
                  <a:schemeClr val="bg2"/>
                </a:solidFill>
              </a:rPr>
              <a:t>- La déchéance de l’autorité parentale et le retrait</a:t>
            </a:r>
          </a:p>
          <a:p>
            <a:pPr marL="1435100" lvl="1" indent="-120650" algn="just">
              <a:spcBef>
                <a:spcPts val="600"/>
              </a:spcBef>
              <a:spcAft>
                <a:spcPts val="600"/>
              </a:spcAft>
              <a:buClr>
                <a:srgbClr val="FFFFFF"/>
              </a:buClr>
              <a:buSzPct val="69000"/>
              <a:buFont typeface="Wingdings" pitchFamily="2" charset="2"/>
              <a:buChar char="§"/>
              <a:defRPr>
                <a:solidFill>
                  <a:srgbClr val="000000"/>
                </a:solidFill>
              </a:defRPr>
            </a:pPr>
            <a:endParaRPr lang="fr-CA" sz="1200" dirty="0">
              <a:solidFill>
                <a:schemeClr val="bg2"/>
              </a:solidFill>
            </a:endParaRPr>
          </a:p>
          <a:p>
            <a:pPr marL="1249363" indent="-120650">
              <a:spcBef>
                <a:spcPts val="600"/>
              </a:spcBef>
              <a:spcAft>
                <a:spcPts val="600"/>
              </a:spcAft>
              <a:buSzPct val="60000"/>
              <a:buFont typeface="Wingdings" pitchFamily="2" charset="2"/>
              <a:buChar char="§"/>
            </a:pPr>
            <a:endParaRPr lang="fr-CA" sz="1200" dirty="0"/>
          </a:p>
        </p:txBody>
      </p:sp>
    </p:spTree>
    <p:extLst>
      <p:ext uri="{BB962C8B-B14F-4D97-AF65-F5344CB8AC3E}">
        <p14:creationId xmlns:p14="http://schemas.microsoft.com/office/powerpoint/2010/main" val="60315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312973"/>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3600" dirty="0">
                <a:solidFill>
                  <a:srgbClr val="FFFFFF"/>
                </a:solidFill>
              </a:rPr>
              <a:t> </a:t>
            </a:r>
            <a:r>
              <a:rPr lang="fr-CA" sz="4400" dirty="0">
                <a:solidFill>
                  <a:srgbClr val="FFFFFF"/>
                </a:solidFill>
              </a:rPr>
              <a:t>7 – La filiation</a:t>
            </a:r>
            <a:endParaRPr sz="4000" dirty="0">
              <a:solidFill>
                <a:srgbClr val="FFFFFF"/>
              </a:solidFill>
            </a:endParaRPr>
          </a:p>
        </p:txBody>
      </p:sp>
      <p:sp>
        <p:nvSpPr>
          <p:cNvPr id="93" name="Shape 93"/>
          <p:cNvSpPr/>
          <p:nvPr/>
        </p:nvSpPr>
        <p:spPr>
          <a:xfrm>
            <a:off x="395536" y="1052736"/>
            <a:ext cx="8280920" cy="459663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endParaRPr lang="fr-CA" sz="3200" dirty="0"/>
          </a:p>
          <a:p>
            <a:pPr marL="349232" lvl="1" indent="-122232" algn="just">
              <a:lnSpc>
                <a:spcPct val="80000"/>
              </a:lnSpc>
              <a:buClr>
                <a:srgbClr val="FFFFFF"/>
              </a:buClr>
              <a:buSzPct val="69000"/>
              <a:defRPr>
                <a:solidFill>
                  <a:srgbClr val="000000"/>
                </a:solidFill>
              </a:defRPr>
            </a:pPr>
            <a:r>
              <a:rPr lang="fr-CA" sz="3200" dirty="0"/>
              <a:t>			</a:t>
            </a:r>
            <a:r>
              <a:rPr lang="fr-CA" sz="2800" u="sng" dirty="0">
                <a:solidFill>
                  <a:schemeClr val="bg2"/>
                </a:solidFill>
              </a:rPr>
              <a:t>e) La garde des enfants:</a:t>
            </a: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349232" indent="-122232" algn="just">
              <a:spcBef>
                <a:spcPts val="600"/>
              </a:spcBef>
              <a:buClr>
                <a:srgbClr val="FFFFFF"/>
              </a:buClr>
              <a:buSzPct val="69000"/>
              <a:defRPr>
                <a:solidFill>
                  <a:srgbClr val="000000"/>
                </a:solidFill>
              </a:defRPr>
            </a:pPr>
            <a:endParaRPr lang="fr-CA" dirty="0">
              <a:solidFill>
                <a:schemeClr val="bg2"/>
              </a:solidFill>
            </a:endParaRPr>
          </a:p>
          <a:p>
            <a:pPr marL="263525" indent="-263525" defTabSz="914400">
              <a:spcBef>
                <a:spcPts val="700"/>
              </a:spcBef>
              <a:buClr>
                <a:srgbClr val="DD8047"/>
              </a:buClr>
              <a:buSzPct val="60000"/>
              <a:buFont typeface="Wingdings-Regular" charset="0"/>
              <a:buChar char=""/>
            </a:pPr>
            <a:r>
              <a:rPr lang="fr-FR" sz="2400" dirty="0"/>
              <a:t>Source du droit et principes généraux</a:t>
            </a:r>
            <a:endParaRPr lang="fr-FR" sz="2900" dirty="0"/>
          </a:p>
          <a:p>
            <a:pPr marL="263525" indent="-263525" defTabSz="914400">
              <a:spcBef>
                <a:spcPts val="700"/>
              </a:spcBef>
              <a:buClr>
                <a:srgbClr val="DD8047"/>
              </a:buClr>
              <a:buSzPct val="60000"/>
              <a:buFont typeface="Wingdings-Regular" charset="0"/>
              <a:buChar char=""/>
            </a:pPr>
            <a:r>
              <a:rPr lang="fr-FR" sz="2400" dirty="0"/>
              <a:t>Facteurs d’attribution du droit de garde</a:t>
            </a:r>
            <a:endParaRPr lang="fr-FR" sz="2900" dirty="0"/>
          </a:p>
          <a:p>
            <a:pPr marL="263525" indent="-263525" defTabSz="914400">
              <a:spcBef>
                <a:spcPts val="700"/>
              </a:spcBef>
              <a:spcAft>
                <a:spcPts val="600"/>
              </a:spcAft>
              <a:buClr>
                <a:srgbClr val="DD8047"/>
              </a:buClr>
              <a:buSzPct val="60000"/>
              <a:buFont typeface="Wingdings-Regular" charset="0"/>
              <a:buChar char=""/>
            </a:pPr>
            <a:r>
              <a:rPr lang="fr-FR" sz="2400" dirty="0"/>
              <a:t>Facteurs d’attribution et modalités des droits d’accès</a:t>
            </a:r>
            <a:endParaRPr lang="fr-FR" sz="2900" dirty="0"/>
          </a:p>
          <a:p>
            <a:pPr marL="1254125" lvl="1" indent="-236538" defTabSz="914400">
              <a:spcBef>
                <a:spcPts val="600"/>
              </a:spcBef>
              <a:spcAft>
                <a:spcPts val="600"/>
              </a:spcAft>
              <a:buSzPct val="70000"/>
            </a:pPr>
            <a:r>
              <a:rPr lang="fr-FR" sz="2100" dirty="0"/>
              <a:t>- Garde partagée</a:t>
            </a:r>
            <a:endParaRPr lang="fr-FR" dirty="0"/>
          </a:p>
          <a:p>
            <a:pPr marL="1254125" lvl="1" indent="-236538" defTabSz="914400">
              <a:spcBef>
                <a:spcPts val="600"/>
              </a:spcBef>
              <a:spcAft>
                <a:spcPts val="600"/>
              </a:spcAft>
              <a:buSzPct val="70000"/>
            </a:pPr>
            <a:r>
              <a:rPr lang="fr-FR" sz="2100" dirty="0"/>
              <a:t>- Ordonnance modificative et domicile du parent gardien</a:t>
            </a:r>
            <a:endParaRPr lang="fr-FR" dirty="0"/>
          </a:p>
          <a:p>
            <a:pPr marL="1435100" lvl="1" indent="-120650" algn="just">
              <a:spcBef>
                <a:spcPts val="600"/>
              </a:spcBef>
              <a:spcAft>
                <a:spcPts val="600"/>
              </a:spcAft>
              <a:buClr>
                <a:srgbClr val="FFFFFF"/>
              </a:buClr>
              <a:buSzPct val="69000"/>
              <a:buFont typeface="Wingdings" pitchFamily="2" charset="2"/>
              <a:buChar char="§"/>
              <a:defRPr>
                <a:solidFill>
                  <a:srgbClr val="000000"/>
                </a:solidFill>
              </a:defRPr>
            </a:pPr>
            <a:endParaRPr lang="fr-CA" sz="1200" dirty="0">
              <a:solidFill>
                <a:schemeClr val="bg2"/>
              </a:solidFill>
            </a:endParaRPr>
          </a:p>
          <a:p>
            <a:pPr marL="1249363" indent="-120650">
              <a:spcBef>
                <a:spcPts val="600"/>
              </a:spcBef>
              <a:spcAft>
                <a:spcPts val="600"/>
              </a:spcAft>
              <a:buSzPct val="60000"/>
              <a:buFont typeface="Wingdings" pitchFamily="2" charset="2"/>
              <a:buChar char="§"/>
            </a:pPr>
            <a:endParaRPr lang="fr-CA" sz="1200" dirty="0"/>
          </a:p>
        </p:txBody>
      </p:sp>
    </p:spTree>
    <p:extLst>
      <p:ext uri="{BB962C8B-B14F-4D97-AF65-F5344CB8AC3E}">
        <p14:creationId xmlns:p14="http://schemas.microsoft.com/office/powerpoint/2010/main" val="86951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202236" y="2292627"/>
            <a:ext cx="5508499" cy="2220205"/>
          </a:xfrm>
          <a:prstGeom prst="rect">
            <a:avLst/>
          </a:prstGeom>
        </p:spPr>
        <p:txBody>
          <a:bodyPr>
            <a:normAutofit fontScale="90000"/>
          </a:bodyPr>
          <a:lstStyle/>
          <a:p>
            <a:pPr lvl="0">
              <a:defRPr sz="1800" cap="none">
                <a:solidFill>
                  <a:srgbClr val="000000"/>
                </a:solidFill>
              </a:defRPr>
            </a:pPr>
            <a:r>
              <a:rPr sz="4400" cap="all">
                <a:solidFill>
                  <a:srgbClr val="514843"/>
                </a:solidFill>
              </a:rPr>
              <a:t>DRT-</a:t>
            </a:r>
            <a:r>
              <a:rPr sz="4800" cap="all">
                <a:solidFill>
                  <a:srgbClr val="514843"/>
                </a:solidFill>
              </a:rPr>
              <a:t>1224</a:t>
            </a:r>
            <a:br>
              <a:rPr sz="4800" cap="all">
                <a:solidFill>
                  <a:srgbClr val="514843"/>
                </a:solidFill>
              </a:rPr>
            </a:br>
            <a:r>
              <a:rPr sz="4400" cap="all">
                <a:solidFill>
                  <a:srgbClr val="514843"/>
                </a:solidFill>
              </a:rPr>
              <a:t>Personnes Physiques et famille</a:t>
            </a:r>
          </a:p>
        </p:txBody>
      </p:sp>
      <p:sp>
        <p:nvSpPr>
          <p:cNvPr id="80" name="Shape 80"/>
          <p:cNvSpPr>
            <a:spLocks noGrp="1"/>
          </p:cNvSpPr>
          <p:nvPr>
            <p:ph type="body" idx="1"/>
          </p:nvPr>
        </p:nvSpPr>
        <p:spPr>
          <a:xfrm>
            <a:off x="261229" y="4512829"/>
            <a:ext cx="4304463" cy="955786"/>
          </a:xfrm>
          <a:prstGeom prst="rect">
            <a:avLst/>
          </a:prstGeom>
        </p:spPr>
        <p:txBody>
          <a:bodyPr/>
          <a:lstStyle>
            <a:lvl1pPr>
              <a:defRPr sz="2800"/>
            </a:lvl1pPr>
          </a:lstStyle>
          <a:p>
            <a:pPr lvl="0">
              <a:defRPr sz="1800">
                <a:solidFill>
                  <a:srgbClr val="000000"/>
                </a:solidFill>
              </a:defRPr>
            </a:pPr>
            <a:r>
              <a:rPr sz="2800" dirty="0">
                <a:solidFill>
                  <a:srgbClr val="514843"/>
                </a:solidFill>
              </a:rPr>
              <a:t>Michel Beauchamp</a:t>
            </a:r>
          </a:p>
        </p:txBody>
      </p:sp>
      <p:grpSp>
        <p:nvGrpSpPr>
          <p:cNvPr id="83" name="Group 83" descr="Open book on table, blurred shelves of books in background"/>
          <p:cNvGrpSpPr/>
          <p:nvPr/>
        </p:nvGrpSpPr>
        <p:grpSpPr>
          <a:xfrm>
            <a:off x="5240575" y="1310960"/>
            <a:ext cx="3911769" cy="4209579"/>
            <a:chOff x="0" y="0"/>
            <a:chExt cx="5210259" cy="4209578"/>
          </a:xfrm>
        </p:grpSpPr>
        <p:sp>
          <p:nvSpPr>
            <p:cNvPr id="81" name="Shape 81"/>
            <p:cNvSpPr/>
            <p:nvPr/>
          </p:nvSpPr>
          <p:spPr>
            <a:xfrm>
              <a:off x="0" y="0"/>
              <a:ext cx="5210259" cy="4209578"/>
            </a:xfrm>
            <a:prstGeom prst="rect">
              <a:avLst/>
            </a:prstGeom>
            <a:solidFill>
              <a:srgbClr val="DEDAD7"/>
            </a:solidFill>
            <a:ln w="12700" cap="flat">
              <a:noFill/>
              <a:miter lim="400000"/>
            </a:ln>
            <a:effectLst/>
          </p:spPr>
          <p:txBody>
            <a:bodyPr wrap="square" lIns="0" tIns="0" rIns="0" bIns="0" numCol="1" anchor="ctr">
              <a:noAutofit/>
            </a:bodyPr>
            <a:lstStyle/>
            <a:p>
              <a:pPr lvl="0">
                <a:defRPr>
                  <a:latin typeface="Euphemia"/>
                  <a:ea typeface="Euphemia"/>
                  <a:cs typeface="Euphemia"/>
                  <a:sym typeface="Euphemia"/>
                </a:defRPr>
              </a:pPr>
              <a:endParaRPr/>
            </a:p>
          </p:txBody>
        </p:sp>
        <p:pic>
          <p:nvPicPr>
            <p:cNvPr id="82" name="image3.jpeg"/>
            <p:cNvPicPr/>
            <p:nvPr/>
          </p:nvPicPr>
          <p:blipFill>
            <a:blip r:embed="rId3" cstate="print"/>
            <a:stretch>
              <a:fillRect/>
            </a:stretch>
          </p:blipFill>
          <p:spPr>
            <a:xfrm>
              <a:off x="0" y="0"/>
              <a:ext cx="5210259" cy="4209578"/>
            </a:xfrm>
            <a:prstGeom prst="rect">
              <a:avLst/>
            </a:prstGeom>
            <a:ln w="12700" cap="flat">
              <a:noFill/>
              <a:miter lim="400000"/>
            </a:ln>
            <a:effectLst/>
          </p:spPr>
        </p:pic>
      </p:grpSp>
      <p:sp>
        <p:nvSpPr>
          <p:cNvPr id="84" name="Shape 84"/>
          <p:cNvSpPr/>
          <p:nvPr/>
        </p:nvSpPr>
        <p:spPr>
          <a:xfrm>
            <a:off x="6336727" y="6145883"/>
            <a:ext cx="2619426" cy="3708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defRPr>
                <a:solidFill>
                  <a:srgbClr val="FFFFFF"/>
                </a:solidFill>
                <a:latin typeface="Euphemia"/>
                <a:ea typeface="Euphemia"/>
                <a:cs typeface="Euphemia"/>
                <a:sym typeface="Euphemia"/>
              </a:defRPr>
            </a:lvl1pPr>
          </a:lstStyle>
          <a:p>
            <a:pPr lvl="0">
              <a:defRPr>
                <a:solidFill>
                  <a:srgbClr val="000000"/>
                </a:solidFill>
              </a:defRPr>
            </a:pPr>
            <a:endParaRPr dirty="0">
              <a:solidFill>
                <a:srgbClr val="FFFFFF"/>
              </a:solidFill>
            </a:endParaRPr>
          </a:p>
        </p:txBody>
      </p:sp>
    </p:spTree>
    <p:extLst>
      <p:ext uri="{BB962C8B-B14F-4D97-AF65-F5344CB8AC3E}">
        <p14:creationId xmlns:p14="http://schemas.microsoft.com/office/powerpoint/2010/main" val="1867298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391799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800" dirty="0">
                <a:solidFill>
                  <a:srgbClr val="514843"/>
                </a:solidFill>
                <a:latin typeface="Euphemia UCAS"/>
                <a:ea typeface="Euphemia UCAS"/>
                <a:cs typeface="Euphemia UCAS"/>
                <a:sym typeface="Euphemia UCAS"/>
              </a:rPr>
              <a:t>a) Mort biologique </a:t>
            </a:r>
          </a:p>
          <a:p>
            <a:pPr marL="3177579" lvl="5" indent="-891579">
              <a:lnSpc>
                <a:spcPct val="80000"/>
              </a:lnSpc>
              <a:buClr>
                <a:srgbClr val="FFFFFF"/>
              </a:buClr>
              <a:buSzPct val="60000"/>
              <a:defRPr>
                <a:solidFill>
                  <a:srgbClr val="000000"/>
                </a:solidFill>
              </a:defRPr>
            </a:pPr>
            <a:r>
              <a:rPr lang="fr-CA" sz="4800" dirty="0">
                <a:solidFill>
                  <a:srgbClr val="514843"/>
                </a:solidFill>
                <a:latin typeface="Euphemia UCAS"/>
                <a:ea typeface="Euphemia UCAS"/>
                <a:cs typeface="Euphemia UCAS"/>
                <a:sym typeface="Euphemia UCAS"/>
              </a:rPr>
              <a:t>    et civile</a:t>
            </a:r>
          </a:p>
          <a:p>
            <a:pPr marL="3177579" lvl="5" indent="-891579">
              <a:lnSpc>
                <a:spcPct val="80000"/>
              </a:lnSpc>
              <a:buClr>
                <a:srgbClr val="FFFFFF"/>
              </a:buClr>
              <a:buSzPct val="60000"/>
              <a:defRPr>
                <a:solidFill>
                  <a:srgbClr val="000000"/>
                </a:solidFill>
              </a:defRPr>
            </a:pPr>
            <a:endParaRPr sz="2000" dirty="0">
              <a:solidFill>
                <a:schemeClr val="bg2"/>
              </a:solidFill>
              <a:latin typeface="Euphemia"/>
              <a:ea typeface="Euphemia"/>
              <a:cs typeface="Euphemia"/>
              <a:sym typeface="Euphemia"/>
            </a:endParaRPr>
          </a:p>
          <a:p>
            <a:pPr marL="673100" lvl="1" indent="-404813" defTabSz="1300163">
              <a:lnSpc>
                <a:spcPct val="90000"/>
              </a:lnSpc>
              <a:spcBef>
                <a:spcPts val="2200"/>
              </a:spcBef>
              <a:buClr>
                <a:schemeClr val="tx1"/>
              </a:buClr>
              <a:buSzPct val="70000"/>
              <a:buFont typeface="Wingdings" pitchFamily="2" charset="2"/>
              <a:buChar char="§"/>
            </a:pPr>
            <a:r>
              <a:rPr lang="fr-FR" sz="2800" dirty="0">
                <a:solidFill>
                  <a:schemeClr val="bg2"/>
                </a:solidFill>
                <a:latin typeface="Euphemia" pitchFamily="34" charset="0"/>
                <a:ea typeface="Helvetica" charset="0"/>
                <a:cs typeface="Helvetica" charset="0"/>
                <a:sym typeface="Helvetica" charset="0"/>
              </a:rPr>
              <a:t>Seule la mort biologique existe;</a:t>
            </a:r>
          </a:p>
          <a:p>
            <a:pPr marL="673100" lvl="1" indent="-404813" defTabSz="1300163">
              <a:lnSpc>
                <a:spcPct val="90000"/>
              </a:lnSpc>
              <a:spcBef>
                <a:spcPts val="2200"/>
              </a:spcBef>
              <a:buClr>
                <a:schemeClr val="tx1"/>
              </a:buClr>
              <a:buSzPct val="70000"/>
              <a:buFont typeface="Wingdings" pitchFamily="2" charset="2"/>
              <a:buChar char="§"/>
            </a:pPr>
            <a:r>
              <a:rPr lang="fr-FR" sz="2800" dirty="0">
                <a:solidFill>
                  <a:schemeClr val="bg2"/>
                </a:solidFill>
                <a:latin typeface="Euphemia" pitchFamily="34" charset="0"/>
                <a:ea typeface="Helvetica" charset="0"/>
                <a:cs typeface="Helvetica" charset="0"/>
                <a:sym typeface="Helvetica" charset="0"/>
              </a:rPr>
              <a:t>Pas de définition de la mort dans le C.c.Q.;</a:t>
            </a:r>
          </a:p>
          <a:p>
            <a:pPr marL="673100" lvl="1" indent="-404813" defTabSz="1300163">
              <a:lnSpc>
                <a:spcPct val="90000"/>
              </a:lnSpc>
              <a:spcBef>
                <a:spcPts val="2200"/>
              </a:spcBef>
              <a:buClr>
                <a:schemeClr val="tx1"/>
              </a:buClr>
              <a:buSzPct val="70000"/>
              <a:buFont typeface="Wingdings" pitchFamily="2" charset="2"/>
              <a:buChar char="§"/>
            </a:pPr>
            <a:r>
              <a:rPr lang="fr-FR" sz="2800" dirty="0">
                <a:solidFill>
                  <a:schemeClr val="bg2"/>
                </a:solidFill>
                <a:latin typeface="Euphemia" pitchFamily="34" charset="0"/>
                <a:ea typeface="Helvetica" charset="0"/>
                <a:cs typeface="Helvetica" charset="0"/>
                <a:sym typeface="Helvetica" charset="0"/>
              </a:rPr>
              <a:t>Laisse à la médecine le soin d’en définir les paramètres;</a:t>
            </a:r>
            <a:endParaRPr lang="fr-FR" sz="2800" dirty="0">
              <a:solidFill>
                <a:schemeClr val="bg2"/>
              </a:solidFill>
              <a:latin typeface="Euphemia" pitchFamily="34" charset="0"/>
            </a:endParaRPr>
          </a:p>
        </p:txBody>
      </p:sp>
    </p:spTree>
    <p:extLst>
      <p:ext uri="{BB962C8B-B14F-4D97-AF65-F5344CB8AC3E}">
        <p14:creationId xmlns:p14="http://schemas.microsoft.com/office/powerpoint/2010/main" val="149993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32193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800" dirty="0">
                <a:solidFill>
                  <a:schemeClr val="bg2"/>
                </a:solidFill>
                <a:latin typeface="Euphemia UCAS"/>
                <a:ea typeface="Euphemia UCAS"/>
                <a:cs typeface="Euphemia UCAS"/>
                <a:sym typeface="Euphemia UCAS"/>
              </a:rPr>
              <a:t>b</a:t>
            </a:r>
            <a:r>
              <a:rPr lang="fr-CA" sz="4800" dirty="0">
                <a:solidFill>
                  <a:srgbClr val="514843"/>
                </a:solidFill>
                <a:latin typeface="Euphemia UCAS"/>
                <a:ea typeface="Euphemia UCAS"/>
                <a:cs typeface="Euphemia UCAS"/>
                <a:sym typeface="Euphemia UCAS"/>
              </a:rPr>
              <a:t>) Détermination du</a:t>
            </a:r>
          </a:p>
          <a:p>
            <a:pPr marL="3177579" lvl="5" indent="-891579">
              <a:lnSpc>
                <a:spcPct val="80000"/>
              </a:lnSpc>
              <a:buClr>
                <a:srgbClr val="FFFFFF"/>
              </a:buClr>
              <a:buSzPct val="60000"/>
              <a:defRPr>
                <a:solidFill>
                  <a:srgbClr val="000000"/>
                </a:solidFill>
              </a:defRPr>
            </a:pPr>
            <a:r>
              <a:rPr lang="fr-CA" sz="4800" dirty="0">
                <a:latin typeface="Euphemia UCAS"/>
                <a:ea typeface="Euphemia UCAS"/>
                <a:cs typeface="Euphemia UCAS"/>
                <a:sym typeface="Euphemia UCAS"/>
              </a:rPr>
              <a:t>    </a:t>
            </a:r>
            <a:r>
              <a:rPr lang="fr-CA" sz="4800" dirty="0">
                <a:solidFill>
                  <a:srgbClr val="514843"/>
                </a:solidFill>
                <a:latin typeface="Euphemia UCAS"/>
                <a:ea typeface="Euphemia UCAS"/>
                <a:cs typeface="Euphemia UCAS"/>
                <a:sym typeface="Euphemia UCAS"/>
              </a:rPr>
              <a:t>moment de la mort</a:t>
            </a:r>
          </a:p>
          <a:p>
            <a:pPr marL="3177579" lvl="5" indent="-891579">
              <a:lnSpc>
                <a:spcPct val="80000"/>
              </a:lnSpc>
              <a:buClr>
                <a:srgbClr val="FFFFFF"/>
              </a:buClr>
              <a:buSzPct val="60000"/>
              <a:defRPr>
                <a:solidFill>
                  <a:srgbClr val="000000"/>
                </a:solidFill>
              </a:defRPr>
            </a:pPr>
            <a:endParaRPr lang="fr-FR" sz="3400" dirty="0">
              <a:solidFill>
                <a:schemeClr val="bg2"/>
              </a:solidFill>
              <a:latin typeface="Euphemia" pitchFamily="34" charset="0"/>
              <a:ea typeface="Helvetica" charset="0"/>
              <a:cs typeface="Helvetica" charset="0"/>
              <a:sym typeface="Helvetica" charset="0"/>
            </a:endParaRPr>
          </a:p>
          <a:p>
            <a:pPr marL="1249363" lvl="5" indent="358775">
              <a:lnSpc>
                <a:spcPct val="80000"/>
              </a:lnSpc>
              <a:buClr>
                <a:schemeClr val="tx1"/>
              </a:buClr>
              <a:buSzPct val="60000"/>
              <a:buFont typeface="Wingdings" pitchFamily="2" charset="2"/>
              <a:buChar char="§"/>
              <a:defRPr>
                <a:solidFill>
                  <a:srgbClr val="000000"/>
                </a:solidFill>
              </a:defRPr>
            </a:pPr>
            <a:r>
              <a:rPr lang="fr-FR" sz="3400" dirty="0">
                <a:solidFill>
                  <a:schemeClr val="bg2"/>
                </a:solidFill>
                <a:latin typeface="Euphemia" pitchFamily="34" charset="0"/>
                <a:ea typeface="Helvetica" charset="0"/>
                <a:cs typeface="Helvetica" charset="0"/>
                <a:sym typeface="Helvetica" charset="0"/>
              </a:rPr>
              <a:t>Critère classique:</a:t>
            </a:r>
          </a:p>
          <a:p>
            <a:pPr marL="92075" lvl="5">
              <a:lnSpc>
                <a:spcPct val="80000"/>
              </a:lnSpc>
              <a:buClr>
                <a:schemeClr val="tx1"/>
              </a:buClr>
              <a:buSzPct val="60000"/>
              <a:buFont typeface="Wingdings" pitchFamily="2" charset="2"/>
              <a:buChar char="§"/>
              <a:defRPr>
                <a:solidFill>
                  <a:srgbClr val="000000"/>
                </a:solidFill>
              </a:defRPr>
            </a:pPr>
            <a:endParaRPr lang="fr-FR" sz="3400" dirty="0">
              <a:solidFill>
                <a:schemeClr val="bg2"/>
              </a:solidFill>
              <a:latin typeface="Euphemia" pitchFamily="34" charset="0"/>
              <a:ea typeface="Helvetica" charset="0"/>
              <a:cs typeface="Helvetica" charset="0"/>
              <a:sym typeface="Helvetica" charset="0"/>
            </a:endParaRPr>
          </a:p>
          <a:p>
            <a:pPr marL="1966913" lvl="7" indent="-358775">
              <a:lnSpc>
                <a:spcPct val="80000"/>
              </a:lnSpc>
              <a:buClr>
                <a:schemeClr val="tx1"/>
              </a:buClr>
              <a:buSzPct val="60000"/>
              <a:buFont typeface="Wingdings" pitchFamily="2" charset="2"/>
              <a:buChar char="§"/>
              <a:defRPr>
                <a:solidFill>
                  <a:srgbClr val="000000"/>
                </a:solidFill>
              </a:defRPr>
            </a:pPr>
            <a:r>
              <a:rPr lang="fr-FR" sz="2800" dirty="0">
                <a:solidFill>
                  <a:schemeClr val="bg2"/>
                </a:solidFill>
                <a:latin typeface="Euphemia" pitchFamily="34" charset="0"/>
                <a:ea typeface="Helvetica" charset="0"/>
                <a:cs typeface="Helvetica" charset="0"/>
                <a:sym typeface="Helvetica" charset="0"/>
              </a:rPr>
              <a:t> Arrêt des fonctions cardiaque et respiratoire</a:t>
            </a:r>
            <a:endParaRPr lang="fr-FR" dirty="0">
              <a:solidFill>
                <a:schemeClr val="bg2"/>
              </a:solidFill>
              <a:latin typeface="Euphemia" pitchFamily="34" charset="0"/>
            </a:endParaRPr>
          </a:p>
        </p:txBody>
      </p:sp>
    </p:spTree>
    <p:extLst>
      <p:ext uri="{BB962C8B-B14F-4D97-AF65-F5344CB8AC3E}">
        <p14:creationId xmlns:p14="http://schemas.microsoft.com/office/powerpoint/2010/main" val="1944395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8928992" cy="432733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000" dirty="0">
                <a:solidFill>
                  <a:schemeClr val="bg2"/>
                </a:solidFill>
                <a:latin typeface="Euphemia UCAS"/>
                <a:ea typeface="Euphemia UCAS"/>
                <a:cs typeface="Euphemia UCAS"/>
                <a:sym typeface="Euphemia UCAS"/>
              </a:rPr>
              <a:t>b</a:t>
            </a:r>
            <a:r>
              <a:rPr lang="fr-CA" sz="4000" dirty="0">
                <a:solidFill>
                  <a:srgbClr val="514843"/>
                </a:solidFill>
                <a:latin typeface="Euphemia UCAS"/>
                <a:ea typeface="Euphemia UCAS"/>
                <a:cs typeface="Euphemia UCAS"/>
                <a:sym typeface="Euphemia UCAS"/>
              </a:rPr>
              <a:t>) Détermination du</a:t>
            </a:r>
          </a:p>
          <a:p>
            <a:pPr marL="3177579" lvl="5" indent="-891579">
              <a:lnSpc>
                <a:spcPct val="80000"/>
              </a:lnSpc>
              <a:buClr>
                <a:srgbClr val="FFFFFF"/>
              </a:buClr>
              <a:buSzPct val="60000"/>
              <a:defRPr>
                <a:solidFill>
                  <a:srgbClr val="000000"/>
                </a:solidFill>
              </a:defRPr>
            </a:pPr>
            <a:r>
              <a:rPr lang="fr-CA" sz="4000" dirty="0">
                <a:latin typeface="Euphemia UCAS"/>
                <a:ea typeface="Euphemia UCAS"/>
                <a:cs typeface="Euphemia UCAS"/>
                <a:sym typeface="Euphemia UCAS"/>
              </a:rPr>
              <a:t>    </a:t>
            </a:r>
            <a:r>
              <a:rPr lang="fr-CA" sz="4000" dirty="0">
                <a:solidFill>
                  <a:srgbClr val="514843"/>
                </a:solidFill>
                <a:latin typeface="Euphemia UCAS"/>
                <a:ea typeface="Euphemia UCAS"/>
                <a:cs typeface="Euphemia UCAS"/>
                <a:sym typeface="Euphemia UCAS"/>
              </a:rPr>
              <a:t>moment de la mort</a:t>
            </a:r>
          </a:p>
          <a:p>
            <a:pPr marL="3177579" lvl="5" indent="-891579">
              <a:lnSpc>
                <a:spcPct val="80000"/>
              </a:lnSpc>
              <a:buClr>
                <a:srgbClr val="FFFFFF"/>
              </a:buClr>
              <a:buSzPct val="60000"/>
              <a:defRPr>
                <a:solidFill>
                  <a:srgbClr val="000000"/>
                </a:solidFill>
              </a:defRPr>
            </a:pPr>
            <a:endParaRPr lang="fr-FR" sz="3200" dirty="0">
              <a:solidFill>
                <a:schemeClr val="bg2"/>
              </a:solidFill>
              <a:latin typeface="Euphemia" pitchFamily="34" charset="0"/>
              <a:ea typeface="Helvetica" charset="0"/>
              <a:cs typeface="Helvetica" charset="0"/>
              <a:sym typeface="Helvetica" charset="0"/>
            </a:endParaRPr>
          </a:p>
          <a:p>
            <a:pPr marL="984250" lvl="5" indent="358775">
              <a:lnSpc>
                <a:spcPct val="80000"/>
              </a:lnSpc>
              <a:buClr>
                <a:schemeClr val="tx1"/>
              </a:buClr>
              <a:buSzPct val="60000"/>
              <a:buFont typeface="Wingdings" pitchFamily="2" charset="2"/>
              <a:buChar char="§"/>
              <a:defRPr>
                <a:solidFill>
                  <a:srgbClr val="000000"/>
                </a:solidFill>
              </a:defRPr>
            </a:pPr>
            <a:r>
              <a:rPr lang="fr-FR" sz="3200" dirty="0">
                <a:solidFill>
                  <a:schemeClr val="bg2"/>
                </a:solidFill>
                <a:latin typeface="Euphemia" pitchFamily="34" charset="0"/>
                <a:ea typeface="Helvetica" charset="0"/>
                <a:cs typeface="Helvetica" charset="0"/>
                <a:sym typeface="Helvetica" charset="0"/>
              </a:rPr>
              <a:t>Critère moderne:</a:t>
            </a:r>
          </a:p>
          <a:p>
            <a:pPr marL="1249363" lvl="5" indent="358775">
              <a:lnSpc>
                <a:spcPct val="80000"/>
              </a:lnSpc>
              <a:buClr>
                <a:schemeClr val="tx1"/>
              </a:buClr>
              <a:buSzPct val="60000"/>
              <a:buFont typeface="Wingdings" pitchFamily="2" charset="2"/>
              <a:buChar char="§"/>
              <a:defRPr>
                <a:solidFill>
                  <a:srgbClr val="000000"/>
                </a:solidFill>
              </a:defRPr>
            </a:pPr>
            <a:endParaRPr lang="fr-FR" sz="3200" dirty="0">
              <a:solidFill>
                <a:schemeClr val="bg2"/>
              </a:solidFill>
              <a:latin typeface="Euphemia" pitchFamily="34" charset="0"/>
              <a:ea typeface="Helvetica" charset="0"/>
              <a:cs typeface="Helvetica" charset="0"/>
              <a:sym typeface="Helvetica" charset="0"/>
            </a:endParaRPr>
          </a:p>
          <a:p>
            <a:pPr marL="1793875" lvl="7" indent="-185738">
              <a:lnSpc>
                <a:spcPct val="80000"/>
              </a:lnSpc>
              <a:buClr>
                <a:schemeClr val="tx1"/>
              </a:buClr>
              <a:buSzPct val="60000"/>
              <a:buFont typeface="Wingdings" pitchFamily="2" charset="2"/>
              <a:buChar char="§"/>
              <a:defRPr>
                <a:solidFill>
                  <a:srgbClr val="000000"/>
                </a:solidFill>
              </a:defRPr>
            </a:pPr>
            <a:r>
              <a:rPr lang="fr-CA" sz="2400" dirty="0">
                <a:solidFill>
                  <a:schemeClr val="bg2"/>
                </a:solidFill>
                <a:latin typeface="Euphemia" pitchFamily="34" charset="0"/>
                <a:ea typeface="Helvetica" charset="0"/>
                <a:cs typeface="Helvetica" charset="0"/>
                <a:sym typeface="Helvetica" charset="0"/>
              </a:rPr>
              <a:t>Décérébration:</a:t>
            </a:r>
          </a:p>
          <a:p>
            <a:pPr marL="1966913" lvl="7" indent="-358775">
              <a:lnSpc>
                <a:spcPct val="80000"/>
              </a:lnSpc>
              <a:buClr>
                <a:schemeClr val="tx1"/>
              </a:buClr>
              <a:buSzPct val="60000"/>
              <a:buFont typeface="Wingdings" pitchFamily="2" charset="2"/>
              <a:buChar char="§"/>
              <a:defRPr>
                <a:solidFill>
                  <a:srgbClr val="000000"/>
                </a:solidFill>
              </a:defRPr>
            </a:pPr>
            <a:endParaRPr lang="fr-CA" sz="2400" dirty="0">
              <a:solidFill>
                <a:schemeClr val="bg2"/>
              </a:solidFill>
              <a:latin typeface="Euphemia" pitchFamily="34" charset="0"/>
              <a:ea typeface="Helvetica" charset="0"/>
              <a:cs typeface="Helvetica" charset="0"/>
              <a:sym typeface="Helvetica" charset="0"/>
            </a:endParaRPr>
          </a:p>
          <a:p>
            <a:pPr marL="2244725" lvl="8" indent="-358775" algn="l">
              <a:lnSpc>
                <a:spcPct val="80000"/>
              </a:lnSpc>
              <a:buClr>
                <a:schemeClr val="tx1"/>
              </a:buClr>
              <a:buSzPct val="60000"/>
              <a:buFont typeface="Wingdings" pitchFamily="2" charset="2"/>
              <a:buChar char="§"/>
              <a:defRPr>
                <a:solidFill>
                  <a:srgbClr val="000000"/>
                </a:solidFill>
              </a:defRPr>
            </a:pPr>
            <a:r>
              <a:rPr lang="fr-CA" sz="2400" dirty="0">
                <a:solidFill>
                  <a:schemeClr val="bg2"/>
                </a:solidFill>
                <a:latin typeface="Euphemia" pitchFamily="34" charset="0"/>
                <a:ea typeface="Helvetica" charset="0"/>
                <a:cs typeface="Helvetica" charset="0"/>
                <a:sym typeface="Helvetica" charset="0"/>
              </a:rPr>
              <a:t>Cessation de toutes les fonctions cérébrales aussi bien celle du cortex que celle du tronc cérébral, i.e. respiration, circulation, régulation thermique.</a:t>
            </a:r>
          </a:p>
          <a:p>
            <a:pPr marL="1966913" lvl="7" indent="-358775">
              <a:lnSpc>
                <a:spcPct val="80000"/>
              </a:lnSpc>
              <a:buClr>
                <a:schemeClr val="tx1"/>
              </a:buClr>
              <a:buSzPct val="60000"/>
              <a:buFont typeface="Wingdings" pitchFamily="2" charset="2"/>
              <a:buChar char="§"/>
              <a:defRPr>
                <a:solidFill>
                  <a:srgbClr val="000000"/>
                </a:solidFill>
              </a:defRPr>
            </a:pPr>
            <a:endParaRPr lang="fr-FR" sz="1600" dirty="0">
              <a:solidFill>
                <a:schemeClr val="bg2"/>
              </a:solidFill>
              <a:latin typeface="Euphemia" pitchFamily="34" charset="0"/>
            </a:endParaRPr>
          </a:p>
        </p:txBody>
      </p:sp>
    </p:spTree>
    <p:extLst>
      <p:ext uri="{BB962C8B-B14F-4D97-AF65-F5344CB8AC3E}">
        <p14:creationId xmlns:p14="http://schemas.microsoft.com/office/powerpoint/2010/main" val="160844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388721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000" dirty="0">
                <a:solidFill>
                  <a:schemeClr val="bg2"/>
                </a:solidFill>
                <a:latin typeface="Euphemia UCAS"/>
                <a:ea typeface="Euphemia UCAS"/>
                <a:cs typeface="Euphemia UCAS"/>
                <a:sym typeface="Euphemia UCAS"/>
              </a:rPr>
              <a:t>b</a:t>
            </a:r>
            <a:r>
              <a:rPr lang="fr-CA" sz="4000" dirty="0">
                <a:solidFill>
                  <a:srgbClr val="514843"/>
                </a:solidFill>
                <a:latin typeface="Euphemia UCAS"/>
                <a:ea typeface="Euphemia UCAS"/>
                <a:cs typeface="Euphemia UCAS"/>
                <a:sym typeface="Euphemia UCAS"/>
              </a:rPr>
              <a:t>) Détermination du</a:t>
            </a:r>
          </a:p>
          <a:p>
            <a:pPr marL="3177579" lvl="5" indent="-891579">
              <a:lnSpc>
                <a:spcPct val="80000"/>
              </a:lnSpc>
              <a:buClr>
                <a:srgbClr val="FFFFFF"/>
              </a:buClr>
              <a:buSzPct val="60000"/>
              <a:defRPr>
                <a:solidFill>
                  <a:srgbClr val="000000"/>
                </a:solidFill>
              </a:defRPr>
            </a:pPr>
            <a:r>
              <a:rPr lang="fr-CA" sz="4000" dirty="0">
                <a:latin typeface="Euphemia UCAS"/>
                <a:ea typeface="Euphemia UCAS"/>
                <a:cs typeface="Euphemia UCAS"/>
                <a:sym typeface="Euphemia UCAS"/>
              </a:rPr>
              <a:t>    </a:t>
            </a:r>
            <a:r>
              <a:rPr lang="fr-CA" sz="4000" dirty="0">
                <a:solidFill>
                  <a:srgbClr val="514843"/>
                </a:solidFill>
                <a:latin typeface="Euphemia UCAS"/>
                <a:ea typeface="Euphemia UCAS"/>
                <a:cs typeface="Euphemia UCAS"/>
                <a:sym typeface="Euphemia UCAS"/>
              </a:rPr>
              <a:t>moment de la mort</a:t>
            </a:r>
          </a:p>
          <a:p>
            <a:pPr marL="3177579" lvl="5" indent="-891579">
              <a:lnSpc>
                <a:spcPct val="80000"/>
              </a:lnSpc>
              <a:buClr>
                <a:srgbClr val="FFFFFF"/>
              </a:buClr>
              <a:buSzPct val="60000"/>
              <a:defRPr>
                <a:solidFill>
                  <a:srgbClr val="000000"/>
                </a:solidFill>
              </a:defRPr>
            </a:pPr>
            <a:endParaRPr lang="fr-FR" sz="1600" dirty="0">
              <a:solidFill>
                <a:schemeClr val="bg2"/>
              </a:solidFill>
              <a:latin typeface="Euphemia" pitchFamily="34" charset="0"/>
              <a:ea typeface="Helvetica" charset="0"/>
              <a:cs typeface="Helvetica" charset="0"/>
              <a:sym typeface="Helvetica" charset="0"/>
            </a:endParaRPr>
          </a:p>
          <a:p>
            <a:pPr marL="1522413" lvl="1" indent="-269875" defTabSz="1300163">
              <a:lnSpc>
                <a:spcPct val="150000"/>
              </a:lnSpc>
              <a:spcBef>
                <a:spcPts val="2200"/>
              </a:spcBef>
              <a:buClr>
                <a:schemeClr val="tx1"/>
              </a:buClr>
              <a:buSzPct val="70000"/>
              <a:buFont typeface="Wingdings" pitchFamily="2" charset="2"/>
              <a:buChar char="§"/>
            </a:pPr>
            <a:r>
              <a:rPr lang="fr-FR" sz="2800" dirty="0">
                <a:solidFill>
                  <a:schemeClr val="bg2"/>
                </a:solidFill>
                <a:latin typeface="Euphemia" pitchFamily="34" charset="0"/>
                <a:ea typeface="Helvetica" charset="0"/>
                <a:cs typeface="Helvetica" charset="0"/>
                <a:sym typeface="Helvetica" charset="0"/>
              </a:rPr>
              <a:t>La mort doit être constatée</a:t>
            </a:r>
          </a:p>
          <a:p>
            <a:pPr marL="1881188" lvl="1" indent="-269875" defTabSz="1300163">
              <a:lnSpc>
                <a:spcPct val="150000"/>
              </a:lnSpc>
              <a:spcBef>
                <a:spcPts val="2200"/>
              </a:spcBef>
              <a:buClr>
                <a:schemeClr val="tx1"/>
              </a:buClr>
              <a:buSzPct val="70000"/>
              <a:buFont typeface="Wingdings" pitchFamily="2" charset="2"/>
              <a:buChar char="§"/>
            </a:pPr>
            <a:r>
              <a:rPr lang="fr-FR" sz="2000" dirty="0">
                <a:solidFill>
                  <a:schemeClr val="bg2"/>
                </a:solidFill>
                <a:latin typeface="Euphemia" pitchFamily="34" charset="0"/>
                <a:ea typeface="Helvetica" charset="0"/>
                <a:cs typeface="Helvetica" charset="0"/>
                <a:sym typeface="Helvetica" charset="0"/>
              </a:rPr>
              <a:t>Un constat doit être dressé par un médecin</a:t>
            </a:r>
          </a:p>
          <a:p>
            <a:pPr marL="2322513" lvl="1" indent="-269875" defTabSz="1300163">
              <a:lnSpc>
                <a:spcPct val="150000"/>
              </a:lnSpc>
              <a:spcBef>
                <a:spcPts val="2200"/>
              </a:spcBef>
              <a:buClr>
                <a:schemeClr val="tx1"/>
              </a:buClr>
              <a:buSzPct val="70000"/>
              <a:buFont typeface="Wingdings" pitchFamily="2" charset="2"/>
              <a:buChar char="§"/>
            </a:pPr>
            <a:r>
              <a:rPr lang="fr-FR" sz="2000" dirty="0">
                <a:solidFill>
                  <a:schemeClr val="bg2"/>
                </a:solidFill>
                <a:latin typeface="Euphemia" pitchFamily="34" charset="0"/>
                <a:ea typeface="Helvetica" charset="0"/>
                <a:cs typeface="Helvetica" charset="0"/>
                <a:sym typeface="Helvetica" charset="0"/>
              </a:rPr>
              <a:t>Art 122 </a:t>
            </a:r>
            <a:r>
              <a:rPr lang="fr-FR" sz="2000" dirty="0" err="1">
                <a:solidFill>
                  <a:schemeClr val="bg2"/>
                </a:solidFill>
                <a:latin typeface="Euphemia" pitchFamily="34" charset="0"/>
                <a:ea typeface="Helvetica" charset="0"/>
                <a:cs typeface="Helvetica" charset="0"/>
                <a:sym typeface="Helvetica" charset="0"/>
              </a:rPr>
              <a:t>C.c.Q</a:t>
            </a:r>
            <a:r>
              <a:rPr lang="fr-FR" sz="2000" dirty="0">
                <a:solidFill>
                  <a:schemeClr val="bg2"/>
                </a:solidFill>
                <a:latin typeface="Euphemia" pitchFamily="34" charset="0"/>
                <a:ea typeface="Helvetica" charset="0"/>
                <a:cs typeface="Helvetica" charset="0"/>
                <a:sym typeface="Helvetica" charset="0"/>
              </a:rPr>
              <a:t>.</a:t>
            </a:r>
            <a:endParaRPr lang="fr-FR" sz="1050" dirty="0">
              <a:solidFill>
                <a:schemeClr val="bg2"/>
              </a:solidFill>
              <a:latin typeface="Euphemia" pitchFamily="34" charset="0"/>
            </a:endParaRPr>
          </a:p>
          <a:p>
            <a:pPr marL="1966913" lvl="7" indent="-358775">
              <a:lnSpc>
                <a:spcPct val="80000"/>
              </a:lnSpc>
              <a:buClr>
                <a:schemeClr val="tx1"/>
              </a:buClr>
              <a:buSzPct val="60000"/>
              <a:buFont typeface="Wingdings" pitchFamily="2" charset="2"/>
              <a:buChar char="§"/>
              <a:defRPr>
                <a:solidFill>
                  <a:srgbClr val="000000"/>
                </a:solidFill>
              </a:defRPr>
            </a:pPr>
            <a:endParaRPr lang="fr-FR" sz="1600" dirty="0">
              <a:solidFill>
                <a:schemeClr val="bg2"/>
              </a:solidFill>
              <a:latin typeface="Euphemia" pitchFamily="34" charset="0"/>
            </a:endParaRPr>
          </a:p>
        </p:txBody>
      </p:sp>
    </p:spTree>
    <p:extLst>
      <p:ext uri="{BB962C8B-B14F-4D97-AF65-F5344CB8AC3E}">
        <p14:creationId xmlns:p14="http://schemas.microsoft.com/office/powerpoint/2010/main" val="4077736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335168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400" b="1" dirty="0">
                <a:solidFill>
                  <a:schemeClr val="bg2"/>
                </a:solidFill>
                <a:latin typeface="Euphemia" pitchFamily="34" charset="0"/>
                <a:ea typeface="Euphemia UCAS"/>
                <a:cs typeface="Euphemia UCAS"/>
                <a:sym typeface="Euphemia UCAS"/>
              </a:rPr>
              <a:t>c) Disposition du corps</a:t>
            </a:r>
          </a:p>
          <a:p>
            <a:pPr marL="3177579" lvl="5" indent="-891579">
              <a:lnSpc>
                <a:spcPct val="80000"/>
              </a:lnSpc>
              <a:buClr>
                <a:srgbClr val="FFFFFF"/>
              </a:buClr>
              <a:buSzPct val="60000"/>
              <a:defRPr>
                <a:solidFill>
                  <a:srgbClr val="000000"/>
                </a:solidFill>
              </a:defRPr>
            </a:pPr>
            <a:endParaRPr lang="fr-FR" sz="1600" dirty="0">
              <a:solidFill>
                <a:schemeClr val="bg2"/>
              </a:solidFill>
              <a:latin typeface="Euphemia" pitchFamily="34" charset="0"/>
              <a:ea typeface="Helvetica" charset="0"/>
              <a:cs typeface="Helvetica" charset="0"/>
              <a:sym typeface="Helvetica" charset="0"/>
            </a:endParaRPr>
          </a:p>
          <a:p>
            <a:pPr marL="538163" lvl="1" indent="-269875" defTabSz="1300163">
              <a:spcBef>
                <a:spcPts val="2200"/>
              </a:spcBef>
              <a:buClr>
                <a:schemeClr val="tx1"/>
              </a:buClr>
              <a:buSzPct val="70000"/>
              <a:buFont typeface="Wingdings" pitchFamily="2" charset="2"/>
              <a:buChar char="§"/>
            </a:pPr>
            <a:r>
              <a:rPr lang="fr-FR" sz="3400" dirty="0">
                <a:solidFill>
                  <a:schemeClr val="bg2"/>
                </a:solidFill>
                <a:latin typeface="Euphemia" pitchFamily="34" charset="0"/>
                <a:ea typeface="Helvetica" charset="0"/>
                <a:cs typeface="Helvetica" charset="0"/>
                <a:sym typeface="Helvetica" charset="0"/>
              </a:rPr>
              <a:t>Art. 42 à 45 C.c.Q.</a:t>
            </a:r>
          </a:p>
          <a:p>
            <a:pPr marL="538163" lvl="1" indent="-269875" defTabSz="1300163">
              <a:spcBef>
                <a:spcPts val="2200"/>
              </a:spcBef>
              <a:buClr>
                <a:schemeClr val="tx1"/>
              </a:buClr>
              <a:buSzPct val="70000"/>
              <a:buFont typeface="Wingdings" pitchFamily="2" charset="2"/>
              <a:buChar char="§"/>
            </a:pPr>
            <a:r>
              <a:rPr lang="fr-FR" sz="3400" dirty="0">
                <a:solidFill>
                  <a:schemeClr val="bg2"/>
                </a:solidFill>
                <a:latin typeface="Euphemia" pitchFamily="34" charset="0"/>
                <a:ea typeface="Helvetica" charset="0"/>
                <a:cs typeface="Helvetica" charset="0"/>
                <a:sym typeface="Helvetica" charset="0"/>
              </a:rPr>
              <a:t>Problématique du don d’organe</a:t>
            </a:r>
          </a:p>
          <a:p>
            <a:pPr marL="760413" lvl="2" indent="-223838" defTabSz="1300163">
              <a:spcBef>
                <a:spcPts val="2200"/>
              </a:spcBef>
              <a:buClr>
                <a:schemeClr val="tx1"/>
              </a:buClr>
              <a:buSzPct val="75000"/>
              <a:buFont typeface="Arial" pitchFamily="34" charset="0"/>
              <a:buChar char="•"/>
            </a:pPr>
            <a:r>
              <a:rPr lang="fr-FR" sz="2800" dirty="0">
                <a:solidFill>
                  <a:schemeClr val="bg2"/>
                </a:solidFill>
                <a:latin typeface="Euphemia" pitchFamily="34" charset="0"/>
                <a:ea typeface="Helvetica" charset="0"/>
                <a:cs typeface="Helvetica" charset="0"/>
                <a:sym typeface="Helvetica" charset="0"/>
              </a:rPr>
              <a:t>Art. 44 </a:t>
            </a:r>
            <a:r>
              <a:rPr lang="fr-FR" sz="2800" dirty="0" err="1">
                <a:solidFill>
                  <a:schemeClr val="bg2"/>
                </a:solidFill>
                <a:latin typeface="Euphemia" pitchFamily="34" charset="0"/>
                <a:ea typeface="Helvetica" charset="0"/>
                <a:cs typeface="Helvetica" charset="0"/>
                <a:sym typeface="Helvetica" charset="0"/>
              </a:rPr>
              <a:t>C.c.Q</a:t>
            </a:r>
            <a:r>
              <a:rPr lang="fr-FR" sz="2800" dirty="0">
                <a:solidFill>
                  <a:schemeClr val="bg2"/>
                </a:solidFill>
                <a:latin typeface="Euphemia" pitchFamily="34" charset="0"/>
                <a:ea typeface="Helvetica" charset="0"/>
                <a:cs typeface="Helvetica" charset="0"/>
                <a:sym typeface="Helvetica" charset="0"/>
              </a:rPr>
              <a:t>. </a:t>
            </a:r>
          </a:p>
          <a:p>
            <a:pPr marL="1966913" lvl="7" indent="-358775">
              <a:lnSpc>
                <a:spcPct val="80000"/>
              </a:lnSpc>
              <a:buClr>
                <a:schemeClr val="tx1"/>
              </a:buClr>
              <a:buSzPct val="60000"/>
              <a:buFont typeface="Wingdings" pitchFamily="2" charset="2"/>
              <a:buChar char="§"/>
              <a:defRPr>
                <a:solidFill>
                  <a:srgbClr val="000000"/>
                </a:solidFill>
              </a:defRPr>
            </a:pPr>
            <a:endParaRPr lang="fr-FR" sz="1600" dirty="0">
              <a:solidFill>
                <a:schemeClr val="bg2"/>
              </a:solidFill>
              <a:latin typeface="Euphemia" pitchFamily="34" charset="0"/>
            </a:endParaRPr>
          </a:p>
        </p:txBody>
      </p:sp>
    </p:spTree>
    <p:extLst>
      <p:ext uri="{BB962C8B-B14F-4D97-AF65-F5344CB8AC3E}">
        <p14:creationId xmlns:p14="http://schemas.microsoft.com/office/powerpoint/2010/main" val="1145243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body" idx="1"/>
          </p:nvPr>
        </p:nvSpPr>
        <p:spPr>
          <a:xfrm>
            <a:off x="2186066" y="9908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a:solidFill>
                  <a:srgbClr val="FFFFFF"/>
                </a:solidFill>
              </a:rPr>
              <a:t>Présentation</a:t>
            </a:r>
            <a:endParaRPr lang="fr-CA" sz="5400" dirty="0">
              <a:solidFill>
                <a:srgbClr val="FFFFFF"/>
              </a:solidFill>
            </a:endParaRPr>
          </a:p>
        </p:txBody>
      </p:sp>
      <p:sp>
        <p:nvSpPr>
          <p:cNvPr id="89" name="Shape 89"/>
          <p:cNvSpPr/>
          <p:nvPr/>
        </p:nvSpPr>
        <p:spPr>
          <a:xfrm>
            <a:off x="-252536" y="1556792"/>
            <a:ext cx="8951339" cy="43150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177579" lvl="5" indent="-891579">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   </a:t>
            </a:r>
            <a:r>
              <a:rPr sz="4600" dirty="0">
                <a:solidFill>
                  <a:srgbClr val="514843"/>
                </a:solidFill>
                <a:latin typeface="Euphemia UCAS"/>
                <a:ea typeface="Euphemia UCAS"/>
                <a:cs typeface="Euphemia UCAS"/>
                <a:sym typeface="Euphemia UCAS"/>
              </a:rPr>
              <a:t>Syllabus</a:t>
            </a:r>
            <a:endParaRPr dirty="0">
              <a:latin typeface="Euphemia"/>
              <a:ea typeface="Euphemia"/>
              <a:cs typeface="Euphemia"/>
              <a:sym typeface="Euphemia"/>
            </a:endParaRPr>
          </a:p>
          <a:p>
            <a:pPr marL="349232" lvl="1" indent="-122232">
              <a:lnSpc>
                <a:spcPct val="80000"/>
              </a:lnSpc>
              <a:buClr>
                <a:srgbClr val="FFFFFF"/>
              </a:buClr>
              <a:buSzPct val="69000"/>
              <a:buFont typeface="Helvetica"/>
              <a:buChar char="–"/>
              <a:defRPr>
                <a:solidFill>
                  <a:srgbClr val="000000"/>
                </a:solidFill>
              </a:defRPr>
            </a:pPr>
            <a:endParaRPr sz="3100" dirty="0">
              <a:latin typeface="Euphemia"/>
              <a:ea typeface="Euphemia"/>
              <a:cs typeface="Euphemia"/>
              <a:sym typeface="Euphemia"/>
            </a:endParaRPr>
          </a:p>
          <a:p>
            <a:pPr marL="1583078" lvl="1" indent="-1356077">
              <a:lnSpc>
                <a:spcPct val="80000"/>
              </a:lnSpc>
              <a:buClr>
                <a:srgbClr val="FFFFFF"/>
              </a:buClr>
              <a:buSzPct val="69000"/>
              <a:buFont typeface="Wingdings"/>
              <a:buChar char="❖"/>
              <a:defRPr>
                <a:solidFill>
                  <a:srgbClr val="000000"/>
                </a:solidFill>
              </a:defRPr>
            </a:pPr>
            <a:r>
              <a:rPr lang="fr-CA" sz="3100" dirty="0">
                <a:solidFill>
                  <a:srgbClr val="514843"/>
                </a:solidFill>
                <a:latin typeface="Euphemia UCAS"/>
                <a:ea typeface="Euphemia UCAS"/>
                <a:cs typeface="Euphemia UCAS"/>
                <a:sym typeface="Euphemia UCAS"/>
              </a:rPr>
              <a:t>Évaluations:</a:t>
            </a:r>
          </a:p>
          <a:p>
            <a:pPr marL="1583078" lvl="1" indent="-1356077">
              <a:lnSpc>
                <a:spcPct val="80000"/>
              </a:lnSpc>
              <a:buClr>
                <a:srgbClr val="FFFFFF"/>
              </a:buClr>
              <a:buSzPct val="69000"/>
              <a:buFont typeface="Wingdings"/>
              <a:buChar char="❖"/>
              <a:defRPr>
                <a:solidFill>
                  <a:srgbClr val="000000"/>
                </a:solidFill>
              </a:defRPr>
            </a:pPr>
            <a:endParaRPr lang="fr-CA" dirty="0">
              <a:latin typeface="Euphemia"/>
              <a:ea typeface="Euphemia"/>
              <a:cs typeface="Euphemia"/>
              <a:sym typeface="Euphemia"/>
            </a:endParaRPr>
          </a:p>
          <a:p>
            <a:pPr marL="787400" lvl="1" indent="-560399">
              <a:lnSpc>
                <a:spcPct val="80000"/>
              </a:lnSpc>
              <a:defRPr>
                <a:solidFill>
                  <a:srgbClr val="000000"/>
                </a:solidFill>
              </a:defRPr>
            </a:pPr>
            <a:r>
              <a:rPr lang="fr-CA" sz="3100" dirty="0">
                <a:solidFill>
                  <a:srgbClr val="514843"/>
                </a:solidFill>
                <a:latin typeface="Euphemia UCAS"/>
                <a:ea typeface="Euphemia UCAS"/>
                <a:cs typeface="Euphemia UCAS"/>
                <a:sym typeface="Euphemia UCAS"/>
              </a:rPr>
              <a:t>	- Un examen </a:t>
            </a:r>
            <a:r>
              <a:rPr lang="fr-CA" sz="3100" dirty="0" err="1">
                <a:solidFill>
                  <a:srgbClr val="514843"/>
                </a:solidFill>
                <a:latin typeface="Euphemia UCAS"/>
                <a:ea typeface="Euphemia UCAS"/>
                <a:cs typeface="Euphemia UCAS"/>
                <a:sym typeface="Euphemia UCAS"/>
              </a:rPr>
              <a:t>intratrimestriel</a:t>
            </a:r>
            <a:r>
              <a:rPr lang="fr-CA" sz="3100" dirty="0">
                <a:solidFill>
                  <a:srgbClr val="514843"/>
                </a:solidFill>
                <a:latin typeface="Euphemia UCAS"/>
                <a:ea typeface="Euphemia UCAS"/>
                <a:cs typeface="Euphemia UCAS"/>
                <a:sym typeface="Euphemia UCAS"/>
              </a:rPr>
              <a:t> </a:t>
            </a:r>
            <a:endParaRPr lang="fr-CA" dirty="0">
              <a:latin typeface="Euphemia"/>
              <a:ea typeface="Euphemia"/>
              <a:cs typeface="Euphemia"/>
              <a:sym typeface="Euphemia"/>
            </a:endParaRPr>
          </a:p>
          <a:p>
            <a:pPr marL="2118036" lvl="3" indent="-1356077">
              <a:lnSpc>
                <a:spcPct val="80000"/>
              </a:lnSpc>
              <a:buClr>
                <a:srgbClr val="FFFFFF"/>
              </a:buClr>
              <a:buSzPct val="75000"/>
              <a:buFont typeface="Wingdings"/>
              <a:buChar char="❖"/>
              <a:defRPr>
                <a:solidFill>
                  <a:srgbClr val="000000"/>
                </a:solidFill>
              </a:defRPr>
            </a:pPr>
            <a:r>
              <a:rPr lang="fr-CA" sz="3100" dirty="0">
                <a:solidFill>
                  <a:srgbClr val="514843"/>
                </a:solidFill>
                <a:latin typeface="Euphemia UCAS"/>
                <a:ea typeface="Euphemia UCAS"/>
                <a:cs typeface="Euphemia UCAS"/>
                <a:sym typeface="Euphemia UCAS"/>
              </a:rPr>
              <a:t>Cet examen comptera pour 30% de la note finale.</a:t>
            </a:r>
            <a:endParaRPr lang="fr-CA" dirty="0">
              <a:latin typeface="Euphemia"/>
              <a:ea typeface="Euphemia"/>
              <a:cs typeface="Euphemia"/>
              <a:sym typeface="Euphemia"/>
            </a:endParaRPr>
          </a:p>
          <a:p>
            <a:pPr marL="1219159" lvl="3" indent="-457200">
              <a:lnSpc>
                <a:spcPct val="80000"/>
              </a:lnSpc>
              <a:buClr>
                <a:srgbClr val="FFFFFF"/>
              </a:buClr>
              <a:buSzPct val="75000"/>
              <a:buFont typeface="Wingdings"/>
              <a:buChar char="❖"/>
              <a:defRPr>
                <a:solidFill>
                  <a:srgbClr val="000000"/>
                </a:solidFill>
              </a:defRPr>
            </a:pPr>
            <a:endParaRPr lang="fr-CA" sz="3100" dirty="0">
              <a:latin typeface="Euphemia"/>
              <a:ea typeface="Euphemia"/>
              <a:cs typeface="Euphemia"/>
              <a:sym typeface="Euphemia"/>
            </a:endParaRPr>
          </a:p>
          <a:p>
            <a:pPr lvl="2" indent="495273">
              <a:lnSpc>
                <a:spcPct val="80000"/>
              </a:lnSpc>
              <a:defRPr>
                <a:solidFill>
                  <a:srgbClr val="000000"/>
                </a:solidFill>
              </a:defRPr>
            </a:pPr>
            <a:r>
              <a:rPr lang="fr-CA" sz="3100" dirty="0">
                <a:solidFill>
                  <a:srgbClr val="514843"/>
                </a:solidFill>
                <a:latin typeface="Euphemia UCAS"/>
                <a:ea typeface="Euphemia UCAS"/>
                <a:cs typeface="Euphemia UCAS"/>
                <a:sym typeface="Euphemia UCAS"/>
              </a:rPr>
              <a:t> 	- Un examen final </a:t>
            </a:r>
            <a:endParaRPr lang="fr-CA" dirty="0">
              <a:latin typeface="Euphemia"/>
              <a:ea typeface="Euphemia"/>
              <a:cs typeface="Euphemia"/>
              <a:sym typeface="Euphemia"/>
            </a:endParaRPr>
          </a:p>
          <a:p>
            <a:pPr marL="2118036" lvl="3" indent="-1356077">
              <a:lnSpc>
                <a:spcPct val="80000"/>
              </a:lnSpc>
              <a:buClr>
                <a:srgbClr val="FFFFFF"/>
              </a:buClr>
              <a:buSzPct val="75000"/>
              <a:buFont typeface="Wingdings"/>
              <a:buChar char="❖"/>
              <a:defRPr>
                <a:solidFill>
                  <a:srgbClr val="000000"/>
                </a:solidFill>
              </a:defRPr>
            </a:pPr>
            <a:r>
              <a:rPr lang="fr-CA" sz="3100" dirty="0">
                <a:solidFill>
                  <a:srgbClr val="514843"/>
                </a:solidFill>
                <a:latin typeface="Euphemia UCAS"/>
                <a:ea typeface="Euphemia UCAS"/>
                <a:cs typeface="Euphemia UCAS"/>
                <a:sym typeface="Euphemia UCAS"/>
              </a:rPr>
              <a:t>Cet examen comptera pour 70% de la note finale.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dirty="0">
                <a:solidFill>
                  <a:srgbClr val="FFFFFF"/>
                </a:solidFill>
              </a:rPr>
              <a:t>3- La mort</a:t>
            </a:r>
            <a:endParaRPr sz="5400" dirty="0">
              <a:solidFill>
                <a:srgbClr val="FFFFFF"/>
              </a:solidFill>
            </a:endParaRPr>
          </a:p>
        </p:txBody>
      </p:sp>
      <p:sp>
        <p:nvSpPr>
          <p:cNvPr id="93" name="Shape 93"/>
          <p:cNvSpPr/>
          <p:nvPr/>
        </p:nvSpPr>
        <p:spPr>
          <a:xfrm>
            <a:off x="35496" y="1510566"/>
            <a:ext cx="9108504" cy="391645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4400" b="1" dirty="0">
                <a:solidFill>
                  <a:schemeClr val="bg2"/>
                </a:solidFill>
                <a:latin typeface="Euphemia" pitchFamily="34" charset="0"/>
                <a:ea typeface="Euphemia UCAS"/>
                <a:cs typeface="Euphemia UCAS"/>
                <a:sym typeface="Euphemia UCAS"/>
              </a:rPr>
              <a:t>d) Effets juridiques</a:t>
            </a:r>
          </a:p>
          <a:p>
            <a:pPr marL="538163" lvl="1" indent="-269875" defTabSz="1300163">
              <a:lnSpc>
                <a:spcPct val="150000"/>
              </a:lnSpc>
              <a:spcBef>
                <a:spcPts val="2200"/>
              </a:spcBef>
              <a:buClr>
                <a:schemeClr val="tx1"/>
              </a:buClr>
              <a:buSzPct val="70000"/>
              <a:buFont typeface="Wingdings" pitchFamily="2" charset="2"/>
              <a:buChar char="§"/>
            </a:pPr>
            <a:r>
              <a:rPr lang="fr-FR" sz="2500" dirty="0">
                <a:solidFill>
                  <a:schemeClr val="bg2"/>
                </a:solidFill>
                <a:latin typeface="Euphemia" pitchFamily="34" charset="0"/>
                <a:ea typeface="Helvetica" charset="0"/>
                <a:cs typeface="Helvetica" charset="0"/>
                <a:sym typeface="Helvetica" charset="0"/>
              </a:rPr>
              <a:t>La personnalité juridique s’éteint avec la vie;</a:t>
            </a:r>
          </a:p>
          <a:p>
            <a:pPr marL="538163" lvl="1" indent="-269875" defTabSz="1300163">
              <a:lnSpc>
                <a:spcPct val="150000"/>
              </a:lnSpc>
              <a:spcBef>
                <a:spcPts val="2200"/>
              </a:spcBef>
              <a:buClr>
                <a:schemeClr val="tx1"/>
              </a:buClr>
              <a:buSzPct val="70000"/>
              <a:buFont typeface="Wingdings" pitchFamily="2" charset="2"/>
              <a:buChar char="§"/>
            </a:pPr>
            <a:r>
              <a:rPr lang="fr-FR" sz="2500" dirty="0">
                <a:solidFill>
                  <a:schemeClr val="bg2"/>
                </a:solidFill>
                <a:latin typeface="Euphemia" pitchFamily="34" charset="0"/>
                <a:ea typeface="Helvetica" charset="0"/>
                <a:cs typeface="Helvetica" charset="0"/>
                <a:sym typeface="Helvetica" charset="0"/>
              </a:rPr>
              <a:t>Ouverture de la succession et liquidation des droits patrimoniaux;</a:t>
            </a:r>
          </a:p>
          <a:p>
            <a:pPr marL="760413" lvl="2" indent="-223838" defTabSz="1300163">
              <a:lnSpc>
                <a:spcPct val="150000"/>
              </a:lnSpc>
              <a:spcBef>
                <a:spcPts val="2200"/>
              </a:spcBef>
              <a:buClr>
                <a:schemeClr val="tx1"/>
              </a:buClr>
              <a:buSzPct val="75000"/>
              <a:buFont typeface="Wingdings" pitchFamily="2" charset="2"/>
              <a:buChar char="§"/>
            </a:pPr>
            <a:r>
              <a:rPr lang="fr-FR" sz="2200" dirty="0">
                <a:solidFill>
                  <a:schemeClr val="bg2"/>
                </a:solidFill>
                <a:latin typeface="Euphemia" pitchFamily="34" charset="0"/>
                <a:ea typeface="Helvetica" charset="0"/>
                <a:cs typeface="Helvetica" charset="0"/>
                <a:sym typeface="Helvetica" charset="0"/>
              </a:rPr>
              <a:t>Art. 613 </a:t>
            </a:r>
            <a:r>
              <a:rPr lang="fr-FR" sz="2200" dirty="0" err="1">
                <a:solidFill>
                  <a:schemeClr val="bg2"/>
                </a:solidFill>
                <a:latin typeface="Euphemia" pitchFamily="34" charset="0"/>
                <a:ea typeface="Helvetica" charset="0"/>
                <a:cs typeface="Helvetica" charset="0"/>
                <a:sym typeface="Helvetica" charset="0"/>
              </a:rPr>
              <a:t>C.c.Q</a:t>
            </a:r>
            <a:r>
              <a:rPr lang="fr-FR" sz="2200" dirty="0">
                <a:solidFill>
                  <a:schemeClr val="bg2"/>
                </a:solidFill>
                <a:latin typeface="Euphemia" pitchFamily="34" charset="0"/>
                <a:ea typeface="Helvetica" charset="0"/>
                <a:cs typeface="Helvetica" charset="0"/>
                <a:sym typeface="Helvetica" charset="0"/>
              </a:rPr>
              <a:t>.</a:t>
            </a:r>
            <a:endParaRPr lang="fr-FR" dirty="0">
              <a:solidFill>
                <a:schemeClr val="bg2"/>
              </a:solidFill>
              <a:latin typeface="Euphemia" pitchFamily="34" charset="0"/>
            </a:endParaRPr>
          </a:p>
          <a:p>
            <a:pPr marL="3177579" lvl="5" indent="-891579">
              <a:lnSpc>
                <a:spcPct val="80000"/>
              </a:lnSpc>
              <a:buClr>
                <a:srgbClr val="FFFFFF"/>
              </a:buClr>
              <a:buSzPct val="60000"/>
              <a:defRPr>
                <a:solidFill>
                  <a:srgbClr val="000000"/>
                </a:solidFill>
              </a:defRPr>
            </a:pPr>
            <a:endParaRPr lang="fr-FR" sz="1600" dirty="0">
              <a:solidFill>
                <a:schemeClr val="bg2"/>
              </a:solidFill>
              <a:latin typeface="Euphemia" pitchFamily="34" charset="0"/>
              <a:ea typeface="Helvetica" charset="0"/>
              <a:cs typeface="Helvetica" charset="0"/>
              <a:sym typeface="Helvetica" charset="0"/>
            </a:endParaRPr>
          </a:p>
        </p:txBody>
      </p:sp>
    </p:spTree>
    <p:extLst>
      <p:ext uri="{BB962C8B-B14F-4D97-AF65-F5344CB8AC3E}">
        <p14:creationId xmlns:p14="http://schemas.microsoft.com/office/powerpoint/2010/main" val="119833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68957"/>
            <a:ext cx="7056784"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4- Les droits de la personnalité</a:t>
            </a:r>
            <a:endParaRPr sz="5400" dirty="0">
              <a:solidFill>
                <a:srgbClr val="FFFFFF"/>
              </a:solidFill>
            </a:endParaRPr>
          </a:p>
        </p:txBody>
      </p:sp>
      <p:sp>
        <p:nvSpPr>
          <p:cNvPr id="93" name="Shape 93"/>
          <p:cNvSpPr/>
          <p:nvPr/>
        </p:nvSpPr>
        <p:spPr>
          <a:xfrm>
            <a:off x="35496" y="1510566"/>
            <a:ext cx="9108504" cy="427809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2000" b="1" dirty="0">
                <a:solidFill>
                  <a:schemeClr val="bg2"/>
                </a:solidFill>
                <a:latin typeface="Euphemia" pitchFamily="34" charset="0"/>
                <a:ea typeface="Euphemia UCAS"/>
                <a:cs typeface="Euphemia UCAS"/>
                <a:sym typeface="Euphemia UCAS"/>
              </a:rPr>
              <a:t>a) L’intégrité et l’inviolabilité de la personne</a:t>
            </a:r>
          </a:p>
          <a:p>
            <a:pPr marL="538163" lvl="1" indent="-269875" defTabSz="1300163">
              <a:buClr>
                <a:schemeClr val="tx1"/>
              </a:buClr>
              <a:buSzPct val="70000"/>
              <a:buFont typeface="Wingdings" pitchFamily="2" charset="2"/>
              <a:buChar char="§"/>
            </a:pPr>
            <a:endParaRPr lang="fr-CA" sz="2000" dirty="0">
              <a:solidFill>
                <a:schemeClr val="bg2"/>
              </a:solidFill>
              <a:latin typeface="Euphemia" pitchFamily="34" charset="0"/>
              <a:ea typeface="Helvetica" charset="0"/>
              <a:cs typeface="Helvetica" charset="0"/>
              <a:sym typeface="Helvetica" charset="0"/>
            </a:endParaRPr>
          </a:p>
          <a:p>
            <a:pPr marL="538163" lvl="1"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Les soins:</a:t>
            </a:r>
          </a:p>
          <a:p>
            <a:pPr marL="538163" lvl="1" indent="-269875" defTabSz="1300163">
              <a:buClr>
                <a:schemeClr val="tx1"/>
              </a:buClr>
              <a:buSzPct val="70000"/>
              <a:buFont typeface="Wingdings" pitchFamily="2" charset="2"/>
              <a:buChar char="§"/>
            </a:pPr>
            <a:endParaRPr lang="fr-CA" sz="2000" dirty="0">
              <a:solidFill>
                <a:schemeClr val="bg2"/>
              </a:solidFill>
              <a:latin typeface="Euphemia" pitchFamily="34" charset="0"/>
              <a:ea typeface="Helvetica" charset="0"/>
              <a:cs typeface="Helvetica" charset="0"/>
              <a:sym typeface="Helvetica" charset="0"/>
            </a:endParaRPr>
          </a:p>
          <a:p>
            <a:pPr marL="1071563" lvl="4"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Autodétermination vs euthanasie</a:t>
            </a:r>
          </a:p>
          <a:p>
            <a:pPr marL="1603375" lvl="1"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On peut demander d’interrompre des soins ou des traitements, mais on ne peut exiger un acte d’euthanasie active</a:t>
            </a:r>
          </a:p>
          <a:p>
            <a:pPr marL="1603375" lvl="1"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L’aide médicale à mourir</a:t>
            </a:r>
          </a:p>
          <a:p>
            <a:pPr marL="1603375" lvl="8"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Les grandes lignes</a:t>
            </a:r>
          </a:p>
          <a:p>
            <a:pPr marL="1603375" lvl="1" indent="-269875" defTabSz="1300163">
              <a:buClr>
                <a:schemeClr val="tx1"/>
              </a:buClr>
              <a:buSzPct val="70000"/>
              <a:buFont typeface="Wingdings" pitchFamily="2" charset="2"/>
              <a:buChar char="§"/>
            </a:pPr>
            <a:endParaRPr lang="fr-CA" sz="2000" dirty="0">
              <a:solidFill>
                <a:schemeClr val="bg2"/>
              </a:solidFill>
              <a:latin typeface="Euphemia" pitchFamily="34" charset="0"/>
              <a:ea typeface="Helvetica" charset="0"/>
              <a:cs typeface="Helvetica" charset="0"/>
              <a:sym typeface="Helvetica" charset="0"/>
            </a:endParaRPr>
          </a:p>
          <a:p>
            <a:pPr marL="1071563" lvl="1"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Portée de l’expression «soins»</a:t>
            </a:r>
          </a:p>
          <a:p>
            <a:pPr marL="1603375" lvl="1" indent="-269875" defTabSz="1300163">
              <a:buClr>
                <a:schemeClr val="tx1"/>
              </a:buClr>
              <a:buSzPct val="70000"/>
              <a:buFont typeface="Wingdings" pitchFamily="2" charset="2"/>
              <a:buChar char="§"/>
            </a:pPr>
            <a:r>
              <a:rPr lang="fr-CA" sz="2000" dirty="0">
                <a:solidFill>
                  <a:schemeClr val="bg2"/>
                </a:solidFill>
                <a:latin typeface="Euphemia" pitchFamily="34" charset="0"/>
                <a:ea typeface="Helvetica" charset="0"/>
                <a:cs typeface="Helvetica" charset="0"/>
                <a:sym typeface="Helvetica" charset="0"/>
              </a:rPr>
              <a:t>Art. 11 </a:t>
            </a:r>
            <a:r>
              <a:rPr lang="fr-CA" sz="2000" dirty="0" err="1">
                <a:solidFill>
                  <a:schemeClr val="bg2"/>
                </a:solidFill>
                <a:latin typeface="Euphemia" pitchFamily="34" charset="0"/>
                <a:ea typeface="Helvetica" charset="0"/>
                <a:cs typeface="Helvetica" charset="0"/>
                <a:sym typeface="Helvetica" charset="0"/>
              </a:rPr>
              <a:t>C.c.Q</a:t>
            </a:r>
            <a:r>
              <a:rPr lang="fr-CA" sz="2000" dirty="0">
                <a:solidFill>
                  <a:schemeClr val="bg2"/>
                </a:solidFill>
                <a:latin typeface="Euphemia" pitchFamily="34" charset="0"/>
                <a:ea typeface="Helvetica" charset="0"/>
                <a:cs typeface="Helvetica" charset="0"/>
                <a:sym typeface="Helvetica" charset="0"/>
              </a:rPr>
              <a:t>.</a:t>
            </a:r>
          </a:p>
          <a:p>
            <a:pPr marL="3177579" lvl="5" indent="-891579">
              <a:lnSpc>
                <a:spcPct val="80000"/>
              </a:lnSpc>
              <a:buClr>
                <a:srgbClr val="FFFFFF"/>
              </a:buClr>
              <a:buSzPct val="60000"/>
              <a:defRPr>
                <a:solidFill>
                  <a:srgbClr val="000000"/>
                </a:solidFill>
              </a:defRPr>
            </a:pPr>
            <a:endParaRPr lang="fr-FR" sz="2000" dirty="0">
              <a:solidFill>
                <a:schemeClr val="bg2"/>
              </a:solidFill>
              <a:latin typeface="Euphemia" pitchFamily="34" charset="0"/>
              <a:ea typeface="Helvetica" charset="0"/>
              <a:cs typeface="Helvetica" charset="0"/>
              <a:sym typeface="Helvetica" charset="0"/>
            </a:endParaRPr>
          </a:p>
        </p:txBody>
      </p:sp>
    </p:spTree>
    <p:extLst>
      <p:ext uri="{BB962C8B-B14F-4D97-AF65-F5344CB8AC3E}">
        <p14:creationId xmlns:p14="http://schemas.microsoft.com/office/powerpoint/2010/main" val="195058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68957"/>
            <a:ext cx="7056784"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4- Les droits de la personnalité</a:t>
            </a:r>
            <a:endParaRPr sz="5400" dirty="0">
              <a:solidFill>
                <a:srgbClr val="FFFFFF"/>
              </a:solidFill>
            </a:endParaRPr>
          </a:p>
        </p:txBody>
      </p:sp>
      <p:sp>
        <p:nvSpPr>
          <p:cNvPr id="93" name="Shape 93"/>
          <p:cNvSpPr/>
          <p:nvPr/>
        </p:nvSpPr>
        <p:spPr>
          <a:xfrm>
            <a:off x="35496" y="1510566"/>
            <a:ext cx="9108504" cy="404725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3700" b="1" dirty="0">
                <a:solidFill>
                  <a:schemeClr val="bg2"/>
                </a:solidFill>
                <a:latin typeface="Euphemia" pitchFamily="34" charset="0"/>
                <a:ea typeface="Euphemia UCAS"/>
                <a:cs typeface="Euphemia UCAS"/>
                <a:sym typeface="Euphemia UCAS"/>
              </a:rPr>
              <a:t>a) L’intégrité et l’inviolabilité</a:t>
            </a:r>
          </a:p>
          <a:p>
            <a:pPr marL="3177579" lvl="5" indent="-891579">
              <a:lnSpc>
                <a:spcPct val="80000"/>
              </a:lnSpc>
              <a:buClr>
                <a:srgbClr val="FFFFFF"/>
              </a:buClr>
              <a:buSzPct val="60000"/>
              <a:defRPr>
                <a:solidFill>
                  <a:srgbClr val="000000"/>
                </a:solidFill>
              </a:defRPr>
            </a:pPr>
            <a:r>
              <a:rPr lang="fr-CA" sz="3700" b="1" dirty="0">
                <a:solidFill>
                  <a:schemeClr val="bg2"/>
                </a:solidFill>
                <a:latin typeface="Euphemia" pitchFamily="34" charset="0"/>
                <a:ea typeface="Euphemia UCAS"/>
                <a:cs typeface="Euphemia UCAS"/>
                <a:sym typeface="Euphemia UCAS"/>
              </a:rPr>
              <a:t>  de la personne</a:t>
            </a:r>
          </a:p>
          <a:p>
            <a:pPr marL="80486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Type de soins</a:t>
            </a:r>
          </a:p>
          <a:p>
            <a:pPr marL="1527175" lvl="1" indent="-274638"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Soins requis par l’état de santé</a:t>
            </a:r>
          </a:p>
          <a:p>
            <a:pPr marL="1527175" lvl="1" indent="-274638"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Soins d’urgence</a:t>
            </a:r>
          </a:p>
          <a:p>
            <a:pPr marL="1527175" lvl="1" indent="-274638" defTabSz="1300163">
              <a:buClr>
                <a:schemeClr val="tx1"/>
              </a:buClr>
              <a:buSzPct val="70000"/>
              <a:buFont typeface="Wingdings" pitchFamily="2" charset="2"/>
              <a:buChar char="§"/>
            </a:pPr>
            <a:endParaRPr lang="fr-CA" sz="1000" dirty="0">
              <a:solidFill>
                <a:schemeClr val="bg2"/>
              </a:solidFill>
              <a:latin typeface="Euphemia" pitchFamily="34" charset="0"/>
              <a:ea typeface="Helvetica" charset="0"/>
              <a:cs typeface="Helvetica" charset="0"/>
              <a:sym typeface="Helvetica" charset="0"/>
            </a:endParaRPr>
          </a:p>
          <a:p>
            <a:pPr marL="80486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Catégories de receveurs</a:t>
            </a:r>
          </a:p>
          <a:p>
            <a:pPr marL="152241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Mineur</a:t>
            </a:r>
          </a:p>
          <a:p>
            <a:pPr marL="152241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Majeur</a:t>
            </a:r>
          </a:p>
          <a:p>
            <a:pPr marL="152241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Majeur inapte</a:t>
            </a:r>
          </a:p>
          <a:p>
            <a:pPr marL="3177579" lvl="5" indent="-891579">
              <a:lnSpc>
                <a:spcPct val="80000"/>
              </a:lnSpc>
              <a:buClr>
                <a:srgbClr val="FFFFFF"/>
              </a:buClr>
              <a:buSzPct val="60000"/>
              <a:defRPr>
                <a:solidFill>
                  <a:srgbClr val="000000"/>
                </a:solidFill>
              </a:defRPr>
            </a:pPr>
            <a:endParaRPr lang="fr-FR" sz="1600" dirty="0">
              <a:solidFill>
                <a:schemeClr val="bg2"/>
              </a:solidFill>
              <a:latin typeface="Euphemia" pitchFamily="34" charset="0"/>
              <a:ea typeface="Helvetica" charset="0"/>
              <a:cs typeface="Helvetica" charset="0"/>
              <a:sym typeface="Helvetica" charset="0"/>
            </a:endParaRPr>
          </a:p>
        </p:txBody>
      </p:sp>
    </p:spTree>
    <p:extLst>
      <p:ext uri="{BB962C8B-B14F-4D97-AF65-F5344CB8AC3E}">
        <p14:creationId xmlns:p14="http://schemas.microsoft.com/office/powerpoint/2010/main" val="249580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67744" y="168957"/>
            <a:ext cx="7056784"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4- Les droits de la personnalité</a:t>
            </a:r>
            <a:endParaRPr sz="5400" dirty="0">
              <a:solidFill>
                <a:srgbClr val="FFFFFF"/>
              </a:solidFill>
            </a:endParaRPr>
          </a:p>
        </p:txBody>
      </p:sp>
      <p:sp>
        <p:nvSpPr>
          <p:cNvPr id="93" name="Shape 93"/>
          <p:cNvSpPr/>
          <p:nvPr/>
        </p:nvSpPr>
        <p:spPr>
          <a:xfrm>
            <a:off x="35496" y="1510566"/>
            <a:ext cx="9108504" cy="357943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nSpc>
                <a:spcPct val="80000"/>
              </a:lnSpc>
              <a:buClr>
                <a:srgbClr val="FFFFFF"/>
              </a:buClr>
              <a:buSzPct val="60000"/>
              <a:defRPr>
                <a:solidFill>
                  <a:srgbClr val="000000"/>
                </a:solidFill>
              </a:defRPr>
            </a:pPr>
            <a:r>
              <a:rPr lang="fr-CA" sz="3700" b="1" dirty="0">
                <a:solidFill>
                  <a:schemeClr val="bg2"/>
                </a:solidFill>
                <a:latin typeface="Euphemia" pitchFamily="34" charset="0"/>
                <a:ea typeface="Euphemia UCAS"/>
                <a:cs typeface="Euphemia UCAS"/>
                <a:sym typeface="Euphemia UCAS"/>
              </a:rPr>
              <a:t>a) L’intégrité et l’inviolabilité</a:t>
            </a:r>
          </a:p>
          <a:p>
            <a:pPr marL="3177579" lvl="5" indent="-891579">
              <a:lnSpc>
                <a:spcPct val="80000"/>
              </a:lnSpc>
              <a:buClr>
                <a:srgbClr val="FFFFFF"/>
              </a:buClr>
              <a:buSzPct val="60000"/>
              <a:defRPr>
                <a:solidFill>
                  <a:srgbClr val="000000"/>
                </a:solidFill>
              </a:defRPr>
            </a:pPr>
            <a:r>
              <a:rPr lang="fr-CA" sz="3700" b="1" dirty="0">
                <a:solidFill>
                  <a:schemeClr val="bg2"/>
                </a:solidFill>
                <a:latin typeface="Euphemia" pitchFamily="34" charset="0"/>
                <a:ea typeface="Euphemia UCAS"/>
                <a:cs typeface="Euphemia UCAS"/>
                <a:sym typeface="Euphemia UCAS"/>
              </a:rPr>
              <a:t>  de la personne</a:t>
            </a:r>
          </a:p>
          <a:p>
            <a:pPr marL="3177579" lvl="5" indent="-891579">
              <a:lnSpc>
                <a:spcPct val="80000"/>
              </a:lnSpc>
              <a:buClr>
                <a:srgbClr val="FFFFFF"/>
              </a:buClr>
              <a:buSzPct val="60000"/>
              <a:defRPr>
                <a:solidFill>
                  <a:srgbClr val="000000"/>
                </a:solidFill>
              </a:defRPr>
            </a:pPr>
            <a:endParaRPr lang="fr-CA" sz="3700" b="1" dirty="0">
              <a:solidFill>
                <a:schemeClr val="bg2"/>
              </a:solidFill>
              <a:latin typeface="Euphemia" pitchFamily="34" charset="0"/>
              <a:ea typeface="Euphemia UCAS"/>
              <a:cs typeface="Euphemia UCAS"/>
              <a:sym typeface="Euphemia UCAS"/>
            </a:endParaRPr>
          </a:p>
          <a:p>
            <a:pPr marL="80486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Consentements et autorisations</a:t>
            </a:r>
          </a:p>
          <a:p>
            <a:pPr marL="804863" lvl="1" indent="-269875" defTabSz="1300163">
              <a:buClr>
                <a:schemeClr val="tx1"/>
              </a:buClr>
              <a:buSzPct val="70000"/>
              <a:buFont typeface="Wingdings" pitchFamily="2" charset="2"/>
              <a:buChar char="§"/>
            </a:pPr>
            <a:endParaRPr lang="fr-CA" sz="2500" dirty="0">
              <a:solidFill>
                <a:schemeClr val="bg2"/>
              </a:solidFill>
              <a:latin typeface="Euphemia" pitchFamily="34" charset="0"/>
              <a:ea typeface="Helvetica" charset="0"/>
              <a:cs typeface="Helvetica" charset="0"/>
              <a:sym typeface="Helvetica" charset="0"/>
            </a:endParaRPr>
          </a:p>
          <a:p>
            <a:pPr marL="80486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L’aliénation entre vifs art. 19 et 24 </a:t>
            </a:r>
            <a:r>
              <a:rPr lang="fr-CA" sz="2500" dirty="0" err="1">
                <a:solidFill>
                  <a:schemeClr val="bg2"/>
                </a:solidFill>
                <a:latin typeface="Euphemia" pitchFamily="34" charset="0"/>
                <a:ea typeface="Helvetica" charset="0"/>
                <a:cs typeface="Helvetica" charset="0"/>
                <a:sym typeface="Helvetica" charset="0"/>
              </a:rPr>
              <a:t>C.c.Q</a:t>
            </a:r>
            <a:r>
              <a:rPr lang="fr-CA" sz="2500" dirty="0">
                <a:solidFill>
                  <a:schemeClr val="bg2"/>
                </a:solidFill>
                <a:latin typeface="Euphemia" pitchFamily="34" charset="0"/>
                <a:ea typeface="Helvetica" charset="0"/>
                <a:cs typeface="Helvetica" charset="0"/>
                <a:sym typeface="Helvetica" charset="0"/>
              </a:rPr>
              <a:t>.</a:t>
            </a:r>
          </a:p>
          <a:p>
            <a:pPr marL="804863" lvl="1" indent="-269875" defTabSz="1300163">
              <a:buClr>
                <a:schemeClr val="tx1"/>
              </a:buClr>
              <a:buSzPct val="70000"/>
            </a:pPr>
            <a:r>
              <a:rPr lang="fr-CA" sz="2500" dirty="0">
                <a:solidFill>
                  <a:schemeClr val="bg2"/>
                </a:solidFill>
                <a:latin typeface="Euphemia" pitchFamily="34" charset="0"/>
                <a:ea typeface="Helvetica" charset="0"/>
                <a:cs typeface="Helvetica" charset="0"/>
                <a:sym typeface="Helvetica" charset="0"/>
              </a:rPr>
              <a:t> </a:t>
            </a:r>
          </a:p>
          <a:p>
            <a:pPr marL="804863" lvl="1" indent="-269875" defTabSz="1300163">
              <a:buClr>
                <a:schemeClr val="tx1"/>
              </a:buClr>
              <a:buSzPct val="70000"/>
              <a:buFont typeface="Wingdings" pitchFamily="2" charset="2"/>
              <a:buChar char="§"/>
            </a:pPr>
            <a:r>
              <a:rPr lang="fr-CA" sz="2500" dirty="0">
                <a:solidFill>
                  <a:schemeClr val="bg2"/>
                </a:solidFill>
                <a:latin typeface="Euphemia" pitchFamily="34" charset="0"/>
                <a:ea typeface="Helvetica" charset="0"/>
                <a:cs typeface="Helvetica" charset="0"/>
                <a:sym typeface="Helvetica" charset="0"/>
              </a:rPr>
              <a:t>L’expérimentation art. 20 et 24 </a:t>
            </a:r>
            <a:r>
              <a:rPr lang="fr-CA" sz="2500" dirty="0" err="1">
                <a:solidFill>
                  <a:schemeClr val="bg2"/>
                </a:solidFill>
                <a:latin typeface="Euphemia" pitchFamily="34" charset="0"/>
                <a:ea typeface="Helvetica" charset="0"/>
                <a:cs typeface="Helvetica" charset="0"/>
                <a:sym typeface="Helvetica" charset="0"/>
              </a:rPr>
              <a:t>C.c.Q</a:t>
            </a:r>
            <a:r>
              <a:rPr lang="fr-CA" sz="2500" dirty="0">
                <a:solidFill>
                  <a:schemeClr val="bg2"/>
                </a:solidFill>
                <a:latin typeface="Euphemia" pitchFamily="34" charset="0"/>
                <a:ea typeface="Helvetica" charset="0"/>
                <a:cs typeface="Helvetica" charset="0"/>
                <a:sym typeface="Helvetica" charset="0"/>
              </a:rPr>
              <a:t>.</a:t>
            </a:r>
          </a:p>
          <a:p>
            <a:pPr marL="3177579" lvl="5" indent="-891579">
              <a:lnSpc>
                <a:spcPct val="80000"/>
              </a:lnSpc>
              <a:buClr>
                <a:srgbClr val="FFFFFF"/>
              </a:buClr>
              <a:buSzPct val="60000"/>
              <a:defRPr>
                <a:solidFill>
                  <a:srgbClr val="000000"/>
                </a:solidFill>
              </a:defRPr>
            </a:pPr>
            <a:endParaRPr lang="fr-FR" sz="1600" dirty="0">
              <a:solidFill>
                <a:schemeClr val="bg2"/>
              </a:solidFill>
              <a:latin typeface="Euphemia" pitchFamily="34" charset="0"/>
              <a:ea typeface="Helvetica" charset="0"/>
              <a:cs typeface="Helvetica" charset="0"/>
              <a:sym typeface="Helvetica" charset="0"/>
            </a:endParaRPr>
          </a:p>
        </p:txBody>
      </p:sp>
    </p:spTree>
    <p:extLst>
      <p:ext uri="{BB962C8B-B14F-4D97-AF65-F5344CB8AC3E}">
        <p14:creationId xmlns:p14="http://schemas.microsoft.com/office/powerpoint/2010/main" val="2840708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568952" cy="508241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endParaRPr dirty="0">
              <a:latin typeface="Euphemia"/>
              <a:ea typeface="Euphemia"/>
              <a:cs typeface="Euphemia"/>
              <a:sym typeface="Euphemia"/>
            </a:endParaRPr>
          </a:p>
          <a:p>
            <a:pPr lvl="2" algn="just">
              <a:spcBef>
                <a:spcPts val="3200"/>
              </a:spcBef>
              <a:buFont typeface="Arial" pitchFamily="34" charset="0"/>
              <a:buChar char="•"/>
            </a:pPr>
            <a:r>
              <a:rPr lang="fr-FR" sz="2400" dirty="0">
                <a:solidFill>
                  <a:schemeClr val="bg2"/>
                </a:solidFill>
                <a:latin typeface="Euphemia" pitchFamily="34" charset="0"/>
              </a:rPr>
              <a:t>Le nom comprend le nom de famille et les prénoms (max 4) art. 53 C.c.Q.</a:t>
            </a:r>
          </a:p>
          <a:p>
            <a:pPr lvl="2" algn="just">
              <a:spcBef>
                <a:spcPts val="3200"/>
              </a:spcBef>
              <a:buFont typeface="Arial" pitchFamily="34" charset="0"/>
              <a:buChar char="•"/>
            </a:pPr>
            <a:r>
              <a:rPr lang="fr-FR" sz="2400" dirty="0">
                <a:solidFill>
                  <a:schemeClr val="bg2"/>
                </a:solidFill>
                <a:latin typeface="Euphemia" pitchFamily="34" charset="0"/>
              </a:rPr>
              <a:t>Le nom de famille s’acquiert à la naissance et il est attribué à chaque individu en raison de sa filiation</a:t>
            </a:r>
          </a:p>
          <a:p>
            <a:pPr lvl="2" algn="just">
              <a:spcBef>
                <a:spcPts val="3200"/>
              </a:spcBef>
              <a:buFont typeface="Arial" pitchFamily="34" charset="0"/>
              <a:buChar char="•"/>
            </a:pPr>
            <a:r>
              <a:rPr lang="fr-FR" sz="2400" dirty="0">
                <a:solidFill>
                  <a:schemeClr val="bg2"/>
                </a:solidFill>
                <a:latin typeface="Euphemia" pitchFamily="34" charset="0"/>
              </a:rPr>
              <a:t>L’enfant porte le nom attribué à l’acte de naissance suite à la déclaration faîte par les parents</a:t>
            </a:r>
          </a:p>
          <a:p>
            <a:pPr lvl="2" algn="just">
              <a:spcBef>
                <a:spcPts val="3200"/>
              </a:spcBef>
            </a:pPr>
            <a:endParaRPr lang="fr-FR" sz="1200" dirty="0">
              <a:solidFill>
                <a:schemeClr val="bg2"/>
              </a:solidFill>
              <a:latin typeface="Euphemia" pitchFamily="34" charset="0"/>
            </a:endParaRPr>
          </a:p>
          <a:p>
            <a:pPr marL="349232" lvl="1" indent="-122232" algn="just">
              <a:lnSpc>
                <a:spcPct val="80000"/>
              </a:lnSpc>
              <a:buClr>
                <a:srgbClr val="FFFFFF"/>
              </a:buClr>
              <a:buSzPct val="69000"/>
              <a:defRPr>
                <a:solidFill>
                  <a:srgbClr val="000000"/>
                </a:solidFill>
              </a:defRPr>
            </a:pPr>
            <a:endParaRPr sz="3100" dirty="0">
              <a:latin typeface="Euphemia"/>
              <a:ea typeface="Euphemia"/>
              <a:cs typeface="Euphemia"/>
              <a:sym typeface="Euphemia"/>
            </a:endParaRPr>
          </a:p>
        </p:txBody>
      </p:sp>
    </p:spTree>
    <p:extLst>
      <p:ext uri="{BB962C8B-B14F-4D97-AF65-F5344CB8AC3E}">
        <p14:creationId xmlns:p14="http://schemas.microsoft.com/office/powerpoint/2010/main" val="175931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13893" y="1197601"/>
            <a:ext cx="8352928" cy="437965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177579" lvl="5" indent="-891579" algn="just">
              <a:lnSpc>
                <a:spcPct val="80000"/>
              </a:lnSpc>
              <a:buClr>
                <a:srgbClr val="FFFFFF"/>
              </a:buClr>
              <a:buSzPct val="60000"/>
              <a:defRPr>
                <a:solidFill>
                  <a:srgbClr val="000000"/>
                </a:solidFill>
              </a:defRPr>
            </a:pPr>
            <a:endParaRPr sz="1600" dirty="0">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i) Attribution du nom - étapes :</a:t>
            </a:r>
          </a:p>
          <a:p>
            <a:pPr marL="349232" lvl="1" indent="-122232" algn="just">
              <a:lnSpc>
                <a:spcPct val="80000"/>
              </a:lnSpc>
              <a:buClr>
                <a:srgbClr val="FFFFFF"/>
              </a:buClr>
              <a:buSzPct val="69000"/>
              <a:defRPr>
                <a:solidFill>
                  <a:srgbClr val="000000"/>
                </a:solidFill>
              </a:defRPr>
            </a:pPr>
            <a:endParaRPr lang="fr-CA" sz="3100" dirty="0">
              <a:solidFill>
                <a:schemeClr val="bg2"/>
              </a:solidFill>
              <a:latin typeface="Euphemia"/>
              <a:ea typeface="Euphemia"/>
              <a:cs typeface="Euphemia"/>
              <a:sym typeface="Euphemia"/>
            </a:endParaRPr>
          </a:p>
          <a:p>
            <a:pPr marL="349232" lvl="1" indent="-122232" algn="just">
              <a:lnSpc>
                <a:spcPct val="80000"/>
              </a:lnSpc>
              <a:spcAft>
                <a:spcPts val="1000"/>
              </a:spcAf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Le médecin ou la sage-femme remplit le formulaire constat de naissance et l’envoie au DEC; </a:t>
            </a:r>
          </a:p>
          <a:p>
            <a:pPr marL="349232" lvl="1" indent="-122232" algn="just">
              <a:lnSpc>
                <a:spcPct val="80000"/>
              </a:lnSpc>
              <a:spcAft>
                <a:spcPts val="1000"/>
              </a:spcAf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Déclaration de naissance (30 jours) remplie par les parents;</a:t>
            </a:r>
          </a:p>
          <a:p>
            <a:pPr marL="349232" lvl="1" indent="-122232" algn="just">
              <a:lnSpc>
                <a:spcPct val="80000"/>
              </a:lnSpc>
              <a:spcAft>
                <a:spcPts val="1000"/>
              </a:spcAf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Réception d’une lettre du DEC </a:t>
            </a:r>
            <a:r>
              <a:rPr lang="fr-CA" sz="2400" dirty="0">
                <a:solidFill>
                  <a:schemeClr val="bg2"/>
                </a:solidFill>
              </a:rPr>
              <a:t>confirmant l'inscription de la naissance de l’enfant au registre de l'état civil du Québec.</a:t>
            </a:r>
          </a:p>
          <a:p>
            <a:pPr marL="349232" lvl="1" indent="-122232" algn="just">
              <a:lnSpc>
                <a:spcPct val="80000"/>
              </a:lnSpc>
              <a:spcAft>
                <a:spcPts val="1000"/>
              </a:spcAft>
              <a:buClr>
                <a:srgbClr val="FFFFFF"/>
              </a:buClr>
              <a:buSzPct val="69000"/>
              <a:defRPr>
                <a:solidFill>
                  <a:srgbClr val="000000"/>
                </a:solidFill>
              </a:defRPr>
            </a:pPr>
            <a:r>
              <a:rPr lang="fr-FR" sz="2400" dirty="0">
                <a:solidFill>
                  <a:schemeClr val="bg2"/>
                </a:solidFill>
                <a:latin typeface="Euphemia" pitchFamily="34" charset="0"/>
              </a:rPr>
              <a:t>- (art. 50, 108 et 115 </a:t>
            </a:r>
            <a:r>
              <a:rPr lang="fr-FR" sz="2400" dirty="0" err="1">
                <a:solidFill>
                  <a:schemeClr val="bg2"/>
                </a:solidFill>
                <a:latin typeface="Euphemia" pitchFamily="34" charset="0"/>
              </a:rPr>
              <a:t>C.c.Q</a:t>
            </a:r>
            <a:r>
              <a:rPr lang="fr-FR" sz="2400" dirty="0">
                <a:solidFill>
                  <a:schemeClr val="bg2"/>
                </a:solidFill>
                <a:latin typeface="Euphemia" pitchFamily="34" charset="0"/>
              </a:rPr>
              <a:t>.)</a:t>
            </a:r>
            <a:endParaRPr lang="fr-CA" sz="2400"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3628666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568952" cy="393338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chemeClr val="bg2"/>
                </a:solidFill>
                <a:latin typeface="Euphemia UCAS"/>
                <a:ea typeface="Euphemia UCAS"/>
                <a:cs typeface="Euphemia UCAS"/>
                <a:sym typeface="Euphemia UCAS"/>
              </a:rPr>
              <a:t>a) Nom</a:t>
            </a:r>
            <a:endParaRPr dirty="0">
              <a:solidFill>
                <a:schemeClr val="bg2"/>
              </a:solidFill>
              <a:latin typeface="Euphemia"/>
              <a:ea typeface="Euphemia"/>
              <a:cs typeface="Euphemia"/>
              <a:sym typeface="Euphemia"/>
            </a:endParaRPr>
          </a:p>
          <a:p>
            <a:pPr>
              <a:spcBef>
                <a:spcPts val="3200"/>
              </a:spcBef>
            </a:pPr>
            <a:r>
              <a:rPr lang="fr-FR" sz="3600" dirty="0">
                <a:solidFill>
                  <a:schemeClr val="bg2"/>
                </a:solidFill>
                <a:latin typeface="Comic Sans MS" pitchFamily="66" charset="0"/>
              </a:rPr>
              <a:t>Options possibles (art. 51 </a:t>
            </a:r>
            <a:r>
              <a:rPr lang="fr-FR" sz="3600" dirty="0" err="1">
                <a:solidFill>
                  <a:schemeClr val="bg2"/>
                </a:solidFill>
                <a:latin typeface="Comic Sans MS" pitchFamily="66" charset="0"/>
              </a:rPr>
              <a:t>C.c.Q</a:t>
            </a:r>
            <a:r>
              <a:rPr lang="fr-FR" sz="3600" dirty="0">
                <a:solidFill>
                  <a:schemeClr val="bg2"/>
                </a:solidFill>
                <a:latin typeface="Comic Sans MS" pitchFamily="66" charset="0"/>
              </a:rPr>
              <a:t>.)</a:t>
            </a:r>
          </a:p>
          <a:p>
            <a:pPr marL="358775" lvl="2">
              <a:spcBef>
                <a:spcPts val="3200"/>
              </a:spcBef>
              <a:buFont typeface="Arial" pitchFamily="34" charset="0"/>
              <a:buChar char="•"/>
            </a:pPr>
            <a:r>
              <a:rPr lang="fr-FR" sz="3200" dirty="0">
                <a:solidFill>
                  <a:schemeClr val="bg2"/>
                </a:solidFill>
                <a:latin typeface="Comic Sans MS" pitchFamily="66" charset="0"/>
              </a:rPr>
              <a:t>Nom de famille du père: Talbot</a:t>
            </a:r>
            <a:endParaRPr lang="fr-FR" sz="4000" dirty="0">
              <a:solidFill>
                <a:schemeClr val="bg2"/>
              </a:solidFill>
              <a:latin typeface="Comic Sans MS" pitchFamily="66" charset="0"/>
            </a:endParaRPr>
          </a:p>
          <a:p>
            <a:pPr marL="358775">
              <a:spcBef>
                <a:spcPts val="3200"/>
              </a:spcBef>
              <a:buFont typeface="Arial" pitchFamily="34" charset="0"/>
              <a:buChar char="•"/>
            </a:pPr>
            <a:r>
              <a:rPr lang="fr-FR" sz="3200" dirty="0">
                <a:solidFill>
                  <a:schemeClr val="bg2"/>
                </a:solidFill>
                <a:latin typeface="Comic Sans MS" pitchFamily="66" charset="0"/>
              </a:rPr>
              <a:t>Nom de famille de la mère: Roy</a:t>
            </a:r>
            <a:endParaRPr lang="fr-FR" sz="1400" dirty="0">
              <a:solidFill>
                <a:schemeClr val="bg2"/>
              </a:solidFill>
              <a:latin typeface="Comic Sans MS" pitchFamily="66" charset="0"/>
            </a:endParaRPr>
          </a:p>
          <a:p>
            <a:pPr marL="349232" lvl="1" indent="-122232" algn="just">
              <a:lnSpc>
                <a:spcPct val="80000"/>
              </a:lnSpc>
              <a:buClr>
                <a:srgbClr val="FFFFFF"/>
              </a:buClr>
              <a:buSzPct val="69000"/>
              <a:defRPr>
                <a:solidFill>
                  <a:srgbClr val="000000"/>
                </a:solidFill>
              </a:defRPr>
            </a:pPr>
            <a:endParaRPr sz="3100"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322324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F4B981C3-27F7-F8B6-2399-2DEFFFC59634}"/>
              </a:ext>
            </a:extLst>
          </p:cNvPr>
          <p:cNvSpPr>
            <a:spLocks noGrp="1"/>
          </p:cNvSpPr>
          <p:nvPr>
            <p:ph type="body" idx="1"/>
          </p:nvPr>
        </p:nvSpPr>
        <p:spPr>
          <a:xfrm>
            <a:off x="829430" y="2420888"/>
            <a:ext cx="7579286" cy="3047727"/>
          </a:xfrm>
        </p:spPr>
        <p:txBody>
          <a:bodyPr/>
          <a:lstStyle/>
          <a:p>
            <a:r>
              <a:rPr lang="fr-CA" sz="3200" dirty="0">
                <a:latin typeface="Comic Sans MS" panose="030F0702030302020204" pitchFamily="66" charset="0"/>
              </a:rPr>
              <a:t>Possibilités pour le enfants</a:t>
            </a:r>
          </a:p>
          <a:p>
            <a:endParaRPr lang="fr-CA" dirty="0">
              <a:latin typeface="Comic Sans MS" panose="030F0702030302020204" pitchFamily="66" charset="0"/>
            </a:endParaRPr>
          </a:p>
          <a:p>
            <a:pPr marL="285750" indent="-285750">
              <a:buFont typeface="Arial" panose="020B0604020202020204" pitchFamily="34" charset="0"/>
              <a:buChar char="•"/>
            </a:pPr>
            <a:endParaRPr lang="fr-CA" sz="2400" dirty="0">
              <a:latin typeface="Comic Sans MS" panose="030F0702030302020204" pitchFamily="66" charset="0"/>
            </a:endParaRPr>
          </a:p>
          <a:p>
            <a:pPr marL="285750" indent="-285750">
              <a:buFont typeface="Arial" panose="020B0604020202020204" pitchFamily="34" charset="0"/>
              <a:buChar char="•"/>
            </a:pPr>
            <a:r>
              <a:rPr lang="fr-CA" sz="2400" dirty="0">
                <a:latin typeface="Comic Sans MS" panose="030F0702030302020204" pitchFamily="66" charset="0"/>
              </a:rPr>
              <a:t>Roy</a:t>
            </a:r>
          </a:p>
          <a:p>
            <a:pPr marL="285750" indent="-285750">
              <a:buFont typeface="Arial" panose="020B0604020202020204" pitchFamily="34" charset="0"/>
              <a:buChar char="•"/>
            </a:pPr>
            <a:r>
              <a:rPr lang="fr-CA" sz="2400" dirty="0">
                <a:latin typeface="Comic Sans MS" panose="030F0702030302020204" pitchFamily="66" charset="0"/>
              </a:rPr>
              <a:t>Talbot</a:t>
            </a:r>
          </a:p>
          <a:p>
            <a:pPr marL="285750" indent="-285750">
              <a:buFont typeface="Arial" panose="020B0604020202020204" pitchFamily="34" charset="0"/>
              <a:buChar char="•"/>
            </a:pPr>
            <a:r>
              <a:rPr lang="fr-CA" sz="2400" dirty="0">
                <a:latin typeface="Comic Sans MS" panose="030F0702030302020204" pitchFamily="66" charset="0"/>
              </a:rPr>
              <a:t>Roy-Talbot</a:t>
            </a:r>
          </a:p>
          <a:p>
            <a:pPr marL="285750" indent="-285750">
              <a:buFont typeface="Arial" panose="020B0604020202020204" pitchFamily="34" charset="0"/>
              <a:buChar char="•"/>
            </a:pPr>
            <a:r>
              <a:rPr lang="fr-CA" sz="2400" dirty="0">
                <a:latin typeface="Comic Sans MS" panose="030F0702030302020204" pitchFamily="66" charset="0"/>
              </a:rPr>
              <a:t>Talbot-Roy</a:t>
            </a:r>
          </a:p>
        </p:txBody>
      </p:sp>
    </p:spTree>
    <p:extLst>
      <p:ext uri="{BB962C8B-B14F-4D97-AF65-F5344CB8AC3E}">
        <p14:creationId xmlns:p14="http://schemas.microsoft.com/office/powerpoint/2010/main" val="8759104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107504" y="1416145"/>
            <a:ext cx="8568952" cy="181587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200400" lvl="5" indent="-914400" algn="just">
              <a:lnSpc>
                <a:spcPct val="80000"/>
              </a:lnSpc>
              <a:buClr>
                <a:srgbClr val="FFFFFF"/>
              </a:buClr>
              <a:buSzPct val="60000"/>
              <a:defRPr>
                <a:solidFill>
                  <a:srgbClr val="000000"/>
                </a:solidFill>
              </a:defRPr>
            </a:pPr>
            <a:r>
              <a:rPr lang="fr-CA" sz="4600" dirty="0">
                <a:solidFill>
                  <a:schemeClr val="bg2"/>
                </a:solidFill>
                <a:latin typeface="Euphemia UCAS"/>
                <a:ea typeface="Euphemia UCAS"/>
                <a:cs typeface="Euphemia UCAS"/>
                <a:sym typeface="Euphemia UCAS"/>
              </a:rPr>
              <a:t>a) Nom</a:t>
            </a:r>
          </a:p>
          <a:p>
            <a:pPr marL="3200400" lvl="5" indent="-914400" algn="just">
              <a:lnSpc>
                <a:spcPct val="80000"/>
              </a:lnSpc>
              <a:buClr>
                <a:srgbClr val="FFFFFF"/>
              </a:buClr>
              <a:buSzPct val="60000"/>
              <a:buAutoNum type="alphaLcParenR"/>
              <a:defRPr>
                <a:solidFill>
                  <a:srgbClr val="000000"/>
                </a:solidFill>
              </a:defRPr>
            </a:pPr>
            <a:endParaRPr lang="fr-CA" sz="3000" dirty="0">
              <a:solidFill>
                <a:schemeClr val="bg2"/>
              </a:solidFill>
              <a:latin typeface="Euphemia UCAS"/>
              <a:ea typeface="Euphemia UCAS"/>
              <a:cs typeface="Euphemia UCAS"/>
              <a:sym typeface="Euphemia UCAS"/>
            </a:endParaRPr>
          </a:p>
          <a:p>
            <a:pPr marL="531813" lvl="3" algn="just">
              <a:lnSpc>
                <a:spcPct val="80000"/>
              </a:lnSpc>
              <a:buClr>
                <a:srgbClr val="FFFFFF"/>
              </a:buClr>
              <a:buSzPct val="60000"/>
              <a:defRPr>
                <a:solidFill>
                  <a:srgbClr val="000000"/>
                </a:solidFill>
              </a:defRPr>
            </a:pPr>
            <a:r>
              <a:rPr lang="fr-FR" sz="3200" dirty="0">
                <a:solidFill>
                  <a:schemeClr val="bg2"/>
                </a:solidFill>
                <a:latin typeface="Euphemia" pitchFamily="34" charset="0"/>
              </a:rPr>
              <a:t>Si les enfants Roy-Talbot ont des enfants avec un </a:t>
            </a:r>
            <a:r>
              <a:rPr lang="fr-FR" sz="3200" dirty="0" err="1">
                <a:solidFill>
                  <a:schemeClr val="bg2"/>
                </a:solidFill>
                <a:latin typeface="Euphemia" pitchFamily="34" charset="0"/>
              </a:rPr>
              <a:t>Giguère</a:t>
            </a:r>
            <a:r>
              <a:rPr lang="fr-FR" sz="3200" dirty="0">
                <a:solidFill>
                  <a:schemeClr val="bg2"/>
                </a:solidFill>
                <a:latin typeface="Euphemia" pitchFamily="34" charset="0"/>
              </a:rPr>
              <a:t>:</a:t>
            </a:r>
            <a:endParaRPr lang="fr-CA" sz="3200" dirty="0">
              <a:solidFill>
                <a:schemeClr val="bg2"/>
              </a:solidFill>
              <a:latin typeface="Euphemia" pitchFamily="34" charset="0"/>
              <a:ea typeface="Euphemia"/>
              <a:cs typeface="Euphemia"/>
              <a:sym typeface="Euphemia UCAS"/>
            </a:endParaRPr>
          </a:p>
        </p:txBody>
      </p:sp>
      <p:sp>
        <p:nvSpPr>
          <p:cNvPr id="5" name="ZoneTexte 4"/>
          <p:cNvSpPr txBox="1"/>
          <p:nvPr/>
        </p:nvSpPr>
        <p:spPr>
          <a:xfrm>
            <a:off x="1043608" y="3212976"/>
            <a:ext cx="7344816" cy="42165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spAutoFit/>
          </a:bodyPr>
          <a:lstStyle/>
          <a:p>
            <a:pPr marL="381000" lvl="5">
              <a:spcBef>
                <a:spcPts val="3200"/>
              </a:spcBef>
              <a:buFont typeface="Arial" pitchFamily="34" charset="0"/>
              <a:buChar char="•"/>
            </a:pPr>
            <a:r>
              <a:rPr lang="fr-FR" dirty="0" err="1">
                <a:solidFill>
                  <a:schemeClr val="bg2"/>
                </a:solidFill>
                <a:latin typeface="Euphemia" pitchFamily="34" charset="0"/>
              </a:rPr>
              <a:t>Giguère</a:t>
            </a:r>
            <a:r>
              <a:rPr lang="fr-FR" dirty="0">
                <a:solidFill>
                  <a:schemeClr val="bg2"/>
                </a:solidFill>
                <a:latin typeface="Euphemia" pitchFamily="34" charset="0"/>
              </a:rPr>
              <a:t>-Roy</a:t>
            </a:r>
          </a:p>
          <a:p>
            <a:pPr marL="381000" lvl="5">
              <a:spcBef>
                <a:spcPts val="3200"/>
              </a:spcBef>
              <a:buFont typeface="Arial" pitchFamily="34" charset="0"/>
              <a:buChar char="•"/>
            </a:pPr>
            <a:r>
              <a:rPr lang="fr-FR" dirty="0" err="1">
                <a:solidFill>
                  <a:schemeClr val="bg2"/>
                </a:solidFill>
                <a:latin typeface="Euphemia" pitchFamily="34" charset="0"/>
              </a:rPr>
              <a:t>Giguère</a:t>
            </a:r>
            <a:r>
              <a:rPr lang="fr-FR" dirty="0">
                <a:solidFill>
                  <a:schemeClr val="bg2"/>
                </a:solidFill>
                <a:latin typeface="Euphemia" pitchFamily="34" charset="0"/>
              </a:rPr>
              <a:t>-Talbot</a:t>
            </a:r>
          </a:p>
          <a:p>
            <a:pPr marL="381000" lvl="5">
              <a:spcBef>
                <a:spcPts val="3200"/>
              </a:spcBef>
              <a:buFont typeface="Arial" pitchFamily="34" charset="0"/>
              <a:buChar char="•"/>
            </a:pPr>
            <a:endParaRPr lang="fr-FR" dirty="0">
              <a:solidFill>
                <a:schemeClr val="bg2"/>
              </a:solidFill>
              <a:latin typeface="Euphemia" pitchFamily="34" charset="0"/>
            </a:endParaRPr>
          </a:p>
          <a:p>
            <a:pPr marL="381000" lvl="5">
              <a:spcBef>
                <a:spcPts val="3200"/>
              </a:spcBef>
              <a:buFont typeface="Arial" pitchFamily="34" charset="0"/>
              <a:buChar char="•"/>
            </a:pPr>
            <a:endParaRPr lang="fr-FR" dirty="0">
              <a:solidFill>
                <a:schemeClr val="bg2"/>
              </a:solidFill>
              <a:latin typeface="Euphemia" pitchFamily="34" charset="0"/>
            </a:endParaRPr>
          </a:p>
          <a:p>
            <a:pPr marL="381000" lvl="5">
              <a:spcBef>
                <a:spcPts val="3200"/>
              </a:spcBef>
              <a:buFont typeface="Arial" pitchFamily="34" charset="0"/>
              <a:buChar char="•"/>
            </a:pPr>
            <a:endParaRPr lang="fr-FR" dirty="0">
              <a:solidFill>
                <a:schemeClr val="bg2"/>
              </a:solidFill>
              <a:latin typeface="Euphemia" pitchFamily="34" charset="0"/>
            </a:endParaRPr>
          </a:p>
          <a:p>
            <a:pPr marL="381000" lvl="5">
              <a:spcBef>
                <a:spcPts val="3200"/>
              </a:spcBef>
              <a:buFont typeface="Arial" pitchFamily="34" charset="0"/>
              <a:buChar char="•"/>
            </a:pPr>
            <a:endParaRPr lang="fr-FR" dirty="0">
              <a:solidFill>
                <a:schemeClr val="bg2"/>
              </a:solidFill>
              <a:latin typeface="Euphemia" pitchFamily="34" charset="0"/>
            </a:endParaRPr>
          </a:p>
          <a:p>
            <a:pPr marL="381000" lvl="5">
              <a:spcBef>
                <a:spcPts val="3200"/>
              </a:spcBef>
              <a:buFont typeface="Arial" pitchFamily="34" charset="0"/>
              <a:buChar char="•"/>
            </a:pPr>
            <a:r>
              <a:rPr lang="fr-FR" dirty="0">
                <a:solidFill>
                  <a:schemeClr val="bg2"/>
                </a:solidFill>
                <a:latin typeface="Euphemia" pitchFamily="34" charset="0"/>
              </a:rPr>
              <a:t>Talbot-Roy</a:t>
            </a:r>
          </a:p>
          <a:p>
            <a:pPr marL="381000" lvl="5">
              <a:spcBef>
                <a:spcPts val="3200"/>
              </a:spcBef>
              <a:buFont typeface="Arial" pitchFamily="34" charset="0"/>
              <a:buChar char="•"/>
            </a:pPr>
            <a:r>
              <a:rPr lang="fr-FR" dirty="0">
                <a:solidFill>
                  <a:schemeClr val="bg2"/>
                </a:solidFill>
                <a:latin typeface="Euphemia" pitchFamily="34" charset="0"/>
              </a:rPr>
              <a:t>Roy-</a:t>
            </a:r>
            <a:r>
              <a:rPr lang="fr-FR" dirty="0" err="1">
                <a:solidFill>
                  <a:schemeClr val="bg2"/>
                </a:solidFill>
                <a:latin typeface="Euphemia" pitchFamily="34" charset="0"/>
              </a:rPr>
              <a:t>Giguère</a:t>
            </a:r>
            <a:endParaRPr lang="fr-FR" dirty="0">
              <a:solidFill>
                <a:schemeClr val="bg2"/>
              </a:solidFill>
              <a:latin typeface="Euphemia" pitchFamily="34" charset="0"/>
            </a:endParaRPr>
          </a:p>
          <a:p>
            <a:pPr marL="381000" lvl="5">
              <a:spcBef>
                <a:spcPts val="3200"/>
              </a:spcBef>
              <a:buFont typeface="Arial" pitchFamily="34" charset="0"/>
              <a:buChar char="•"/>
            </a:pPr>
            <a:r>
              <a:rPr lang="fr-FR" dirty="0">
                <a:solidFill>
                  <a:schemeClr val="bg2"/>
                </a:solidFill>
                <a:latin typeface="Euphemia" pitchFamily="34" charset="0"/>
              </a:rPr>
              <a:t>Talbot-</a:t>
            </a:r>
            <a:r>
              <a:rPr lang="fr-FR" dirty="0" err="1">
                <a:solidFill>
                  <a:schemeClr val="bg2"/>
                </a:solidFill>
                <a:latin typeface="Euphemia" pitchFamily="34" charset="0"/>
              </a:rPr>
              <a:t>Giguère</a:t>
            </a:r>
            <a:endParaRPr lang="fr-FR" dirty="0">
              <a:solidFill>
                <a:schemeClr val="bg2"/>
              </a:solidFill>
              <a:latin typeface="Euphemia" pitchFamily="34" charset="0"/>
            </a:endParaRPr>
          </a:p>
          <a:p>
            <a:pPr marL="3177579" lvl="5" indent="-891579" algn="just">
              <a:buClr>
                <a:srgbClr val="FFFFFF"/>
              </a:buClr>
              <a:buSzPct val="60000"/>
              <a:buAutoNum type="alphaLcParenR"/>
              <a:defRPr>
                <a:solidFill>
                  <a:srgbClr val="000000"/>
                </a:solidFill>
              </a:defRPr>
            </a:pPr>
            <a:endParaRPr lang="fr-FR"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endParaRPr lang="fr-FR" sz="3100" dirty="0">
              <a:solidFill>
                <a:schemeClr val="bg2"/>
              </a:solidFill>
              <a:latin typeface="Euphemia"/>
              <a:ea typeface="Euphemia"/>
              <a:cs typeface="Euphemia"/>
              <a:sym typeface="Euphemia"/>
            </a:endParaRPr>
          </a:p>
          <a:p>
            <a:pPr marL="0" marR="0" indent="0" algn="l" defTabSz="914400" rtl="0" fontAlgn="auto" latinLnBrk="1" hangingPunct="0">
              <a:lnSpc>
                <a:spcPct val="100000"/>
              </a:lnSpc>
              <a:spcBef>
                <a:spcPts val="0"/>
              </a:spcBef>
              <a:spcAft>
                <a:spcPts val="0"/>
              </a:spcAft>
              <a:buClrTx/>
              <a:buSzTx/>
              <a:buFontTx/>
              <a:buNone/>
              <a:tabLst/>
            </a:pPr>
            <a:endParaRPr kumimoji="0" lang="fr-CA" sz="1800" b="0" i="0" u="none" strike="noStrike" cap="none" spc="0" normalizeH="0" baseline="0" dirty="0">
              <a:ln>
                <a:noFill/>
              </a:ln>
              <a:solidFill>
                <a:srgbClr val="514843"/>
              </a:solidFill>
              <a:effectLst/>
              <a:uFillTx/>
              <a:latin typeface="+mj-lt"/>
              <a:ea typeface="+mj-ea"/>
              <a:cs typeface="+mj-cs"/>
              <a:sym typeface="Helvetica"/>
            </a:endParaRPr>
          </a:p>
        </p:txBody>
      </p:sp>
    </p:spTree>
    <p:extLst>
      <p:ext uri="{BB962C8B-B14F-4D97-AF65-F5344CB8AC3E}">
        <p14:creationId xmlns:p14="http://schemas.microsoft.com/office/powerpoint/2010/main" val="3131154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107504" y="1416145"/>
            <a:ext cx="8568952" cy="467204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200400" lvl="5" indent="-914400" algn="just">
              <a:lnSpc>
                <a:spcPct val="80000"/>
              </a:lnSpc>
              <a:buClr>
                <a:srgbClr val="FFFFFF"/>
              </a:buClr>
              <a:buSzPct val="60000"/>
              <a:defRPr>
                <a:solidFill>
                  <a:srgbClr val="000000"/>
                </a:solidFill>
              </a:defRPr>
            </a:pPr>
            <a:r>
              <a:rPr lang="fr-CA" sz="4600" dirty="0">
                <a:solidFill>
                  <a:schemeClr val="bg2"/>
                </a:solidFill>
                <a:latin typeface="Euphemia UCAS"/>
                <a:ea typeface="Euphemia UCAS"/>
                <a:cs typeface="Euphemia UCAS"/>
                <a:sym typeface="Euphemia UCAS"/>
              </a:rPr>
              <a:t>a) Nom</a:t>
            </a:r>
          </a:p>
          <a:p>
            <a:pPr marL="3200400" lvl="5" indent="-914400" algn="just">
              <a:lnSpc>
                <a:spcPct val="80000"/>
              </a:lnSpc>
              <a:buClr>
                <a:srgbClr val="FFFFFF"/>
              </a:buClr>
              <a:buSzPct val="60000"/>
              <a:defRPr>
                <a:solidFill>
                  <a:srgbClr val="000000"/>
                </a:solidFill>
              </a:defRPr>
            </a:pPr>
            <a:endParaRPr lang="fr-CA" sz="3600" dirty="0">
              <a:solidFill>
                <a:schemeClr val="bg2"/>
              </a:solidFill>
              <a:latin typeface="Euphemia UCAS"/>
              <a:ea typeface="Euphemia UCAS"/>
              <a:cs typeface="Euphemia UCAS"/>
              <a:sym typeface="Euphemia UCAS"/>
            </a:endParaRPr>
          </a:p>
          <a:p>
            <a:pPr marL="625475" lvl="5" indent="-17463" algn="just">
              <a:lnSpc>
                <a:spcPct val="80000"/>
              </a:lnSpc>
              <a:buClr>
                <a:srgbClr val="FFFFFF"/>
              </a:buClr>
              <a:buSzPct val="60000"/>
              <a:buFont typeface="Wingdings" pitchFamily="2" charset="2"/>
              <a:buChar char="§"/>
              <a:defRPr>
                <a:solidFill>
                  <a:srgbClr val="000000"/>
                </a:solidFill>
              </a:defRPr>
            </a:pPr>
            <a:r>
              <a:rPr lang="fr-CA" sz="3600" dirty="0">
                <a:solidFill>
                  <a:schemeClr val="bg2"/>
                </a:solidFill>
                <a:latin typeface="Euphemia UCAS"/>
                <a:ea typeface="Euphemia UCAS"/>
                <a:cs typeface="Euphemia UCAS"/>
                <a:sym typeface="Euphemia UCAS"/>
              </a:rPr>
              <a:t>- Désaccord sur le choix:</a:t>
            </a:r>
          </a:p>
          <a:p>
            <a:pPr marL="1168400" lvl="5"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1249363" lvl="5" indent="-17463" algn="just">
              <a:lnSpc>
                <a:spcPct val="80000"/>
              </a:lnSpc>
              <a:buClr>
                <a:srgbClr val="FFFFFF"/>
              </a:buClr>
              <a:buSzPct val="60000"/>
              <a:buFont typeface="Wingdings" pitchFamily="2" charset="2"/>
              <a:buChar char="§"/>
              <a:defRPr>
                <a:solidFill>
                  <a:srgbClr val="000000"/>
                </a:solidFill>
              </a:defRPr>
            </a:pPr>
            <a:r>
              <a:rPr lang="fr-CA" sz="2800" dirty="0">
                <a:solidFill>
                  <a:schemeClr val="bg2"/>
                </a:solidFill>
                <a:latin typeface="Euphemia UCAS"/>
                <a:ea typeface="Euphemia UCAS"/>
                <a:cs typeface="Euphemia UCAS"/>
                <a:sym typeface="Euphemia UCAS"/>
              </a:rPr>
              <a:t>- Art. 52 </a:t>
            </a:r>
            <a:r>
              <a:rPr lang="fr-CA" sz="2800" dirty="0" err="1">
                <a:solidFill>
                  <a:schemeClr val="bg2"/>
                </a:solidFill>
                <a:latin typeface="Euphemia UCAS"/>
                <a:ea typeface="Euphemia UCAS"/>
                <a:cs typeface="Euphemia UCAS"/>
                <a:sym typeface="Euphemia UCAS"/>
              </a:rPr>
              <a:t>C.c.Q</a:t>
            </a:r>
            <a:r>
              <a:rPr lang="fr-CA" sz="2800" dirty="0">
                <a:solidFill>
                  <a:schemeClr val="bg2"/>
                </a:solidFill>
                <a:latin typeface="Euphemia UCAS"/>
                <a:ea typeface="Euphemia UCAS"/>
                <a:cs typeface="Euphemia UCAS"/>
                <a:sym typeface="Euphemia UCAS"/>
              </a:rPr>
              <a:t>.</a:t>
            </a:r>
          </a:p>
          <a:p>
            <a:pPr marL="890588" lvl="5"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890588" lvl="8" indent="-17463" algn="just">
              <a:lnSpc>
                <a:spcPct val="80000"/>
              </a:lnSpc>
              <a:buClr>
                <a:srgbClr val="FFFFFF"/>
              </a:buClr>
              <a:buSzPct val="60000"/>
              <a:buFont typeface="Wingdings" pitchFamily="2" charset="2"/>
              <a:buChar char="§"/>
              <a:defRPr>
                <a:solidFill>
                  <a:srgbClr val="000000"/>
                </a:solidFill>
              </a:defRPr>
            </a:pPr>
            <a:r>
              <a:rPr lang="fr-CA" sz="2800" dirty="0">
                <a:solidFill>
                  <a:schemeClr val="bg2"/>
                </a:solidFill>
                <a:latin typeface="Euphemia UCAS"/>
                <a:ea typeface="Euphemia UCAS"/>
                <a:cs typeface="Euphemia UCAS"/>
                <a:sym typeface="Euphemia UCAS"/>
              </a:rPr>
              <a:t>- Nom de famille: </a:t>
            </a:r>
          </a:p>
          <a:p>
            <a:pPr marL="890588" lvl="8" indent="-17463" algn="just">
              <a:lnSpc>
                <a:spcPct val="80000"/>
              </a:lnSpc>
              <a:buClr>
                <a:srgbClr val="FFFFFF"/>
              </a:buClr>
              <a:buSzPct val="60000"/>
              <a:buFont typeface="Wingdings" pitchFamily="2" charset="2"/>
              <a:buChar char="§"/>
              <a:defRPr>
                <a:solidFill>
                  <a:srgbClr val="000000"/>
                </a:solidFill>
              </a:defRPr>
            </a:pPr>
            <a:r>
              <a:rPr lang="fr-FR" sz="2800" dirty="0">
                <a:solidFill>
                  <a:schemeClr val="bg2"/>
                </a:solidFill>
                <a:latin typeface="Euphemia" pitchFamily="34" charset="0"/>
              </a:rPr>
              <a:t>le directeur de l’état civil attribue un nom composé de deux parties provenant l’une d’un et l’autre de l’autre parent.</a:t>
            </a:r>
          </a:p>
          <a:p>
            <a:pPr marL="1249363" lvl="8"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3200400" lvl="5" indent="-914400" algn="just">
              <a:lnSpc>
                <a:spcPct val="80000"/>
              </a:lnSpc>
              <a:buClr>
                <a:srgbClr val="FFFFFF"/>
              </a:buClr>
              <a:buSzPct val="60000"/>
              <a:buAutoNum type="alphaLcParenR"/>
              <a:defRPr>
                <a:solidFill>
                  <a:srgbClr val="000000"/>
                </a:solidFill>
              </a:defRPr>
            </a:pPr>
            <a:endParaRPr lang="fr-CA" sz="3000" dirty="0">
              <a:solidFill>
                <a:schemeClr val="bg2"/>
              </a:solidFill>
              <a:latin typeface="Euphemia UCAS"/>
              <a:ea typeface="Euphemia UCAS"/>
              <a:cs typeface="Euphemia UCAS"/>
              <a:sym typeface="Euphemia UCAS"/>
            </a:endParaRPr>
          </a:p>
        </p:txBody>
      </p:sp>
    </p:spTree>
    <p:extLst>
      <p:ext uri="{BB962C8B-B14F-4D97-AF65-F5344CB8AC3E}">
        <p14:creationId xmlns:p14="http://schemas.microsoft.com/office/powerpoint/2010/main" val="3789014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186066" y="9908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lang="fr-CA" sz="5400">
                <a:solidFill>
                  <a:srgbClr val="FFFFFF"/>
                </a:solidFill>
              </a:rPr>
              <a:t>Présentation</a:t>
            </a:r>
          </a:p>
        </p:txBody>
      </p:sp>
      <p:sp>
        <p:nvSpPr>
          <p:cNvPr id="93" name="Shape 93"/>
          <p:cNvSpPr/>
          <p:nvPr/>
        </p:nvSpPr>
        <p:spPr>
          <a:xfrm>
            <a:off x="35496" y="1510566"/>
            <a:ext cx="8951338" cy="379180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177579" lvl="5" indent="-891579">
              <a:lnSpc>
                <a:spcPct val="80000"/>
              </a:lnSpc>
              <a:buClr>
                <a:srgbClr val="FFFFFF"/>
              </a:buClr>
              <a:buSzPct val="60000"/>
              <a:defRPr>
                <a:solidFill>
                  <a:srgbClr val="000000"/>
                </a:solidFill>
              </a:defRPr>
            </a:pPr>
            <a:r>
              <a:rPr sz="4600" dirty="0">
                <a:solidFill>
                  <a:srgbClr val="514843"/>
                </a:solidFill>
                <a:latin typeface="Euphemia UCAS"/>
                <a:ea typeface="Euphemia UCAS"/>
                <a:cs typeface="Euphemia UCAS"/>
                <a:sym typeface="Euphemia UCAS"/>
              </a:rPr>
              <a:t>Syllabus</a:t>
            </a:r>
            <a:endParaRPr dirty="0">
              <a:latin typeface="Euphemia"/>
              <a:ea typeface="Euphemia"/>
              <a:cs typeface="Euphemia"/>
              <a:sym typeface="Euphemia"/>
            </a:endParaRPr>
          </a:p>
          <a:p>
            <a:pPr marL="349232" lvl="1" indent="-122232">
              <a:lnSpc>
                <a:spcPct val="80000"/>
              </a:lnSpc>
              <a:buClr>
                <a:srgbClr val="FFFFFF"/>
              </a:buClr>
              <a:buSzPct val="69000"/>
              <a:buFont typeface="Helvetica"/>
              <a:buChar char="–"/>
              <a:defRPr>
                <a:solidFill>
                  <a:srgbClr val="000000"/>
                </a:solidFill>
              </a:defRPr>
            </a:pPr>
            <a:endParaRPr sz="3100" dirty="0">
              <a:latin typeface="Euphemia"/>
              <a:ea typeface="Euphemia"/>
              <a:cs typeface="Euphemia"/>
              <a:sym typeface="Euphemia"/>
            </a:endParaRPr>
          </a:p>
          <a:p>
            <a:pPr marL="495272" lvl="2">
              <a:lnSpc>
                <a:spcPct val="80000"/>
              </a:lnSpc>
              <a:buClr>
                <a:srgbClr val="FFFFFF"/>
              </a:buClr>
              <a:buSzPct val="75000"/>
              <a:defRPr>
                <a:solidFill>
                  <a:srgbClr val="000000"/>
                </a:solidFill>
              </a:defRPr>
            </a:pPr>
            <a:r>
              <a:rPr lang="fr-CA" sz="3600" dirty="0">
                <a:solidFill>
                  <a:srgbClr val="514843"/>
                </a:solidFill>
                <a:latin typeface="Euphemia UCAS"/>
                <a:ea typeface="Euphemia UCAS"/>
                <a:cs typeface="Euphemia UCAS"/>
                <a:sym typeface="Euphemia UCAS"/>
              </a:rPr>
              <a:t>Documents obligatoires: </a:t>
            </a:r>
            <a:endParaRPr lang="fr-CA" dirty="0">
              <a:latin typeface="Euphemia"/>
              <a:ea typeface="Euphemia"/>
              <a:cs typeface="Euphemia"/>
              <a:sym typeface="Euphemia"/>
            </a:endParaRPr>
          </a:p>
          <a:p>
            <a:pPr marL="650840" lvl="2" indent="-155567">
              <a:buClr>
                <a:srgbClr val="FFFFFF"/>
              </a:buClr>
              <a:buSzPct val="75000"/>
              <a:buFont typeface="Helvetica"/>
              <a:buChar char="•"/>
              <a:defRPr>
                <a:solidFill>
                  <a:srgbClr val="000000"/>
                </a:solidFill>
              </a:defRPr>
            </a:pPr>
            <a:endParaRPr lang="fr-CA" sz="1000" dirty="0">
              <a:latin typeface="Euphemia"/>
              <a:ea typeface="Euphemia"/>
              <a:cs typeface="Euphemia"/>
              <a:sym typeface="Euphemia"/>
            </a:endParaRPr>
          </a:p>
          <a:p>
            <a:pPr marL="925483" lvl="2" indent="-430209">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Code civil du Québec</a:t>
            </a:r>
            <a:endParaRPr lang="fr-CA" dirty="0">
              <a:latin typeface="Euphemia"/>
              <a:ea typeface="Euphemia"/>
              <a:cs typeface="Euphemia"/>
              <a:sym typeface="Euphemia"/>
            </a:endParaRPr>
          </a:p>
          <a:p>
            <a:pPr marL="925483" lvl="2" indent="-430209">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Code de procédure civile du Québec</a:t>
            </a:r>
            <a:endParaRPr lang="fr-CA" dirty="0">
              <a:latin typeface="Euphemia"/>
              <a:ea typeface="Euphemia"/>
              <a:cs typeface="Euphemia"/>
              <a:sym typeface="Euphemia"/>
            </a:endParaRPr>
          </a:p>
          <a:p>
            <a:pPr marL="925483" lvl="2" indent="-430209">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Loi sur le divorce  (L.R.C. (1985) ch. 3)</a:t>
            </a:r>
            <a:endParaRPr lang="fr-CA" dirty="0">
              <a:latin typeface="Euphemia"/>
              <a:ea typeface="Euphemia"/>
              <a:cs typeface="Euphemia"/>
              <a:sym typeface="Euphemia"/>
            </a:endParaRPr>
          </a:p>
          <a:p>
            <a:pPr marL="925483" lvl="2" indent="-430209">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Loi concernant le droit interdisant le mariage entre personnes apparentées, (L.C. 1990, ch. 46)</a:t>
            </a:r>
            <a:endParaRPr lang="fr-CA" dirty="0">
              <a:latin typeface="Euphemia"/>
              <a:ea typeface="Euphemia"/>
              <a:cs typeface="Euphemia"/>
              <a:sym typeface="Euphem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107504" y="1416145"/>
            <a:ext cx="8568952" cy="433656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200400" lvl="5" indent="-914400" algn="just">
              <a:lnSpc>
                <a:spcPct val="80000"/>
              </a:lnSpc>
              <a:buClr>
                <a:srgbClr val="FFFFFF"/>
              </a:buClr>
              <a:buSzPct val="60000"/>
              <a:defRPr>
                <a:solidFill>
                  <a:srgbClr val="000000"/>
                </a:solidFill>
              </a:defRPr>
            </a:pPr>
            <a:r>
              <a:rPr lang="fr-CA" sz="4600" dirty="0">
                <a:solidFill>
                  <a:schemeClr val="bg2"/>
                </a:solidFill>
                <a:latin typeface="Euphemia UCAS"/>
                <a:ea typeface="Euphemia UCAS"/>
                <a:cs typeface="Euphemia UCAS"/>
                <a:sym typeface="Euphemia UCAS"/>
              </a:rPr>
              <a:t>a) Prénom</a:t>
            </a:r>
          </a:p>
          <a:p>
            <a:pPr marL="3200400" lvl="5" indent="-914400" algn="just">
              <a:lnSpc>
                <a:spcPct val="80000"/>
              </a:lnSpc>
              <a:buClr>
                <a:srgbClr val="FFFFFF"/>
              </a:buClr>
              <a:buSzPct val="60000"/>
              <a:defRPr>
                <a:solidFill>
                  <a:srgbClr val="000000"/>
                </a:solidFill>
              </a:defRPr>
            </a:pPr>
            <a:endParaRPr lang="fr-CA" sz="3600" dirty="0">
              <a:solidFill>
                <a:schemeClr val="bg2"/>
              </a:solidFill>
              <a:latin typeface="Euphemia UCAS"/>
              <a:ea typeface="Euphemia UCAS"/>
              <a:cs typeface="Euphemia UCAS"/>
              <a:sym typeface="Euphemia UCAS"/>
            </a:endParaRPr>
          </a:p>
          <a:p>
            <a:pPr marL="625475" lvl="5" indent="-17463" algn="just">
              <a:lnSpc>
                <a:spcPct val="80000"/>
              </a:lnSpc>
              <a:buClr>
                <a:srgbClr val="FFFFFF"/>
              </a:buClr>
              <a:buSzPct val="60000"/>
              <a:buFont typeface="Wingdings" pitchFamily="2" charset="2"/>
              <a:buChar char="§"/>
              <a:defRPr>
                <a:solidFill>
                  <a:srgbClr val="000000"/>
                </a:solidFill>
              </a:defRPr>
            </a:pPr>
            <a:r>
              <a:rPr lang="fr-CA" sz="3600" dirty="0">
                <a:solidFill>
                  <a:schemeClr val="bg2"/>
                </a:solidFill>
                <a:latin typeface="Euphemia UCAS"/>
                <a:ea typeface="Euphemia UCAS"/>
                <a:cs typeface="Euphemia UCAS"/>
                <a:sym typeface="Euphemia UCAS"/>
              </a:rPr>
              <a:t>- Désaccord sur le choix:</a:t>
            </a:r>
          </a:p>
          <a:p>
            <a:pPr marL="1168400" lvl="5"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1249363" lvl="5" indent="-17463" algn="just">
              <a:lnSpc>
                <a:spcPct val="80000"/>
              </a:lnSpc>
              <a:buClr>
                <a:srgbClr val="FFFFFF"/>
              </a:buClr>
              <a:buSzPct val="60000"/>
              <a:buFont typeface="Wingdings" pitchFamily="2" charset="2"/>
              <a:buChar char="§"/>
              <a:defRPr>
                <a:solidFill>
                  <a:srgbClr val="000000"/>
                </a:solidFill>
              </a:defRPr>
            </a:pPr>
            <a:r>
              <a:rPr lang="fr-CA" sz="2800" dirty="0">
                <a:solidFill>
                  <a:schemeClr val="bg2"/>
                </a:solidFill>
                <a:latin typeface="Euphemia UCAS"/>
                <a:ea typeface="Euphemia UCAS"/>
                <a:cs typeface="Euphemia UCAS"/>
                <a:sym typeface="Euphemia UCAS"/>
              </a:rPr>
              <a:t>- Art. 52 </a:t>
            </a:r>
            <a:r>
              <a:rPr lang="fr-CA" sz="2800" dirty="0" err="1">
                <a:solidFill>
                  <a:schemeClr val="bg2"/>
                </a:solidFill>
                <a:latin typeface="Euphemia UCAS"/>
                <a:ea typeface="Euphemia UCAS"/>
                <a:cs typeface="Euphemia UCAS"/>
                <a:sym typeface="Euphemia UCAS"/>
              </a:rPr>
              <a:t>C.c.Q</a:t>
            </a:r>
            <a:r>
              <a:rPr lang="fr-CA" sz="2800" dirty="0">
                <a:solidFill>
                  <a:schemeClr val="bg2"/>
                </a:solidFill>
                <a:latin typeface="Euphemia UCAS"/>
                <a:ea typeface="Euphemia UCAS"/>
                <a:cs typeface="Euphemia UCAS"/>
                <a:sym typeface="Euphemia UCAS"/>
              </a:rPr>
              <a:t>.</a:t>
            </a:r>
          </a:p>
          <a:p>
            <a:pPr marL="890588" lvl="5"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890588" lvl="8" indent="-17463" algn="just">
              <a:lnSpc>
                <a:spcPct val="80000"/>
              </a:lnSpc>
              <a:buClr>
                <a:srgbClr val="FFFFFF"/>
              </a:buClr>
              <a:buSzPct val="60000"/>
              <a:buFont typeface="Wingdings" pitchFamily="2" charset="2"/>
              <a:buChar char="§"/>
              <a:defRPr>
                <a:solidFill>
                  <a:srgbClr val="000000"/>
                </a:solidFill>
              </a:defRPr>
            </a:pPr>
            <a:r>
              <a:rPr lang="fr-CA" sz="2800" dirty="0">
                <a:solidFill>
                  <a:schemeClr val="bg2"/>
                </a:solidFill>
                <a:latin typeface="Euphemia UCAS"/>
                <a:ea typeface="Euphemia UCAS"/>
                <a:cs typeface="Euphemia UCAS"/>
                <a:sym typeface="Euphemia UCAS"/>
              </a:rPr>
              <a:t>- Prénom: </a:t>
            </a:r>
          </a:p>
          <a:p>
            <a:pPr marL="890588" lvl="8" indent="-17463" algn="just">
              <a:lnSpc>
                <a:spcPct val="80000"/>
              </a:lnSpc>
              <a:buClr>
                <a:srgbClr val="FFFFFF"/>
              </a:buClr>
              <a:buSzPct val="60000"/>
              <a:buFont typeface="Wingdings" pitchFamily="2" charset="2"/>
              <a:buChar char="§"/>
              <a:defRPr>
                <a:solidFill>
                  <a:srgbClr val="000000"/>
                </a:solidFill>
              </a:defRPr>
            </a:pPr>
            <a:r>
              <a:rPr lang="fr-CA" sz="2800" dirty="0">
                <a:solidFill>
                  <a:schemeClr val="bg2"/>
                </a:solidFill>
                <a:latin typeface="Euphemia" pitchFamily="34" charset="0"/>
              </a:rPr>
              <a:t>le DEC attribue 2 prénoms au choix des parents</a:t>
            </a:r>
          </a:p>
          <a:p>
            <a:pPr marL="1249363" lvl="8" indent="-17463" algn="just">
              <a:lnSpc>
                <a:spcPct val="80000"/>
              </a:lnSpc>
              <a:buClr>
                <a:srgbClr val="FFFFFF"/>
              </a:buClr>
              <a:buSzPct val="60000"/>
              <a:buFont typeface="Wingdings" pitchFamily="2" charset="2"/>
              <a:buChar char="§"/>
              <a:defRPr>
                <a:solidFill>
                  <a:srgbClr val="000000"/>
                </a:solidFill>
              </a:defRPr>
            </a:pPr>
            <a:endParaRPr lang="fr-CA" sz="2800" dirty="0">
              <a:solidFill>
                <a:schemeClr val="bg2"/>
              </a:solidFill>
              <a:latin typeface="Euphemia UCAS"/>
              <a:ea typeface="Euphemia UCAS"/>
              <a:cs typeface="Euphemia UCAS"/>
              <a:sym typeface="Euphemia UCAS"/>
            </a:endParaRPr>
          </a:p>
          <a:p>
            <a:pPr marL="3200400" lvl="5" indent="-914400" algn="just">
              <a:lnSpc>
                <a:spcPct val="80000"/>
              </a:lnSpc>
              <a:buClr>
                <a:srgbClr val="FFFFFF"/>
              </a:buClr>
              <a:buSzPct val="60000"/>
              <a:buAutoNum type="alphaLcParenR"/>
              <a:defRPr>
                <a:solidFill>
                  <a:srgbClr val="000000"/>
                </a:solidFill>
              </a:defRPr>
            </a:pPr>
            <a:endParaRPr lang="fr-CA" sz="3000" dirty="0">
              <a:solidFill>
                <a:schemeClr val="bg2"/>
              </a:solidFill>
              <a:latin typeface="Euphemia UCAS"/>
              <a:ea typeface="Euphemia UCAS"/>
              <a:cs typeface="Euphemia UCAS"/>
              <a:sym typeface="Euphemia UCAS"/>
            </a:endParaRPr>
          </a:p>
        </p:txBody>
      </p:sp>
    </p:spTree>
    <p:extLst>
      <p:ext uri="{BB962C8B-B14F-4D97-AF65-F5344CB8AC3E}">
        <p14:creationId xmlns:p14="http://schemas.microsoft.com/office/powerpoint/2010/main" val="3335368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464126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177579" lvl="5" indent="-891579" algn="just">
              <a:lnSpc>
                <a:spcPct val="80000"/>
              </a:lnSpc>
              <a:buClr>
                <a:srgbClr val="FFFFFF"/>
              </a:buClr>
              <a:buSzPct val="60000"/>
              <a:defRPr>
                <a:solidFill>
                  <a:srgbClr val="000000"/>
                </a:solidFill>
              </a:defRPr>
            </a:pPr>
            <a:endParaRPr sz="1600" dirty="0">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ii) Contestation par le DEC du nom:</a:t>
            </a:r>
          </a:p>
          <a:p>
            <a:pPr marL="349232" lvl="1" indent="-122232" algn="just">
              <a:lnSpc>
                <a:spcPct val="80000"/>
              </a:lnSpc>
              <a:buClr>
                <a:srgbClr val="FFFFFF"/>
              </a:buClr>
              <a:buSzPct val="69000"/>
              <a:defRPr>
                <a:solidFill>
                  <a:srgbClr val="000000"/>
                </a:solidFill>
              </a:defRPr>
            </a:pPr>
            <a:endParaRPr lang="fr-CA" sz="1600" b="1" dirty="0">
              <a:solidFill>
                <a:schemeClr val="bg2"/>
              </a:solidFill>
              <a:latin typeface="Euphemia"/>
              <a:ea typeface="Euphemia"/>
              <a:cs typeface="Euphemia"/>
              <a:sym typeface="Euphemia"/>
            </a:endParaRPr>
          </a:p>
          <a:p>
            <a:pPr marL="349232" lvl="1" indent="-122232" algn="just">
              <a:lnSpc>
                <a:spcPct val="150000"/>
              </a:lnSpc>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Art. 54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r>
              <a:rPr lang="fr-CA" sz="2000" dirty="0">
                <a:solidFill>
                  <a:schemeClr val="bg2"/>
                </a:solidFill>
                <a:latin typeface="Euphemia"/>
                <a:ea typeface="Euphemia"/>
                <a:cs typeface="Euphemia"/>
                <a:sym typeface="Euphemia"/>
              </a:rPr>
              <a:t>	</a:t>
            </a:r>
          </a:p>
          <a:p>
            <a:pPr marL="349232" lvl="1" indent="-122232" algn="just">
              <a:lnSpc>
                <a:spcPct val="150000"/>
              </a:lnSpc>
              <a:buClr>
                <a:srgbClr val="FFFFFF"/>
              </a:buClr>
              <a:buSzPct val="69000"/>
              <a:defRPr>
                <a:solidFill>
                  <a:srgbClr val="000000"/>
                </a:solidFill>
              </a:defRPr>
            </a:pPr>
            <a:r>
              <a:rPr lang="fr-CA" sz="2000" dirty="0">
                <a:solidFill>
                  <a:schemeClr val="bg2"/>
                </a:solidFill>
                <a:latin typeface="Euphemia"/>
                <a:ea typeface="Euphemia"/>
                <a:cs typeface="Euphemia"/>
                <a:sym typeface="Euphemia"/>
              </a:rPr>
              <a:t>- Motifs: noms inusités qui prêtent au ridicule ou qui pourraient déconsidéré l’enfant ;</a:t>
            </a:r>
          </a:p>
          <a:p>
            <a:pPr marL="349232" lvl="1" indent="-122232" algn="just">
              <a:lnSpc>
                <a:spcPct val="150000"/>
              </a:lnSpc>
              <a:buClr>
                <a:srgbClr val="FFFFFF"/>
              </a:buClr>
              <a:buSzPct val="69000"/>
              <a:defRPr>
                <a:solidFill>
                  <a:srgbClr val="000000"/>
                </a:solidFill>
              </a:defRPr>
            </a:pPr>
            <a:r>
              <a:rPr lang="fr-CA" sz="2000" dirty="0">
                <a:solidFill>
                  <a:schemeClr val="bg2"/>
                </a:solidFill>
                <a:latin typeface="Euphemia"/>
                <a:ea typeface="Euphemia"/>
                <a:cs typeface="Euphemia"/>
                <a:sym typeface="Euphemia"/>
              </a:rPr>
              <a:t>- DEC demande aux parents de changer le nom ;</a:t>
            </a:r>
          </a:p>
          <a:p>
            <a:pPr marL="349232" lvl="1" indent="-122232" algn="just">
              <a:lnSpc>
                <a:spcPct val="150000"/>
              </a:lnSpc>
              <a:buClr>
                <a:srgbClr val="FFFFFF"/>
              </a:buClr>
              <a:buSzPct val="69000"/>
              <a:defRPr>
                <a:solidFill>
                  <a:srgbClr val="000000"/>
                </a:solidFill>
              </a:defRPr>
            </a:pPr>
            <a:r>
              <a:rPr lang="fr-CA" sz="2000" dirty="0">
                <a:solidFill>
                  <a:schemeClr val="bg2"/>
                </a:solidFill>
                <a:latin typeface="Euphemia"/>
                <a:ea typeface="Euphemia"/>
                <a:cs typeface="Euphemia"/>
                <a:sym typeface="Euphemia"/>
              </a:rPr>
              <a:t>- En cas de refus des parents, DEC avise le Procureur général du Québec qui peu saisir le tribunal ;</a:t>
            </a:r>
            <a:endParaRPr lang="fr-CA" sz="3100"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31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320803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387952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177579" lvl="5" indent="-891579" algn="just">
              <a:lnSpc>
                <a:spcPct val="80000"/>
              </a:lnSpc>
              <a:buClr>
                <a:srgbClr val="FFFFFF"/>
              </a:buClr>
              <a:buSzPct val="60000"/>
              <a:defRPr>
                <a:solidFill>
                  <a:srgbClr val="000000"/>
                </a:solidFill>
              </a:defRPr>
            </a:pPr>
            <a:endParaRPr sz="1600" dirty="0">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iii) Nom d’emprunt/ pseudonyme:</a:t>
            </a:r>
          </a:p>
          <a:p>
            <a:pPr marL="349232" lvl="1" indent="-122232" algn="just">
              <a:lnSpc>
                <a:spcPct val="80000"/>
              </a:lnSpc>
              <a:buClr>
                <a:srgbClr val="FFFFFF"/>
              </a:buClr>
              <a:buSzPct val="69000"/>
              <a:defRPr>
                <a:solidFill>
                  <a:srgbClr val="000000"/>
                </a:solidFill>
              </a:defRPr>
            </a:pPr>
            <a:endParaRPr lang="fr-CA" sz="1600" b="1" dirty="0">
              <a:solidFill>
                <a:schemeClr val="bg2"/>
              </a:solidFill>
              <a:latin typeface="Euphemia"/>
              <a:ea typeface="Euphemia"/>
              <a:cs typeface="Euphemia"/>
              <a:sym typeface="Euphemia"/>
            </a:endParaRPr>
          </a:p>
          <a:p>
            <a:pPr marL="349232" lvl="1" indent="-122232" algn="just">
              <a:lnSpc>
                <a:spcPct val="150000"/>
              </a:lnSpc>
              <a:buClr>
                <a:srgbClr val="FFFFFF"/>
              </a:buClr>
              <a:buSzPct val="69000"/>
              <a:defRPr>
                <a:solidFill>
                  <a:srgbClr val="000000"/>
                </a:solidFill>
              </a:defRPr>
            </a:pPr>
            <a:r>
              <a:rPr lang="fr-CA" sz="2000" dirty="0">
                <a:solidFill>
                  <a:schemeClr val="bg2"/>
                </a:solidFill>
                <a:latin typeface="Euphemia" pitchFamily="34" charset="0"/>
                <a:ea typeface="Euphemia"/>
                <a:cs typeface="Euphemia"/>
                <a:sym typeface="Euphemia"/>
              </a:rPr>
              <a:t>-</a:t>
            </a:r>
            <a:r>
              <a:rPr lang="fr-FR" sz="2000" dirty="0">
                <a:solidFill>
                  <a:schemeClr val="bg2"/>
                </a:solidFill>
                <a:latin typeface="Euphemia" pitchFamily="34" charset="0"/>
                <a:ea typeface="Helvetica" charset="0"/>
                <a:cs typeface="Helvetica" charset="0"/>
                <a:sym typeface="Helvetica" charset="0"/>
              </a:rPr>
              <a:t>Le pseudonyme est un faux nom que la personne se choisit elle-même pour s’en faire désigner à la place de son véritable nom dans l’exercice d’activités particulières. </a:t>
            </a:r>
            <a:endParaRPr lang="fr-FR" sz="2000" dirty="0">
              <a:solidFill>
                <a:schemeClr val="bg2"/>
              </a:solidFill>
              <a:latin typeface="Euphemia" pitchFamily="34" charset="0"/>
            </a:endParaRPr>
          </a:p>
          <a:p>
            <a:pPr marL="349232" lvl="1" indent="-122232" algn="just">
              <a:lnSpc>
                <a:spcPct val="150000"/>
              </a:lnSpc>
              <a:buClr>
                <a:srgbClr val="FFFFFF"/>
              </a:buClr>
              <a:buSzPct val="69000"/>
              <a:defRPr>
                <a:solidFill>
                  <a:srgbClr val="000000"/>
                </a:solidFill>
              </a:defRPr>
            </a:pPr>
            <a:endParaRPr lang="fr-CA" sz="3100"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31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005589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454893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177579" lvl="5" indent="-891579" algn="just">
              <a:lnSpc>
                <a:spcPct val="80000"/>
              </a:lnSpc>
              <a:buClr>
                <a:srgbClr val="FFFFFF"/>
              </a:buClr>
              <a:buSzPct val="60000"/>
              <a:defRPr>
                <a:solidFill>
                  <a:srgbClr val="000000"/>
                </a:solidFill>
              </a:defRPr>
            </a:pPr>
            <a:endParaRPr sz="1600" dirty="0">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Utilisation du nom:</a:t>
            </a:r>
          </a:p>
          <a:p>
            <a:pPr marL="349232" lvl="1" indent="-122232" algn="just">
              <a:lnSpc>
                <a:spcPct val="80000"/>
              </a:lnSpc>
              <a:buClr>
                <a:srgbClr val="FFFFFF"/>
              </a:buClr>
              <a:buSzPct val="69000"/>
              <a:defRPr>
                <a:solidFill>
                  <a:srgbClr val="000000"/>
                </a:solidFill>
              </a:defRPr>
            </a:pPr>
            <a:endParaRPr lang="fr-CA" sz="1600" b="1" dirty="0">
              <a:solidFill>
                <a:schemeClr val="bg2"/>
              </a:solidFill>
              <a:latin typeface="Euphemia"/>
              <a:ea typeface="Euphemia"/>
              <a:cs typeface="Euphemia"/>
              <a:sym typeface="Euphemia"/>
            </a:endParaRPr>
          </a:p>
          <a:p>
            <a:pPr marL="349232" lvl="1" indent="-122232" algn="just">
              <a:lnSpc>
                <a:spcPct val="150000"/>
              </a:lnSpc>
              <a:buClr>
                <a:srgbClr val="FFFFFF"/>
              </a:buClr>
              <a:buSzPct val="69000"/>
              <a:defRPr>
                <a:solidFill>
                  <a:srgbClr val="000000"/>
                </a:solidFill>
              </a:defRPr>
            </a:pPr>
            <a:r>
              <a:rPr lang="fr-CA" sz="2000" b="1" dirty="0">
                <a:solidFill>
                  <a:schemeClr val="bg2"/>
                </a:solidFill>
                <a:latin typeface="Euphemia" pitchFamily="34" charset="0"/>
                <a:ea typeface="Euphemia"/>
                <a:cs typeface="Euphemia"/>
                <a:sym typeface="Euphemia"/>
              </a:rPr>
              <a:t> - Cas de la femme mariée:</a:t>
            </a:r>
          </a:p>
          <a:p>
            <a:pPr marL="1168400" lvl="1" indent="-120650" algn="just">
              <a:lnSpc>
                <a:spcPct val="150000"/>
              </a:lnSpc>
              <a:buClr>
                <a:srgbClr val="FFFFFF"/>
              </a:buClr>
              <a:buSzPct val="69000"/>
              <a:defRPr>
                <a:solidFill>
                  <a:srgbClr val="000000"/>
                </a:solidFill>
              </a:defRPr>
            </a:pPr>
            <a:r>
              <a:rPr lang="fr-CA" sz="2000" dirty="0">
                <a:solidFill>
                  <a:schemeClr val="bg2"/>
                </a:solidFill>
                <a:latin typeface="Euphemia" pitchFamily="34" charset="0"/>
                <a:ea typeface="Euphemia"/>
                <a:cs typeface="Euphemia"/>
                <a:sym typeface="Euphemia"/>
              </a:rPr>
              <a:t>-	</a:t>
            </a:r>
            <a:r>
              <a:rPr lang="fr-FR" sz="2000" dirty="0">
                <a:solidFill>
                  <a:schemeClr val="bg2"/>
                </a:solidFill>
                <a:latin typeface="Euphemia" pitchFamily="34" charset="0"/>
                <a:ea typeface="Euphemia"/>
                <a:cs typeface="Helvetica" charset="0"/>
                <a:sym typeface="Helvetica" charset="0"/>
              </a:rPr>
              <a:t>L</a:t>
            </a:r>
            <a:r>
              <a:rPr lang="fr-FR" sz="2000" dirty="0">
                <a:solidFill>
                  <a:schemeClr val="bg2"/>
                </a:solidFill>
                <a:latin typeface="Euphemia" pitchFamily="34" charset="0"/>
                <a:ea typeface="Helvetica" charset="0"/>
                <a:cs typeface="Helvetica" charset="0"/>
                <a:sym typeface="Helvetica" charset="0"/>
              </a:rPr>
              <a:t>es femmes mariées avant le 1er avril 1981 peuvent continuer d’utiliser le nom de leur mari dans la vie civile. Depuis le 1er avril 1981, chacun des époux conserve en mariage, son nom (art. 393 </a:t>
            </a:r>
            <a:r>
              <a:rPr lang="fr-FR" sz="2000" dirty="0" err="1">
                <a:solidFill>
                  <a:schemeClr val="bg2"/>
                </a:solidFill>
                <a:latin typeface="Euphemia" pitchFamily="34" charset="0"/>
                <a:ea typeface="Helvetica" charset="0"/>
                <a:cs typeface="Helvetica" charset="0"/>
                <a:sym typeface="Helvetica" charset="0"/>
              </a:rPr>
              <a:t>C.c.Q</a:t>
            </a:r>
            <a:r>
              <a:rPr lang="fr-FR" sz="2000" dirty="0">
                <a:solidFill>
                  <a:schemeClr val="bg2"/>
                </a:solidFill>
                <a:latin typeface="Euphemia" pitchFamily="34" charset="0"/>
                <a:ea typeface="Helvetica" charset="0"/>
                <a:cs typeface="Helvetica" charset="0"/>
                <a:sym typeface="Helvetica" charset="0"/>
              </a:rPr>
              <a:t>.)</a:t>
            </a:r>
            <a:endParaRPr lang="fr-FR" sz="2000" dirty="0">
              <a:solidFill>
                <a:schemeClr val="bg2"/>
              </a:solidFill>
              <a:latin typeface="Euphemia" pitchFamily="34" charset="0"/>
            </a:endParaRPr>
          </a:p>
          <a:p>
            <a:pPr marL="349232" lvl="1" indent="-122232" algn="just">
              <a:lnSpc>
                <a:spcPct val="150000"/>
              </a:lnSpc>
              <a:buClr>
                <a:srgbClr val="FFFFFF"/>
              </a:buClr>
              <a:buSzPct val="69000"/>
              <a:defRPr>
                <a:solidFill>
                  <a:srgbClr val="000000"/>
                </a:solidFill>
              </a:defRPr>
            </a:pPr>
            <a:endParaRPr lang="fr-FR" sz="2000" dirty="0">
              <a:solidFill>
                <a:schemeClr val="bg2"/>
              </a:solidFill>
              <a:latin typeface="Euphemia" pitchFamily="34" charset="0"/>
            </a:endParaRPr>
          </a:p>
          <a:p>
            <a:pPr marL="349232" lvl="1" indent="-122232" algn="just">
              <a:lnSpc>
                <a:spcPct val="80000"/>
              </a:lnSpc>
              <a:buClr>
                <a:srgbClr val="FFFFFF"/>
              </a:buClr>
              <a:buSzPct val="69000"/>
              <a:defRPr>
                <a:solidFill>
                  <a:srgbClr val="000000"/>
                </a:solidFill>
              </a:defRPr>
            </a:pPr>
            <a:r>
              <a:rPr lang="fr-CA" sz="3100" dirty="0">
                <a:solidFill>
                  <a:schemeClr val="bg2"/>
                </a:solidFill>
                <a:latin typeface="Euphemia" pitchFamily="34" charset="0"/>
                <a:ea typeface="Euphemia"/>
                <a:cs typeface="Euphemia"/>
                <a:sym typeface="Euphemia"/>
              </a:rPr>
              <a:t>	</a:t>
            </a:r>
          </a:p>
        </p:txBody>
      </p:sp>
    </p:spTree>
    <p:extLst>
      <p:ext uri="{BB962C8B-B14F-4D97-AF65-F5344CB8AC3E}">
        <p14:creationId xmlns:p14="http://schemas.microsoft.com/office/powerpoint/2010/main" val="2619787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415498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177579" lvl="5" indent="-891579" algn="just">
              <a:lnSpc>
                <a:spcPct val="80000"/>
              </a:lnSpc>
              <a:buClr>
                <a:srgbClr val="FFFFFF"/>
              </a:buClr>
              <a:buSzPct val="60000"/>
              <a:defRPr>
                <a:solidFill>
                  <a:srgbClr val="000000"/>
                </a:solidFill>
              </a:defRPr>
            </a:pPr>
            <a:endParaRPr sz="1600" dirty="0">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iv) Changement de nom:</a:t>
            </a:r>
          </a:p>
          <a:p>
            <a:pPr marL="349232" lvl="1" indent="-122232" algn="just">
              <a:lnSpc>
                <a:spcPct val="80000"/>
              </a:lnSpc>
              <a:buClr>
                <a:srgbClr val="FFFFFF"/>
              </a:buClr>
              <a:buSzPct val="69000"/>
              <a:defRPr>
                <a:solidFill>
                  <a:srgbClr val="000000"/>
                </a:solidFill>
              </a:defRPr>
            </a:pPr>
            <a:endParaRPr lang="fr-CA" sz="3100" b="1" dirty="0">
              <a:solidFill>
                <a:schemeClr val="bg2"/>
              </a:solidFill>
              <a:latin typeface="Euphemia"/>
              <a:ea typeface="Euphemia"/>
              <a:cs typeface="Euphemia"/>
              <a:sym typeface="Euphemia"/>
            </a:endParaRPr>
          </a:p>
          <a:p>
            <a:pPr marL="1343025" lvl="1" indent="-120650" algn="just">
              <a:lnSpc>
                <a:spcPct val="150000"/>
              </a:lnSpc>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Art. 57 à 70 </a:t>
            </a:r>
            <a:r>
              <a:rPr lang="fr-CA" sz="1600" b="1" dirty="0" err="1">
                <a:solidFill>
                  <a:schemeClr val="bg2"/>
                </a:solidFill>
                <a:latin typeface="Euphemia"/>
                <a:ea typeface="Euphemia"/>
                <a:cs typeface="Euphemia"/>
                <a:sym typeface="Euphemia"/>
              </a:rPr>
              <a:t>C.c.Q</a:t>
            </a:r>
            <a:r>
              <a:rPr lang="fr-CA" sz="1600" b="1" dirty="0">
                <a:solidFill>
                  <a:schemeClr val="bg2"/>
                </a:solidFill>
                <a:latin typeface="Euphemia"/>
                <a:ea typeface="Euphemia"/>
                <a:cs typeface="Euphemia"/>
                <a:sym typeface="Euphemia"/>
              </a:rPr>
              <a:t>.</a:t>
            </a:r>
          </a:p>
          <a:p>
            <a:pPr marL="1343025" lvl="1" indent="-120650" algn="just">
              <a:lnSpc>
                <a:spcPct val="150000"/>
              </a:lnSpc>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Changement par voie administrative</a:t>
            </a:r>
          </a:p>
          <a:p>
            <a:pPr marL="1343025" lvl="1" indent="-120650" algn="just">
              <a:lnSpc>
                <a:spcPct val="150000"/>
              </a:lnSpc>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Changement par voie judiciaire</a:t>
            </a:r>
          </a:p>
          <a:p>
            <a:pPr marL="1343025" lvl="1" indent="-120650" algn="just">
              <a:lnSpc>
                <a:spcPct val="150000"/>
              </a:lnSpc>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Effets du changement de nom</a:t>
            </a:r>
          </a:p>
          <a:p>
            <a:pPr marL="1343025" lvl="1" indent="-120650" algn="just">
              <a:lnSpc>
                <a:spcPct val="150000"/>
              </a:lnSpc>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a:t>
            </a:r>
            <a:endParaRPr lang="fr-CA" sz="3100"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31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130010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464742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77579" lvl="5" indent="-891579" algn="just">
              <a:lnSpc>
                <a:spcPct val="80000"/>
              </a:lnSpc>
              <a:buClr>
                <a:srgbClr val="FFFFFF"/>
              </a:buClr>
              <a:buSzPct val="60000"/>
              <a:defRPr>
                <a:solidFill>
                  <a:srgbClr val="000000"/>
                </a:solidFill>
              </a:defRPr>
            </a:pPr>
            <a:r>
              <a:rPr lang="fr-CA" sz="4600" dirty="0">
                <a:solidFill>
                  <a:srgbClr val="514843"/>
                </a:solidFill>
                <a:latin typeface="Euphemia UCAS"/>
                <a:ea typeface="Euphemia UCAS"/>
                <a:cs typeface="Euphemia UCAS"/>
                <a:sym typeface="Euphemia UCAS"/>
              </a:rPr>
              <a:t>a) Nom</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iv) Changement de nom:</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Voies procédurales:</a:t>
            </a:r>
          </a:p>
          <a:p>
            <a:pPr marL="349232" lvl="1" indent="-122232" algn="just">
              <a:lnSpc>
                <a:spcPct val="80000"/>
              </a:lnSpc>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 Voie judiciaire (art. 65 </a:t>
            </a:r>
            <a:r>
              <a:rPr lang="fr-CA" sz="2400" b="1" dirty="0" err="1">
                <a:solidFill>
                  <a:schemeClr val="bg2"/>
                </a:solidFill>
                <a:latin typeface="Euphemia"/>
                <a:ea typeface="Euphemia"/>
                <a:cs typeface="Euphemia"/>
                <a:sym typeface="Euphemia"/>
              </a:rPr>
              <a:t>C.c.Q</a:t>
            </a:r>
            <a:r>
              <a:rPr lang="fr-CA" sz="2400" b="1" dirty="0">
                <a:solidFill>
                  <a:schemeClr val="bg2"/>
                </a:solidFill>
                <a:latin typeface="Euphemia"/>
                <a:ea typeface="Euphemia"/>
                <a:cs typeface="Euphemia"/>
                <a:sym typeface="Euphemia"/>
              </a:rPr>
              <a:t>.)</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Helvetica" charset="0"/>
                <a:cs typeface="Helvetica" charset="0"/>
                <a:sym typeface="Euphemia"/>
              </a:rPr>
              <a:t>		</a:t>
            </a:r>
            <a:r>
              <a:rPr lang="fr-CA" sz="2400" b="1" dirty="0">
                <a:solidFill>
                  <a:schemeClr val="bg2"/>
                </a:solidFill>
                <a:latin typeface="Euphemia"/>
                <a:ea typeface="Helvetica" charset="0"/>
                <a:cs typeface="Helvetica" charset="0"/>
                <a:sym typeface="Euphemia"/>
              </a:rPr>
              <a:t>- Motifs:</a:t>
            </a:r>
            <a:endParaRPr lang="fr-FR" sz="1600" dirty="0">
              <a:solidFill>
                <a:schemeClr val="tx1"/>
              </a:solidFill>
              <a:latin typeface="Euphemia" pitchFamily="34" charset="0"/>
              <a:ea typeface="Helvetica" charset="0"/>
              <a:cs typeface="Helvetica" charset="0"/>
              <a:sym typeface="Helvetica" charset="0"/>
            </a:endParaRPr>
          </a:p>
          <a:p>
            <a:pPr marL="1433513" lvl="3" indent="-290513" defTabSz="1300163">
              <a:buClr>
                <a:srgbClr val="A5AB81"/>
              </a:buClr>
              <a:buSzPct val="75000"/>
              <a:buFont typeface="Wingdings-Regular" charset="0"/>
              <a:buChar char="•"/>
            </a:pPr>
            <a:r>
              <a:rPr lang="fr-FR" sz="1600" dirty="0">
                <a:solidFill>
                  <a:schemeClr val="tx1"/>
                </a:solidFill>
                <a:latin typeface="Euphemia" pitchFamily="34" charset="0"/>
                <a:ea typeface="Helvetica" charset="0"/>
                <a:cs typeface="Helvetica" charset="0"/>
                <a:sym typeface="Helvetica" charset="0"/>
              </a:rPr>
              <a:t>changement dans la filiation</a:t>
            </a:r>
          </a:p>
          <a:p>
            <a:pPr marL="1433513" lvl="3" indent="-290513" defTabSz="1300163">
              <a:buClr>
                <a:srgbClr val="A5AB81"/>
              </a:buClr>
              <a:buSzPct val="75000"/>
              <a:buFont typeface="Wingdings-Regular" charset="0"/>
              <a:buChar char="•"/>
            </a:pPr>
            <a:r>
              <a:rPr lang="fr-FR" sz="1600" dirty="0">
                <a:solidFill>
                  <a:schemeClr val="tx1"/>
                </a:solidFill>
                <a:latin typeface="Euphemia" pitchFamily="34" charset="0"/>
                <a:ea typeface="Helvetica" charset="0"/>
                <a:cs typeface="Helvetica" charset="0"/>
                <a:sym typeface="Helvetica" charset="0"/>
              </a:rPr>
              <a:t>déchéance de l’autorité parentale</a:t>
            </a:r>
          </a:p>
          <a:p>
            <a:pPr marL="1433513" lvl="3" indent="-290513" defTabSz="1300163">
              <a:buClr>
                <a:srgbClr val="A5AB81"/>
              </a:buClr>
              <a:buSzPct val="75000"/>
              <a:buFont typeface="Wingdings-Regular" charset="0"/>
              <a:buChar char="•"/>
            </a:pPr>
            <a:r>
              <a:rPr lang="fr-FR" sz="1600" dirty="0">
                <a:solidFill>
                  <a:schemeClr val="tx1"/>
                </a:solidFill>
                <a:latin typeface="Euphemia" pitchFamily="34" charset="0"/>
                <a:ea typeface="Helvetica" charset="0"/>
                <a:cs typeface="Helvetica" charset="0"/>
                <a:sym typeface="Helvetica" charset="0"/>
              </a:rPr>
              <a:t>abandon par un des parents</a:t>
            </a:r>
            <a:endParaRPr lang="fr-FR" sz="1600" dirty="0">
              <a:solidFill>
                <a:schemeClr val="tx1"/>
              </a:solidFill>
              <a:latin typeface="Euphemia" pitchFamily="34" charset="0"/>
            </a:endParaRPr>
          </a:p>
          <a:p>
            <a:pPr marL="1343025" lvl="1" indent="-120650" algn="just">
              <a:buClr>
                <a:srgbClr val="FFFFFF"/>
              </a:buClr>
              <a:buSzPct val="69000"/>
              <a:defRPr>
                <a:solidFill>
                  <a:srgbClr val="000000"/>
                </a:solidFill>
              </a:defRPr>
            </a:pP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292414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556459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iv) Changement de nom:</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Voies procédurales:</a:t>
            </a:r>
          </a:p>
          <a:p>
            <a:pPr marL="349232" lvl="1" indent="-122232" algn="just">
              <a:lnSpc>
                <a:spcPct val="80000"/>
              </a:lnSpc>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609600" lvl="1" indent="-244475" defTabSz="1300163">
              <a:buClr>
                <a:srgbClr val="94B6D2"/>
              </a:buClr>
              <a:buSzPct val="70000"/>
              <a:buFont typeface="Wingdings2" charset="0"/>
              <a:buChar char="•"/>
            </a:pPr>
            <a:r>
              <a:rPr lang="fr-FR" dirty="0">
                <a:solidFill>
                  <a:schemeClr val="tx1"/>
                </a:solidFill>
                <a:latin typeface="Euphemia" pitchFamily="34" charset="0"/>
                <a:ea typeface="Helvetica" charset="0"/>
                <a:cs typeface="Helvetica" charset="0"/>
                <a:sym typeface="Helvetica" charset="0"/>
              </a:rPr>
              <a:t>Voie administrative (DEC)</a:t>
            </a:r>
          </a:p>
          <a:p>
            <a:pPr marL="609600" lvl="1" indent="-244475" defTabSz="1300163">
              <a:buClr>
                <a:srgbClr val="94B6D2"/>
              </a:buClr>
              <a:buSzPct val="70000"/>
              <a:buFont typeface="Wingdings2" charset="0"/>
              <a:buChar char="•"/>
            </a:pPr>
            <a:endParaRPr lang="fr-FR" dirty="0">
              <a:solidFill>
                <a:schemeClr val="tx1"/>
              </a:solidFill>
              <a:latin typeface="Euphemia" pitchFamily="34" charset="0"/>
              <a:ea typeface="Helvetica" charset="0"/>
              <a:cs typeface="Helvetica" charset="0"/>
              <a:sym typeface="Helvetica" charset="0"/>
            </a:endParaRPr>
          </a:p>
          <a:p>
            <a:pPr marL="898525" lvl="2" indent="-212725" defTabSz="1300163">
              <a:buClr>
                <a:srgbClr val="DD8047"/>
              </a:buClr>
              <a:buSzPct val="75000"/>
              <a:buFont typeface="Wingdings-Regular" charset="0"/>
              <a:buChar char="•"/>
            </a:pPr>
            <a:r>
              <a:rPr lang="fr-FR" dirty="0">
                <a:solidFill>
                  <a:schemeClr val="tx1"/>
                </a:solidFill>
                <a:latin typeface="Euphemia" pitchFamily="34" charset="0"/>
                <a:ea typeface="Helvetica" charset="0"/>
                <a:cs typeface="Helvetica" charset="0"/>
                <a:sym typeface="Helvetica" charset="0"/>
              </a:rPr>
              <a:t>motifs sérieux (art. 58 </a:t>
            </a:r>
            <a:r>
              <a:rPr lang="fr-FR" dirty="0" err="1">
                <a:solidFill>
                  <a:schemeClr val="tx1"/>
                </a:solidFill>
                <a:latin typeface="Euphemia" pitchFamily="34" charset="0"/>
                <a:ea typeface="Helvetica" charset="0"/>
                <a:cs typeface="Helvetica" charset="0"/>
                <a:sym typeface="Helvetica" charset="0"/>
              </a:rPr>
              <a:t>C.c.Q</a:t>
            </a:r>
            <a:r>
              <a:rPr lang="fr-FR" dirty="0">
                <a:solidFill>
                  <a:schemeClr val="tx1"/>
                </a:solidFill>
                <a:latin typeface="Euphemia" pitchFamily="34" charset="0"/>
                <a:ea typeface="Helvetica" charset="0"/>
                <a:cs typeface="Helvetica" charset="0"/>
                <a:sym typeface="Helvetica" charset="0"/>
              </a:rPr>
              <a:t>.)</a:t>
            </a:r>
          </a:p>
          <a:p>
            <a:pPr marL="1370013" lvl="3" indent="-227013" defTabSz="1300163">
              <a:buClr>
                <a:srgbClr val="A5AB81"/>
              </a:buClr>
              <a:buSzPct val="75000"/>
              <a:buFont typeface="Wingdings-Regular" charset="0"/>
              <a:buChar char="•"/>
            </a:pPr>
            <a:r>
              <a:rPr lang="fr-FR" dirty="0">
                <a:solidFill>
                  <a:schemeClr val="tx1"/>
                </a:solidFill>
                <a:latin typeface="Euphemia" pitchFamily="34" charset="0"/>
                <a:ea typeface="Helvetica" charset="0"/>
                <a:cs typeface="Helvetica" charset="0"/>
                <a:sym typeface="Helvetica" charset="0"/>
              </a:rPr>
              <a:t>nom utilisé ne correspond par à celui inscrit à l ’acte de naissance</a:t>
            </a:r>
          </a:p>
          <a:p>
            <a:pPr marL="1370013" lvl="3" indent="-227013" defTabSz="1300163">
              <a:buClr>
                <a:srgbClr val="A5AB81"/>
              </a:buClr>
              <a:buSzPct val="75000"/>
              <a:buFont typeface="Wingdings-Regular" charset="0"/>
              <a:buChar char="•"/>
            </a:pPr>
            <a:r>
              <a:rPr lang="fr-FR" dirty="0">
                <a:solidFill>
                  <a:schemeClr val="tx1"/>
                </a:solidFill>
                <a:latin typeface="Euphemia" pitchFamily="34" charset="0"/>
                <a:ea typeface="Helvetica" charset="0"/>
                <a:cs typeface="Helvetica" charset="0"/>
                <a:sym typeface="Helvetica" charset="0"/>
              </a:rPr>
              <a:t>nom d’origine étrangère trop difficile à prononcer</a:t>
            </a:r>
          </a:p>
          <a:p>
            <a:pPr marL="1370013" lvl="3" indent="-227013" defTabSz="1300163">
              <a:buClr>
                <a:srgbClr val="A5AB81"/>
              </a:buClr>
              <a:buSzPct val="75000"/>
              <a:buFont typeface="Wingdings-Regular" charset="0"/>
              <a:buChar char="•"/>
            </a:pPr>
            <a:r>
              <a:rPr lang="fr-FR" dirty="0">
                <a:solidFill>
                  <a:schemeClr val="tx1"/>
                </a:solidFill>
                <a:latin typeface="Euphemia" pitchFamily="34" charset="0"/>
                <a:ea typeface="Helvetica" charset="0"/>
                <a:cs typeface="Helvetica" charset="0"/>
                <a:sym typeface="Helvetica" charset="0"/>
              </a:rPr>
              <a:t>nom qui prête au ridicule ou frappé d’infamie</a:t>
            </a:r>
          </a:p>
          <a:p>
            <a:pPr marL="898525" lvl="2" indent="-212725" defTabSz="1300163">
              <a:buClr>
                <a:srgbClr val="DD8047"/>
              </a:buClr>
              <a:buSzPct val="75000"/>
              <a:buFont typeface="Wingdings-Regular" charset="0"/>
              <a:buChar char="•"/>
            </a:pPr>
            <a:r>
              <a:rPr lang="fr-FR" dirty="0">
                <a:solidFill>
                  <a:schemeClr val="tx1"/>
                </a:solidFill>
                <a:latin typeface="Euphemia" pitchFamily="34" charset="0"/>
                <a:ea typeface="Helvetica" charset="0"/>
                <a:cs typeface="Helvetica" charset="0"/>
                <a:sym typeface="Helvetica" charset="0"/>
              </a:rPr>
              <a:t>ajout du nom d ’un des parents mentionnés à l ’acte de naissance</a:t>
            </a:r>
            <a:endParaRPr lang="fr-FR" dirty="0">
              <a:solidFill>
                <a:schemeClr val="tx1"/>
              </a:solidFill>
              <a:latin typeface="Euphemia" pitchFamily="34" charset="0"/>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182758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282538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Substitution du prénom usuel</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art. 56.1 à 56.4 C.c.Q.</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58639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611560" y="2852936"/>
            <a:ext cx="7056784" cy="213596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La mention du sexe ou de genre</a:t>
            </a:r>
          </a:p>
          <a:p>
            <a:pPr marL="349232" lvl="1" indent="-122232" algn="just">
              <a:lnSpc>
                <a:spcPct val="80000"/>
              </a:lnSpc>
              <a:buClr>
                <a:srgbClr val="FFFFFF"/>
              </a:buClr>
              <a:buSzPct val="69000"/>
              <a:defRPr>
                <a:solidFill>
                  <a:srgbClr val="000000"/>
                </a:solidFill>
              </a:defRPr>
            </a:pPr>
            <a:r>
              <a:rPr kumimoji="0" lang="fr-CA" sz="2800" b="0" i="0" u="none" strike="noStrike" cap="none" spc="0" normalizeH="0" baseline="0" dirty="0">
                <a:ln>
                  <a:noFill/>
                </a:ln>
                <a:solidFill>
                  <a:srgbClr val="514843"/>
                </a:solidFill>
                <a:effectLst/>
                <a:uFillTx/>
                <a:latin typeface="+mj-lt"/>
                <a:ea typeface="+mj-ea"/>
                <a:cs typeface="+mj-cs"/>
                <a:sym typeface="Helvetica"/>
              </a:rPr>
              <a:t>		Art. 70.1 et </a:t>
            </a:r>
            <a:r>
              <a:rPr kumimoji="0" lang="fr-CA" sz="2800" b="0" i="0" u="none" strike="noStrike" cap="none" spc="0" normalizeH="0" baseline="0" dirty="0" err="1">
                <a:ln>
                  <a:noFill/>
                </a:ln>
                <a:solidFill>
                  <a:srgbClr val="514843"/>
                </a:solidFill>
                <a:effectLst/>
                <a:uFillTx/>
                <a:latin typeface="+mj-lt"/>
                <a:ea typeface="+mj-ea"/>
                <a:cs typeface="+mj-cs"/>
                <a:sym typeface="Helvetica"/>
              </a:rPr>
              <a:t>ss</a:t>
            </a:r>
            <a:r>
              <a:rPr kumimoji="0" lang="fr-CA" sz="2800" b="0" i="0" u="none" strike="noStrike" cap="none" spc="0" normalizeH="0" baseline="0" dirty="0">
                <a:ln>
                  <a:noFill/>
                </a:ln>
                <a:solidFill>
                  <a:srgbClr val="514843"/>
                </a:solidFill>
                <a:effectLst/>
                <a:uFillTx/>
                <a:latin typeface="+mj-lt"/>
                <a:ea typeface="+mj-ea"/>
                <a:cs typeface="+mj-cs"/>
                <a:sym typeface="Helvetica"/>
              </a:rPr>
              <a:t>. C.c.Q</a:t>
            </a:r>
            <a:endParaRPr lang="fr-CA" sz="28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79235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5- Les attributs de la personnalité</a:t>
            </a:r>
            <a:endParaRPr sz="5400" dirty="0">
              <a:solidFill>
                <a:srgbClr val="FFFFFF"/>
              </a:solidFill>
            </a:endParaRPr>
          </a:p>
        </p:txBody>
      </p:sp>
      <p:sp>
        <p:nvSpPr>
          <p:cNvPr id="93" name="Shape 93"/>
          <p:cNvSpPr/>
          <p:nvPr/>
        </p:nvSpPr>
        <p:spPr>
          <a:xfrm>
            <a:off x="395536" y="1510566"/>
            <a:ext cx="8352928" cy="506599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Domicile:</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buFont typeface="Wingdings" pitchFamily="2" charset="2"/>
              <a:buChar char="§"/>
              <a:defRPr>
                <a:solidFill>
                  <a:srgbClr val="000000"/>
                </a:solidFill>
              </a:defRPr>
            </a:pPr>
            <a:r>
              <a:rPr lang="fr-CA" sz="2400" b="1" dirty="0">
                <a:solidFill>
                  <a:schemeClr val="bg2"/>
                </a:solidFill>
                <a:latin typeface="Euphemia"/>
                <a:ea typeface="Euphemia"/>
                <a:cs typeface="Euphemia"/>
                <a:sym typeface="Euphemia"/>
              </a:rPr>
              <a:t>Définition (art. 75 </a:t>
            </a:r>
            <a:r>
              <a:rPr lang="fr-CA" sz="2400" b="1" dirty="0" err="1">
                <a:solidFill>
                  <a:schemeClr val="bg2"/>
                </a:solidFill>
                <a:latin typeface="Euphemia"/>
                <a:ea typeface="Euphemia"/>
                <a:cs typeface="Euphemia"/>
                <a:sym typeface="Euphemia"/>
              </a:rPr>
              <a:t>C.c.Q</a:t>
            </a:r>
            <a:r>
              <a:rPr lang="fr-CA" sz="2400" b="1" dirty="0">
                <a:solidFill>
                  <a:schemeClr val="bg2"/>
                </a:solidFill>
                <a:latin typeface="Euphemia"/>
                <a:ea typeface="Euphemia"/>
                <a:cs typeface="Euphemia"/>
                <a:sym typeface="Euphemia"/>
              </a:rPr>
              <a:t>.)</a:t>
            </a:r>
          </a:p>
          <a:p>
            <a:pPr marL="349232" lvl="1" indent="-122232" algn="just">
              <a:lnSpc>
                <a:spcPct val="80000"/>
              </a:lnSpc>
              <a:buClr>
                <a:srgbClr val="FFFFFF"/>
              </a:buClr>
              <a:buSzPct val="69000"/>
              <a:buFont typeface="Wingdings" pitchFamily="2" charset="2"/>
              <a:buChar char="§"/>
              <a:defRPr>
                <a:solidFill>
                  <a:srgbClr val="000000"/>
                </a:solidFill>
              </a:defRPr>
            </a:pPr>
            <a:endParaRPr lang="fr-CA" sz="2400" b="1" dirty="0">
              <a:solidFill>
                <a:schemeClr val="bg2"/>
              </a:solidFill>
              <a:latin typeface="Euphemia"/>
              <a:ea typeface="Euphemia"/>
              <a:cs typeface="Euphemia"/>
              <a:sym typeface="Euphemia"/>
            </a:endParaRPr>
          </a:p>
          <a:p>
            <a:pPr marL="717550" lvl="1" indent="-490538" algn="just">
              <a:lnSpc>
                <a:spcPct val="80000"/>
              </a:lnSpc>
              <a:buClr>
                <a:srgbClr val="FFFFFF"/>
              </a:buClr>
              <a:buSzPct val="69000"/>
              <a:buFont typeface="Wingdings" pitchFamily="2" charset="2"/>
              <a:buChar char="§"/>
              <a:defRPr>
                <a:solidFill>
                  <a:srgbClr val="000000"/>
                </a:solidFill>
              </a:defRPr>
            </a:pPr>
            <a:r>
              <a:rPr lang="fr-CA" sz="2400" dirty="0">
                <a:solidFill>
                  <a:schemeClr val="bg2"/>
                </a:solidFill>
                <a:latin typeface="Euphemia"/>
                <a:ea typeface="Euphemia"/>
                <a:cs typeface="Euphemia"/>
                <a:sym typeface="Euphemia"/>
              </a:rPr>
              <a:t>- Lieu où la personne est présumée présente de façon permanente</a:t>
            </a:r>
          </a:p>
          <a:p>
            <a:pPr marL="717550" lvl="1" indent="-490538" algn="just">
              <a:lnSpc>
                <a:spcPct val="80000"/>
              </a:lnSpc>
              <a:buClr>
                <a:srgbClr val="FFFFFF"/>
              </a:buClr>
              <a:buSzPct val="69000"/>
              <a:buFont typeface="Wingdings" pitchFamily="2" charset="2"/>
              <a:buChar char="§"/>
              <a:defRPr>
                <a:solidFill>
                  <a:srgbClr val="000000"/>
                </a:solidFill>
              </a:defRPr>
            </a:pPr>
            <a:endParaRPr lang="fr-CA" sz="2400" dirty="0">
              <a:solidFill>
                <a:schemeClr val="bg2"/>
              </a:solidFill>
              <a:latin typeface="Euphemia"/>
              <a:ea typeface="Euphemia"/>
              <a:cs typeface="Euphemia"/>
              <a:sym typeface="Euphemia"/>
            </a:endParaRPr>
          </a:p>
          <a:p>
            <a:pPr marL="717550" lvl="1" indent="-490538" algn="just">
              <a:lnSpc>
                <a:spcPct val="80000"/>
              </a:lnSpc>
              <a:buClr>
                <a:srgbClr val="FFFFFF"/>
              </a:buClr>
              <a:buSzPct val="69000"/>
              <a:buFont typeface="Wingdings" pitchFamily="2" charset="2"/>
              <a:buChar char="§"/>
              <a:defRPr>
                <a:solidFill>
                  <a:srgbClr val="000000"/>
                </a:solidFill>
              </a:defRPr>
            </a:pPr>
            <a:r>
              <a:rPr lang="fr-CA" sz="2400" dirty="0">
                <a:solidFill>
                  <a:schemeClr val="bg2"/>
                </a:solidFill>
                <a:latin typeface="Euphemia"/>
                <a:ea typeface="Euphemia"/>
                <a:cs typeface="Euphemia"/>
                <a:sym typeface="Euphemia"/>
              </a:rPr>
              <a:t>- Différent de la notion de résidence</a:t>
            </a:r>
          </a:p>
          <a:p>
            <a:pPr marL="1249363" lvl="3" indent="-1022350" algn="just">
              <a:lnSpc>
                <a:spcPct val="80000"/>
              </a:lnSpc>
              <a:buClr>
                <a:srgbClr val="FFFFFF"/>
              </a:buClr>
              <a:buSzPct val="69000"/>
              <a:buFont typeface="Wingdings" pitchFamily="2" charset="2"/>
              <a:buChar char="§"/>
              <a:defRPr>
                <a:solidFill>
                  <a:srgbClr val="000000"/>
                </a:solidFill>
              </a:defRPr>
            </a:pPr>
            <a:r>
              <a:rPr lang="fr-CA" sz="2400" dirty="0">
                <a:solidFill>
                  <a:schemeClr val="bg2"/>
                </a:solidFill>
                <a:latin typeface="Euphemia"/>
                <a:ea typeface="Euphemia"/>
                <a:cs typeface="Euphemia"/>
                <a:sym typeface="Euphemia"/>
              </a:rPr>
              <a:t>- lieu où la personne demeure de façon habituelle art. 77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1249363" lvl="3" indent="-1022350" algn="just">
              <a:lnSpc>
                <a:spcPct val="80000"/>
              </a:lnSpc>
              <a:buClr>
                <a:srgbClr val="FFFFFF"/>
              </a:buClr>
              <a:buSzPct val="69000"/>
              <a:buFont typeface="Wingdings" pitchFamily="2" charset="2"/>
              <a:buChar char="§"/>
              <a:defRPr>
                <a:solidFill>
                  <a:srgbClr val="000000"/>
                </a:solidFill>
              </a:defRPr>
            </a:pPr>
            <a:endParaRPr lang="fr-CA" sz="2400" dirty="0">
              <a:solidFill>
                <a:schemeClr val="bg2"/>
              </a:solidFill>
              <a:latin typeface="Euphemia"/>
              <a:ea typeface="Euphemia"/>
              <a:cs typeface="Euphemia"/>
              <a:sym typeface="Euphemia"/>
            </a:endParaRPr>
          </a:p>
          <a:p>
            <a:pPr marL="717550" lvl="1" indent="-490538" algn="just">
              <a:lnSpc>
                <a:spcPct val="80000"/>
              </a:lnSpc>
              <a:buClr>
                <a:srgbClr val="FFFFFF"/>
              </a:buClr>
              <a:buSzPct val="69000"/>
              <a:buFont typeface="Wingdings" pitchFamily="2" charset="2"/>
              <a:buChar char="§"/>
              <a:defRPr>
                <a:solidFill>
                  <a:srgbClr val="000000"/>
                </a:solidFill>
              </a:defRPr>
            </a:pPr>
            <a:r>
              <a:rPr lang="fr-CA" sz="2400" dirty="0">
                <a:solidFill>
                  <a:schemeClr val="bg2"/>
                </a:solidFill>
                <a:latin typeface="Euphemia"/>
                <a:ea typeface="Euphemia"/>
                <a:cs typeface="Euphemia"/>
                <a:sym typeface="Euphemia"/>
              </a:rPr>
              <a:t>- Art. 82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 pour les époux</a:t>
            </a:r>
          </a:p>
          <a:p>
            <a:pPr marL="349232" lvl="1" indent="-122232" algn="just">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588121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body" idx="1"/>
          </p:nvPr>
        </p:nvSpPr>
        <p:spPr>
          <a:xfrm>
            <a:off x="2186066" y="99085"/>
            <a:ext cx="6877506" cy="955787"/>
          </a:xfrm>
          <a:prstGeom prst="rect">
            <a:avLst/>
          </a:prstGeom>
        </p:spPr>
        <p:txBody>
          <a:bodyPr/>
          <a:lstStyle>
            <a:lvl1pPr>
              <a:defRPr sz="5400">
                <a:solidFill>
                  <a:srgbClr val="FFFFFF"/>
                </a:solidFill>
              </a:defRPr>
            </a:lvl1pPr>
          </a:lstStyle>
          <a:p>
            <a:pPr lvl="0">
              <a:defRPr sz="1800">
                <a:solidFill>
                  <a:srgbClr val="000000"/>
                </a:solidFill>
              </a:defRPr>
            </a:pPr>
            <a:r>
              <a:rPr sz="5400">
                <a:solidFill>
                  <a:srgbClr val="FFFFFF"/>
                </a:solidFill>
              </a:rPr>
              <a:t>Présentation</a:t>
            </a:r>
          </a:p>
        </p:txBody>
      </p:sp>
      <p:sp>
        <p:nvSpPr>
          <p:cNvPr id="97" name="Shape 97"/>
          <p:cNvSpPr/>
          <p:nvPr/>
        </p:nvSpPr>
        <p:spPr>
          <a:xfrm>
            <a:off x="-180528" y="1765444"/>
            <a:ext cx="8221215" cy="387798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lnSpc>
                <a:spcPct val="150000"/>
              </a:lnSpc>
              <a:defRPr>
                <a:solidFill>
                  <a:srgbClr val="000000"/>
                </a:solidFill>
              </a:defRPr>
            </a:pPr>
            <a:r>
              <a:rPr sz="4600" dirty="0">
                <a:solidFill>
                  <a:srgbClr val="514843"/>
                </a:solidFill>
                <a:latin typeface="Comic Sans MS"/>
                <a:ea typeface="Comic Sans MS"/>
                <a:cs typeface="Comic Sans MS"/>
                <a:sym typeface="Comic Sans MS"/>
              </a:rPr>
              <a:t>		</a:t>
            </a:r>
            <a:r>
              <a:rPr sz="4600" dirty="0">
                <a:solidFill>
                  <a:srgbClr val="514843"/>
                </a:solidFill>
                <a:latin typeface="Euphemia UCAS"/>
                <a:ea typeface="Euphemia UCAS"/>
                <a:cs typeface="Euphemia UCAS"/>
                <a:sym typeface="Euphemia UCAS"/>
              </a:rPr>
              <a:t>	</a:t>
            </a:r>
            <a:r>
              <a:rPr lang="fr-CA" sz="4600" dirty="0">
                <a:solidFill>
                  <a:srgbClr val="514843"/>
                </a:solidFill>
                <a:latin typeface="Euphemia UCAS"/>
                <a:ea typeface="Euphemia UCAS"/>
                <a:cs typeface="Euphemia UCAS"/>
                <a:sym typeface="Euphemia UCAS"/>
              </a:rPr>
              <a:t>Pour me joindre</a:t>
            </a:r>
            <a:r>
              <a:rPr sz="4600" dirty="0">
                <a:solidFill>
                  <a:srgbClr val="514843"/>
                </a:solidFill>
                <a:latin typeface="Euphemia UCAS"/>
                <a:ea typeface="Euphemia UCAS"/>
                <a:cs typeface="Euphemia UCAS"/>
                <a:sym typeface="Euphemia UCAS"/>
              </a:rPr>
              <a:t>:</a:t>
            </a:r>
            <a:endParaRPr dirty="0">
              <a:latin typeface="Euphemia"/>
              <a:ea typeface="Euphemia"/>
              <a:cs typeface="Euphemia"/>
              <a:sym typeface="Euphemia"/>
            </a:endParaRPr>
          </a:p>
          <a:p>
            <a:pPr marL="2301756" lvl="3" indent="-323832">
              <a:lnSpc>
                <a:spcPct val="150000"/>
              </a:lnSpc>
              <a:buClr>
                <a:srgbClr val="FFFFFF"/>
              </a:buClr>
              <a:buSzPct val="75000"/>
              <a:buFont typeface="Helvetica"/>
              <a:buChar char="•"/>
              <a:defRPr>
                <a:solidFill>
                  <a:srgbClr val="000000"/>
                </a:solidFill>
              </a:defRPr>
            </a:pPr>
            <a:endParaRPr dirty="0">
              <a:latin typeface="Euphemia"/>
              <a:ea typeface="Euphemia"/>
              <a:cs typeface="Euphemia"/>
              <a:sym typeface="Euphemia"/>
            </a:endParaRPr>
          </a:p>
          <a:p>
            <a:pPr marL="2794937" lvl="4" indent="-359814">
              <a:lnSpc>
                <a:spcPct val="150000"/>
              </a:lnSpc>
              <a:buClr>
                <a:srgbClr val="FFFFFF"/>
              </a:buClr>
              <a:buSzPct val="75000"/>
              <a:buFont typeface="Helvetica"/>
              <a:buChar char="•"/>
              <a:defRPr>
                <a:solidFill>
                  <a:srgbClr val="000000"/>
                </a:solidFill>
              </a:defRPr>
            </a:pPr>
            <a:r>
              <a:rPr lang="fr-CA" sz="2000" dirty="0">
                <a:solidFill>
                  <a:srgbClr val="514843"/>
                </a:solidFill>
                <a:latin typeface="Euphemia UCAS"/>
                <a:ea typeface="Euphemia UCAS"/>
                <a:cs typeface="Euphemia UCAS"/>
                <a:sym typeface="Euphemia UCAS"/>
              </a:rPr>
              <a:t>STUDIUM</a:t>
            </a:r>
          </a:p>
          <a:p>
            <a:pPr marL="2794937" lvl="4" indent="-359814">
              <a:lnSpc>
                <a:spcPct val="150000"/>
              </a:lnSpc>
              <a:buClr>
                <a:srgbClr val="FFFFFF"/>
              </a:buClr>
              <a:buSzPct val="75000"/>
              <a:buFont typeface="Helvetica"/>
              <a:buChar char="•"/>
              <a:defRPr>
                <a:solidFill>
                  <a:srgbClr val="000000"/>
                </a:solidFill>
              </a:defRPr>
            </a:pPr>
            <a:endParaRPr lang="fr-CA" sz="2000" dirty="0">
              <a:solidFill>
                <a:srgbClr val="514843"/>
              </a:solidFill>
              <a:latin typeface="Euphemia UCAS"/>
              <a:ea typeface="Euphemia UCAS"/>
              <a:cs typeface="Euphemia UCAS"/>
              <a:sym typeface="Euphemia UCAS"/>
            </a:endParaRPr>
          </a:p>
          <a:p>
            <a:pPr marL="2794937" lvl="4" indent="-359814">
              <a:lnSpc>
                <a:spcPct val="150000"/>
              </a:lnSpc>
              <a:buClr>
                <a:srgbClr val="FFFFFF"/>
              </a:buClr>
              <a:buSzPct val="75000"/>
              <a:buFont typeface="Helvetica"/>
              <a:buChar char="•"/>
              <a:defRPr>
                <a:solidFill>
                  <a:srgbClr val="000000"/>
                </a:solidFill>
              </a:defRPr>
            </a:pPr>
            <a:r>
              <a:rPr sz="2000" dirty="0">
                <a:solidFill>
                  <a:srgbClr val="514843"/>
                </a:solidFill>
                <a:latin typeface="Euphemia UCAS"/>
                <a:ea typeface="Euphemia UCAS"/>
                <a:cs typeface="Euphemia UCAS"/>
                <a:sym typeface="Euphemia UCAS"/>
              </a:rPr>
              <a:t>514-596-0066 poste 239</a:t>
            </a:r>
            <a:endParaRPr dirty="0">
              <a:latin typeface="Euphemia"/>
              <a:ea typeface="Euphemia"/>
              <a:cs typeface="Euphemia"/>
              <a:sym typeface="Euphemia"/>
            </a:endParaRPr>
          </a:p>
          <a:p>
            <a:pPr marL="2301756" lvl="3" indent="-323832">
              <a:lnSpc>
                <a:spcPct val="150000"/>
              </a:lnSpc>
              <a:buClr>
                <a:srgbClr val="FFFFFF"/>
              </a:buClr>
              <a:buSzPct val="75000"/>
              <a:buFont typeface="Helvetica"/>
              <a:buChar char="•"/>
              <a:defRPr>
                <a:solidFill>
                  <a:srgbClr val="000000"/>
                </a:solidFill>
              </a:defRPr>
            </a:pPr>
            <a:endParaRPr sz="2000" dirty="0">
              <a:latin typeface="Euphemia"/>
              <a:ea typeface="Euphemia"/>
              <a:cs typeface="Euphemia"/>
              <a:sym typeface="Euphemia"/>
            </a:endParaRPr>
          </a:p>
          <a:p>
            <a:pPr marL="2794937" lvl="4" indent="-359814">
              <a:lnSpc>
                <a:spcPct val="150000"/>
              </a:lnSpc>
              <a:buClr>
                <a:srgbClr val="FFFFFF"/>
              </a:buClr>
              <a:buSzPct val="75000"/>
              <a:buFont typeface="Helvetica"/>
              <a:buChar char="•"/>
              <a:defRPr>
                <a:solidFill>
                  <a:srgbClr val="000000"/>
                </a:solidFill>
              </a:defRPr>
            </a:pPr>
            <a:r>
              <a:rPr sz="2000" dirty="0" err="1">
                <a:solidFill>
                  <a:srgbClr val="514843"/>
                </a:solidFill>
                <a:latin typeface="Euphemia UCAS"/>
                <a:ea typeface="Euphemia UCAS"/>
                <a:cs typeface="Euphemia UCAS"/>
                <a:sym typeface="Euphemia UCAS"/>
              </a:rPr>
              <a:t>mbeauchamp</a:t>
            </a:r>
            <a:r>
              <a:rPr sz="2000" dirty="0">
                <a:solidFill>
                  <a:srgbClr val="514843"/>
                </a:solidFill>
                <a:latin typeface="Euphemia UCAS"/>
                <a:ea typeface="Euphemia UCAS"/>
                <a:cs typeface="Euphemia UCAS"/>
                <a:sym typeface="Euphemia UCAS"/>
              </a:rPr>
              <a:t>@</a:t>
            </a:r>
            <a:r>
              <a:rPr lang="fr-CA" sz="2000" dirty="0">
                <a:solidFill>
                  <a:srgbClr val="514843"/>
                </a:solidFill>
                <a:latin typeface="Euphemia UCAS"/>
                <a:ea typeface="Euphemia UCAS"/>
                <a:cs typeface="Euphemia UCAS"/>
                <a:sym typeface="Euphemia UCAS"/>
              </a:rPr>
              <a:t>magistrum.ca</a:t>
            </a:r>
            <a:endParaRPr sz="2000" dirty="0">
              <a:solidFill>
                <a:srgbClr val="514843"/>
              </a:solidFill>
              <a:latin typeface="Euphemia UCAS"/>
              <a:ea typeface="Euphemia UCAS"/>
              <a:cs typeface="Euphemia UCAS"/>
              <a:sym typeface="Euphemia UCA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506753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Présomption de capacité:</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Distinction entre capacité de jouissance et d’exercice</a:t>
            </a:r>
          </a:p>
          <a:p>
            <a:pPr marL="227000" lvl="2" algn="just">
              <a:lnSpc>
                <a:spcPct val="80000"/>
              </a:lnSpc>
              <a:spcAft>
                <a:spcPts val="1500"/>
              </a:spcAf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Articles 1 et 2 C.c.Q.</a:t>
            </a:r>
          </a:p>
          <a:p>
            <a:pPr marL="349232" lvl="1" indent="-122232"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La capacité  est la règle, l’incapacité l’exception</a:t>
            </a:r>
          </a:p>
          <a:p>
            <a:pPr marL="349232" lvl="1" indent="-122232"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Articles 153 et 154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À compter de 18 ans, la personne devient capable d’exercer pleinement tous ses droits civils</a:t>
            </a:r>
          </a:p>
          <a:p>
            <a:pPr marL="349232" lvl="1" indent="-122232" algn="just">
              <a:lnSpc>
                <a:spcPct val="80000"/>
              </a:lnSpc>
              <a:buClr>
                <a:srgbClr val="FFFFFF"/>
              </a:buClr>
              <a:buSzPct val="69000"/>
              <a:defRPr>
                <a:solidFill>
                  <a:srgbClr val="000000"/>
                </a:solidFill>
              </a:defRPr>
            </a:pPr>
            <a:endParaRPr lang="fr-CA" sz="24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141559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355019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Les régimes de représentation</a:t>
            </a:r>
            <a:br>
              <a:rPr lang="fr-CA" sz="2800" b="1" dirty="0">
                <a:solidFill>
                  <a:schemeClr val="bg2"/>
                </a:solidFill>
                <a:latin typeface="Euphemia"/>
                <a:ea typeface="Euphemia"/>
                <a:cs typeface="Euphemia"/>
                <a:sym typeface="Euphemia"/>
              </a:rPr>
            </a:br>
            <a:r>
              <a:rPr lang="fr-CA" sz="2800" b="1" dirty="0">
                <a:solidFill>
                  <a:schemeClr val="bg2"/>
                </a:solidFill>
                <a:latin typeface="Euphemia"/>
                <a:ea typeface="Euphemia"/>
                <a:cs typeface="Euphemia"/>
                <a:sym typeface="Euphemia"/>
              </a:rPr>
              <a:t>			légale:</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1076325" lvl="1" indent="-120650" algn="just">
              <a:lnSpc>
                <a:spcPct val="80000"/>
              </a:lnSpc>
              <a:spcAft>
                <a:spcPts val="1500"/>
              </a:spcAft>
              <a:buClr>
                <a:srgbClr val="FFFFFF"/>
              </a:buClr>
              <a:buSzPct val="69000"/>
              <a:buFont typeface="Arial" pitchFamily="34" charset="0"/>
              <a:buChar char="•"/>
              <a:defRPr>
                <a:solidFill>
                  <a:srgbClr val="000000"/>
                </a:solidFill>
              </a:defRPr>
            </a:pPr>
            <a:r>
              <a:rPr lang="fr-CA" sz="2400" b="1" u="sng" dirty="0">
                <a:solidFill>
                  <a:schemeClr val="bg2"/>
                </a:solidFill>
                <a:latin typeface="Euphemia"/>
                <a:ea typeface="Euphemia"/>
                <a:cs typeface="Euphemia"/>
                <a:sym typeface="Euphemia"/>
              </a:rPr>
              <a:t>Il existe 2 régimes:</a:t>
            </a:r>
          </a:p>
          <a:p>
            <a:pPr marL="1076325" lvl="1" indent="-120650"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Tutelle au mineur</a:t>
            </a:r>
          </a:p>
          <a:p>
            <a:pPr marL="1076325" lvl="1" indent="-120650" algn="just">
              <a:lnSpc>
                <a:spcPct val="80000"/>
              </a:lnSpc>
              <a:spcAft>
                <a:spcPts val="15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Tutelle au majeur</a:t>
            </a: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218340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40821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 La minorité:</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lnSpc>
                <a:spcPct val="80000"/>
              </a:lnSpc>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Considérations préliminaires: </a:t>
            </a:r>
          </a:p>
          <a:p>
            <a:pPr marL="349232" lvl="1" indent="-122232" algn="just">
              <a:lnSpc>
                <a:spcPct val="80000"/>
              </a:lnSpc>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Historique</a:t>
            </a:r>
          </a:p>
          <a:p>
            <a:pPr marL="1076325" lvl="3"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- 25 ans jusqu’en 1782</a:t>
            </a: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- 21 ans jusqu’en 1971</a:t>
            </a: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- 18 ans </a:t>
            </a: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288877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363381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 La minorité:</a:t>
            </a:r>
          </a:p>
          <a:p>
            <a:pPr marL="1076325" lvl="1" indent="-120650" algn="just">
              <a:lnSpc>
                <a:spcPct val="80000"/>
              </a:lnSpc>
              <a:spcAft>
                <a:spcPts val="1000"/>
              </a:spcAft>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1076325" lvl="1" indent="-120650" algn="just">
              <a:lnSpc>
                <a:spcPct val="80000"/>
              </a:lnSpc>
              <a:spcAft>
                <a:spcPts val="1000"/>
              </a:spcAf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La minorité est ponctuée d ’étapes</a:t>
            </a: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r>
              <a:rPr lang="fr-CA" sz="2400" dirty="0">
                <a:solidFill>
                  <a:schemeClr val="bg2"/>
                </a:solidFill>
                <a:latin typeface="Euphemia"/>
                <a:ea typeface="Euphemia"/>
                <a:cs typeface="Euphemia"/>
                <a:sym typeface="Euphemia"/>
              </a:rPr>
              <a:t>  - âge (ex. 14 ans)</a:t>
            </a:r>
          </a:p>
          <a:p>
            <a:pPr marL="1076325" lvl="1" indent="-120650" algn="just">
              <a:lnSpc>
                <a:spcPct val="80000"/>
              </a:lnSpc>
              <a:spcAft>
                <a:spcPts val="1000"/>
              </a:spcAft>
              <a:buClr>
                <a:srgbClr val="FFFFFF"/>
              </a:buClr>
              <a:buSzPct val="69000"/>
              <a:buFont typeface="Arial" pitchFamily="34" charset="0"/>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Le fait pour le mineur de se marier, se lancer en affaires ou d’être simplement émancipé (16 ans)</a:t>
            </a:r>
          </a:p>
          <a:p>
            <a:pPr marL="349232" lvl="1" indent="-122232" algn="just">
              <a:buClr>
                <a:srgbClr val="FFFFFF"/>
              </a:buClr>
              <a:buSzPct val="69000"/>
              <a:buFontTx/>
              <a:buChar char="-"/>
              <a:defRPr>
                <a:solidFill>
                  <a:srgbClr val="000000"/>
                </a:solidFill>
              </a:defRPr>
            </a:pPr>
            <a:endParaRPr lang="fr-CA" sz="24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416019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427501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 La minorité:</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u="sng" dirty="0">
                <a:solidFill>
                  <a:schemeClr val="bg2"/>
                </a:solidFill>
                <a:latin typeface="Euphemia"/>
                <a:ea typeface="Euphemia"/>
                <a:cs typeface="Euphemia"/>
                <a:sym typeface="Euphemia"/>
              </a:rPr>
              <a:t>Droits du mineur:</a:t>
            </a:r>
          </a:p>
          <a:p>
            <a:pPr marL="349232" lvl="1"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Le mineur doué de discernement peut poser seul un nombre important de gestes</a:t>
            </a:r>
          </a:p>
          <a:p>
            <a:pPr marL="349232" lvl="1"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2"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Le mineur de 14 ans est réputé majeur pour tous les actes relatifs à son emploi</a:t>
            </a:r>
          </a:p>
          <a:p>
            <a:pPr marL="349232" lvl="2"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 article 156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349232" lvl="2"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2"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Le mineur peut contracter seul  pour satisfaire ses besoins ordinaires et usuelles</a:t>
            </a:r>
          </a:p>
          <a:p>
            <a:pPr marL="349232" lvl="2"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 article 157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p:txBody>
      </p:sp>
    </p:spTree>
    <p:extLst>
      <p:ext uri="{BB962C8B-B14F-4D97-AF65-F5344CB8AC3E}">
        <p14:creationId xmlns:p14="http://schemas.microsoft.com/office/powerpoint/2010/main" val="1194804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395536" y="1510566"/>
            <a:ext cx="8352928" cy="402879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 La minorité:</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u="sng" dirty="0">
                <a:solidFill>
                  <a:schemeClr val="bg2"/>
                </a:solidFill>
                <a:latin typeface="Euphemia"/>
                <a:ea typeface="Euphemia"/>
                <a:cs typeface="Euphemia"/>
                <a:sym typeface="Euphemia"/>
              </a:rPr>
              <a:t>Droits du mineur (suite):</a:t>
            </a:r>
          </a:p>
          <a:p>
            <a:pPr marL="349232" lvl="1"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Le mineur est toujours représenté par son tuteur (art. 158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L’acte fait par le mineur seul, sans le consentement requis de son tuteur est nul de nullité absolue art. 161 C.c.Q.</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906988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02879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u="sng" dirty="0">
                <a:solidFill>
                  <a:schemeClr val="bg2"/>
                </a:solidFill>
                <a:latin typeface="Euphemia"/>
                <a:ea typeface="Euphemia"/>
                <a:cs typeface="Euphemia"/>
                <a:sym typeface="Euphemia"/>
              </a:rPr>
              <a:t>Définition:</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Modification de l’état du mineur qui consiste dans la suppression ou la réduction de l’incapacité d’exercer ses droits civils</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325721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513678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u="sng" dirty="0">
                <a:solidFill>
                  <a:schemeClr val="bg2"/>
                </a:solidFill>
                <a:latin typeface="Euphemia"/>
                <a:ea typeface="Euphemia"/>
                <a:cs typeface="Euphemia"/>
                <a:sym typeface="Euphemia"/>
              </a:rPr>
              <a:t>Simple émancipation:</a:t>
            </a:r>
          </a:p>
          <a:p>
            <a:pPr marL="349232" lvl="3"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Article 167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Conditions: </a:t>
            </a:r>
          </a:p>
          <a:p>
            <a:pPr marL="984250" lvl="1"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Fait par le tuteur</a:t>
            </a:r>
          </a:p>
          <a:p>
            <a:pPr marL="984250" lvl="1"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Avec accord du conseil de tutelle</a:t>
            </a:r>
          </a:p>
          <a:p>
            <a:pPr marL="984250" lvl="1"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Mineur âgé de 16 ans et plus</a:t>
            </a:r>
          </a:p>
          <a:p>
            <a:pPr marL="984250" lvl="1"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Dépôt d ’une déclaration au Curateur public</a:t>
            </a:r>
          </a:p>
          <a:p>
            <a:pPr marL="984250" lvl="1"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Ou demande au tribunal (art. 168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866065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76745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3"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3" indent="-122232" algn="just">
              <a:buClr>
                <a:srgbClr val="FFFFFF"/>
              </a:buClr>
              <a:buSzPct val="69000"/>
              <a:buFontTx/>
              <a:buChar char="-"/>
              <a:defRPr>
                <a:solidFill>
                  <a:srgbClr val="000000"/>
                </a:solidFill>
              </a:defRPr>
            </a:pPr>
            <a:r>
              <a:rPr lang="fr-CA" sz="2400" u="sng" dirty="0">
                <a:solidFill>
                  <a:schemeClr val="bg2"/>
                </a:solidFill>
                <a:latin typeface="Euphemia"/>
                <a:ea typeface="Euphemia"/>
                <a:cs typeface="Euphemia"/>
                <a:sym typeface="Euphemia"/>
              </a:rPr>
              <a:t>Conséquences de la simple émancipation:</a:t>
            </a:r>
          </a:p>
          <a:p>
            <a:pPr marL="349232" lvl="3" indent="-122232" algn="just">
              <a:buClr>
                <a:srgbClr val="FFFFFF"/>
              </a:buClr>
              <a:buSzPct val="69000"/>
              <a:defRPr>
                <a:solidFill>
                  <a:srgbClr val="000000"/>
                </a:solidFill>
              </a:defRPr>
            </a:pPr>
            <a:endParaRPr lang="fr-CA" sz="2400" u="sng" dirty="0">
              <a:solidFill>
                <a:schemeClr val="bg2"/>
              </a:solidFill>
              <a:latin typeface="Euphemia"/>
              <a:ea typeface="Euphemia"/>
              <a:cs typeface="Euphemia"/>
              <a:sym typeface="Euphemia"/>
            </a:endParaRPr>
          </a:p>
          <a:p>
            <a:pPr marL="984250" lvl="3"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le tuteur ne représente plus le mineur</a:t>
            </a:r>
          </a:p>
          <a:p>
            <a:pPr marL="984250" lvl="3"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art. 170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984250" lvl="3" indent="-120650"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peut faire seul tous les actes de simple administration (art. 172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666926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52123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u="sng" dirty="0">
                <a:solidFill>
                  <a:schemeClr val="bg2"/>
                </a:solidFill>
                <a:latin typeface="Euphemia"/>
                <a:ea typeface="Euphemia"/>
                <a:cs typeface="Euphemia"/>
                <a:sym typeface="Euphemia"/>
              </a:rPr>
              <a:t>Pleine émancipation:</a:t>
            </a:r>
          </a:p>
          <a:p>
            <a:pPr marL="349232" lvl="3"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par le mariage (art. 175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par le tribunal pour motifs sérieux</a:t>
            </a:r>
          </a:p>
          <a:p>
            <a:pPr marL="349232" lvl="2"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Acceptée:</a:t>
            </a:r>
          </a:p>
          <a:p>
            <a:pPr marL="349232" lvl="3"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Demande d’aide sociale orphelin à 15 ans</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Aller en appartement à 17 ans après 4 familles </a:t>
            </a:r>
            <a:br>
              <a:rPr lang="fr-CA" sz="2400" dirty="0">
                <a:solidFill>
                  <a:schemeClr val="bg2"/>
                </a:solidFill>
                <a:latin typeface="Euphemia"/>
                <a:ea typeface="Euphemia"/>
                <a:cs typeface="Euphemia"/>
                <a:sym typeface="Euphemia"/>
              </a:rPr>
            </a:br>
            <a:r>
              <a:rPr lang="fr-CA" sz="2400" dirty="0">
                <a:solidFill>
                  <a:schemeClr val="bg2"/>
                </a:solidFill>
                <a:latin typeface="Euphemia"/>
                <a:ea typeface="Euphemia"/>
                <a:cs typeface="Euphemia"/>
                <a:sym typeface="Euphemia"/>
              </a:rPr>
              <a:t>     d’accueil</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382428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024173F-1E87-C3F2-23DE-2826B57EB435}"/>
              </a:ext>
            </a:extLst>
          </p:cNvPr>
          <p:cNvSpPr>
            <a:spLocks noGrp="1"/>
          </p:cNvSpPr>
          <p:nvPr>
            <p:ph type="title"/>
          </p:nvPr>
        </p:nvSpPr>
        <p:spPr>
          <a:xfrm>
            <a:off x="2411760" y="2485258"/>
            <a:ext cx="4032448" cy="2220205"/>
          </a:xfrm>
        </p:spPr>
        <p:txBody>
          <a:bodyPr/>
          <a:lstStyle/>
          <a:p>
            <a:pPr algn="ctr"/>
            <a:r>
              <a:rPr lang="fr-CA" b="1" dirty="0"/>
              <a:t>APPRENDRE </a:t>
            </a:r>
            <a:br>
              <a:rPr lang="fr-CA" b="1" dirty="0"/>
            </a:br>
            <a:r>
              <a:rPr lang="fr-CA" b="1" dirty="0"/>
              <a:t>ET </a:t>
            </a:r>
            <a:br>
              <a:rPr lang="fr-CA" b="1" dirty="0"/>
            </a:br>
            <a:r>
              <a:rPr lang="fr-CA" b="1" dirty="0"/>
              <a:t>COMPRENDRE</a:t>
            </a:r>
          </a:p>
        </p:txBody>
      </p:sp>
      <p:sp>
        <p:nvSpPr>
          <p:cNvPr id="5" name="Espace réservé du texte 4">
            <a:extLst>
              <a:ext uri="{FF2B5EF4-FFF2-40B4-BE49-F238E27FC236}">
                <a16:creationId xmlns:a16="http://schemas.microsoft.com/office/drawing/2014/main" id="{8CE26E52-622A-3E58-BD2B-8E8E300E68FB}"/>
              </a:ext>
            </a:extLst>
          </p:cNvPr>
          <p:cNvSpPr>
            <a:spLocks noGrp="1"/>
          </p:cNvSpPr>
          <p:nvPr>
            <p:ph type="body" idx="1"/>
          </p:nvPr>
        </p:nvSpPr>
        <p:spPr>
          <a:xfrm>
            <a:off x="1763688" y="1196752"/>
            <a:ext cx="5949883" cy="955786"/>
          </a:xfrm>
        </p:spPr>
        <p:txBody>
          <a:bodyPr>
            <a:normAutofit/>
          </a:bodyPr>
          <a:lstStyle/>
          <a:p>
            <a:pPr algn="ctr"/>
            <a:r>
              <a:rPr lang="fr-CA" sz="3200" b="1" dirty="0"/>
              <a:t>PLAN DE COURS</a:t>
            </a:r>
          </a:p>
        </p:txBody>
      </p:sp>
    </p:spTree>
    <p:extLst>
      <p:ext uri="{BB962C8B-B14F-4D97-AF65-F5344CB8AC3E}">
        <p14:creationId xmlns:p14="http://schemas.microsoft.com/office/powerpoint/2010/main" val="2999818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513678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u="sng" dirty="0">
                <a:solidFill>
                  <a:schemeClr val="bg2"/>
                </a:solidFill>
                <a:latin typeface="Euphemia"/>
                <a:ea typeface="Euphemia"/>
                <a:cs typeface="Euphemia"/>
                <a:sym typeface="Euphemia"/>
              </a:rPr>
              <a:t>Pleine émancipation:</a:t>
            </a:r>
          </a:p>
          <a:p>
            <a:pPr marL="349232" lvl="3"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par le mariage (art. 175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par le tribunal pour motifs sérieux</a:t>
            </a:r>
          </a:p>
          <a:p>
            <a:pPr marL="349232" lvl="3"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Demande refusée</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Vouloir se soustraire à l’autorité parentale</a:t>
            </a:r>
          </a:p>
          <a:p>
            <a:pPr marL="349232" lvl="1" indent="-122232" algn="just">
              <a:buClr>
                <a:srgbClr val="FFFFFF"/>
              </a:buClr>
              <a:buSzPct val="69000"/>
              <a:defRPr>
                <a:solidFill>
                  <a:srgbClr val="000000"/>
                </a:solidFill>
              </a:defRPr>
            </a:pPr>
            <a:r>
              <a:rPr lang="fr-CA" sz="2400" dirty="0">
                <a:solidFill>
                  <a:schemeClr val="bg2"/>
                </a:solidFill>
                <a:latin typeface="Euphemia"/>
                <a:ea typeface="Euphemia"/>
                <a:cs typeface="Euphemia"/>
                <a:sym typeface="Euphemia"/>
              </a:rPr>
              <a:t>	       - Adolescente de 14 ans enceinte</a:t>
            </a: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 Demande d’aide sociale</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953753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02879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2) Émancipation: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787400" lvl="1" indent="-406400">
              <a:buSzPct val="70000"/>
            </a:pPr>
            <a:endParaRPr lang="fr-FR" sz="2000" dirty="0">
              <a:solidFill>
                <a:schemeClr val="bg2"/>
              </a:solidFill>
              <a:latin typeface="Euphemia"/>
              <a:ea typeface="Euphemia"/>
              <a:cs typeface="Euphemia"/>
              <a:sym typeface="Euphemia"/>
            </a:endParaRPr>
          </a:p>
          <a:p>
            <a:pPr marL="787400" lvl="1" indent="-406400">
              <a:buSzPct val="70000"/>
            </a:pPr>
            <a:r>
              <a:rPr lang="fr-FR" sz="2000" u="sng" dirty="0">
                <a:solidFill>
                  <a:schemeClr val="bg2"/>
                </a:solidFill>
                <a:latin typeface="Euphemia"/>
                <a:ea typeface="Euphemia"/>
                <a:cs typeface="Euphemia"/>
                <a:sym typeface="Euphemia"/>
              </a:rPr>
              <a:t>Conséquences de la pleine émancipation:</a:t>
            </a:r>
          </a:p>
          <a:p>
            <a:pPr marL="787400" lvl="1" indent="-406400">
              <a:buSzPct val="70000"/>
              <a:buFontTx/>
              <a:buChar char="-"/>
            </a:pPr>
            <a:endParaRPr lang="fr-FR" sz="2000" dirty="0">
              <a:solidFill>
                <a:schemeClr val="bg2"/>
              </a:solidFill>
              <a:latin typeface="Euphemia"/>
              <a:ea typeface="Euphemia"/>
              <a:cs typeface="Euphemia"/>
              <a:sym typeface="Euphemia"/>
            </a:endParaRPr>
          </a:p>
          <a:p>
            <a:pPr marL="1168400" lvl="2" indent="-406400">
              <a:buSzPct val="75000"/>
            </a:pPr>
            <a:r>
              <a:rPr lang="fr-FR" sz="2000" dirty="0">
                <a:solidFill>
                  <a:schemeClr val="bg2"/>
                </a:solidFill>
                <a:latin typeface="Euphemia"/>
                <a:ea typeface="Euphemia"/>
                <a:cs typeface="Euphemia"/>
                <a:sym typeface="Euphemia"/>
              </a:rPr>
              <a:t> - Rend le mineur capable comme s’il était majeur (art. 176 </a:t>
            </a:r>
            <a:r>
              <a:rPr lang="fr-FR" sz="2000" dirty="0" err="1">
                <a:solidFill>
                  <a:schemeClr val="bg2"/>
                </a:solidFill>
                <a:latin typeface="Euphemia"/>
                <a:ea typeface="Euphemia"/>
                <a:cs typeface="Euphemia"/>
                <a:sym typeface="Euphemia"/>
              </a:rPr>
              <a:t>C.c.Q</a:t>
            </a:r>
            <a:r>
              <a:rPr lang="fr-FR" sz="20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74355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64434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3) Tutelle au mineur:</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endParaRPr lang="fr-CA" sz="2400" dirty="0">
              <a:solidFill>
                <a:schemeClr val="bg2"/>
              </a:solidFill>
              <a:latin typeface="Euphemia"/>
              <a:ea typeface="Euphemia"/>
              <a:cs typeface="Euphemia"/>
              <a:sym typeface="Euphemia"/>
            </a:endParaRPr>
          </a:p>
          <a:p>
            <a:pPr marL="787400" lvl="1" indent="-406400">
              <a:buSzPct val="70000"/>
            </a:pPr>
            <a:endParaRPr lang="fr-FR" sz="2000" dirty="0">
              <a:solidFill>
                <a:schemeClr val="bg2"/>
              </a:solidFill>
              <a:latin typeface="Euphemia"/>
              <a:ea typeface="Euphemia"/>
              <a:cs typeface="Euphemia"/>
              <a:sym typeface="Euphemia"/>
            </a:endParaRPr>
          </a:p>
          <a:p>
            <a:pPr marL="787400" lvl="1" indent="-406400">
              <a:buSzPct val="70000"/>
            </a:pPr>
            <a:r>
              <a:rPr lang="fr-CA" sz="2000" u="sng" dirty="0">
                <a:solidFill>
                  <a:schemeClr val="bg2"/>
                </a:solidFill>
                <a:latin typeface="Euphemia"/>
                <a:ea typeface="Euphemia"/>
                <a:cs typeface="Euphemia"/>
                <a:sym typeface="Euphemia"/>
              </a:rPr>
              <a:t>Objectifs de la tutelle:</a:t>
            </a:r>
          </a:p>
          <a:p>
            <a:pPr marL="787400" lvl="1" indent="-406400">
              <a:buSzPct val="70000"/>
            </a:pPr>
            <a:endParaRPr lang="fr-CA" sz="2000" u="sng" dirty="0">
              <a:solidFill>
                <a:schemeClr val="bg2"/>
              </a:solidFill>
              <a:latin typeface="Euphemia"/>
              <a:ea typeface="Euphemia"/>
              <a:cs typeface="Euphemia"/>
              <a:sym typeface="Euphemia"/>
            </a:endParaRPr>
          </a:p>
          <a:p>
            <a:pPr marL="787400" lvl="1" indent="22225" algn="l">
              <a:buSzPct val="70000"/>
            </a:pPr>
            <a:r>
              <a:rPr lang="fr-CA" sz="2000" dirty="0">
                <a:solidFill>
                  <a:schemeClr val="bg2"/>
                </a:solidFill>
                <a:latin typeface="Euphemia"/>
                <a:ea typeface="Euphemia"/>
                <a:cs typeface="Euphemia"/>
                <a:sym typeface="Euphemia"/>
              </a:rPr>
              <a:t>La tutelle est établie dans l’intérêt du mineur; elle est destinée à assurer la protection de sa personne, l’administration de son patrimoine et, en général, l’exercice de ses droits civils (art. 177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98590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35055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4) Le tuteur:</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buSzPct val="70000"/>
            </a:pPr>
            <a:endParaRPr lang="fr-CA" sz="2000" dirty="0">
              <a:solidFill>
                <a:schemeClr val="bg2"/>
              </a:solidFill>
              <a:latin typeface="Euphemia"/>
              <a:ea typeface="Euphemia"/>
              <a:cs typeface="Euphemia"/>
              <a:sym typeface="Euphemia"/>
            </a:endParaRPr>
          </a:p>
          <a:p>
            <a:pPr marL="787400" lvl="1" indent="-406400">
              <a:lnSpc>
                <a:spcPct val="150000"/>
              </a:lnSpc>
              <a:buSzPct val="70000"/>
              <a:buFont typeface="Arial" pitchFamily="34" charset="0"/>
              <a:buChar char="•"/>
            </a:pPr>
            <a:r>
              <a:rPr lang="fr-CA" sz="2000" dirty="0">
                <a:solidFill>
                  <a:schemeClr val="bg2"/>
                </a:solidFill>
                <a:latin typeface="Euphemia"/>
                <a:ea typeface="Euphemia"/>
                <a:cs typeface="Euphemia"/>
                <a:sym typeface="Euphemia"/>
              </a:rPr>
              <a:t>Tuteurs légaux art. 192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1343025" lvl="3" indent="-406400">
              <a:lnSpc>
                <a:spcPct val="150000"/>
              </a:lnSpc>
              <a:buSzPct val="70000"/>
              <a:buFont typeface="Arial" pitchFamily="34" charset="0"/>
              <a:buChar char="•"/>
            </a:pPr>
            <a:r>
              <a:rPr lang="fr-CA" sz="2000" dirty="0">
                <a:solidFill>
                  <a:schemeClr val="bg2"/>
                </a:solidFill>
                <a:latin typeface="Euphemia"/>
                <a:ea typeface="Euphemia"/>
                <a:cs typeface="Euphemia"/>
                <a:sym typeface="Euphemia"/>
              </a:rPr>
              <a:t>Parents</a:t>
            </a:r>
          </a:p>
          <a:p>
            <a:pPr marL="1343025" lvl="3" indent="-406400">
              <a:lnSpc>
                <a:spcPct val="150000"/>
              </a:lnSpc>
              <a:buSzPct val="70000"/>
              <a:buFont typeface="Arial" pitchFamily="34" charset="0"/>
              <a:buChar char="•"/>
            </a:pPr>
            <a:r>
              <a:rPr lang="fr-CA" sz="2000" dirty="0">
                <a:solidFill>
                  <a:schemeClr val="bg2"/>
                </a:solidFill>
                <a:latin typeface="Euphemia"/>
                <a:ea typeface="Euphemia"/>
                <a:cs typeface="Euphemia"/>
                <a:sym typeface="Euphemia"/>
              </a:rPr>
              <a:t>S’exerce par les 2 parents ensemble (art. 193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181603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559845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4) Le tuteur</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2000" dirty="0">
              <a:solidFill>
                <a:schemeClr val="bg2"/>
              </a:solidFill>
              <a:latin typeface="Euphemia"/>
              <a:ea typeface="Euphemia"/>
              <a:cs typeface="Euphemia"/>
              <a:sym typeface="Euphemia"/>
            </a:endParaRPr>
          </a:p>
          <a:p>
            <a:pPr marL="787400" lvl="1" indent="-406400">
              <a:buSzPct val="70000"/>
            </a:pPr>
            <a:r>
              <a:rPr lang="fr-CA" sz="2400" dirty="0">
                <a:solidFill>
                  <a:schemeClr val="bg2"/>
                </a:solidFill>
                <a:latin typeface="Euphemia"/>
                <a:ea typeface="Euphemia"/>
                <a:cs typeface="Euphemia"/>
                <a:sym typeface="Euphemia"/>
              </a:rPr>
              <a:t>Tuteur datif (art. 200 et </a:t>
            </a:r>
            <a:r>
              <a:rPr lang="fr-CA" sz="2400" dirty="0" err="1">
                <a:solidFill>
                  <a:schemeClr val="bg2"/>
                </a:solidFill>
                <a:latin typeface="Euphemia"/>
                <a:ea typeface="Euphemia"/>
                <a:cs typeface="Euphemia"/>
                <a:sym typeface="Euphemia"/>
              </a:rPr>
              <a:t>ss</a:t>
            </a:r>
            <a:r>
              <a:rPr lang="fr-CA" sz="2400" dirty="0">
                <a:solidFill>
                  <a:schemeClr val="bg2"/>
                </a:solidFill>
                <a:latin typeface="Euphemia"/>
                <a:ea typeface="Euphemia"/>
                <a:cs typeface="Euphemia"/>
                <a:sym typeface="Euphemia"/>
              </a:rPr>
              <a:t>.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1168400" lvl="3" indent="-406400">
              <a:buSzPct val="70000"/>
              <a:buFont typeface="Arial" pitchFamily="34" charset="0"/>
              <a:buChar char="•"/>
            </a:pPr>
            <a:r>
              <a:rPr lang="fr-CA" sz="2400" dirty="0">
                <a:solidFill>
                  <a:schemeClr val="bg2"/>
                </a:solidFill>
                <a:latin typeface="Euphemia"/>
                <a:ea typeface="Euphemia"/>
                <a:cs typeface="Euphemia"/>
                <a:sym typeface="Euphemia"/>
              </a:rPr>
              <a:t>par testament</a:t>
            </a:r>
          </a:p>
          <a:p>
            <a:pPr marL="1168400" lvl="3" indent="-406400">
              <a:buSzPct val="70000"/>
              <a:buFont typeface="Arial" pitchFamily="34" charset="0"/>
              <a:buChar char="•"/>
            </a:pPr>
            <a:r>
              <a:rPr lang="fr-CA" sz="2400" dirty="0">
                <a:solidFill>
                  <a:schemeClr val="bg2"/>
                </a:solidFill>
                <a:latin typeface="Euphemia"/>
                <a:ea typeface="Euphemia"/>
                <a:cs typeface="Euphemia"/>
                <a:sym typeface="Euphemia"/>
              </a:rPr>
              <a:t>par mandat</a:t>
            </a:r>
          </a:p>
          <a:p>
            <a:pPr marL="1168400" lvl="3" indent="-406400">
              <a:buSzPct val="70000"/>
              <a:buFont typeface="Arial" pitchFamily="34" charset="0"/>
              <a:buChar char="•"/>
            </a:pPr>
            <a:r>
              <a:rPr lang="fr-CA" sz="2400" dirty="0">
                <a:solidFill>
                  <a:schemeClr val="bg2"/>
                </a:solidFill>
                <a:latin typeface="Euphemia"/>
                <a:ea typeface="Euphemia"/>
                <a:cs typeface="Euphemia"/>
                <a:sym typeface="Euphemia"/>
              </a:rPr>
              <a:t>par déclaration au Curateur public </a:t>
            </a:r>
          </a:p>
          <a:p>
            <a:pPr marL="1168400" lvl="3" indent="-406400">
              <a:buSzPct val="70000"/>
              <a:buFont typeface="Arial" pitchFamily="34" charset="0"/>
              <a:buChar char="•"/>
            </a:pPr>
            <a:r>
              <a:rPr lang="fr-CA" sz="2400" dirty="0">
                <a:solidFill>
                  <a:schemeClr val="bg2"/>
                </a:solidFill>
                <a:latin typeface="Euphemia"/>
                <a:ea typeface="Euphemia"/>
                <a:cs typeface="Euphemia"/>
                <a:sym typeface="Euphemia"/>
              </a:rPr>
              <a:t>par le tribunal (art. 205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787400" lvl="1" indent="-406400">
              <a:buSzPct val="70000"/>
            </a:pPr>
            <a:endParaRPr lang="fr-CA" sz="1100" dirty="0">
              <a:solidFill>
                <a:schemeClr val="bg2"/>
              </a:solidFill>
              <a:latin typeface="Euphemia"/>
              <a:ea typeface="Euphemia"/>
              <a:cs typeface="Euphemia"/>
              <a:sym typeface="Euphemia"/>
            </a:endParaRPr>
          </a:p>
          <a:p>
            <a:pPr marL="787400" lvl="1" indent="-406400">
              <a:buSzPct val="70000"/>
            </a:pPr>
            <a:r>
              <a:rPr lang="fr-CA" sz="2400" dirty="0">
                <a:solidFill>
                  <a:schemeClr val="bg2"/>
                </a:solidFill>
                <a:latin typeface="Euphemia"/>
                <a:ea typeface="Euphemia"/>
                <a:cs typeface="Euphemia"/>
                <a:sym typeface="Euphemia"/>
              </a:rPr>
              <a:t>DPJ</a:t>
            </a:r>
          </a:p>
          <a:p>
            <a:pPr marL="1168400" lvl="1" indent="-406400">
              <a:buSzPct val="70000"/>
              <a:buFont typeface="Arial" pitchFamily="34" charset="0"/>
              <a:buChar char="•"/>
            </a:pPr>
            <a:r>
              <a:rPr lang="fr-CA" sz="2400" dirty="0">
                <a:solidFill>
                  <a:schemeClr val="bg2"/>
                </a:solidFill>
                <a:latin typeface="Euphemia"/>
                <a:ea typeface="Euphemia"/>
                <a:cs typeface="Euphemia"/>
                <a:sym typeface="Euphemia"/>
              </a:rPr>
              <a:t>Article 207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1168400" lvl="1" indent="-406400">
              <a:buSzPct val="70000"/>
              <a:buFont typeface="Arial" pitchFamily="34" charset="0"/>
              <a:buChar char="•"/>
            </a:pPr>
            <a:r>
              <a:rPr lang="fr-CA" sz="2400" dirty="0">
                <a:solidFill>
                  <a:schemeClr val="bg2"/>
                </a:solidFill>
                <a:latin typeface="Euphemia"/>
                <a:ea typeface="Euphemia"/>
                <a:cs typeface="Euphemia"/>
                <a:sym typeface="Euphemia"/>
              </a:rPr>
              <a:t>Curateur public (art. 206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578128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525989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5) Conseil de tutelle:</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buSzPct val="70000"/>
            </a:pPr>
            <a:endParaRPr lang="fr-FR" sz="1200" dirty="0">
              <a:solidFill>
                <a:schemeClr val="bg2"/>
              </a:solidFill>
              <a:latin typeface="Euphemia"/>
              <a:ea typeface="Euphemia"/>
              <a:cs typeface="Euphemia"/>
              <a:sym typeface="Euphemia"/>
            </a:endParaRPr>
          </a:p>
          <a:p>
            <a:pPr marL="787400" lvl="1" indent="-406400">
              <a:buSzPct val="70000"/>
            </a:pPr>
            <a:endParaRPr lang="fr-CA" sz="1600" dirty="0">
              <a:solidFill>
                <a:schemeClr val="bg2"/>
              </a:solidFill>
              <a:latin typeface="Euphemia"/>
              <a:ea typeface="Euphemia"/>
              <a:cs typeface="Euphemia"/>
              <a:sym typeface="Euphemia"/>
            </a:endParaRPr>
          </a:p>
          <a:p>
            <a:pPr marL="787400" lvl="1" indent="-406400">
              <a:buSzPct val="70000"/>
            </a:pPr>
            <a:r>
              <a:rPr lang="fr-CA" sz="2400" dirty="0">
                <a:solidFill>
                  <a:schemeClr val="bg2"/>
                </a:solidFill>
                <a:latin typeface="Euphemia"/>
                <a:ea typeface="Euphemia"/>
                <a:cs typeface="Euphemia"/>
                <a:sym typeface="Euphemia"/>
              </a:rPr>
              <a:t>- Rôles:</a:t>
            </a:r>
          </a:p>
          <a:p>
            <a:pPr marL="787400" lvl="1" indent="-406400">
              <a:buSzPct val="70000"/>
            </a:pPr>
            <a:endParaRPr lang="fr-CA" sz="2400" dirty="0">
              <a:solidFill>
                <a:schemeClr val="bg2"/>
              </a:solidFill>
              <a:latin typeface="Euphemia"/>
              <a:ea typeface="Euphemia"/>
              <a:cs typeface="Euphemia"/>
              <a:sym typeface="Euphemia"/>
            </a:endParaRPr>
          </a:p>
          <a:p>
            <a:pPr marL="1168400" lvl="1" indent="-406400">
              <a:buSzPct val="70000"/>
              <a:buFont typeface="Arial" pitchFamily="34" charset="0"/>
              <a:buChar char="•"/>
            </a:pPr>
            <a:r>
              <a:rPr lang="fr-CA" sz="2000" dirty="0">
                <a:solidFill>
                  <a:schemeClr val="bg2"/>
                </a:solidFill>
                <a:latin typeface="Euphemia"/>
                <a:ea typeface="Euphemia"/>
                <a:cs typeface="Euphemia"/>
                <a:sym typeface="Euphemia"/>
              </a:rPr>
              <a:t>Donne son avis sur la nomination du tuteur (art. 205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1168400" lvl="1" indent="-406400">
              <a:buSzPct val="70000"/>
              <a:buFont typeface="Arial" pitchFamily="34" charset="0"/>
              <a:buChar char="•"/>
            </a:pPr>
            <a:r>
              <a:rPr lang="fr-CA" sz="2000" dirty="0">
                <a:solidFill>
                  <a:schemeClr val="bg2"/>
                </a:solidFill>
                <a:latin typeface="Euphemia"/>
                <a:ea typeface="Euphemia"/>
                <a:cs typeface="Euphemia"/>
                <a:sym typeface="Euphemia"/>
              </a:rPr>
              <a:t>Donne son avis lorsque requis </a:t>
            </a:r>
          </a:p>
          <a:p>
            <a:pPr marL="1168400" lvl="1" indent="-406400">
              <a:buSzPct val="70000"/>
              <a:buFont typeface="Arial" pitchFamily="34" charset="0"/>
              <a:buChar char="•"/>
            </a:pPr>
            <a:r>
              <a:rPr lang="fr-CA" sz="2000" dirty="0">
                <a:solidFill>
                  <a:schemeClr val="bg2"/>
                </a:solidFill>
                <a:latin typeface="Euphemia"/>
                <a:ea typeface="Euphemia"/>
                <a:cs typeface="Euphemia"/>
                <a:sym typeface="Euphemia"/>
              </a:rPr>
              <a:t>Surveillance (art. 222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1168400" lvl="1" indent="-406400">
              <a:buSzPct val="70000"/>
            </a:pPr>
            <a:endParaRPr lang="fr-CA" sz="2000" dirty="0">
              <a:solidFill>
                <a:schemeClr val="bg2"/>
              </a:solidFill>
              <a:latin typeface="Euphemia"/>
              <a:ea typeface="Euphemia"/>
              <a:cs typeface="Euphemia"/>
              <a:sym typeface="Euphemia"/>
            </a:endParaRPr>
          </a:p>
          <a:p>
            <a:pPr marL="358775" lvl="1" indent="22225">
              <a:buSzPct val="70000"/>
            </a:pPr>
            <a:r>
              <a:rPr lang="fr-CA" sz="2400" dirty="0">
                <a:solidFill>
                  <a:schemeClr val="bg2"/>
                </a:solidFill>
                <a:latin typeface="Euphemia"/>
                <a:ea typeface="Euphemia"/>
                <a:cs typeface="Euphemia"/>
                <a:sym typeface="Euphemia"/>
              </a:rPr>
              <a:t>- Le conseil de tutelle est composé de 3 personnes, 2 suppléants et un secrétaire (222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229654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504445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5) Conseil de tutelle :</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buSzPct val="70000"/>
            </a:pPr>
            <a:endParaRPr lang="fr-CA" sz="1600" dirty="0">
              <a:solidFill>
                <a:schemeClr val="bg2"/>
              </a:solidFill>
              <a:latin typeface="Euphemia"/>
              <a:ea typeface="Euphemia"/>
              <a:cs typeface="Euphemia"/>
              <a:sym typeface="Euphemia"/>
            </a:endParaRPr>
          </a:p>
          <a:p>
            <a:pPr marL="358775" lvl="1" indent="22225">
              <a:buSzPct val="70000"/>
              <a:buFont typeface="Arial" pitchFamily="34" charset="0"/>
              <a:buChar char="•"/>
            </a:pPr>
            <a:r>
              <a:rPr lang="fr-CA" sz="2200" dirty="0">
                <a:solidFill>
                  <a:schemeClr val="bg2"/>
                </a:solidFill>
                <a:latin typeface="Euphemia"/>
                <a:ea typeface="Euphemia"/>
                <a:cs typeface="Euphemia"/>
                <a:sym typeface="Euphemia"/>
              </a:rPr>
              <a:t>Le conseil est désigné par l’assemblée de parents </a:t>
            </a:r>
          </a:p>
          <a:p>
            <a:pPr marL="358775" lvl="1" indent="22225">
              <a:buSzPct val="70000"/>
            </a:pPr>
            <a:r>
              <a:rPr lang="fr-CA" sz="2200" dirty="0">
                <a:solidFill>
                  <a:schemeClr val="bg2"/>
                </a:solidFill>
                <a:latin typeface="Euphemia"/>
                <a:ea typeface="Euphemia"/>
                <a:cs typeface="Euphemia"/>
                <a:sym typeface="Euphemia"/>
              </a:rPr>
              <a:t>(art. 228 </a:t>
            </a:r>
            <a:r>
              <a:rPr lang="fr-CA" sz="2200" dirty="0" err="1">
                <a:solidFill>
                  <a:schemeClr val="bg2"/>
                </a:solidFill>
                <a:latin typeface="Euphemia"/>
                <a:ea typeface="Euphemia"/>
                <a:cs typeface="Euphemia"/>
                <a:sym typeface="Euphemia"/>
              </a:rPr>
              <a:t>C.c.Q</a:t>
            </a:r>
            <a:r>
              <a:rPr lang="fr-CA" sz="2200" dirty="0">
                <a:solidFill>
                  <a:schemeClr val="bg2"/>
                </a:solidFill>
                <a:latin typeface="Euphemia"/>
                <a:ea typeface="Euphemia"/>
                <a:cs typeface="Euphemia"/>
                <a:sym typeface="Euphemia"/>
              </a:rPr>
              <a:t>.)</a:t>
            </a:r>
          </a:p>
          <a:p>
            <a:pPr marL="358775" lvl="1" indent="22225">
              <a:buSzPct val="70000"/>
            </a:pPr>
            <a:endParaRPr lang="fr-CA" sz="2200" dirty="0">
              <a:solidFill>
                <a:schemeClr val="bg2"/>
              </a:solidFill>
              <a:latin typeface="Euphemia"/>
              <a:ea typeface="Euphemia"/>
              <a:cs typeface="Euphemia"/>
              <a:sym typeface="Euphemia"/>
            </a:endParaRPr>
          </a:p>
          <a:p>
            <a:pPr marL="358775" lvl="1" indent="22225">
              <a:buSzPct val="70000"/>
              <a:buFont typeface="Arial" pitchFamily="34" charset="0"/>
              <a:buChar char="•"/>
            </a:pPr>
            <a:r>
              <a:rPr lang="fr-CA" sz="2200" dirty="0">
                <a:solidFill>
                  <a:schemeClr val="bg2"/>
                </a:solidFill>
                <a:latin typeface="Euphemia"/>
                <a:ea typeface="Euphemia"/>
                <a:cs typeface="Euphemia"/>
                <a:sym typeface="Euphemia"/>
              </a:rPr>
              <a:t>Le conseil est constitué si la tutelle est dative (art. 223 </a:t>
            </a:r>
            <a:r>
              <a:rPr lang="fr-CA" sz="2200" dirty="0" err="1">
                <a:solidFill>
                  <a:schemeClr val="bg2"/>
                </a:solidFill>
                <a:latin typeface="Euphemia"/>
                <a:ea typeface="Euphemia"/>
                <a:cs typeface="Euphemia"/>
                <a:sym typeface="Euphemia"/>
              </a:rPr>
              <a:t>C.c.Q</a:t>
            </a:r>
            <a:r>
              <a:rPr lang="fr-CA" sz="2200" dirty="0">
                <a:solidFill>
                  <a:schemeClr val="bg2"/>
                </a:solidFill>
                <a:latin typeface="Euphemia"/>
                <a:ea typeface="Euphemia"/>
                <a:cs typeface="Euphemia"/>
                <a:sym typeface="Euphemia"/>
              </a:rPr>
              <a:t>.) ou si les parents administrent pour plus de      25 000$ (art. 209 </a:t>
            </a:r>
            <a:r>
              <a:rPr lang="fr-CA" sz="2200" dirty="0" err="1">
                <a:solidFill>
                  <a:schemeClr val="bg2"/>
                </a:solidFill>
                <a:latin typeface="Euphemia"/>
                <a:ea typeface="Euphemia"/>
                <a:cs typeface="Euphemia"/>
                <a:sym typeface="Euphemia"/>
              </a:rPr>
              <a:t>C.c.Q</a:t>
            </a:r>
            <a:r>
              <a:rPr lang="fr-CA" sz="2200" dirty="0">
                <a:solidFill>
                  <a:schemeClr val="bg2"/>
                </a:solidFill>
                <a:latin typeface="Euphemia"/>
                <a:ea typeface="Euphemia"/>
                <a:cs typeface="Euphemia"/>
                <a:sym typeface="Euphemia"/>
              </a:rPr>
              <a:t>.)</a:t>
            </a:r>
          </a:p>
          <a:p>
            <a:pPr marL="358775" lvl="1" indent="22225">
              <a:buSzPct val="70000"/>
            </a:pPr>
            <a:endParaRPr lang="fr-CA" sz="2200" dirty="0">
              <a:solidFill>
                <a:schemeClr val="bg2"/>
              </a:solidFill>
              <a:latin typeface="Euphemia"/>
              <a:ea typeface="Euphemia"/>
              <a:cs typeface="Euphemia"/>
              <a:sym typeface="Euphemia"/>
            </a:endParaRPr>
          </a:p>
          <a:p>
            <a:pPr marL="358775" lvl="1" indent="22225">
              <a:buSzPct val="70000"/>
              <a:buFont typeface="Arial" pitchFamily="34" charset="0"/>
              <a:buChar char="•"/>
            </a:pPr>
            <a:r>
              <a:rPr lang="fr-CA" sz="2200" dirty="0">
                <a:solidFill>
                  <a:schemeClr val="bg2"/>
                </a:solidFill>
                <a:latin typeface="Euphemia"/>
                <a:ea typeface="Euphemia"/>
                <a:cs typeface="Euphemia"/>
                <a:sym typeface="Euphemia"/>
              </a:rPr>
              <a:t>Cas de 225 (2) </a:t>
            </a:r>
            <a:r>
              <a:rPr lang="fr-CA" sz="2200" dirty="0" err="1">
                <a:solidFill>
                  <a:schemeClr val="bg2"/>
                </a:solidFill>
                <a:latin typeface="Euphemia"/>
                <a:ea typeface="Euphemia"/>
                <a:cs typeface="Euphemia"/>
                <a:sym typeface="Euphemia"/>
              </a:rPr>
              <a:t>C.c.Q</a:t>
            </a:r>
            <a:r>
              <a:rPr lang="fr-CA" sz="22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886582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36132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5) Conseil de tutelle:</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buFont typeface="Arial" pitchFamily="34" charset="0"/>
              <a:buChar char="•"/>
            </a:pPr>
            <a:r>
              <a:rPr lang="fr-CA" sz="2400" dirty="0">
                <a:solidFill>
                  <a:schemeClr val="bg2"/>
                </a:solidFill>
                <a:latin typeface="Euphemia"/>
                <a:ea typeface="Euphemia"/>
                <a:cs typeface="Euphemia"/>
                <a:sym typeface="Euphemia"/>
              </a:rPr>
              <a:t>Régime d’administration du tuteur</a:t>
            </a:r>
          </a:p>
          <a:p>
            <a:pPr marL="1168400" lvl="1" indent="-358775">
              <a:lnSpc>
                <a:spcPct val="150000"/>
              </a:lnSpc>
              <a:buSzPct val="70000"/>
              <a:buFont typeface="Arial" pitchFamily="34" charset="0"/>
              <a:buChar char="•"/>
            </a:pPr>
            <a:r>
              <a:rPr lang="fr-CA" sz="2000" dirty="0">
                <a:solidFill>
                  <a:schemeClr val="bg2"/>
                </a:solidFill>
                <a:latin typeface="Euphemia"/>
                <a:ea typeface="Euphemia"/>
                <a:cs typeface="Euphemia"/>
                <a:sym typeface="Euphemia"/>
              </a:rPr>
              <a:t>simple administration (art. 208 et 1301 et </a:t>
            </a:r>
            <a:r>
              <a:rPr lang="fr-CA" sz="2000" dirty="0" err="1">
                <a:solidFill>
                  <a:schemeClr val="bg2"/>
                </a:solidFill>
                <a:latin typeface="Euphemia"/>
                <a:ea typeface="Euphemia"/>
                <a:cs typeface="Euphemia"/>
                <a:sym typeface="Euphemia"/>
              </a:rPr>
              <a:t>ss</a:t>
            </a:r>
            <a:r>
              <a:rPr lang="fr-CA" sz="2000" dirty="0">
                <a:solidFill>
                  <a:schemeClr val="bg2"/>
                </a:solidFill>
                <a:latin typeface="Euphemia"/>
                <a:ea typeface="Euphemia"/>
                <a:cs typeface="Euphemia"/>
                <a:sym typeface="Euphemia"/>
              </a:rPr>
              <a:t>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1168400" lvl="1" indent="-358775">
              <a:lnSpc>
                <a:spcPct val="150000"/>
              </a:lnSpc>
              <a:buSzPct val="70000"/>
              <a:buFont typeface="Arial" pitchFamily="34" charset="0"/>
              <a:buChar char="•"/>
            </a:pPr>
            <a:endParaRPr lang="fr-CA" sz="1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59867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467512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ii) Régime de protection: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1168400" lvl="1" indent="-358775">
              <a:lnSpc>
                <a:spcPct val="150000"/>
              </a:lnSpc>
              <a:buSzPct val="70000"/>
              <a:buFont typeface="Arial" pitchFamily="34" charset="0"/>
              <a:buChar char="•"/>
            </a:pPr>
            <a:endParaRPr lang="fr-CA" sz="1000" dirty="0">
              <a:solidFill>
                <a:schemeClr val="bg2"/>
              </a:solidFill>
              <a:latin typeface="Euphemia"/>
              <a:ea typeface="Euphemia"/>
              <a:cs typeface="Euphemia"/>
              <a:sym typeface="Euphemia"/>
            </a:endParaRPr>
          </a:p>
          <a:p>
            <a:pPr marL="717550" lvl="1" indent="-406400">
              <a:lnSpc>
                <a:spcPct val="150000"/>
              </a:lnSpc>
              <a:buSzPct val="70000"/>
              <a:buFont typeface="Arial" pitchFamily="34" charset="0"/>
              <a:buChar char="•"/>
            </a:pPr>
            <a:r>
              <a:rPr lang="fr-CA" sz="2800" dirty="0">
                <a:solidFill>
                  <a:schemeClr val="bg2"/>
                </a:solidFill>
                <a:latin typeface="Euphemia"/>
                <a:ea typeface="Euphemia"/>
                <a:cs typeface="Euphemia"/>
                <a:sym typeface="Euphemia"/>
              </a:rPr>
              <a:t>Objectifs (art. 256 </a:t>
            </a:r>
            <a:r>
              <a:rPr lang="fr-CA" sz="2800" dirty="0" err="1">
                <a:solidFill>
                  <a:schemeClr val="bg2"/>
                </a:solidFill>
                <a:latin typeface="Euphemia"/>
                <a:ea typeface="Euphemia"/>
                <a:cs typeface="Euphemia"/>
                <a:sym typeface="Euphemia"/>
              </a:rPr>
              <a:t>C.c.Q</a:t>
            </a:r>
            <a:r>
              <a:rPr lang="fr-CA" sz="2800" dirty="0">
                <a:solidFill>
                  <a:schemeClr val="bg2"/>
                </a:solidFill>
                <a:latin typeface="Euphemia"/>
                <a:ea typeface="Euphemia"/>
                <a:cs typeface="Euphemia"/>
                <a:sym typeface="Euphemia"/>
              </a:rPr>
              <a:t>.)</a:t>
            </a:r>
          </a:p>
          <a:p>
            <a:pPr marL="717550" lvl="1" indent="-406400">
              <a:lnSpc>
                <a:spcPct val="150000"/>
              </a:lnSpc>
              <a:buSzPct val="70000"/>
            </a:pPr>
            <a:endParaRPr lang="fr-CA" sz="1000" dirty="0">
              <a:solidFill>
                <a:schemeClr val="bg2"/>
              </a:solidFill>
              <a:latin typeface="Euphemia"/>
              <a:ea typeface="Euphemia"/>
              <a:cs typeface="Euphemia"/>
              <a:sym typeface="Euphemia"/>
            </a:endParaRPr>
          </a:p>
          <a:p>
            <a:pPr marL="984250" lvl="1" indent="-406400">
              <a:buSzPct val="70000"/>
              <a:buFont typeface="Arial" pitchFamily="34" charset="0"/>
              <a:buChar char="•"/>
            </a:pPr>
            <a:r>
              <a:rPr lang="fr-CA" sz="2400" dirty="0">
                <a:solidFill>
                  <a:schemeClr val="bg2"/>
                </a:solidFill>
                <a:latin typeface="Euphemia"/>
                <a:ea typeface="Euphemia"/>
                <a:cs typeface="Euphemia"/>
                <a:sym typeface="Euphemia"/>
              </a:rPr>
              <a:t>établis dans l’intérêt du majeur</a:t>
            </a:r>
          </a:p>
          <a:p>
            <a:pPr marL="984250" lvl="1" indent="-406400">
              <a:buSzPct val="70000"/>
              <a:buFont typeface="Arial" pitchFamily="34" charset="0"/>
              <a:buChar char="•"/>
            </a:pPr>
            <a:r>
              <a:rPr lang="fr-CA" sz="2400" dirty="0">
                <a:solidFill>
                  <a:schemeClr val="bg2"/>
                </a:solidFill>
                <a:latin typeface="Euphemia"/>
                <a:ea typeface="Euphemia"/>
                <a:cs typeface="Euphemia"/>
                <a:sym typeface="Euphemia"/>
              </a:rPr>
              <a:t>destinés à assurer la protection de sa personne</a:t>
            </a:r>
          </a:p>
          <a:p>
            <a:pPr marL="984250" lvl="1" indent="-406400">
              <a:buSzPct val="70000"/>
              <a:buFont typeface="Arial" pitchFamily="34" charset="0"/>
              <a:buChar char="•"/>
            </a:pPr>
            <a:r>
              <a:rPr lang="fr-CA" sz="2400" dirty="0">
                <a:solidFill>
                  <a:schemeClr val="bg2"/>
                </a:solidFill>
                <a:latin typeface="Euphemia"/>
                <a:ea typeface="Euphemia"/>
                <a:cs typeface="Euphemia"/>
                <a:sym typeface="Euphemia"/>
              </a:rPr>
              <a:t>l’administration de son patrimoine</a:t>
            </a:r>
          </a:p>
          <a:p>
            <a:pPr marL="984250" lvl="1" indent="-406400">
              <a:buSzPct val="70000"/>
              <a:buFont typeface="Arial" pitchFamily="34" charset="0"/>
              <a:buChar char="•"/>
            </a:pPr>
            <a:r>
              <a:rPr lang="fr-CA" sz="2400" dirty="0">
                <a:solidFill>
                  <a:schemeClr val="bg2"/>
                </a:solidFill>
                <a:latin typeface="Euphemia"/>
                <a:ea typeface="Euphemia"/>
                <a:cs typeface="Euphemia"/>
                <a:sym typeface="Euphemia"/>
              </a:rPr>
              <a:t>l’exercice de ses droits civils</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681894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396723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ii) Régime de protection:</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buSzPct val="70000"/>
              <a:buFont typeface="Arial" pitchFamily="34" charset="0"/>
              <a:buChar char="•"/>
            </a:pPr>
            <a:r>
              <a:rPr lang="fr-CA" sz="2200" dirty="0">
                <a:solidFill>
                  <a:schemeClr val="bg2"/>
                </a:solidFill>
                <a:latin typeface="Euphemia"/>
                <a:ea typeface="Euphemia"/>
                <a:cs typeface="Euphemia"/>
                <a:sym typeface="Euphemia"/>
              </a:rPr>
              <a:t>Définition de l ’inaptitude: art. 258 </a:t>
            </a:r>
            <a:r>
              <a:rPr lang="fr-CA" sz="2200" dirty="0" err="1">
                <a:solidFill>
                  <a:schemeClr val="bg2"/>
                </a:solidFill>
                <a:latin typeface="Euphemia"/>
                <a:ea typeface="Euphemia"/>
                <a:cs typeface="Euphemia"/>
                <a:sym typeface="Euphemia"/>
              </a:rPr>
              <a:t>C.c.Q</a:t>
            </a:r>
            <a:r>
              <a:rPr lang="fr-CA" sz="2200" dirty="0">
                <a:solidFill>
                  <a:schemeClr val="bg2"/>
                </a:solidFill>
                <a:latin typeface="Euphemia"/>
                <a:ea typeface="Euphemia"/>
                <a:cs typeface="Euphemia"/>
                <a:sym typeface="Euphemia"/>
              </a:rPr>
              <a:t>.</a:t>
            </a:r>
          </a:p>
          <a:p>
            <a:pPr marL="787400" lvl="1" indent="-406400">
              <a:buSzPct val="70000"/>
            </a:pPr>
            <a:endParaRPr lang="fr-CA" sz="2200" dirty="0">
              <a:solidFill>
                <a:schemeClr val="bg2"/>
              </a:solidFill>
              <a:latin typeface="Euphemia"/>
              <a:ea typeface="Euphemia"/>
              <a:cs typeface="Euphemia"/>
              <a:sym typeface="Euphemia"/>
            </a:endParaRPr>
          </a:p>
          <a:p>
            <a:pPr marL="787400" lvl="1" indent="-406400">
              <a:buSzPct val="70000"/>
              <a:buFont typeface="Arial" pitchFamily="34" charset="0"/>
              <a:buChar char="•"/>
            </a:pPr>
            <a:r>
              <a:rPr lang="fr-CA" sz="2200" dirty="0">
                <a:solidFill>
                  <a:schemeClr val="bg2"/>
                </a:solidFill>
                <a:latin typeface="Euphemia"/>
                <a:ea typeface="Euphemia"/>
                <a:cs typeface="Euphemia"/>
                <a:sym typeface="Euphemia"/>
              </a:rPr>
              <a:t>Un seul régime:</a:t>
            </a:r>
          </a:p>
          <a:p>
            <a:pPr marL="1168400" lvl="1" indent="-406400">
              <a:buSzPct val="70000"/>
              <a:buFont typeface="Arial" pitchFamily="34" charset="0"/>
              <a:buChar char="•"/>
            </a:pPr>
            <a:r>
              <a:rPr lang="fr-CA" sz="2000" dirty="0">
                <a:solidFill>
                  <a:schemeClr val="bg2"/>
                </a:solidFill>
                <a:latin typeface="Euphemia"/>
                <a:ea typeface="Euphemia"/>
                <a:cs typeface="Euphemia"/>
                <a:sym typeface="Euphemia"/>
              </a:rPr>
              <a:t>Tutelle au majeur (art. 285 </a:t>
            </a:r>
            <a:r>
              <a:rPr lang="fr-CA" sz="2000" dirty="0" err="1">
                <a:solidFill>
                  <a:schemeClr val="bg2"/>
                </a:solidFill>
                <a:latin typeface="Euphemia"/>
                <a:ea typeface="Euphemia"/>
                <a:cs typeface="Euphemia"/>
                <a:sym typeface="Euphemia"/>
              </a:rPr>
              <a:t>C.c.Q</a:t>
            </a:r>
            <a:r>
              <a:rPr lang="fr-CA" sz="20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313182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body" idx="1"/>
          </p:nvPr>
        </p:nvSpPr>
        <p:spPr>
          <a:xfrm>
            <a:off x="2186066" y="99085"/>
            <a:ext cx="6877506" cy="955787"/>
          </a:xfrm>
          <a:prstGeom prst="rect">
            <a:avLst/>
          </a:prstGeom>
        </p:spPr>
        <p:txBody>
          <a:bodyPr>
            <a:normAutofit fontScale="92500"/>
          </a:bodyPr>
          <a:lstStyle>
            <a:lvl1pPr>
              <a:defRPr sz="5400">
                <a:solidFill>
                  <a:srgbClr val="FFFFFF"/>
                </a:solidFill>
              </a:defRPr>
            </a:lvl1pPr>
          </a:lstStyle>
          <a:p>
            <a:pPr lvl="0">
              <a:defRPr sz="1800">
                <a:solidFill>
                  <a:srgbClr val="000000"/>
                </a:solidFill>
              </a:defRPr>
            </a:pPr>
            <a:r>
              <a:rPr sz="5400">
                <a:solidFill>
                  <a:srgbClr val="FFFFFF"/>
                </a:solidFill>
              </a:rPr>
              <a:t>Introduction générale</a:t>
            </a:r>
          </a:p>
        </p:txBody>
      </p:sp>
      <p:sp>
        <p:nvSpPr>
          <p:cNvPr id="101" name="Shape 101"/>
          <p:cNvSpPr/>
          <p:nvPr/>
        </p:nvSpPr>
        <p:spPr>
          <a:xfrm>
            <a:off x="1462511" y="1054562"/>
            <a:ext cx="8951339" cy="510908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1036719" lvl="0" indent="-1036719">
              <a:lnSpc>
                <a:spcPct val="80000"/>
              </a:lnSpc>
              <a:buClr>
                <a:srgbClr val="FFFFFF"/>
              </a:buClr>
              <a:buSzPct val="60000"/>
              <a:defRPr>
                <a:solidFill>
                  <a:srgbClr val="000000"/>
                </a:solidFill>
              </a:defRPr>
            </a:pPr>
            <a:r>
              <a:rPr lang="fr-CA" sz="4600" dirty="0">
                <a:latin typeface="Comic Sans MS"/>
                <a:ea typeface="Euphemia UCAS"/>
                <a:cs typeface="Euphemia UCAS"/>
                <a:sym typeface="Comic Sans MS"/>
              </a:rPr>
              <a:t>    </a:t>
            </a:r>
          </a:p>
          <a:p>
            <a:pPr marL="1036719" lvl="0" indent="-1036719">
              <a:lnSpc>
                <a:spcPct val="80000"/>
              </a:lnSpc>
              <a:buClr>
                <a:srgbClr val="FFFFFF"/>
              </a:buClr>
              <a:buSzPct val="60000"/>
              <a:defRPr>
                <a:solidFill>
                  <a:srgbClr val="000000"/>
                </a:solidFill>
              </a:defRPr>
            </a:pPr>
            <a:r>
              <a:rPr lang="fr-CA" sz="4600" dirty="0">
                <a:solidFill>
                  <a:srgbClr val="514843"/>
                </a:solidFill>
                <a:latin typeface="Comic Sans MS"/>
                <a:ea typeface="Euphemia UCAS"/>
                <a:cs typeface="Euphemia UCAS"/>
                <a:sym typeface="Comic Sans MS"/>
              </a:rPr>
              <a:t>     </a:t>
            </a:r>
            <a:r>
              <a:rPr lang="fr-CA" sz="4600" dirty="0">
                <a:solidFill>
                  <a:srgbClr val="514843"/>
                </a:solidFill>
                <a:latin typeface="Euphemia UCAS"/>
                <a:ea typeface="Euphemia UCAS"/>
                <a:cs typeface="Euphemia UCAS"/>
                <a:sym typeface="Euphemia UCAS"/>
              </a:rPr>
              <a:t>Le droit des personnes:</a:t>
            </a:r>
            <a:endParaRPr lang="fr-CA" sz="4600" dirty="0">
              <a:latin typeface="Euphemia"/>
              <a:ea typeface="Euphemia"/>
              <a:cs typeface="Euphemia"/>
              <a:sym typeface="Euphemia"/>
            </a:endParaRPr>
          </a:p>
          <a:p>
            <a:pPr marL="405673" lvl="0" indent="-405673">
              <a:lnSpc>
                <a:spcPct val="80000"/>
              </a:lnSpc>
              <a:buClr>
                <a:srgbClr val="FFFFFF"/>
              </a:buClr>
              <a:buSzPct val="60000"/>
              <a:buFont typeface="Helvetica"/>
              <a:buChar char="•"/>
              <a:defRPr>
                <a:solidFill>
                  <a:srgbClr val="000000"/>
                </a:solidFill>
              </a:defRPr>
            </a:pPr>
            <a:endParaRPr lang="fr-CA" sz="3000" dirty="0">
              <a:latin typeface="Euphemia"/>
              <a:ea typeface="Euphemia"/>
              <a:cs typeface="Euphemia"/>
              <a:sym typeface="Euphemia"/>
            </a:endParaRPr>
          </a:p>
          <a:p>
            <a:pPr marL="999915" lvl="1" indent="-774501">
              <a:lnSpc>
                <a:spcPct val="80000"/>
              </a:lnSpc>
              <a:buClr>
                <a:srgbClr val="FFFFFF"/>
              </a:buClr>
              <a:buSzPct val="69000"/>
              <a:defRPr>
                <a:solidFill>
                  <a:srgbClr val="000000"/>
                </a:solidFill>
              </a:defRPr>
            </a:pPr>
            <a:r>
              <a:rPr lang="fr-CA" sz="3200" dirty="0">
                <a:solidFill>
                  <a:srgbClr val="514843"/>
                </a:solidFill>
                <a:latin typeface="Euphemia UCAS"/>
                <a:ea typeface="Euphemia UCAS"/>
                <a:cs typeface="Euphemia UCAS"/>
                <a:sym typeface="Euphemia UCAS"/>
              </a:rPr>
              <a:t>- Art. 10 à 297 C.c.Q.</a:t>
            </a:r>
            <a:endParaRPr lang="fr-CA" sz="2400" dirty="0">
              <a:latin typeface="Euphemia"/>
              <a:ea typeface="Euphemia"/>
              <a:cs typeface="Euphemia"/>
              <a:sym typeface="Euphemia"/>
            </a:endParaRPr>
          </a:p>
          <a:p>
            <a:pPr marL="1335218" lvl="3" indent="-382743">
              <a:lnSpc>
                <a:spcPct val="80000"/>
              </a:lnSpc>
              <a:buClr>
                <a:srgbClr val="FFFFFF"/>
              </a:buClr>
              <a:buSzPct val="75000"/>
              <a:defRPr>
                <a:solidFill>
                  <a:srgbClr val="000000"/>
                </a:solidFill>
              </a:defRPr>
            </a:pPr>
            <a:r>
              <a:rPr lang="fr-CA" sz="2400" dirty="0">
                <a:solidFill>
                  <a:srgbClr val="514843"/>
                </a:solidFill>
                <a:latin typeface="Euphemia UCAS"/>
                <a:ea typeface="Euphemia UCAS"/>
                <a:cs typeface="Euphemia UCAS"/>
                <a:sym typeface="Euphemia UCAS"/>
              </a:rPr>
              <a:t>Personnalité juridique</a:t>
            </a:r>
            <a:endParaRPr lang="fr-CA" sz="2400" dirty="0">
              <a:latin typeface="Euphemia"/>
              <a:ea typeface="Euphemia"/>
              <a:cs typeface="Euphemia"/>
              <a:sym typeface="Euphemia"/>
            </a:endParaRPr>
          </a:p>
          <a:p>
            <a:pPr marL="1335218" lvl="3" indent="-382743">
              <a:lnSpc>
                <a:spcPct val="80000"/>
              </a:lnSpc>
              <a:buClr>
                <a:srgbClr val="FFFFFF"/>
              </a:buClr>
              <a:buSzPct val="75000"/>
              <a:defRPr>
                <a:solidFill>
                  <a:srgbClr val="000000"/>
                </a:solidFill>
              </a:defRPr>
            </a:pPr>
            <a:r>
              <a:rPr lang="fr-CA" sz="2400" dirty="0">
                <a:solidFill>
                  <a:srgbClr val="535353"/>
                </a:solidFill>
                <a:latin typeface="Euphemia UCAS"/>
                <a:ea typeface="Euphemia UCAS"/>
                <a:cs typeface="Euphemia UCAS"/>
                <a:sym typeface="Euphemia UCAS"/>
              </a:rPr>
              <a:t>L’absence</a:t>
            </a:r>
            <a:endParaRPr lang="fr-CA" dirty="0">
              <a:latin typeface="Euphemia"/>
              <a:ea typeface="Euphemia"/>
              <a:cs typeface="Euphemia"/>
              <a:sym typeface="Euphemia"/>
            </a:endParaRPr>
          </a:p>
          <a:p>
            <a:pPr marL="1335218" lvl="3" indent="-382743">
              <a:lnSpc>
                <a:spcPct val="80000"/>
              </a:lnSpc>
              <a:buClr>
                <a:srgbClr val="FFFFFF"/>
              </a:buClr>
              <a:buSzPct val="75000"/>
              <a:defRPr>
                <a:solidFill>
                  <a:srgbClr val="000000"/>
                </a:solidFill>
              </a:defRPr>
            </a:pPr>
            <a:r>
              <a:rPr lang="fr-CA" sz="2400" dirty="0">
                <a:solidFill>
                  <a:srgbClr val="514843"/>
                </a:solidFill>
                <a:latin typeface="Euphemia UCAS"/>
                <a:ea typeface="Euphemia UCAS"/>
                <a:cs typeface="Euphemia UCAS"/>
                <a:sym typeface="Euphemia UCAS"/>
              </a:rPr>
              <a:t>La mort</a:t>
            </a:r>
            <a:endParaRPr lang="fr-CA" dirty="0">
              <a:latin typeface="Euphemia"/>
              <a:ea typeface="Euphemia"/>
              <a:cs typeface="Euphemia"/>
              <a:sym typeface="Euphemia"/>
            </a:endParaRPr>
          </a:p>
          <a:p>
            <a:pPr marL="1335218" lvl="3" indent="-382743">
              <a:lnSpc>
                <a:spcPct val="80000"/>
              </a:lnSpc>
              <a:buClr>
                <a:srgbClr val="FFFFFF"/>
              </a:buClr>
              <a:buSzPct val="75000"/>
              <a:defRPr>
                <a:solidFill>
                  <a:srgbClr val="000000"/>
                </a:solidFill>
              </a:defRPr>
            </a:pPr>
            <a:r>
              <a:rPr lang="fr-CA" sz="2400" dirty="0">
                <a:solidFill>
                  <a:srgbClr val="535353"/>
                </a:solidFill>
                <a:latin typeface="Euphemia UCAS"/>
                <a:ea typeface="Euphemia UCAS"/>
                <a:cs typeface="Euphemia UCAS"/>
                <a:sym typeface="Euphemia UCAS"/>
              </a:rPr>
              <a:t>Les droits de la personnalité</a:t>
            </a:r>
            <a:endParaRPr lang="fr-CA" dirty="0">
              <a:latin typeface="Euphemia"/>
              <a:ea typeface="Euphemia"/>
              <a:cs typeface="Euphemia"/>
              <a:sym typeface="Euphemia"/>
            </a:endParaRPr>
          </a:p>
          <a:p>
            <a:pPr marL="1335218" lvl="3" indent="-382743">
              <a:lnSpc>
                <a:spcPct val="80000"/>
              </a:lnSpc>
              <a:buClr>
                <a:srgbClr val="FFFFFF"/>
              </a:buClr>
              <a:buSzPct val="75000"/>
              <a:defRPr>
                <a:solidFill>
                  <a:srgbClr val="000000"/>
                </a:solidFill>
              </a:defRPr>
            </a:pPr>
            <a:r>
              <a:rPr lang="fr-CA" sz="2400" dirty="0">
                <a:solidFill>
                  <a:srgbClr val="514843"/>
                </a:solidFill>
                <a:latin typeface="Euphemia UCAS"/>
                <a:ea typeface="Euphemia UCAS"/>
                <a:cs typeface="Euphemia UCAS"/>
                <a:sym typeface="Euphemia UCAS"/>
              </a:rPr>
              <a:t>Les attributs de la personnalité</a:t>
            </a:r>
            <a:endParaRPr lang="fr-CA" sz="2400" dirty="0">
              <a:latin typeface="Euphemia"/>
              <a:ea typeface="Euphemia"/>
              <a:cs typeface="Euphemia"/>
              <a:sym typeface="Euphemia"/>
            </a:endParaRPr>
          </a:p>
          <a:p>
            <a:pPr marL="1335218" lvl="6" indent="-382743">
              <a:lnSpc>
                <a:spcPct val="80000"/>
              </a:lnSpc>
              <a:buClr>
                <a:srgbClr val="FFFFFF"/>
              </a:buClr>
              <a:buSzPct val="75000"/>
              <a:defRPr>
                <a:solidFill>
                  <a:srgbClr val="000000"/>
                </a:solidFill>
              </a:defRPr>
            </a:pPr>
            <a:r>
              <a:rPr lang="fr-CA" sz="2400" dirty="0">
                <a:solidFill>
                  <a:srgbClr val="514843"/>
                </a:solidFill>
                <a:latin typeface="Euphemia UCAS"/>
                <a:ea typeface="Euphemia UCAS"/>
                <a:cs typeface="Euphemia UCAS"/>
                <a:sym typeface="Euphemia UCAS"/>
              </a:rPr>
              <a:t>   - Le nom</a:t>
            </a:r>
            <a:endParaRPr lang="fr-CA" dirty="0">
              <a:latin typeface="Euphemia"/>
              <a:ea typeface="Euphemia"/>
              <a:cs typeface="Euphemia"/>
              <a:sym typeface="Euphemia"/>
            </a:endParaRPr>
          </a:p>
          <a:p>
            <a:pPr marL="1335218" lvl="6" indent="-382743">
              <a:lnSpc>
                <a:spcPct val="80000"/>
              </a:lnSpc>
              <a:buClr>
                <a:srgbClr val="FFFFFF"/>
              </a:buClr>
              <a:buSzPct val="75000"/>
              <a:defRPr>
                <a:solidFill>
                  <a:srgbClr val="000000"/>
                </a:solidFill>
              </a:defRPr>
            </a:pPr>
            <a:r>
              <a:rPr lang="fr-CA" sz="2400" dirty="0">
                <a:solidFill>
                  <a:srgbClr val="514843"/>
                </a:solidFill>
                <a:latin typeface="Euphemia UCAS"/>
                <a:ea typeface="Euphemia UCAS"/>
                <a:cs typeface="Euphemia UCAS"/>
                <a:sym typeface="Euphemia UCAS"/>
              </a:rPr>
              <a:t>   - Le domicile</a:t>
            </a:r>
            <a:endParaRPr lang="fr-CA" sz="2400" dirty="0">
              <a:latin typeface="Euphemia"/>
              <a:ea typeface="Euphemia"/>
              <a:cs typeface="Euphemia"/>
              <a:sym typeface="Euphemia"/>
            </a:endParaRPr>
          </a:p>
          <a:p>
            <a:pPr marL="864025" lvl="8" indent="-368750">
              <a:lnSpc>
                <a:spcPct val="90000"/>
              </a:lnSpc>
              <a:buClr>
                <a:srgbClr val="FFFFFF"/>
              </a:buClr>
              <a:buSzPct val="75000"/>
              <a:buFont typeface="Helvetica"/>
              <a:buChar char="•"/>
              <a:defRPr>
                <a:solidFill>
                  <a:srgbClr val="000000"/>
                </a:solidFill>
              </a:defRPr>
            </a:pPr>
            <a:r>
              <a:rPr lang="fr-CA" sz="2800" dirty="0">
                <a:latin typeface="Euphemia UCAS"/>
                <a:ea typeface="Euphemia UCAS"/>
                <a:cs typeface="Euphemia UCAS"/>
                <a:sym typeface="Euphemia UCAS"/>
              </a:rPr>
              <a:t> </a:t>
            </a:r>
            <a:r>
              <a:rPr lang="fr-CA" sz="2400" dirty="0">
                <a:solidFill>
                  <a:srgbClr val="514843"/>
                </a:solidFill>
                <a:latin typeface="Euphemia UCAS"/>
                <a:ea typeface="Euphemia UCAS"/>
                <a:cs typeface="Euphemia UCAS"/>
                <a:sym typeface="Euphemia UCAS"/>
              </a:rPr>
              <a:t>La capacité</a:t>
            </a:r>
            <a:endParaRPr lang="fr-CA" dirty="0">
              <a:latin typeface="Euphemia"/>
              <a:ea typeface="Euphemia"/>
              <a:cs typeface="Euphemia"/>
              <a:sym typeface="Euphemia"/>
            </a:endParaRPr>
          </a:p>
          <a:p>
            <a:pPr lvl="8" indent="761961">
              <a:lnSpc>
                <a:spcPct val="90000"/>
              </a:lnSpc>
              <a:defRPr>
                <a:solidFill>
                  <a:srgbClr val="000000"/>
                </a:solidFill>
              </a:defRPr>
            </a:pPr>
            <a:r>
              <a:rPr lang="fr-CA" sz="2400" dirty="0">
                <a:latin typeface="Euphemia UCAS"/>
                <a:ea typeface="Euphemia UCAS"/>
                <a:cs typeface="Euphemia UCAS"/>
                <a:sym typeface="Euphemia UCAS"/>
              </a:rPr>
              <a:t>      </a:t>
            </a:r>
            <a:r>
              <a:rPr lang="fr-CA" sz="2000" dirty="0">
                <a:solidFill>
                  <a:srgbClr val="514843"/>
                </a:solidFill>
                <a:latin typeface="Euphemia UCAS"/>
                <a:ea typeface="Euphemia UCAS"/>
                <a:cs typeface="Euphemia UCAS"/>
                <a:sym typeface="Euphemia UCAS"/>
              </a:rPr>
              <a:t>-Mineur et majeur inapte</a:t>
            </a:r>
          </a:p>
          <a:p>
            <a:pPr lvl="8" indent="761961">
              <a:lnSpc>
                <a:spcPct val="90000"/>
              </a:lnSpc>
              <a:defRPr>
                <a:solidFill>
                  <a:srgbClr val="000000"/>
                </a:solidFill>
              </a:defRPr>
            </a:pPr>
            <a:endParaRPr sz="2400" dirty="0">
              <a:latin typeface="Euphemia"/>
              <a:ea typeface="Euphemia"/>
              <a:cs typeface="Euphemia"/>
              <a:sym typeface="Euphem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6 – La capacité des</a:t>
            </a:r>
            <a:br>
              <a:rPr lang="fr-CA" sz="5400" dirty="0">
                <a:solidFill>
                  <a:srgbClr val="FFFFFF"/>
                </a:solidFill>
              </a:rPr>
            </a:br>
            <a:r>
              <a:rPr lang="fr-CA" sz="5400" dirty="0">
                <a:solidFill>
                  <a:srgbClr val="FFFFFF"/>
                </a:solidFill>
              </a:rPr>
              <a:t>    personnes</a:t>
            </a:r>
            <a:endParaRPr sz="5400" dirty="0">
              <a:solidFill>
                <a:srgbClr val="FFFFFF"/>
              </a:solidFill>
            </a:endParaRPr>
          </a:p>
        </p:txBody>
      </p:sp>
      <p:sp>
        <p:nvSpPr>
          <p:cNvPr id="93" name="Shape 93"/>
          <p:cNvSpPr/>
          <p:nvPr/>
        </p:nvSpPr>
        <p:spPr>
          <a:xfrm>
            <a:off x="467544" y="1191117"/>
            <a:ext cx="8352928" cy="393645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iii) Mandat de protection :</a:t>
            </a: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r>
              <a:rPr lang="fr-CA" sz="2400" dirty="0">
                <a:solidFill>
                  <a:schemeClr val="bg2"/>
                </a:solidFill>
                <a:latin typeface="Euphemia"/>
                <a:ea typeface="Euphemia"/>
                <a:cs typeface="Euphemia"/>
                <a:sym typeface="Euphemia"/>
              </a:rPr>
              <a:t>- Art. 2166 </a:t>
            </a:r>
            <a:r>
              <a:rPr lang="fr-CA" sz="2400" dirty="0" err="1">
                <a:solidFill>
                  <a:schemeClr val="bg2"/>
                </a:solidFill>
                <a:latin typeface="Euphemia"/>
                <a:ea typeface="Euphemia"/>
                <a:cs typeface="Euphemia"/>
                <a:sym typeface="Euphemia"/>
              </a:rPr>
              <a:t>C.c.Q</a:t>
            </a:r>
            <a:r>
              <a:rPr lang="fr-CA" sz="2400" dirty="0">
                <a:solidFill>
                  <a:schemeClr val="bg2"/>
                </a:solidFill>
                <a:latin typeface="Euphemia"/>
                <a:ea typeface="Euphemia"/>
                <a:cs typeface="Euphemia"/>
                <a:sym typeface="Euphemia"/>
              </a:rPr>
              <a:t>.</a:t>
            </a: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890588" lvl="2" indent="-120650" algn="just">
              <a:buClr>
                <a:srgbClr val="FFFFFF"/>
              </a:buClr>
              <a:buSzPct val="69000"/>
              <a:defRPr>
                <a:solidFill>
                  <a:srgbClr val="000000"/>
                </a:solidFill>
              </a:defRPr>
            </a:pPr>
            <a:r>
              <a:rPr lang="fr-CA" sz="2000" dirty="0">
                <a:solidFill>
                  <a:schemeClr val="bg2"/>
                </a:solidFill>
                <a:latin typeface="Euphemia"/>
                <a:ea typeface="Euphemia"/>
                <a:cs typeface="Euphemia"/>
                <a:sym typeface="Euphemia"/>
              </a:rPr>
              <a:t> - Mandant et mandataire</a:t>
            </a:r>
          </a:p>
          <a:p>
            <a:pPr marL="890588" lvl="2" indent="-120650"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Acte notarié en minute ou devant témoins</a:t>
            </a:r>
          </a:p>
          <a:p>
            <a:pPr marL="890588" lvl="2" indent="-120650" algn="just">
              <a:buClr>
                <a:srgbClr val="FFFFFF"/>
              </a:buClr>
              <a:buSzPct val="69000"/>
              <a:buFontTx/>
              <a:buChar char="-"/>
              <a:defRPr>
                <a:solidFill>
                  <a:srgbClr val="000000"/>
                </a:solidFill>
              </a:defRPr>
            </a:pPr>
            <a:r>
              <a:rPr lang="fr-CA" sz="2000" dirty="0">
                <a:solidFill>
                  <a:schemeClr val="bg2"/>
                </a:solidFill>
                <a:latin typeface="Euphemia"/>
                <a:ea typeface="Euphemia"/>
                <a:cs typeface="Euphemia"/>
                <a:sym typeface="Euphemia"/>
              </a:rPr>
              <a:t>- Homologation du mandat</a:t>
            </a: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4066577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Titre 2: Le droit de la </a:t>
            </a:r>
            <a:br>
              <a:rPr lang="fr-CA" sz="5400" dirty="0">
                <a:solidFill>
                  <a:srgbClr val="FFFFFF"/>
                </a:solidFill>
              </a:rPr>
            </a:br>
            <a:r>
              <a:rPr lang="fr-CA" sz="5400" dirty="0">
                <a:solidFill>
                  <a:srgbClr val="FFFFFF"/>
                </a:solidFill>
              </a:rPr>
              <a:t>        famille       </a:t>
            </a:r>
            <a:endParaRPr sz="5400" dirty="0">
              <a:solidFill>
                <a:srgbClr val="FFFFFF"/>
              </a:solidFill>
            </a:endParaRPr>
          </a:p>
        </p:txBody>
      </p:sp>
      <p:sp>
        <p:nvSpPr>
          <p:cNvPr id="93" name="Shape 93"/>
          <p:cNvSpPr/>
          <p:nvPr/>
        </p:nvSpPr>
        <p:spPr>
          <a:xfrm>
            <a:off x="467544" y="1191117"/>
            <a:ext cx="8352928" cy="102797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pic>
        <p:nvPicPr>
          <p:cNvPr id="6" name="Picture 12" descr="image3.jpg"/>
          <p:cNvPicPr>
            <a:picLocks noChangeAspect="1"/>
          </p:cNvPicPr>
          <p:nvPr/>
        </p:nvPicPr>
        <p:blipFill>
          <a:blip r:embed="rId2" cstate="print"/>
          <a:srcRect/>
          <a:stretch>
            <a:fillRect/>
          </a:stretch>
        </p:blipFill>
        <p:spPr bwMode="auto">
          <a:xfrm>
            <a:off x="2267744" y="1196752"/>
            <a:ext cx="6521594" cy="4377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5687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4800" dirty="0">
                <a:solidFill>
                  <a:srgbClr val="FFFFFF"/>
                </a:solidFill>
              </a:rPr>
              <a:t>1 – Le mariage</a:t>
            </a:r>
            <a:endParaRPr sz="4800" dirty="0">
              <a:solidFill>
                <a:srgbClr val="FFFFFF"/>
              </a:solidFill>
            </a:endParaRPr>
          </a:p>
        </p:txBody>
      </p:sp>
      <p:sp>
        <p:nvSpPr>
          <p:cNvPr id="93" name="Shape 93"/>
          <p:cNvSpPr/>
          <p:nvPr/>
        </p:nvSpPr>
        <p:spPr>
          <a:xfrm>
            <a:off x="467544" y="1191117"/>
            <a:ext cx="8352928" cy="139730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
        <p:nvSpPr>
          <p:cNvPr id="5" name="Rectangle 12"/>
          <p:cNvSpPr txBox="1">
            <a:spLocks noChangeArrowheads="1"/>
          </p:cNvSpPr>
          <p:nvPr/>
        </p:nvSpPr>
        <p:spPr>
          <a:xfrm>
            <a:off x="2843808" y="1628800"/>
            <a:ext cx="6120680" cy="57150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t">
            <a:normAutofit/>
          </a:bodyPr>
          <a:lstStyle/>
          <a:p>
            <a:pPr marL="269875" marR="0" lvl="0" indent="-269875" defTabSz="914400" eaLnBrk="1" fontAlgn="auto" latinLnBrk="0" hangingPunct="1">
              <a:lnSpc>
                <a:spcPct val="90000"/>
              </a:lnSpc>
              <a:spcBef>
                <a:spcPts val="3200"/>
              </a:spcBef>
              <a:spcAft>
                <a:spcPts val="0"/>
              </a:spcAft>
              <a:buClrTx/>
              <a:buSzPct val="60000"/>
              <a:buFontTx/>
              <a:buNone/>
              <a:tabLst/>
              <a:defRPr/>
            </a:pPr>
            <a:r>
              <a:rPr kumimoji="0" lang="fr-FR" sz="2800" b="1" i="0" u="none" strike="noStrike" kern="0" cap="none" spc="0" normalizeH="0" baseline="0" noProof="0" dirty="0">
                <a:ln>
                  <a:noFill/>
                </a:ln>
                <a:solidFill>
                  <a:srgbClr val="514843"/>
                </a:solidFill>
                <a:effectLst/>
                <a:uLnTx/>
                <a:uFillTx/>
                <a:latin typeface="Euphemia"/>
                <a:ea typeface="Euphemia"/>
                <a:cs typeface="Euphemia"/>
                <a:sym typeface="Euphemia"/>
              </a:rPr>
              <a:t>A) Considérations préliminaires et </a:t>
            </a:r>
            <a:br>
              <a:rPr kumimoji="0" lang="fr-FR" sz="2800" b="1" i="0" u="none" strike="noStrike" kern="0" cap="none" spc="0" normalizeH="0" baseline="0" noProof="0" dirty="0">
                <a:ln>
                  <a:noFill/>
                </a:ln>
                <a:solidFill>
                  <a:srgbClr val="514843"/>
                </a:solidFill>
                <a:effectLst/>
                <a:uLnTx/>
                <a:uFillTx/>
                <a:latin typeface="Euphemia"/>
                <a:ea typeface="Euphemia"/>
                <a:cs typeface="Euphemia"/>
                <a:sym typeface="Euphemia"/>
              </a:rPr>
            </a:br>
            <a:r>
              <a:rPr kumimoji="0" lang="fr-FR" sz="2800" b="1" i="0" u="none" strike="noStrike" kern="0" cap="none" spc="0" normalizeH="0" baseline="0" noProof="0" dirty="0">
                <a:ln>
                  <a:noFill/>
                </a:ln>
                <a:solidFill>
                  <a:srgbClr val="514843"/>
                </a:solidFill>
                <a:effectLst/>
                <a:uLnTx/>
                <a:uFillTx/>
                <a:latin typeface="Euphemia"/>
                <a:ea typeface="Euphemia"/>
                <a:cs typeface="Euphemia"/>
                <a:sym typeface="Euphemia"/>
              </a:rPr>
              <a:t> constitutionnelles</a:t>
            </a:r>
            <a:endParaRPr kumimoji="0" lang="fr-FR" sz="2000" b="1" i="0" u="none" strike="noStrike" kern="0" cap="none" spc="0" normalizeH="0" baseline="0" noProof="0" dirty="0">
              <a:ln>
                <a:noFill/>
              </a:ln>
              <a:solidFill>
                <a:srgbClr val="514843"/>
              </a:solidFill>
              <a:effectLst/>
              <a:uLnTx/>
              <a:uFillTx/>
              <a:latin typeface="Euphemia"/>
              <a:ea typeface="Euphemia"/>
              <a:cs typeface="Euphemia"/>
              <a:sym typeface="Euphemia"/>
            </a:endParaRPr>
          </a:p>
          <a:p>
            <a:pPr marL="650875" marR="0" lvl="1" indent="-269875" defTabSz="914400" eaLnBrk="1" fontAlgn="auto" latinLnBrk="0" hangingPunct="1">
              <a:lnSpc>
                <a:spcPct val="90000"/>
              </a:lnSpc>
              <a:spcBef>
                <a:spcPts val="3200"/>
              </a:spcBef>
              <a:spcAft>
                <a:spcPts val="0"/>
              </a:spcAft>
              <a:buClrTx/>
              <a:buSzPct val="70000"/>
              <a:buFontTx/>
              <a:buNone/>
              <a:tabLst/>
              <a:defRPr/>
            </a:pPr>
            <a:r>
              <a:rPr kumimoji="0" lang="fr-FR" sz="2000" b="0" i="0" u="none" strike="noStrike" kern="0" cap="none" spc="0" normalizeH="0" baseline="0" noProof="0" dirty="0">
                <a:ln>
                  <a:noFill/>
                </a:ln>
                <a:solidFill>
                  <a:srgbClr val="514843"/>
                </a:solidFill>
                <a:effectLst/>
                <a:uLnTx/>
                <a:uFillTx/>
                <a:latin typeface="Euphemia"/>
                <a:ea typeface="Euphemia"/>
                <a:cs typeface="Euphemia"/>
                <a:sym typeface="Euphemia"/>
              </a:rPr>
              <a:t>- conditions de fond: compétence fédérale</a:t>
            </a:r>
            <a:endParaRPr kumimoji="0" lang="fr-FR" sz="1600" b="0" i="0" u="none" strike="noStrike" kern="0" cap="none" spc="0" normalizeH="0" baseline="0" noProof="0" dirty="0">
              <a:ln>
                <a:noFill/>
              </a:ln>
              <a:solidFill>
                <a:srgbClr val="514843"/>
              </a:solidFill>
              <a:effectLst/>
              <a:uLnTx/>
              <a:uFillTx/>
              <a:latin typeface="Euphemia"/>
              <a:ea typeface="Euphemia"/>
              <a:cs typeface="Euphemia"/>
              <a:sym typeface="Euphemia"/>
            </a:endParaRPr>
          </a:p>
          <a:p>
            <a:pPr marL="650875" marR="0" lvl="1" indent="-269875" defTabSz="914400" eaLnBrk="1" fontAlgn="auto" latinLnBrk="0" hangingPunct="1">
              <a:lnSpc>
                <a:spcPct val="90000"/>
              </a:lnSpc>
              <a:spcBef>
                <a:spcPts val="3200"/>
              </a:spcBef>
              <a:spcAft>
                <a:spcPts val="0"/>
              </a:spcAft>
              <a:buClrTx/>
              <a:buSzPct val="70000"/>
              <a:buFontTx/>
              <a:buNone/>
              <a:tabLst/>
              <a:defRPr/>
            </a:pPr>
            <a:r>
              <a:rPr kumimoji="0" lang="fr-FR" sz="2000" b="0" i="0" u="none" strike="noStrike" kern="0" cap="none" spc="0" normalizeH="0" baseline="0" noProof="0" dirty="0">
                <a:ln>
                  <a:noFill/>
                </a:ln>
                <a:solidFill>
                  <a:srgbClr val="514843"/>
                </a:solidFill>
                <a:effectLst/>
                <a:uLnTx/>
                <a:uFillTx/>
                <a:latin typeface="Euphemia"/>
                <a:ea typeface="Euphemia"/>
                <a:cs typeface="Euphemia"/>
                <a:sym typeface="Euphemia"/>
              </a:rPr>
              <a:t>- conditions de forme: compétence provinciale </a:t>
            </a:r>
            <a:endParaRPr kumimoji="0" lang="fr-FR" sz="1600" b="0" i="0" u="none" strike="noStrike" kern="0" cap="none" spc="0" normalizeH="0" baseline="0" noProof="0" dirty="0">
              <a:ln>
                <a:noFill/>
              </a:ln>
              <a:solidFill>
                <a:srgbClr val="514843"/>
              </a:solidFill>
              <a:effectLst/>
              <a:uLnTx/>
              <a:uFillTx/>
              <a:latin typeface="Euphemia"/>
              <a:ea typeface="Euphemia"/>
              <a:cs typeface="Euphemia"/>
              <a:sym typeface="Euphemia"/>
            </a:endParaRPr>
          </a:p>
          <a:p>
            <a:pPr marL="650875" marR="0" lvl="1" indent="-269875" defTabSz="914400" eaLnBrk="1" fontAlgn="auto" latinLnBrk="0" hangingPunct="1">
              <a:lnSpc>
                <a:spcPct val="90000"/>
              </a:lnSpc>
              <a:spcBef>
                <a:spcPts val="3200"/>
              </a:spcBef>
              <a:spcAft>
                <a:spcPts val="0"/>
              </a:spcAft>
              <a:buClrTx/>
              <a:buSzPct val="70000"/>
              <a:buFontTx/>
              <a:buNone/>
              <a:tabLst/>
              <a:defRPr/>
            </a:pPr>
            <a:r>
              <a:rPr lang="fr-FR" sz="2000" dirty="0">
                <a:latin typeface="Euphemia"/>
                <a:ea typeface="Euphemia"/>
                <a:cs typeface="Euphemia"/>
                <a:sym typeface="Euphemia"/>
              </a:rPr>
              <a:t>- </a:t>
            </a:r>
            <a:r>
              <a:rPr kumimoji="0" lang="fr-FR" sz="2000" b="0" i="0" u="none" strike="noStrike" kern="0" cap="none" spc="0" normalizeH="0" baseline="0" noProof="0" dirty="0">
                <a:ln>
                  <a:noFill/>
                </a:ln>
                <a:solidFill>
                  <a:srgbClr val="514843"/>
                </a:solidFill>
                <a:effectLst/>
                <a:uLnTx/>
                <a:uFillTx/>
                <a:latin typeface="Euphemia"/>
                <a:ea typeface="Euphemia"/>
                <a:cs typeface="Euphemia"/>
                <a:sym typeface="Euphemia"/>
              </a:rPr>
              <a:t>art. 91 Loi constitutionnelle de 1867</a:t>
            </a:r>
            <a:endParaRPr kumimoji="0" lang="fr-FR" sz="1600" b="0" i="0" u="none" strike="noStrike" kern="0" cap="none" spc="0" normalizeH="0" baseline="0" noProof="0" dirty="0">
              <a:ln>
                <a:noFill/>
              </a:ln>
              <a:solidFill>
                <a:srgbClr val="514843"/>
              </a:solidFill>
              <a:effectLst/>
              <a:uLnTx/>
              <a:uFillTx/>
              <a:latin typeface="Euphemia"/>
              <a:ea typeface="Euphemia"/>
              <a:cs typeface="Euphemia"/>
              <a:sym typeface="Euphemia"/>
            </a:endParaRPr>
          </a:p>
        </p:txBody>
      </p:sp>
      <p:pic>
        <p:nvPicPr>
          <p:cNvPr id="9" name="Image 8" descr="sans-titre.png"/>
          <p:cNvPicPr>
            <a:picLocks noChangeAspect="1"/>
          </p:cNvPicPr>
          <p:nvPr/>
        </p:nvPicPr>
        <p:blipFill>
          <a:blip r:embed="rId2" cstate="print"/>
          <a:stretch>
            <a:fillRect/>
          </a:stretch>
        </p:blipFill>
        <p:spPr>
          <a:xfrm>
            <a:off x="251520" y="2276872"/>
            <a:ext cx="2232248" cy="33974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306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5400" dirty="0">
                <a:solidFill>
                  <a:srgbClr val="FFFFFF"/>
                </a:solidFill>
              </a:rPr>
              <a:t>1 – Le mariage</a:t>
            </a:r>
            <a:endParaRPr sz="5400" dirty="0">
              <a:solidFill>
                <a:srgbClr val="FFFFFF"/>
              </a:solidFill>
            </a:endParaRPr>
          </a:p>
        </p:txBody>
      </p:sp>
      <p:sp>
        <p:nvSpPr>
          <p:cNvPr id="93" name="Shape 93"/>
          <p:cNvSpPr/>
          <p:nvPr/>
        </p:nvSpPr>
        <p:spPr>
          <a:xfrm>
            <a:off x="467544" y="1191117"/>
            <a:ext cx="8352928" cy="591853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La formation du mariage:</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19088" indent="-319088">
              <a:lnSpc>
                <a:spcPct val="150000"/>
              </a:lnSpc>
              <a:buClr>
                <a:srgbClr val="DD8047"/>
              </a:buClr>
              <a:buSzPct val="60000"/>
              <a:buFont typeface="Wingdings-Regular" charset="0"/>
              <a:buChar char=""/>
            </a:pPr>
            <a:r>
              <a:rPr lang="fr-FR" dirty="0"/>
              <a:t>Conditions de formation:</a:t>
            </a:r>
          </a:p>
          <a:p>
            <a:pPr marL="639763" lvl="1" indent="-274638">
              <a:lnSpc>
                <a:spcPct val="150000"/>
              </a:lnSpc>
              <a:buClr>
                <a:srgbClr val="94B6D2"/>
              </a:buClr>
              <a:buSzPct val="70000"/>
              <a:buFont typeface="Wingdings2" charset="0"/>
              <a:buChar char=""/>
            </a:pPr>
            <a:r>
              <a:rPr lang="fr-FR" dirty="0"/>
              <a:t>conditions de fond</a:t>
            </a:r>
          </a:p>
          <a:p>
            <a:pPr marL="914400" lvl="2" indent="-228600">
              <a:lnSpc>
                <a:spcPct val="150000"/>
              </a:lnSpc>
              <a:buClr>
                <a:srgbClr val="DD8047"/>
              </a:buClr>
              <a:buSzPct val="75000"/>
              <a:buFont typeface="Wingdings-Regular" charset="0"/>
              <a:buChar char=""/>
            </a:pPr>
            <a:r>
              <a:rPr lang="fr-FR" dirty="0"/>
              <a:t>Conditions relatives aux futurs époux</a:t>
            </a:r>
          </a:p>
          <a:p>
            <a:pPr marL="1371600" lvl="3" indent="-228600">
              <a:lnSpc>
                <a:spcPct val="150000"/>
              </a:lnSpc>
              <a:buClr>
                <a:srgbClr val="A5AB81"/>
              </a:buClr>
              <a:buSzPct val="75000"/>
              <a:buFont typeface="Wingdings-Regular" charset="0"/>
              <a:buChar char=""/>
            </a:pPr>
            <a:r>
              <a:rPr lang="fr-FR" dirty="0"/>
              <a:t>Aptitude physique</a:t>
            </a:r>
          </a:p>
          <a:p>
            <a:pPr marL="1965325" lvl="4" indent="-228600">
              <a:lnSpc>
                <a:spcPct val="150000"/>
              </a:lnSpc>
              <a:buClr>
                <a:srgbClr val="D8B25C"/>
              </a:buClr>
              <a:buSzPct val="65000"/>
              <a:buFont typeface="Wingdings-Regular" charset="0"/>
              <a:buChar char=""/>
            </a:pPr>
            <a:r>
              <a:rPr lang="fr-FR" dirty="0"/>
              <a:t>différence de sexe </a:t>
            </a:r>
          </a:p>
          <a:p>
            <a:pPr marL="1965325" lvl="4" indent="-228600">
              <a:lnSpc>
                <a:spcPct val="150000"/>
              </a:lnSpc>
              <a:buClr>
                <a:srgbClr val="94B6D2"/>
              </a:buClr>
              <a:buFont typeface="Wingdings-Regular" charset="0"/>
              <a:buChar char=""/>
            </a:pPr>
            <a:r>
              <a:rPr lang="fr-FR" dirty="0"/>
              <a:t>le législateur a aboli la différence de sexe à l </a:t>
            </a:r>
            <a:r>
              <a:rPr lang="fr-FR" altLang="fr-FR" dirty="0"/>
              <a:t>’</a:t>
            </a:r>
            <a:r>
              <a:rPr lang="fr-FR" dirty="0"/>
              <a:t>article 365 </a:t>
            </a:r>
            <a:r>
              <a:rPr lang="fr-FR" dirty="0" err="1"/>
              <a:t>C.c.Q</a:t>
            </a:r>
            <a:r>
              <a:rPr lang="fr-FR" dirty="0"/>
              <a:t>.</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1168400" lvl="1" indent="-358775">
              <a:lnSpc>
                <a:spcPct val="150000"/>
              </a:lnSpc>
              <a:buSzPct val="70000"/>
              <a:buFont typeface="Arial" pitchFamily="34" charset="0"/>
              <a:buChar char="•"/>
            </a:pPr>
            <a:endParaRPr lang="fr-CA" sz="1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88416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CA" sz="5400" dirty="0">
                <a:solidFill>
                  <a:srgbClr val="FFFFFF"/>
                </a:solidFill>
              </a:rPr>
              <a:t>1 – Le mariage</a:t>
            </a:r>
            <a:endParaRPr sz="5400" dirty="0">
              <a:solidFill>
                <a:srgbClr val="FFFFFF"/>
              </a:solidFill>
            </a:endParaRPr>
          </a:p>
        </p:txBody>
      </p:sp>
      <p:sp>
        <p:nvSpPr>
          <p:cNvPr id="93" name="Shape 93"/>
          <p:cNvSpPr/>
          <p:nvPr/>
        </p:nvSpPr>
        <p:spPr>
          <a:xfrm>
            <a:off x="467544" y="1191117"/>
            <a:ext cx="8352928" cy="475411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b) La formation du mariage:</a:t>
            </a:r>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892175" indent="-406400">
              <a:spcBef>
                <a:spcPts val="3200"/>
              </a:spcBef>
              <a:buSzPct val="60000"/>
            </a:pPr>
            <a:r>
              <a:rPr lang="fr-FR" sz="2000" dirty="0"/>
              <a:t>Article 365 (2) </a:t>
            </a:r>
            <a:r>
              <a:rPr lang="fr-FR" sz="2000" dirty="0" err="1"/>
              <a:t>C.c.Q</a:t>
            </a:r>
            <a:r>
              <a:rPr lang="fr-FR" sz="2000" dirty="0"/>
              <a:t>. Ante 2002</a:t>
            </a:r>
          </a:p>
          <a:p>
            <a:pPr marL="892175" indent="-406400">
              <a:spcBef>
                <a:spcPts val="3200"/>
              </a:spcBef>
              <a:buSzPct val="60000"/>
            </a:pPr>
            <a:r>
              <a:rPr lang="fr-FR" sz="2000" i="1" dirty="0"/>
              <a:t>Il ne peut l </a:t>
            </a:r>
            <a:r>
              <a:rPr lang="fr-FR" altLang="fr-FR" sz="2000" i="1" dirty="0"/>
              <a:t>’</a:t>
            </a:r>
            <a:r>
              <a:rPr lang="fr-FR" sz="2000" i="1" dirty="0"/>
              <a:t>être qu</a:t>
            </a:r>
            <a:r>
              <a:rPr lang="fr-FR" altLang="fr-FR" sz="2000" i="1" dirty="0"/>
              <a:t>’</a:t>
            </a:r>
            <a:r>
              <a:rPr lang="fr-FR" sz="2000" i="1" dirty="0"/>
              <a:t>entre un homme et une femme qui expriment publiquement leur consentement libre et éclairé à cet égard</a:t>
            </a:r>
            <a:endParaRPr lang="fr-FR" sz="2000" dirty="0"/>
          </a:p>
          <a:p>
            <a:pPr marL="349232" lvl="1" indent="-122232" algn="just">
              <a:lnSpc>
                <a:spcPct val="80000"/>
              </a:lnSpc>
              <a:buClr>
                <a:srgbClr val="FFFFFF"/>
              </a:buClr>
              <a:buSzPct val="69000"/>
              <a:defRPr>
                <a:solidFill>
                  <a:srgbClr val="000000"/>
                </a:solidFill>
              </a:defRPr>
            </a:pPr>
            <a:endParaRPr lang="fr-CA" sz="2800" b="1"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300" b="1" dirty="0">
              <a:solidFill>
                <a:schemeClr val="bg2"/>
              </a:solidFill>
              <a:latin typeface="Euphemia"/>
              <a:ea typeface="Euphemia"/>
              <a:cs typeface="Euphemia"/>
              <a:sym typeface="Euphemia"/>
            </a:endParaRPr>
          </a:p>
          <a:p>
            <a:pPr marL="787400" lvl="1" indent="-406400">
              <a:lnSpc>
                <a:spcPct val="150000"/>
              </a:lnSpc>
              <a:buSzPct val="70000"/>
            </a:pPr>
            <a:endParaRPr lang="fr-FR" sz="1200" dirty="0">
              <a:solidFill>
                <a:schemeClr val="bg2"/>
              </a:solidFill>
              <a:latin typeface="Euphemia"/>
              <a:ea typeface="Euphemia"/>
              <a:cs typeface="Euphemia"/>
              <a:sym typeface="Euphemia"/>
            </a:endParaRPr>
          </a:p>
          <a:p>
            <a:pPr marL="1168400" lvl="1" indent="-358775">
              <a:lnSpc>
                <a:spcPct val="150000"/>
              </a:lnSpc>
              <a:buSzPct val="70000"/>
              <a:buFont typeface="Arial" pitchFamily="34" charset="0"/>
              <a:buChar char="•"/>
            </a:pPr>
            <a:endParaRPr lang="fr-CA" sz="1000" dirty="0">
              <a:solidFill>
                <a:schemeClr val="bg2"/>
              </a:solidFill>
              <a:latin typeface="Euphemia"/>
              <a:ea typeface="Euphemia"/>
              <a:cs typeface="Euphemia"/>
              <a:sym typeface="Euphemia"/>
            </a:endParaRPr>
          </a:p>
          <a:p>
            <a:pPr marL="349232" lvl="1" indent="-122232" algn="just">
              <a:buClr>
                <a:srgbClr val="FFFFFF"/>
              </a:buClr>
              <a:buSzPct val="69000"/>
              <a:buFontTx/>
              <a:buChar char="-"/>
              <a:defRPr>
                <a:solidFill>
                  <a:srgbClr val="000000"/>
                </a:solidFill>
              </a:defRPr>
            </a:pPr>
            <a:endParaRPr lang="fr-CA" sz="24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2400" b="1" dirty="0">
                <a:solidFill>
                  <a:schemeClr val="bg2"/>
                </a:solidFill>
                <a:latin typeface="Euphemia"/>
                <a:ea typeface="Euphemia"/>
                <a:cs typeface="Euphemia"/>
                <a:sym typeface="Euphemia"/>
              </a:rPr>
              <a:t>	</a:t>
            </a:r>
            <a:r>
              <a:rPr lang="fr-CA" sz="1600" b="1" dirty="0">
                <a:solidFill>
                  <a:schemeClr val="bg2"/>
                </a:solidFill>
                <a:latin typeface="Euphemia"/>
                <a:ea typeface="Euphemia"/>
                <a:cs typeface="Euphemia"/>
                <a:sym typeface="Euphemia"/>
              </a:rPr>
              <a:t>		</a:t>
            </a:r>
            <a:endParaRPr lang="fr-CA" sz="1600" dirty="0">
              <a:solidFill>
                <a:schemeClr val="bg2"/>
              </a:solidFill>
              <a:latin typeface="Euphemia"/>
              <a:ea typeface="Euphemia"/>
              <a:cs typeface="Euphemia"/>
              <a:sym typeface="Euphemia"/>
            </a:endParaRPr>
          </a:p>
          <a:p>
            <a:pPr marL="349232" lvl="1" indent="-122232" algn="just">
              <a:buClr>
                <a:srgbClr val="FFFFFF"/>
              </a:buClr>
              <a:buSzPct val="69000"/>
              <a:defRPr>
                <a:solidFill>
                  <a:srgbClr val="000000"/>
                </a:solidFill>
              </a:defRPr>
            </a:pPr>
            <a:r>
              <a:rPr lang="fr-CA" sz="1600" dirty="0">
                <a:solidFill>
                  <a:schemeClr val="bg2"/>
                </a:solidFill>
                <a:latin typeface="Euphemia"/>
                <a:ea typeface="Euphemia"/>
                <a:cs typeface="Euphemia"/>
                <a:sym typeface="Euphemia"/>
              </a:rPr>
              <a:t>		</a:t>
            </a:r>
          </a:p>
        </p:txBody>
      </p:sp>
    </p:spTree>
    <p:extLst>
      <p:ext uri="{BB962C8B-B14F-4D97-AF65-F5344CB8AC3E}">
        <p14:creationId xmlns:p14="http://schemas.microsoft.com/office/powerpoint/2010/main" val="136341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467544" y="1191117"/>
            <a:ext cx="8352928" cy="484747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1" indent="-122232" algn="l">
              <a:spcBef>
                <a:spcPts val="600"/>
              </a:spcBef>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r>
              <a:rPr lang="fr-CA" sz="2000" dirty="0"/>
              <a:t>Art. 5 à 7 Loi d’harmonisation no 1 du droit fédéral avec</a:t>
            </a:r>
            <a:br>
              <a:rPr lang="fr-CA" sz="2000" dirty="0"/>
            </a:br>
            <a:r>
              <a:rPr lang="fr-CA" sz="2000" dirty="0"/>
              <a:t>                          le droit civil, L.C. 2001, c. 4.</a:t>
            </a:r>
          </a:p>
          <a:p>
            <a:pPr lvl="1" indent="-122232" algn="l">
              <a:spcBef>
                <a:spcPts val="600"/>
              </a:spcBef>
              <a:buClr>
                <a:srgbClr val="FFFFFF"/>
              </a:buClr>
              <a:buSzPct val="69000"/>
              <a:defRPr>
                <a:solidFill>
                  <a:srgbClr val="000000"/>
                </a:solidFill>
              </a:defRPr>
            </a:pPr>
            <a:endParaRPr lang="fr-CA" dirty="0"/>
          </a:p>
          <a:p>
            <a:pPr lvl="1" indent="-122232" algn="l">
              <a:spcBef>
                <a:spcPts val="600"/>
              </a:spcBef>
              <a:buClr>
                <a:srgbClr val="FFFFFF"/>
              </a:buClr>
              <a:buSzPct val="69000"/>
              <a:defRPr>
                <a:solidFill>
                  <a:srgbClr val="000000"/>
                </a:solidFill>
              </a:defRPr>
            </a:pPr>
            <a:r>
              <a:rPr lang="fr-CA" dirty="0"/>
              <a:t>4. Les articles 5 à 7, qui s’appliquent uniquement dans la province de Québec, s’interprètent comme s’ils faisaient partie intégrante du Code civil du Québec.</a:t>
            </a:r>
          </a:p>
          <a:p>
            <a:pPr lvl="1" indent="-122232" algn="l">
              <a:spcBef>
                <a:spcPts val="600"/>
              </a:spcBef>
              <a:buClr>
                <a:srgbClr val="FFFFFF"/>
              </a:buClr>
              <a:buSzPct val="69000"/>
              <a:defRPr>
                <a:solidFill>
                  <a:srgbClr val="000000"/>
                </a:solidFill>
              </a:defRPr>
            </a:pPr>
            <a:endParaRPr lang="fr-CA" dirty="0"/>
          </a:p>
          <a:p>
            <a:pPr lvl="1" indent="-122232" algn="l">
              <a:spcBef>
                <a:spcPts val="600"/>
              </a:spcBef>
              <a:buClr>
                <a:srgbClr val="FFFFFF"/>
              </a:buClr>
              <a:buSzPct val="69000"/>
              <a:defRPr>
                <a:solidFill>
                  <a:srgbClr val="000000"/>
                </a:solidFill>
              </a:defRPr>
            </a:pPr>
            <a:r>
              <a:rPr lang="fr-CA" dirty="0"/>
              <a:t>5. Le mariage requiert le consentement libre et éclairé de deux personnes à se prendre mutuellement pour époux.</a:t>
            </a:r>
          </a:p>
          <a:p>
            <a:pPr lvl="1" indent="-122232" algn="l">
              <a:spcBef>
                <a:spcPts val="600"/>
              </a:spcBef>
              <a:buClr>
                <a:srgbClr val="FFFFFF"/>
              </a:buClr>
              <a:buSzPct val="69000"/>
              <a:defRPr>
                <a:solidFill>
                  <a:srgbClr val="000000"/>
                </a:solidFill>
              </a:defRPr>
            </a:pPr>
            <a:endParaRPr lang="fr-CA" dirty="0"/>
          </a:p>
          <a:p>
            <a:pPr lvl="1" indent="-122232" algn="l">
              <a:spcBef>
                <a:spcPts val="600"/>
              </a:spcBef>
              <a:buClr>
                <a:srgbClr val="FFFFFF"/>
              </a:buClr>
              <a:buSzPct val="69000"/>
              <a:defRPr>
                <a:solidFill>
                  <a:srgbClr val="000000"/>
                </a:solidFill>
              </a:defRPr>
            </a:pPr>
            <a:r>
              <a:rPr lang="fr-CA" dirty="0"/>
              <a:t>6. Nul ne peut contracter mariage avant d’avoir atteint l’âge de seize ans.</a:t>
            </a:r>
          </a:p>
          <a:p>
            <a:pPr lvl="1" indent="-122232" algn="l">
              <a:spcBef>
                <a:spcPts val="600"/>
              </a:spcBef>
              <a:buClr>
                <a:srgbClr val="FFFFFF"/>
              </a:buClr>
              <a:buSzPct val="69000"/>
              <a:defRPr>
                <a:solidFill>
                  <a:srgbClr val="000000"/>
                </a:solidFill>
              </a:defRPr>
            </a:pPr>
            <a:endParaRPr lang="fr-CA" dirty="0"/>
          </a:p>
          <a:p>
            <a:pPr lvl="1" indent="-122232" algn="l">
              <a:spcBef>
                <a:spcPts val="600"/>
              </a:spcBef>
              <a:buClr>
                <a:srgbClr val="FFFFFF"/>
              </a:buClr>
              <a:buSzPct val="69000"/>
              <a:defRPr>
                <a:solidFill>
                  <a:srgbClr val="000000"/>
                </a:solidFill>
              </a:defRPr>
            </a:pPr>
            <a:r>
              <a:rPr lang="fr-CA" dirty="0"/>
              <a:t>7. Nul ne peut contracter un nouveau mariage avant que tout mariage antérieur ait été dissous par le décès ou le divorce ou frappé de nullité.</a:t>
            </a:r>
          </a:p>
          <a:p>
            <a:pPr lvl="1" indent="-122232" algn="l">
              <a:spcBef>
                <a:spcPts val="600"/>
              </a:spcBef>
              <a:buClr>
                <a:srgbClr val="FFFFFF"/>
              </a:buClr>
              <a:buSzPct val="69000"/>
              <a:defRPr>
                <a:solidFill>
                  <a:srgbClr val="000000"/>
                </a:solidFill>
              </a:defRPr>
            </a:pPr>
            <a:endParaRPr lang="fr-FR" dirty="0"/>
          </a:p>
        </p:txBody>
      </p:sp>
    </p:spTree>
    <p:extLst>
      <p:ext uri="{BB962C8B-B14F-4D97-AF65-F5344CB8AC3E}">
        <p14:creationId xmlns:p14="http://schemas.microsoft.com/office/powerpoint/2010/main" val="161122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9324528" cy="269817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319088" indent="-319088">
              <a:buClr>
                <a:srgbClr val="DD8047"/>
              </a:buClr>
              <a:buSzPct val="60000"/>
            </a:pPr>
            <a:r>
              <a:rPr lang="fr-FR" sz="3200" dirty="0"/>
              <a:t>			     L'âge</a:t>
            </a:r>
          </a:p>
          <a:p>
            <a:pPr marL="319088" indent="-319088">
              <a:buClr>
                <a:srgbClr val="DD8047"/>
              </a:buClr>
              <a:buSzPct val="60000"/>
            </a:pPr>
            <a:endParaRPr lang="fr-FR" sz="1200" dirty="0"/>
          </a:p>
          <a:p>
            <a:pPr marL="639763" lvl="1" indent="-274638">
              <a:lnSpc>
                <a:spcPct val="90000"/>
              </a:lnSpc>
              <a:spcBef>
                <a:spcPts val="3200"/>
              </a:spcBef>
              <a:buClr>
                <a:srgbClr val="94B6D2"/>
              </a:buClr>
              <a:buSzPct val="70000"/>
              <a:buFont typeface="Wingdings2" charset="0"/>
              <a:buChar char=""/>
            </a:pPr>
            <a:r>
              <a:rPr lang="fr-FR" sz="2000" dirty="0"/>
              <a:t>Pour contracter mariage, il faut avoir atteint l</a:t>
            </a:r>
            <a:r>
              <a:rPr lang="fr-FR" altLang="fr-FR" sz="2000" dirty="0"/>
              <a:t>’</a:t>
            </a:r>
            <a:r>
              <a:rPr lang="fr-FR" sz="2000" dirty="0"/>
              <a:t>âge de 16 ans (art. 6 </a:t>
            </a:r>
            <a:r>
              <a:rPr lang="fr-FR" sz="2000" i="1" dirty="0"/>
              <a:t>Loi d</a:t>
            </a:r>
            <a:r>
              <a:rPr lang="fr-FR" altLang="fr-FR" sz="2000" i="1" dirty="0"/>
              <a:t>’</a:t>
            </a:r>
            <a:r>
              <a:rPr lang="fr-FR" sz="2000" i="1" dirty="0"/>
              <a:t>harmonisation n</a:t>
            </a:r>
            <a:r>
              <a:rPr lang="fr-FR" sz="2000" i="1" baseline="31000" dirty="0"/>
              <a:t>o</a:t>
            </a:r>
            <a:r>
              <a:rPr lang="fr-FR" sz="2000" i="1" dirty="0"/>
              <a:t> 1 du droit fédéral avec le droit civil,</a:t>
            </a:r>
            <a:r>
              <a:rPr lang="fr-FR" sz="2000" dirty="0"/>
              <a:t> L.C. 2001, c. 4.).	</a:t>
            </a:r>
          </a:p>
          <a:p>
            <a:pPr marL="639763" lvl="1" indent="-274638">
              <a:lnSpc>
                <a:spcPct val="90000"/>
              </a:lnSpc>
              <a:spcBef>
                <a:spcPts val="3200"/>
              </a:spcBef>
              <a:buClr>
                <a:srgbClr val="94B6D2"/>
              </a:buClr>
              <a:buSzPct val="70000"/>
              <a:buFont typeface="Wingdings2" charset="0"/>
              <a:buChar char=""/>
            </a:pPr>
            <a:r>
              <a:rPr lang="fr-FR" sz="2000" dirty="0"/>
              <a:t>Aucune dispense d'âge ne peut être obtenue. Même le consentement des parents ne peut remédier à cet empêchement.   </a:t>
            </a:r>
          </a:p>
        </p:txBody>
      </p:sp>
    </p:spTree>
    <p:extLst>
      <p:ext uri="{BB962C8B-B14F-4D97-AF65-F5344CB8AC3E}">
        <p14:creationId xmlns:p14="http://schemas.microsoft.com/office/powerpoint/2010/main" val="927750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748464" cy="263046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a:lnSpc>
                <a:spcPct val="90000"/>
              </a:lnSpc>
              <a:spcBef>
                <a:spcPts val="3200"/>
              </a:spcBef>
              <a:buClr>
                <a:srgbClr val="DD8047"/>
              </a:buClr>
              <a:buSzPct val="60000"/>
            </a:pPr>
            <a:r>
              <a:rPr lang="fr-FR" sz="3200" dirty="0"/>
              <a:t>		    </a:t>
            </a:r>
            <a:r>
              <a:rPr lang="fr-FR" sz="2400" dirty="0"/>
              <a:t> Les consentements requis:</a:t>
            </a:r>
            <a:endParaRPr lang="fr-FR" dirty="0"/>
          </a:p>
          <a:p>
            <a:pPr marL="639763" lvl="1" indent="-274638">
              <a:lnSpc>
                <a:spcPct val="90000"/>
              </a:lnSpc>
              <a:spcBef>
                <a:spcPts val="3200"/>
              </a:spcBef>
              <a:buClr>
                <a:srgbClr val="94B6D2"/>
              </a:buClr>
              <a:buSzPct val="70000"/>
              <a:buFont typeface="Wingdings2" charset="0"/>
              <a:buChar char=""/>
            </a:pPr>
            <a:r>
              <a:rPr lang="fr-FR" dirty="0"/>
              <a:t>Le mariage, se rapprochant du contrat, nécessite le consentement des deux parties (art 1385 </a:t>
            </a:r>
            <a:r>
              <a:rPr lang="fr-FR" dirty="0" err="1"/>
              <a:t>C.c.Q</a:t>
            </a:r>
            <a:r>
              <a:rPr lang="fr-FR" dirty="0"/>
              <a:t>.). 	</a:t>
            </a:r>
          </a:p>
          <a:p>
            <a:pPr marL="639763" lvl="1" indent="-274638">
              <a:lnSpc>
                <a:spcPct val="90000"/>
              </a:lnSpc>
              <a:spcBef>
                <a:spcPts val="3200"/>
              </a:spcBef>
              <a:buClr>
                <a:srgbClr val="94B6D2"/>
              </a:buClr>
              <a:buSzPct val="70000"/>
              <a:buFont typeface="Wingdings2" charset="0"/>
              <a:buChar char=""/>
            </a:pPr>
            <a:r>
              <a:rPr lang="fr-FR" dirty="0"/>
              <a:t>Ce consentement doit être libre, i.e., exempt de violence et éclairé, i.e., exempt d'erreur sur la personne (art. 5 </a:t>
            </a:r>
            <a:r>
              <a:rPr lang="fr-FR" i="1" dirty="0"/>
              <a:t>Loi d</a:t>
            </a:r>
            <a:r>
              <a:rPr lang="fr-FR" altLang="fr-FR" i="1" dirty="0"/>
              <a:t>’</a:t>
            </a:r>
            <a:r>
              <a:rPr lang="fr-FR" i="1" dirty="0"/>
              <a:t>harmonisation n</a:t>
            </a:r>
            <a:r>
              <a:rPr lang="fr-FR" i="1" baseline="31000" dirty="0"/>
              <a:t>o</a:t>
            </a:r>
            <a:r>
              <a:rPr lang="fr-FR" i="1" dirty="0"/>
              <a:t> 1 du droit fédéral avec le droit civil,</a:t>
            </a:r>
            <a:r>
              <a:rPr lang="fr-FR" dirty="0"/>
              <a:t> L.C. 2001, c. 4.).</a:t>
            </a:r>
            <a:endParaRPr lang="fr-FR" sz="2000" dirty="0"/>
          </a:p>
        </p:txBody>
      </p:sp>
    </p:spTree>
    <p:extLst>
      <p:ext uri="{BB962C8B-B14F-4D97-AF65-F5344CB8AC3E}">
        <p14:creationId xmlns:p14="http://schemas.microsoft.com/office/powerpoint/2010/main" val="2869308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748464" cy="427809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2400" dirty="0"/>
              <a:t>L</a:t>
            </a:r>
            <a:r>
              <a:rPr lang="fr-FR" altLang="fr-FR" sz="2400" dirty="0"/>
              <a:t>’</a:t>
            </a:r>
            <a:r>
              <a:rPr lang="fr-FR" sz="2400" dirty="0"/>
              <a:t>erreur (art. 1400 et 1401 </a:t>
            </a:r>
            <a:r>
              <a:rPr lang="fr-FR" sz="2400" dirty="0" err="1"/>
              <a:t>C.c.Q</a:t>
            </a:r>
            <a:r>
              <a:rPr lang="fr-FR" sz="2400" dirty="0"/>
              <a:t>.)</a:t>
            </a:r>
            <a:endParaRPr lang="fr-FR" dirty="0"/>
          </a:p>
          <a:p>
            <a:pPr marL="787400" lvl="1" indent="-406400">
              <a:spcBef>
                <a:spcPts val="3200"/>
              </a:spcBef>
              <a:buSzPct val="70000"/>
            </a:pPr>
            <a:r>
              <a:rPr lang="fr-FR" sz="2000" dirty="0"/>
              <a:t>- Doit porter sur un élément essentiel du consentement</a:t>
            </a:r>
          </a:p>
          <a:p>
            <a:pPr marL="787400" lvl="1" indent="-406400">
              <a:spcBef>
                <a:spcPts val="3200"/>
              </a:spcBef>
              <a:buSzPct val="70000"/>
            </a:pPr>
            <a:r>
              <a:rPr lang="fr-FR" sz="2000" dirty="0"/>
              <a:t>         exemples: </a:t>
            </a:r>
          </a:p>
          <a:p>
            <a:pPr marL="1527175" lvl="2" indent="-231775">
              <a:buSzPct val="75000"/>
              <a:buFont typeface="Arial" pitchFamily="34" charset="0"/>
              <a:buChar char="•"/>
            </a:pPr>
            <a:r>
              <a:rPr lang="fr-FR" sz="2000" dirty="0"/>
              <a:t>identité civile</a:t>
            </a:r>
          </a:p>
          <a:p>
            <a:pPr marL="1527175" lvl="2" indent="-231775">
              <a:buSzPct val="75000"/>
              <a:buFont typeface="Arial" pitchFamily="34" charset="0"/>
              <a:buChar char="•"/>
            </a:pPr>
            <a:r>
              <a:rPr lang="fr-FR" sz="2000" dirty="0"/>
              <a:t>profession du conjoint</a:t>
            </a:r>
          </a:p>
          <a:p>
            <a:pPr marL="1527175" lvl="2" indent="-231775">
              <a:buSzPct val="75000"/>
              <a:buFont typeface="Arial" pitchFamily="34" charset="0"/>
              <a:buChar char="•"/>
            </a:pPr>
            <a:r>
              <a:rPr lang="fr-FR" sz="2000" dirty="0"/>
              <a:t>état mental cachée</a:t>
            </a:r>
          </a:p>
          <a:p>
            <a:pPr marL="1527175" lvl="2" indent="-231775">
              <a:buSzPct val="75000"/>
              <a:buFont typeface="Arial" pitchFamily="34" charset="0"/>
              <a:buChar char="•"/>
            </a:pPr>
            <a:r>
              <a:rPr lang="fr-FR" sz="2000" dirty="0"/>
              <a:t>aspect important du caractère</a:t>
            </a:r>
          </a:p>
          <a:p>
            <a:pPr marL="1527175" lvl="2" indent="-231775">
              <a:buSzPct val="75000"/>
              <a:buFont typeface="Arial" pitchFamily="34" charset="0"/>
              <a:buChar char="•"/>
            </a:pPr>
            <a:r>
              <a:rPr lang="fr-FR" sz="2000" dirty="0"/>
              <a:t>impuissance</a:t>
            </a:r>
          </a:p>
          <a:p>
            <a:pPr marL="787400" lvl="1" indent="-406400">
              <a:spcBef>
                <a:spcPts val="3200"/>
              </a:spcBef>
              <a:buSzPct val="70000"/>
            </a:pPr>
            <a:endParaRPr lang="fr-FR" sz="2000" dirty="0"/>
          </a:p>
        </p:txBody>
      </p:sp>
    </p:spTree>
    <p:extLst>
      <p:ext uri="{BB962C8B-B14F-4D97-AF65-F5344CB8AC3E}">
        <p14:creationId xmlns:p14="http://schemas.microsoft.com/office/powerpoint/2010/main" val="3542469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748464" cy="433964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p>
          <a:p>
            <a:pPr marL="406400" indent="44450">
              <a:spcBef>
                <a:spcPts val="3200"/>
              </a:spcBef>
              <a:buSzPct val="60000"/>
            </a:pPr>
            <a:r>
              <a:rPr lang="fr-CA" sz="2800" dirty="0"/>
              <a:t>- Le consentement doit être personnel et non donné par personne interposée. 	</a:t>
            </a:r>
          </a:p>
          <a:p>
            <a:pPr marL="406400" indent="44450">
              <a:spcBef>
                <a:spcPts val="3200"/>
              </a:spcBef>
              <a:buSzPct val="60000"/>
            </a:pPr>
            <a:r>
              <a:rPr lang="fr-CA" sz="2800" dirty="0"/>
              <a:t>- Le consentement à la célébration du mariage peut donc, dans certains cas, présenter des difficultés lorsqu'il s'agit de personnes inaptes ou mineures.</a:t>
            </a:r>
            <a:r>
              <a:rPr lang="fr-CA" sz="3200" dirty="0"/>
              <a:t>	</a:t>
            </a:r>
          </a:p>
          <a:p>
            <a:pPr marL="406400" indent="-406400">
              <a:spcBef>
                <a:spcPts val="3200"/>
              </a:spcBef>
              <a:buSzPct val="60000"/>
            </a:pPr>
            <a:endParaRPr lang="fr-FR" sz="2000" dirty="0"/>
          </a:p>
        </p:txBody>
      </p:sp>
    </p:spTree>
    <p:extLst>
      <p:ext uri="{BB962C8B-B14F-4D97-AF65-F5344CB8AC3E}">
        <p14:creationId xmlns:p14="http://schemas.microsoft.com/office/powerpoint/2010/main" val="236269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body" idx="1"/>
          </p:nvPr>
        </p:nvSpPr>
        <p:spPr>
          <a:xfrm>
            <a:off x="2186066" y="99085"/>
            <a:ext cx="6877506" cy="955787"/>
          </a:xfrm>
          <a:prstGeom prst="rect">
            <a:avLst/>
          </a:prstGeom>
        </p:spPr>
        <p:txBody>
          <a:bodyPr>
            <a:normAutofit fontScale="92500"/>
          </a:bodyPr>
          <a:lstStyle>
            <a:lvl1pPr>
              <a:defRPr sz="5400">
                <a:solidFill>
                  <a:srgbClr val="FFFFFF"/>
                </a:solidFill>
              </a:defRPr>
            </a:lvl1pPr>
          </a:lstStyle>
          <a:p>
            <a:pPr lvl="0">
              <a:defRPr sz="1800">
                <a:solidFill>
                  <a:srgbClr val="000000"/>
                </a:solidFill>
              </a:defRPr>
            </a:pPr>
            <a:r>
              <a:rPr sz="5400">
                <a:solidFill>
                  <a:srgbClr val="FFFFFF"/>
                </a:solidFill>
              </a:rPr>
              <a:t>Introduction générale</a:t>
            </a:r>
          </a:p>
        </p:txBody>
      </p:sp>
      <p:sp>
        <p:nvSpPr>
          <p:cNvPr id="105" name="Shape 105"/>
          <p:cNvSpPr/>
          <p:nvPr/>
        </p:nvSpPr>
        <p:spPr>
          <a:xfrm>
            <a:off x="1979712" y="548680"/>
            <a:ext cx="8951337" cy="488441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647667" lvl="2" indent="-152392">
              <a:lnSpc>
                <a:spcPct val="70000"/>
              </a:lnSpc>
              <a:buClr>
                <a:srgbClr val="FFFFFF"/>
              </a:buClr>
              <a:buSzPct val="75000"/>
              <a:buFont typeface="Helvetica"/>
              <a:buChar char="•"/>
              <a:defRPr>
                <a:solidFill>
                  <a:srgbClr val="000000"/>
                </a:solidFill>
              </a:defRPr>
            </a:pPr>
            <a:endParaRPr sz="2800" dirty="0">
              <a:latin typeface="Euphemia"/>
              <a:ea typeface="Euphemia"/>
              <a:cs typeface="Euphemia"/>
              <a:sym typeface="Euphemia"/>
            </a:endParaRPr>
          </a:p>
          <a:p>
            <a:pPr marL="647667" lvl="2" indent="-152392">
              <a:lnSpc>
                <a:spcPct val="70000"/>
              </a:lnSpc>
              <a:buClr>
                <a:srgbClr val="FFFFFF"/>
              </a:buClr>
              <a:buSzPct val="75000"/>
              <a:buFont typeface="Helvetica"/>
              <a:buChar char="•"/>
              <a:defRPr>
                <a:solidFill>
                  <a:srgbClr val="000000"/>
                </a:solidFill>
              </a:defRPr>
            </a:pPr>
            <a:endParaRPr lang="fr-CA" sz="2800" dirty="0">
              <a:latin typeface="Euphemia"/>
              <a:ea typeface="Euphemia"/>
              <a:cs typeface="Euphemia"/>
              <a:sym typeface="Euphemia"/>
            </a:endParaRPr>
          </a:p>
          <a:p>
            <a:pPr marL="647667" lvl="2" indent="-152392">
              <a:lnSpc>
                <a:spcPct val="70000"/>
              </a:lnSpc>
              <a:buClr>
                <a:srgbClr val="FFFFFF"/>
              </a:buClr>
              <a:buSzPct val="75000"/>
              <a:buFont typeface="Helvetica"/>
              <a:buChar char="•"/>
              <a:defRPr>
                <a:solidFill>
                  <a:srgbClr val="000000"/>
                </a:solidFill>
              </a:defRPr>
            </a:pPr>
            <a:endParaRPr lang="fr-CA" sz="2800" dirty="0">
              <a:latin typeface="Euphemia"/>
              <a:ea typeface="Euphemia"/>
              <a:cs typeface="Euphemia"/>
              <a:sym typeface="Euphemia"/>
            </a:endParaRPr>
          </a:p>
          <a:p>
            <a:pPr marL="166767" lvl="0" indent="-166767">
              <a:lnSpc>
                <a:spcPct val="90000"/>
              </a:lnSpc>
              <a:defRPr>
                <a:solidFill>
                  <a:srgbClr val="000000"/>
                </a:solidFill>
              </a:defRPr>
            </a:pPr>
            <a:r>
              <a:rPr lang="fr-CA" sz="2400" dirty="0">
                <a:latin typeface="Euphemia UCAS"/>
                <a:ea typeface="Euphemia UCAS"/>
                <a:cs typeface="Euphemia UCAS"/>
                <a:sym typeface="Euphemia UCAS"/>
              </a:rPr>
              <a:t>	</a:t>
            </a:r>
            <a:r>
              <a:rPr lang="fr-CA" sz="4600" dirty="0">
                <a:solidFill>
                  <a:srgbClr val="514843"/>
                </a:solidFill>
                <a:latin typeface="Euphemia UCAS"/>
                <a:ea typeface="Euphemia UCAS"/>
                <a:cs typeface="Euphemia UCAS"/>
                <a:sym typeface="Euphemia UCAS"/>
              </a:rPr>
              <a:t> Le droit de la famille</a:t>
            </a:r>
            <a:endParaRPr lang="fr-CA" sz="4600" dirty="0">
              <a:latin typeface="Euphemia"/>
              <a:ea typeface="Euphemia"/>
              <a:cs typeface="Euphemia"/>
              <a:sym typeface="Euphemia"/>
            </a:endParaRPr>
          </a:p>
          <a:p>
            <a:pPr marL="269859" lvl="2" indent="412756">
              <a:defRPr>
                <a:solidFill>
                  <a:srgbClr val="000000"/>
                </a:solidFill>
              </a:defRPr>
            </a:pPr>
            <a:endParaRPr lang="fr-CA" sz="3000" dirty="0">
              <a:latin typeface="Euphemia"/>
              <a:ea typeface="Euphemia"/>
              <a:cs typeface="Euphemia"/>
              <a:sym typeface="Euphemia"/>
            </a:endParaRPr>
          </a:p>
          <a:p>
            <a:pPr marL="269859" lvl="2" indent="412756">
              <a:defRPr>
                <a:solidFill>
                  <a:srgbClr val="000000"/>
                </a:solidFill>
              </a:defRPr>
            </a:pPr>
            <a:r>
              <a:rPr lang="fr-CA" sz="3000" dirty="0">
                <a:solidFill>
                  <a:srgbClr val="514843"/>
                </a:solidFill>
                <a:latin typeface="Euphemia UCAS"/>
                <a:ea typeface="Euphemia UCAS"/>
                <a:cs typeface="Euphemia UCAS"/>
                <a:sym typeface="Euphemia UCAS"/>
              </a:rPr>
              <a:t>- Art. 365 à 612 C.c.Q.</a:t>
            </a:r>
            <a:endParaRPr lang="fr-CA" dirty="0">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Le mariage</a:t>
            </a:r>
            <a:endParaRPr lang="fr-CA" sz="2800" dirty="0">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latin typeface="Euphemia UCAS"/>
                <a:ea typeface="Euphemia UCAS"/>
                <a:cs typeface="Euphemia UCAS"/>
                <a:sym typeface="Euphemia UCAS"/>
              </a:rPr>
              <a:t>- </a:t>
            </a:r>
            <a:r>
              <a:rPr lang="fr-CA" sz="2800" dirty="0">
                <a:solidFill>
                  <a:srgbClr val="535353"/>
                </a:solidFill>
                <a:latin typeface="Euphemia UCAS"/>
                <a:ea typeface="Euphemia UCAS"/>
                <a:cs typeface="Euphemia UCAS"/>
                <a:sym typeface="Euphemia UCAS"/>
              </a:rPr>
              <a:t>Le divorce</a:t>
            </a:r>
            <a:endParaRPr lang="fr-CA" sz="2800" dirty="0">
              <a:solidFill>
                <a:srgbClr val="535353"/>
              </a:solidFill>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La filiation</a:t>
            </a:r>
            <a:endParaRPr lang="fr-CA" sz="2800" dirty="0">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L’obligation alimentaire</a:t>
            </a:r>
            <a:endParaRPr lang="fr-CA" sz="2800" dirty="0">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L’autorité parentale</a:t>
            </a:r>
            <a:endParaRPr lang="fr-CA" sz="2800" dirty="0">
              <a:latin typeface="Euphemia"/>
              <a:ea typeface="Euphemia"/>
              <a:cs typeface="Euphemia"/>
              <a:sym typeface="Euphemia"/>
            </a:endParaRPr>
          </a:p>
          <a:p>
            <a:pPr marL="1321225" lvl="3" indent="-368750">
              <a:lnSpc>
                <a:spcPct val="90000"/>
              </a:lnSpc>
              <a:buClr>
                <a:srgbClr val="FFFFFF"/>
              </a:buClr>
              <a:buSzPct val="75000"/>
              <a:buFont typeface="Helvetica"/>
              <a:buChar char="•"/>
              <a:defRPr>
                <a:solidFill>
                  <a:srgbClr val="000000"/>
                </a:solidFill>
              </a:defRPr>
            </a:pPr>
            <a:r>
              <a:rPr lang="fr-CA" sz="2800" dirty="0">
                <a:solidFill>
                  <a:srgbClr val="514843"/>
                </a:solidFill>
                <a:latin typeface="Euphemia UCAS"/>
                <a:ea typeface="Euphemia UCAS"/>
                <a:cs typeface="Euphemia UCAS"/>
                <a:sym typeface="Euphemia UCAS"/>
              </a:rPr>
              <a:t>- Les conjoints de fait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748464" cy="422679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La personne inapte:</a:t>
            </a:r>
            <a:r>
              <a:rPr lang="fr-FR" i="1" dirty="0"/>
              <a:t>	</a:t>
            </a:r>
            <a:endParaRPr lang="fr-FR" dirty="0"/>
          </a:p>
          <a:p>
            <a:pPr marL="787400" lvl="1" indent="22225">
              <a:spcBef>
                <a:spcPts val="600"/>
              </a:spcBef>
              <a:buSzPct val="70000"/>
            </a:pPr>
            <a:endParaRPr lang="fr-FR" sz="2400" dirty="0"/>
          </a:p>
          <a:p>
            <a:pPr marL="787400" lvl="1" indent="22225">
              <a:spcBef>
                <a:spcPts val="600"/>
              </a:spcBef>
              <a:buSzPct val="70000"/>
            </a:pPr>
            <a:r>
              <a:rPr lang="fr-FR" sz="2400" dirty="0"/>
              <a:t>Une personne inapte qui n</a:t>
            </a:r>
            <a:r>
              <a:rPr lang="fr-FR" altLang="fr-FR" sz="2400" dirty="0"/>
              <a:t>’</a:t>
            </a:r>
            <a:r>
              <a:rPr lang="fr-FR" sz="2400" dirty="0"/>
              <a:t>est pas sous un régime de protection ne peut pas contracter mariage parce qu</a:t>
            </a:r>
            <a:r>
              <a:rPr lang="fr-FR" altLang="fr-FR" sz="2400" dirty="0"/>
              <a:t>’</a:t>
            </a:r>
            <a:r>
              <a:rPr lang="fr-FR" sz="2400" dirty="0"/>
              <a:t>elle ne peut pas donner un consentement valide. Cependant, l</a:t>
            </a:r>
            <a:r>
              <a:rPr lang="fr-FR" altLang="fr-FR" sz="2400" dirty="0"/>
              <a:t>’</a:t>
            </a:r>
            <a:r>
              <a:rPr lang="fr-FR" sz="2400" dirty="0"/>
              <a:t>inapte peut contracter un mariage valide si le consentement est donné alors qu</a:t>
            </a:r>
            <a:r>
              <a:rPr lang="fr-FR" altLang="fr-FR" sz="2400" dirty="0"/>
              <a:t>’</a:t>
            </a:r>
            <a:r>
              <a:rPr lang="fr-FR" sz="2400" dirty="0"/>
              <a:t>il jouit d</a:t>
            </a:r>
            <a:r>
              <a:rPr lang="fr-FR" altLang="fr-FR" sz="2400" dirty="0"/>
              <a:t>’</a:t>
            </a:r>
            <a:r>
              <a:rPr lang="fr-FR" sz="2400" dirty="0"/>
              <a:t>un intervalle de lucidité.</a:t>
            </a:r>
          </a:p>
          <a:p>
            <a:pPr marL="406400" indent="-406400">
              <a:spcBef>
                <a:spcPts val="3200"/>
              </a:spcBef>
              <a:buSzPct val="60000"/>
            </a:pPr>
            <a:endParaRPr lang="fr-FR" sz="2000" dirty="0"/>
          </a:p>
        </p:txBody>
      </p:sp>
    </p:spTree>
    <p:extLst>
      <p:ext uri="{BB962C8B-B14F-4D97-AF65-F5344CB8AC3E}">
        <p14:creationId xmlns:p14="http://schemas.microsoft.com/office/powerpoint/2010/main" val="817023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964488" cy="393440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La personne inapte:</a:t>
            </a:r>
            <a:r>
              <a:rPr lang="fr-FR" i="1" dirty="0"/>
              <a:t>	</a:t>
            </a:r>
            <a:endParaRPr lang="fr-FR" dirty="0"/>
          </a:p>
          <a:p>
            <a:pPr marL="787400" lvl="1" indent="22225">
              <a:spcBef>
                <a:spcPts val="600"/>
              </a:spcBef>
              <a:buSzPct val="70000"/>
            </a:pPr>
            <a:endParaRPr lang="fr-FR" sz="2400" dirty="0"/>
          </a:p>
          <a:p>
            <a:pPr marL="787400" lvl="1" indent="22225">
              <a:spcBef>
                <a:spcPts val="600"/>
              </a:spcBef>
              <a:buSzPct val="70000"/>
            </a:pPr>
            <a:r>
              <a:rPr lang="fr-CA" sz="2400" dirty="0">
                <a:solidFill>
                  <a:schemeClr val="bg2"/>
                </a:solidFill>
              </a:rPr>
              <a:t>L’inapte sous un régime de protection peut se marier, En effet, le Code prévoit que le majeur en tutelle peut passer des conventions matrimoniales s’il est assisté de son tuteur. 	</a:t>
            </a:r>
          </a:p>
          <a:p>
            <a:pPr marL="787400" lvl="1" indent="22225">
              <a:spcBef>
                <a:spcPts val="600"/>
              </a:spcBef>
              <a:buSzPct val="70000"/>
            </a:pPr>
            <a:r>
              <a:rPr lang="fr-CA" sz="2400" dirty="0">
                <a:solidFill>
                  <a:schemeClr val="bg2"/>
                </a:solidFill>
              </a:rPr>
              <a:t>Art. 436 </a:t>
            </a:r>
            <a:r>
              <a:rPr lang="fr-CA" sz="2400" dirty="0" err="1">
                <a:solidFill>
                  <a:schemeClr val="bg2"/>
                </a:solidFill>
              </a:rPr>
              <a:t>C.c.Q</a:t>
            </a:r>
            <a:r>
              <a:rPr lang="fr-CA" sz="2400" dirty="0">
                <a:solidFill>
                  <a:schemeClr val="bg2"/>
                </a:solidFill>
              </a:rPr>
              <a:t>.</a:t>
            </a:r>
          </a:p>
          <a:p>
            <a:pPr marL="406400" indent="-406400">
              <a:spcBef>
                <a:spcPts val="3200"/>
              </a:spcBef>
              <a:buSzPct val="60000"/>
            </a:pPr>
            <a:endParaRPr lang="fr-FR" sz="2000" dirty="0">
              <a:solidFill>
                <a:srgbClr val="FF0000"/>
              </a:solidFill>
            </a:endParaRPr>
          </a:p>
        </p:txBody>
      </p:sp>
    </p:spTree>
    <p:extLst>
      <p:ext uri="{BB962C8B-B14F-4D97-AF65-F5344CB8AC3E}">
        <p14:creationId xmlns:p14="http://schemas.microsoft.com/office/powerpoint/2010/main" val="101853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964488" cy="4380682"/>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La personne mineure:</a:t>
            </a:r>
            <a:r>
              <a:rPr lang="fr-FR" i="1" dirty="0"/>
              <a:t>	</a:t>
            </a:r>
            <a:endParaRPr lang="fr-FR" dirty="0"/>
          </a:p>
          <a:p>
            <a:pPr marL="787400" lvl="1" indent="22225">
              <a:spcBef>
                <a:spcPts val="600"/>
              </a:spcBef>
              <a:buSzPct val="70000"/>
            </a:pPr>
            <a:endParaRPr lang="fr-FR" sz="2400" dirty="0"/>
          </a:p>
          <a:p>
            <a:pPr marL="1076325" lvl="1" indent="-266700">
              <a:spcBef>
                <a:spcPts val="600"/>
              </a:spcBef>
              <a:buSzPct val="70000"/>
              <a:buFont typeface="Arial" pitchFamily="34" charset="0"/>
              <a:buChar char="•"/>
            </a:pPr>
            <a:r>
              <a:rPr lang="fr-CA" sz="2400" dirty="0"/>
              <a:t>Pour contracter mariage, celui qui n'a pas atteint l'âge de dix-huit ans doit obtenir un consentement (art. 373 </a:t>
            </a:r>
            <a:r>
              <a:rPr lang="fr-CA" sz="2400" dirty="0" err="1"/>
              <a:t>C.c.Q</a:t>
            </a:r>
            <a:r>
              <a:rPr lang="fr-CA" sz="2400" dirty="0"/>
              <a:t>.).</a:t>
            </a:r>
          </a:p>
          <a:p>
            <a:pPr marL="1076325" lvl="1" indent="-266700">
              <a:spcBef>
                <a:spcPts val="600"/>
              </a:spcBef>
              <a:buSzPct val="70000"/>
              <a:buFont typeface="Arial" pitchFamily="34" charset="0"/>
              <a:buChar char="•"/>
            </a:pPr>
            <a:r>
              <a:rPr lang="fr-CA" sz="2400" dirty="0"/>
              <a:t>Consentement du tribunal sur avis du titulaire de l’autorité parentale</a:t>
            </a:r>
          </a:p>
          <a:p>
            <a:pPr marL="787400" lvl="1" indent="22225">
              <a:spcBef>
                <a:spcPts val="600"/>
              </a:spcBef>
              <a:buSzPct val="70000"/>
            </a:pPr>
            <a:endParaRPr lang="fr-CA" sz="2400" dirty="0"/>
          </a:p>
          <a:p>
            <a:pPr marL="406400" indent="-406400">
              <a:spcBef>
                <a:spcPts val="3200"/>
              </a:spcBef>
              <a:buSzPct val="60000"/>
            </a:pPr>
            <a:endParaRPr lang="fr-FR" sz="2000" dirty="0"/>
          </a:p>
        </p:txBody>
      </p:sp>
    </p:spTree>
    <p:extLst>
      <p:ext uri="{BB962C8B-B14F-4D97-AF65-F5344CB8AC3E}">
        <p14:creationId xmlns:p14="http://schemas.microsoft.com/office/powerpoint/2010/main" val="3170608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964488" cy="318035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L’état civil:</a:t>
            </a:r>
            <a:r>
              <a:rPr lang="fr-FR" i="1" dirty="0"/>
              <a:t>	</a:t>
            </a:r>
            <a:endParaRPr lang="fr-FR" dirty="0"/>
          </a:p>
          <a:p>
            <a:pPr marL="787400" lvl="1" indent="22225">
              <a:spcBef>
                <a:spcPts val="600"/>
              </a:spcBef>
              <a:buSzPct val="70000"/>
            </a:pPr>
            <a:endParaRPr lang="fr-FR" sz="3200" dirty="0"/>
          </a:p>
          <a:p>
            <a:pPr marL="1076325" lvl="1" indent="-266700">
              <a:spcBef>
                <a:spcPts val="600"/>
              </a:spcBef>
              <a:buSzPct val="70000"/>
              <a:buFont typeface="Arial" pitchFamily="34" charset="0"/>
              <a:buChar char="•"/>
            </a:pPr>
            <a:r>
              <a:rPr lang="fr-CA" sz="2400" dirty="0"/>
              <a:t>Pour contracter mariage, les futurs époux doivent être libres de tout lien de mariage ou d’union civile antérieur (art. 373 </a:t>
            </a:r>
            <a:r>
              <a:rPr lang="fr-CA" sz="2400" dirty="0" err="1"/>
              <a:t>C.c.Q</a:t>
            </a:r>
            <a:r>
              <a:rPr lang="fr-CA" sz="2400" dirty="0"/>
              <a:t>.).	</a:t>
            </a:r>
          </a:p>
          <a:p>
            <a:pPr marL="406400" indent="-406400">
              <a:spcBef>
                <a:spcPts val="3200"/>
              </a:spcBef>
              <a:buSzPct val="60000"/>
            </a:pPr>
            <a:endParaRPr lang="fr-FR" sz="1600" dirty="0"/>
          </a:p>
        </p:txBody>
      </p:sp>
    </p:spTree>
    <p:extLst>
      <p:ext uri="{BB962C8B-B14F-4D97-AF65-F5344CB8AC3E}">
        <p14:creationId xmlns:p14="http://schemas.microsoft.com/office/powerpoint/2010/main" val="4131494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964488" cy="50988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Les liens de parenté:</a:t>
            </a:r>
            <a:r>
              <a:rPr lang="fr-FR" i="1" dirty="0"/>
              <a:t>	</a:t>
            </a:r>
          </a:p>
          <a:p>
            <a:pPr marL="406400" indent="-406400">
              <a:spcBef>
                <a:spcPts val="3200"/>
              </a:spcBef>
              <a:buSzPct val="60000"/>
            </a:pPr>
            <a:endParaRPr lang="fr-FR" sz="100" dirty="0"/>
          </a:p>
          <a:p>
            <a:pPr marL="1076325" lvl="1" indent="-266700">
              <a:spcBef>
                <a:spcPts val="600"/>
              </a:spcBef>
              <a:buSzPct val="70000"/>
              <a:buFont typeface="Arial" pitchFamily="34" charset="0"/>
              <a:buChar char="•"/>
            </a:pPr>
            <a:r>
              <a:rPr lang="fr-CA" sz="2000" dirty="0"/>
              <a:t>Les règles applicables en matière d'empêchement au mariage entre personnes apparentées sont énoncées à l'article 2 de la Loi sur le mariage, L.C. 1990, ch. 46 lequel se lit comme suit :		</a:t>
            </a:r>
          </a:p>
          <a:p>
            <a:pPr marL="1076325" lvl="1" indent="-266700">
              <a:spcBef>
                <a:spcPts val="600"/>
              </a:spcBef>
              <a:buSzPct val="70000"/>
            </a:pPr>
            <a:r>
              <a:rPr lang="fr-CA" sz="2000" dirty="0"/>
              <a:t>“ Est prohibé le mariage entre personnes ayant des liens de parenté :</a:t>
            </a:r>
          </a:p>
          <a:p>
            <a:pPr marL="1527175" lvl="1" indent="-266700">
              <a:spcBef>
                <a:spcPts val="600"/>
              </a:spcBef>
              <a:buSzPct val="70000"/>
            </a:pPr>
            <a:r>
              <a:rPr lang="fr-CA" sz="2000" dirty="0"/>
              <a:t>a) en ligne directe, par consanguinité ou adoption;</a:t>
            </a:r>
          </a:p>
          <a:p>
            <a:pPr marL="1527175" lvl="1" indent="-266700">
              <a:spcBef>
                <a:spcPts val="600"/>
              </a:spcBef>
              <a:buSzPct val="70000"/>
            </a:pPr>
            <a:r>
              <a:rPr lang="fr-CA" sz="2000" dirty="0"/>
              <a:t>b) en ligne collatérale, par consanguinité, s'il s'agit de frère et sœur ou demi-frère et demi-sœur;</a:t>
            </a:r>
          </a:p>
          <a:p>
            <a:pPr marL="1527175" lvl="1" indent="-266700">
              <a:spcBef>
                <a:spcPts val="600"/>
              </a:spcBef>
              <a:buSzPct val="70000"/>
            </a:pPr>
            <a:r>
              <a:rPr lang="fr-CA" sz="2000" dirty="0"/>
              <a:t>c) en ligne collatérale, par adoption, s'il s'agit de frère et sœur. ”</a:t>
            </a:r>
          </a:p>
          <a:p>
            <a:pPr marL="1076325" lvl="1" indent="-266700">
              <a:spcBef>
                <a:spcPts val="600"/>
              </a:spcBef>
              <a:buSzPct val="70000"/>
            </a:pPr>
            <a:r>
              <a:rPr lang="fr-CA" sz="2000" dirty="0"/>
              <a:t>	</a:t>
            </a:r>
          </a:p>
          <a:p>
            <a:pPr marL="406400" indent="-406400">
              <a:spcBef>
                <a:spcPts val="3200"/>
              </a:spcBef>
              <a:buSzPct val="60000"/>
            </a:pPr>
            <a:endParaRPr lang="fr-FR" sz="1400" dirty="0"/>
          </a:p>
        </p:txBody>
      </p:sp>
    </p:spTree>
    <p:extLst>
      <p:ext uri="{BB962C8B-B14F-4D97-AF65-F5344CB8AC3E}">
        <p14:creationId xmlns:p14="http://schemas.microsoft.com/office/powerpoint/2010/main" val="13009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RELATIVES AUX ÉPOUX OU CONDITIONS DE FOND</a:t>
            </a:r>
            <a:endParaRPr sz="6600" dirty="0">
              <a:solidFill>
                <a:schemeClr val="bg1"/>
              </a:solidFill>
            </a:endParaRPr>
          </a:p>
        </p:txBody>
      </p:sp>
      <p:sp>
        <p:nvSpPr>
          <p:cNvPr id="93" name="Shape 93"/>
          <p:cNvSpPr/>
          <p:nvPr/>
        </p:nvSpPr>
        <p:spPr>
          <a:xfrm>
            <a:off x="0" y="1484784"/>
            <a:ext cx="8964488" cy="389849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406400" indent="-406400">
              <a:spcBef>
                <a:spcPts val="3200"/>
              </a:spcBef>
              <a:buSzPct val="60000"/>
            </a:pPr>
            <a:r>
              <a:rPr lang="fr-FR" sz="3200" dirty="0"/>
              <a:t>		</a:t>
            </a:r>
            <a:r>
              <a:rPr lang="fr-FR" sz="4400" dirty="0"/>
              <a:t>            </a:t>
            </a:r>
            <a:r>
              <a:rPr lang="fr-FR" sz="2800" dirty="0"/>
              <a:t>Les liens de parenté:</a:t>
            </a:r>
            <a:r>
              <a:rPr lang="fr-FR" i="1" dirty="0"/>
              <a:t>	</a:t>
            </a:r>
          </a:p>
          <a:p>
            <a:pPr marL="406400" indent="-406400">
              <a:spcBef>
                <a:spcPts val="3200"/>
              </a:spcBef>
              <a:buSzPct val="60000"/>
            </a:pPr>
            <a:endParaRPr lang="fr-FR" sz="100" dirty="0"/>
          </a:p>
          <a:p>
            <a:pPr marL="1076325" lvl="1" indent="-266700">
              <a:spcBef>
                <a:spcPts val="600"/>
              </a:spcBef>
              <a:buSzPct val="70000"/>
              <a:buFont typeface="Arial" pitchFamily="34" charset="0"/>
              <a:buChar char="•"/>
            </a:pPr>
            <a:r>
              <a:rPr lang="fr-CA" sz="2000" dirty="0"/>
              <a:t>Par contre, le tribunal peut, suivant les circonstances, permettre un mariage en ligne collatérale, suite à une adoption (art. 578 </a:t>
            </a:r>
            <a:r>
              <a:rPr lang="fr-CA" sz="2000" dirty="0" err="1"/>
              <a:t>C.c.Q</a:t>
            </a:r>
            <a:r>
              <a:rPr lang="fr-CA" sz="2000" dirty="0"/>
              <a:t>.).	</a:t>
            </a:r>
          </a:p>
          <a:p>
            <a:pPr marL="1076325" lvl="1" indent="-266700">
              <a:spcBef>
                <a:spcPts val="600"/>
              </a:spcBef>
              <a:buSzPct val="70000"/>
              <a:buFont typeface="Arial" pitchFamily="34" charset="0"/>
              <a:buChar char="•"/>
            </a:pPr>
            <a:r>
              <a:rPr lang="fr-CA" sz="2000" dirty="0"/>
              <a:t>En cas d'adoption, on doit vérifier si un jugement a été rendu, autorisant ou non le mariage en ligne collatérale (art. 578 </a:t>
            </a:r>
            <a:r>
              <a:rPr lang="fr-CA" sz="2000" dirty="0" err="1"/>
              <a:t>C.c.Q</a:t>
            </a:r>
            <a:r>
              <a:rPr lang="fr-CA" sz="2000" dirty="0"/>
              <a:t>.).	</a:t>
            </a:r>
          </a:p>
          <a:p>
            <a:pPr marL="406400" indent="-406400">
              <a:spcBef>
                <a:spcPts val="3200"/>
              </a:spcBef>
              <a:buSzPct val="60000"/>
            </a:pPr>
            <a:endParaRPr lang="fr-FR" sz="1400" dirty="0"/>
          </a:p>
        </p:txBody>
      </p:sp>
    </p:spTree>
    <p:extLst>
      <p:ext uri="{BB962C8B-B14F-4D97-AF65-F5344CB8AC3E}">
        <p14:creationId xmlns:p14="http://schemas.microsoft.com/office/powerpoint/2010/main" val="266325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LES CONDITIONS DE FORME DU MARIAGE</a:t>
            </a:r>
            <a:endParaRPr sz="6600" dirty="0">
              <a:solidFill>
                <a:schemeClr val="bg1"/>
              </a:solidFill>
            </a:endParaRPr>
          </a:p>
        </p:txBody>
      </p:sp>
      <p:sp>
        <p:nvSpPr>
          <p:cNvPr id="93" name="Shape 93"/>
          <p:cNvSpPr/>
          <p:nvPr/>
        </p:nvSpPr>
        <p:spPr>
          <a:xfrm>
            <a:off x="0" y="1484784"/>
            <a:ext cx="8964488" cy="406264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2246313" indent="-47625" defTabSz="1701800">
              <a:buSzPct val="60000"/>
              <a:buFont typeface="Arial" pitchFamily="34" charset="0"/>
              <a:buChar char="•"/>
            </a:pPr>
            <a:endParaRPr lang="fr-CA" sz="2400" dirty="0"/>
          </a:p>
          <a:p>
            <a:pPr marL="2246313" indent="-47625" defTabSz="1701800">
              <a:buSzPct val="60000"/>
              <a:buFont typeface="Arial" pitchFamily="34" charset="0"/>
              <a:buChar char="•"/>
            </a:pPr>
            <a:r>
              <a:rPr lang="fr-CA" sz="2400" dirty="0"/>
              <a:t>Publication et opposition  (art. 368 à 372 </a:t>
            </a:r>
            <a:r>
              <a:rPr lang="fr-CA" sz="2400" dirty="0" err="1"/>
              <a:t>C.c.Q</a:t>
            </a:r>
            <a:r>
              <a:rPr lang="fr-CA" sz="2400" dirty="0"/>
              <a:t>.):</a:t>
            </a:r>
          </a:p>
          <a:p>
            <a:pPr marL="2779713" indent="-47625" defTabSz="1701800">
              <a:lnSpc>
                <a:spcPct val="150000"/>
              </a:lnSpc>
              <a:buSzPct val="60000"/>
              <a:buFont typeface="Arial" pitchFamily="34" charset="0"/>
              <a:buChar char="•"/>
              <a:tabLst>
                <a:tab pos="2419350" algn="l"/>
              </a:tabLst>
            </a:pPr>
            <a:r>
              <a:rPr lang="fr-CA" dirty="0"/>
              <a:t>Publication: par voie d ’affiche (art. 368 </a:t>
            </a:r>
            <a:r>
              <a:rPr lang="fr-CA" dirty="0" err="1"/>
              <a:t>C.c.Q</a:t>
            </a:r>
            <a:r>
              <a:rPr lang="fr-CA" dirty="0"/>
              <a:t>.)</a:t>
            </a:r>
          </a:p>
          <a:p>
            <a:pPr marL="2779713" indent="-47625" defTabSz="1701800">
              <a:lnSpc>
                <a:spcPct val="150000"/>
              </a:lnSpc>
              <a:buSzPct val="60000"/>
              <a:buFont typeface="Arial" pitchFamily="34" charset="0"/>
              <a:buChar char="•"/>
            </a:pPr>
            <a:r>
              <a:rPr lang="fr-CA" dirty="0"/>
              <a:t>opposition  (art. 372 </a:t>
            </a:r>
            <a:r>
              <a:rPr lang="fr-CA" dirty="0" err="1"/>
              <a:t>C.c.Q</a:t>
            </a:r>
            <a:r>
              <a:rPr lang="fr-CA" dirty="0"/>
              <a:t>.)</a:t>
            </a:r>
          </a:p>
          <a:p>
            <a:pPr marL="2779713" indent="-47625" defTabSz="1701800">
              <a:buSzPct val="60000"/>
            </a:pPr>
            <a:endParaRPr lang="fr-CA" dirty="0"/>
          </a:p>
          <a:p>
            <a:pPr marL="2246313" indent="-47625" defTabSz="1701800">
              <a:buSzPct val="60000"/>
              <a:buFont typeface="Arial" pitchFamily="34" charset="0"/>
              <a:buChar char="•"/>
            </a:pPr>
            <a:r>
              <a:rPr lang="fr-CA" sz="2400" dirty="0"/>
              <a:t>Cérémonie du mariage:</a:t>
            </a:r>
          </a:p>
          <a:p>
            <a:pPr marL="2779713" indent="-47625" defTabSz="1701800">
              <a:buSzPct val="60000"/>
              <a:buFont typeface="Arial" pitchFamily="34" charset="0"/>
              <a:buChar char="•"/>
            </a:pPr>
            <a:r>
              <a:rPr lang="fr-CA" dirty="0"/>
              <a:t>qualification du célébrant </a:t>
            </a:r>
          </a:p>
          <a:p>
            <a:pPr marL="3046413" indent="-47625" defTabSz="1701800">
              <a:buSzPct val="60000"/>
              <a:buFont typeface="Arial" pitchFamily="34" charset="0"/>
              <a:buChar char="•"/>
            </a:pPr>
            <a:r>
              <a:rPr lang="fr-CA" dirty="0"/>
              <a:t>art. 366 et 367 et 377 </a:t>
            </a:r>
            <a:r>
              <a:rPr lang="fr-CA" dirty="0" err="1"/>
              <a:t>C.c.Q</a:t>
            </a:r>
            <a:r>
              <a:rPr lang="fr-CA" dirty="0"/>
              <a:t>.</a:t>
            </a:r>
          </a:p>
          <a:p>
            <a:pPr marL="2779713" indent="-47625" defTabSz="1701800">
              <a:buSzPct val="60000"/>
            </a:pPr>
            <a:endParaRPr lang="fr-CA" dirty="0"/>
          </a:p>
          <a:p>
            <a:pPr marL="2779713" indent="-47625" defTabSz="1701800">
              <a:buSzPct val="60000"/>
              <a:buFont typeface="Arial" pitchFamily="34" charset="0"/>
              <a:buChar char="•"/>
            </a:pPr>
            <a:r>
              <a:rPr lang="fr-CA" dirty="0"/>
              <a:t>déroulement de la cérémonie </a:t>
            </a:r>
          </a:p>
          <a:p>
            <a:pPr marL="3046413" indent="-47625" defTabSz="1701800">
              <a:buSzPct val="60000"/>
              <a:buFont typeface="Arial" pitchFamily="34" charset="0"/>
              <a:buChar char="•"/>
            </a:pPr>
            <a:r>
              <a:rPr lang="fr-CA" dirty="0"/>
              <a:t>art. 374 à 376 </a:t>
            </a:r>
            <a:r>
              <a:rPr lang="fr-CA" dirty="0" err="1"/>
              <a:t>C.c.Q</a:t>
            </a:r>
            <a:r>
              <a:rPr lang="fr-CA" dirty="0"/>
              <a:t>.</a:t>
            </a:r>
          </a:p>
        </p:txBody>
      </p:sp>
    </p:spTree>
    <p:extLst>
      <p:ext uri="{BB962C8B-B14F-4D97-AF65-F5344CB8AC3E}">
        <p14:creationId xmlns:p14="http://schemas.microsoft.com/office/powerpoint/2010/main" val="3825957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SANCTIONS DES CONDITIONS DE FORMATION DU MARIAGE</a:t>
            </a:r>
            <a:endParaRPr sz="6600" dirty="0">
              <a:solidFill>
                <a:schemeClr val="bg1"/>
              </a:solidFill>
            </a:endParaRPr>
          </a:p>
        </p:txBody>
      </p:sp>
      <p:sp>
        <p:nvSpPr>
          <p:cNvPr id="93" name="Shape 93"/>
          <p:cNvSpPr/>
          <p:nvPr/>
        </p:nvSpPr>
        <p:spPr>
          <a:xfrm>
            <a:off x="0" y="1484784"/>
            <a:ext cx="8964488" cy="34778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r>
              <a:rPr lang="fr-CA" sz="2400" dirty="0"/>
              <a:t>Nullité absolue ou relative:</a:t>
            </a:r>
          </a:p>
          <a:p>
            <a:pPr marL="2513013" indent="-47625" defTabSz="1701800">
              <a:buSzPct val="60000"/>
              <a:buFont typeface="Arial" pitchFamily="34" charset="0"/>
              <a:buChar char="•"/>
            </a:pPr>
            <a:r>
              <a:rPr lang="fr-CA" sz="2000" dirty="0"/>
              <a:t>art. 380 </a:t>
            </a:r>
            <a:r>
              <a:rPr lang="fr-CA" sz="2000" dirty="0" err="1"/>
              <a:t>C.c.Q</a:t>
            </a:r>
            <a:r>
              <a:rPr lang="fr-CA" sz="2000" dirty="0"/>
              <a:t>.</a:t>
            </a:r>
          </a:p>
          <a:p>
            <a:pPr marL="2513013" indent="-47625" defTabSz="1701800">
              <a:buSzPct val="60000"/>
              <a:buFont typeface="Arial" pitchFamily="34" charset="0"/>
              <a:buChar char="•"/>
            </a:pPr>
            <a:r>
              <a:rPr lang="fr-CA" sz="2000" dirty="0"/>
              <a:t>prescription 3 ans (art. 380 al. 2 </a:t>
            </a:r>
            <a:r>
              <a:rPr lang="fr-CA" sz="2000" dirty="0" err="1"/>
              <a:t>C.c.Q</a:t>
            </a:r>
            <a:r>
              <a:rPr lang="fr-CA" sz="2000" dirty="0"/>
              <a:t>.)</a:t>
            </a:r>
          </a:p>
          <a:p>
            <a:pPr marL="2513013" indent="-47625" defTabSz="1701800">
              <a:buSzPct val="60000"/>
            </a:pPr>
            <a:endParaRPr lang="fr-CA" sz="2000" dirty="0"/>
          </a:p>
          <a:p>
            <a:pPr marL="2246313" indent="-47625" defTabSz="1701800">
              <a:buSzPct val="60000"/>
              <a:buFont typeface="Arial" pitchFamily="34" charset="0"/>
              <a:buChar char="•"/>
            </a:pPr>
            <a:r>
              <a:rPr lang="fr-CA" sz="2400" dirty="0"/>
              <a:t>Effets de la nullité:</a:t>
            </a:r>
          </a:p>
          <a:p>
            <a:pPr marL="2246313" indent="-47625" defTabSz="1701800">
              <a:lnSpc>
                <a:spcPct val="150000"/>
              </a:lnSpc>
              <a:buSzPct val="60000"/>
              <a:buFont typeface="Arial" pitchFamily="34" charset="0"/>
              <a:buChar char="•"/>
            </a:pPr>
            <a:r>
              <a:rPr lang="fr-CA" sz="2400" dirty="0"/>
              <a:t> à l ’égard des enfants (art. 381 </a:t>
            </a:r>
            <a:r>
              <a:rPr lang="fr-CA" sz="2400" dirty="0" err="1"/>
              <a:t>C.c.Q</a:t>
            </a:r>
            <a:r>
              <a:rPr lang="fr-CA" sz="2400" dirty="0"/>
              <a:t>.)</a:t>
            </a:r>
          </a:p>
          <a:p>
            <a:pPr marL="2246313" indent="-47625" defTabSz="1701800">
              <a:lnSpc>
                <a:spcPct val="150000"/>
              </a:lnSpc>
              <a:buSzPct val="60000"/>
              <a:buFont typeface="Arial" pitchFamily="34" charset="0"/>
              <a:buChar char="•"/>
            </a:pPr>
            <a:r>
              <a:rPr lang="fr-CA" sz="2400" dirty="0"/>
              <a:t> à l ’égard des époux -&gt; mariage putatif</a:t>
            </a:r>
          </a:p>
          <a:p>
            <a:pPr marL="2513013" indent="-47625" defTabSz="1701800">
              <a:buSzPct val="60000"/>
              <a:buFont typeface="Arial" pitchFamily="34" charset="0"/>
              <a:buChar char="•"/>
            </a:pPr>
            <a:r>
              <a:rPr lang="fr-CA" sz="2000" dirty="0"/>
              <a:t>bonne foi (art. 382 </a:t>
            </a:r>
            <a:r>
              <a:rPr lang="fr-CA" sz="2000" dirty="0" err="1"/>
              <a:t>C.c.Q</a:t>
            </a:r>
            <a:r>
              <a:rPr lang="fr-CA" sz="2000" dirty="0"/>
              <a:t>.)</a:t>
            </a:r>
          </a:p>
          <a:p>
            <a:pPr marL="2513013" indent="-47625" defTabSz="1701800">
              <a:buSzPct val="60000"/>
              <a:buFont typeface="Arial" pitchFamily="34" charset="0"/>
              <a:buChar char="•"/>
            </a:pPr>
            <a:r>
              <a:rPr lang="fr-CA" sz="2000" dirty="0"/>
              <a:t>mauvaise foi (art. 383 </a:t>
            </a:r>
            <a:r>
              <a:rPr lang="fr-CA" sz="2000" dirty="0" err="1"/>
              <a:t>C.c.Q</a:t>
            </a:r>
            <a:r>
              <a:rPr lang="fr-CA" sz="2000" dirty="0"/>
              <a:t>.)</a:t>
            </a:r>
          </a:p>
        </p:txBody>
      </p:sp>
    </p:spTree>
    <p:extLst>
      <p:ext uri="{BB962C8B-B14F-4D97-AF65-F5344CB8AC3E}">
        <p14:creationId xmlns:p14="http://schemas.microsoft.com/office/powerpoint/2010/main" val="2935047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LA PREUVE DU MARIAGE</a:t>
            </a:r>
            <a:endParaRPr sz="7200" b="1" dirty="0">
              <a:solidFill>
                <a:schemeClr val="bg1"/>
              </a:solidFill>
            </a:endParaRPr>
          </a:p>
        </p:txBody>
      </p:sp>
      <p:sp>
        <p:nvSpPr>
          <p:cNvPr id="93" name="Shape 93"/>
          <p:cNvSpPr/>
          <p:nvPr/>
        </p:nvSpPr>
        <p:spPr>
          <a:xfrm>
            <a:off x="0" y="1484784"/>
            <a:ext cx="8964488" cy="415498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2246313" indent="-47625" defTabSz="1701800">
              <a:buSzPct val="60000"/>
              <a:buFont typeface="Arial" pitchFamily="34" charset="0"/>
              <a:buChar char="•"/>
            </a:pPr>
            <a:endParaRPr lang="fr-CA" sz="2400" dirty="0"/>
          </a:p>
          <a:p>
            <a:pPr marL="892175" indent="-47625" defTabSz="1701800">
              <a:buSzPct val="60000"/>
              <a:buFont typeface="Arial" pitchFamily="34" charset="0"/>
              <a:buChar char="•"/>
            </a:pPr>
            <a:r>
              <a:rPr lang="fr-CA" sz="2400" dirty="0"/>
              <a:t>Déclaration de mariage au Directeur de l’état civil</a:t>
            </a:r>
          </a:p>
          <a:p>
            <a:pPr marL="1436688" indent="-47625" defTabSz="1701800">
              <a:buSzPct val="60000"/>
              <a:buFont typeface="Arial" pitchFamily="34" charset="0"/>
              <a:buChar char="•"/>
            </a:pPr>
            <a:r>
              <a:rPr lang="fr-CA" sz="2400" dirty="0"/>
              <a:t>Art. 118 à 121 et 375 </a:t>
            </a:r>
            <a:r>
              <a:rPr lang="fr-CA" sz="2400" dirty="0" err="1"/>
              <a:t>C.c.Q</a:t>
            </a:r>
            <a:r>
              <a:rPr lang="fr-CA" sz="2400" dirty="0"/>
              <a:t>.</a:t>
            </a:r>
          </a:p>
          <a:p>
            <a:pPr marL="1436688" indent="-47625" defTabSz="1701800">
              <a:buSzPct val="60000"/>
            </a:pPr>
            <a:endParaRPr lang="fr-CA" sz="2400" dirty="0"/>
          </a:p>
          <a:p>
            <a:pPr marL="892175" indent="-47625" defTabSz="1701800">
              <a:buSzPct val="60000"/>
              <a:buFont typeface="Arial" pitchFamily="34" charset="0"/>
              <a:buChar char="•"/>
            </a:pPr>
            <a:r>
              <a:rPr lang="fr-CA" sz="2400" dirty="0"/>
              <a:t>Acte de mariage</a:t>
            </a:r>
          </a:p>
          <a:p>
            <a:pPr marL="1436688" indent="-47625" defTabSz="1701800">
              <a:buSzPct val="60000"/>
              <a:buFont typeface="Arial" pitchFamily="34" charset="0"/>
              <a:buChar char="•"/>
            </a:pPr>
            <a:r>
              <a:rPr lang="fr-CA" sz="2400" dirty="0"/>
              <a:t>Art. 144 </a:t>
            </a:r>
            <a:r>
              <a:rPr lang="fr-CA" sz="2400" dirty="0" err="1"/>
              <a:t>C.c.Q</a:t>
            </a:r>
            <a:r>
              <a:rPr lang="fr-CA" sz="2400" dirty="0"/>
              <a:t>.</a:t>
            </a:r>
          </a:p>
          <a:p>
            <a:pPr marL="1436688" indent="-47625" defTabSz="1701800">
              <a:buSzPct val="60000"/>
              <a:buFont typeface="Arial" pitchFamily="34" charset="0"/>
              <a:buChar char="•"/>
            </a:pPr>
            <a:endParaRPr lang="fr-CA" sz="2400" dirty="0"/>
          </a:p>
          <a:p>
            <a:pPr marL="892175" indent="-47625" defTabSz="1701800">
              <a:buSzPct val="60000"/>
              <a:buFont typeface="Arial" pitchFamily="34" charset="0"/>
              <a:buChar char="•"/>
            </a:pPr>
            <a:r>
              <a:rPr lang="fr-CA" sz="2400" dirty="0"/>
              <a:t>Mariage à l’étranger</a:t>
            </a:r>
          </a:p>
          <a:p>
            <a:pPr marL="1528763" indent="-47625" defTabSz="1701800">
              <a:buSzPct val="60000"/>
              <a:buFont typeface="Arial" pitchFamily="34" charset="0"/>
              <a:buChar char="•"/>
            </a:pPr>
            <a:r>
              <a:rPr lang="fr-CA" sz="2400" dirty="0"/>
              <a:t>Conditions</a:t>
            </a:r>
          </a:p>
          <a:p>
            <a:pPr marL="1528763" indent="-47625" defTabSz="1701800">
              <a:buSzPct val="60000"/>
              <a:buFont typeface="Arial" pitchFamily="34" charset="0"/>
              <a:buChar char="•"/>
            </a:pPr>
            <a:r>
              <a:rPr lang="fr-CA" sz="2400" dirty="0"/>
              <a:t>Validité</a:t>
            </a:r>
          </a:p>
        </p:txBody>
      </p:sp>
    </p:spTree>
    <p:extLst>
      <p:ext uri="{BB962C8B-B14F-4D97-AF65-F5344CB8AC3E}">
        <p14:creationId xmlns:p14="http://schemas.microsoft.com/office/powerpoint/2010/main" val="3771314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LES EFFETS DU MARIAGE</a:t>
            </a:r>
            <a:endParaRPr sz="7200" b="1" dirty="0">
              <a:solidFill>
                <a:schemeClr val="bg1"/>
              </a:solidFill>
            </a:endParaRPr>
          </a:p>
        </p:txBody>
      </p:sp>
      <p:sp>
        <p:nvSpPr>
          <p:cNvPr id="93" name="Shape 93"/>
          <p:cNvSpPr/>
          <p:nvPr/>
        </p:nvSpPr>
        <p:spPr>
          <a:xfrm>
            <a:off x="0" y="1484784"/>
            <a:ext cx="8964488" cy="403186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1436688" indent="-47625" defTabSz="1701800">
              <a:buSzPct val="60000"/>
            </a:pPr>
            <a:endParaRPr lang="fr-CA" sz="2400" dirty="0"/>
          </a:p>
          <a:p>
            <a:pPr marL="984250" indent="-312738" defTabSz="1701800">
              <a:buSzPct val="60000"/>
              <a:buFont typeface="Arial" pitchFamily="34" charset="0"/>
              <a:buChar char="•"/>
            </a:pPr>
            <a:r>
              <a:rPr lang="fr-CA" sz="2400" dirty="0"/>
              <a:t>Devoirs et obligations des époux</a:t>
            </a:r>
          </a:p>
          <a:p>
            <a:pPr marL="1527175" indent="-312738" defTabSz="1701800">
              <a:buSzPct val="60000"/>
              <a:buFont typeface="Arial" pitchFamily="34" charset="0"/>
              <a:buChar char="•"/>
            </a:pPr>
            <a:r>
              <a:rPr lang="fr-CA" sz="2000" dirty="0"/>
              <a:t>Respect, fidélité, secours et assistance (art. 392 </a:t>
            </a:r>
            <a:r>
              <a:rPr lang="fr-CA" sz="2000" dirty="0" err="1"/>
              <a:t>C.c.Q</a:t>
            </a:r>
            <a:r>
              <a:rPr lang="fr-CA" sz="2000" dirty="0"/>
              <a:t>.)</a:t>
            </a:r>
          </a:p>
          <a:p>
            <a:pPr marL="1527175" indent="-312738" defTabSz="1701800">
              <a:buSzPct val="60000"/>
              <a:buFont typeface="Arial" pitchFamily="34" charset="0"/>
              <a:buChar char="•"/>
            </a:pPr>
            <a:r>
              <a:rPr lang="fr-CA" sz="2000" dirty="0"/>
              <a:t>Obligation de faire vie commune (art. 392 </a:t>
            </a:r>
            <a:r>
              <a:rPr lang="fr-CA" sz="2000" dirty="0" err="1"/>
              <a:t>C.c.Q</a:t>
            </a:r>
            <a:r>
              <a:rPr lang="fr-CA" sz="2000" dirty="0"/>
              <a:t>.)</a:t>
            </a:r>
          </a:p>
          <a:p>
            <a:pPr marL="984250" indent="-312738" defTabSz="1701800">
              <a:buSzPct val="60000"/>
              <a:buFont typeface="Arial" pitchFamily="34" charset="0"/>
              <a:buChar char="•"/>
            </a:pPr>
            <a:endParaRPr lang="fr-CA" sz="2000" dirty="0"/>
          </a:p>
          <a:p>
            <a:pPr marL="984250" indent="-312738" defTabSz="1701800">
              <a:buSzPct val="60000"/>
              <a:buFont typeface="Arial" pitchFamily="34" charset="0"/>
              <a:buChar char="•"/>
            </a:pPr>
            <a:r>
              <a:rPr lang="fr-CA" sz="2400" dirty="0"/>
              <a:t>Égalité</a:t>
            </a:r>
          </a:p>
          <a:p>
            <a:pPr marL="1343025" indent="-312738" defTabSz="1701800">
              <a:buSzPct val="60000"/>
              <a:buFont typeface="Arial" pitchFamily="34" charset="0"/>
              <a:buChar char="•"/>
            </a:pPr>
            <a:r>
              <a:rPr lang="fr-CA" sz="2000" dirty="0"/>
              <a:t>Application particulières:</a:t>
            </a:r>
          </a:p>
          <a:p>
            <a:pPr marL="1793875" indent="-312738" defTabSz="1701800">
              <a:buSzPct val="60000"/>
              <a:buFont typeface="Arial" pitchFamily="34" charset="0"/>
              <a:buChar char="•"/>
            </a:pPr>
            <a:r>
              <a:rPr lang="fr-CA" sz="2000" dirty="0"/>
              <a:t>nom: chaque époux conserve en mariage son nom (art. 393 </a:t>
            </a:r>
            <a:r>
              <a:rPr lang="fr-CA" sz="2000" dirty="0" err="1"/>
              <a:t>C.c.Q</a:t>
            </a:r>
            <a:r>
              <a:rPr lang="fr-CA" sz="2000" dirty="0"/>
              <a:t>.)</a:t>
            </a:r>
          </a:p>
          <a:p>
            <a:pPr marL="1793875" indent="-312738" defTabSz="1701800">
              <a:buSzPct val="60000"/>
              <a:buFont typeface="Arial" pitchFamily="34" charset="0"/>
              <a:buChar char="•"/>
            </a:pPr>
            <a:r>
              <a:rPr lang="fr-CA" sz="2000" dirty="0"/>
              <a:t>direction morale et matérielle  (art. 394 </a:t>
            </a:r>
            <a:r>
              <a:rPr lang="fr-CA" sz="2000" dirty="0" err="1"/>
              <a:t>C.c.Q</a:t>
            </a:r>
            <a:r>
              <a:rPr lang="fr-CA" sz="2000" dirty="0"/>
              <a:t>.)</a:t>
            </a:r>
          </a:p>
          <a:p>
            <a:pPr marL="1793875" indent="-312738" defTabSz="1701800">
              <a:buSzPct val="60000"/>
              <a:buFont typeface="Arial" pitchFamily="34" charset="0"/>
              <a:buChar char="•"/>
            </a:pPr>
            <a:r>
              <a:rPr lang="fr-CA" sz="2000" dirty="0"/>
              <a:t>résidence familiale (art. 395 </a:t>
            </a:r>
            <a:r>
              <a:rPr lang="fr-CA" sz="2000" dirty="0" err="1"/>
              <a:t>C.c.Q</a:t>
            </a:r>
            <a:r>
              <a:rPr lang="fr-CA" sz="2000" dirty="0"/>
              <a:t>.)</a:t>
            </a:r>
          </a:p>
        </p:txBody>
      </p:sp>
    </p:spTree>
    <p:extLst>
      <p:ext uri="{BB962C8B-B14F-4D97-AF65-F5344CB8AC3E}">
        <p14:creationId xmlns:p14="http://schemas.microsoft.com/office/powerpoint/2010/main" val="320695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1"/>
          </p:nvPr>
        </p:nvSpPr>
        <p:spPr>
          <a:xfrm>
            <a:off x="2186066" y="168957"/>
            <a:ext cx="6877506" cy="955787"/>
          </a:xfrm>
          <a:prstGeom prst="rect">
            <a:avLst/>
          </a:prstGeom>
        </p:spPr>
        <p:txBody>
          <a:bodyPr>
            <a:normAutofit fontScale="92500" lnSpcReduction="20000"/>
          </a:bodyPr>
          <a:lstStyle>
            <a:lvl1pPr>
              <a:defRPr sz="4500">
                <a:solidFill>
                  <a:srgbClr val="FFFFFF"/>
                </a:solidFill>
              </a:defRPr>
            </a:lvl1pPr>
          </a:lstStyle>
          <a:p>
            <a:pPr lvl="0">
              <a:defRPr sz="1800">
                <a:solidFill>
                  <a:srgbClr val="000000"/>
                </a:solidFill>
              </a:defRPr>
            </a:pPr>
            <a:r>
              <a:rPr sz="4500" dirty="0" err="1">
                <a:solidFill>
                  <a:srgbClr val="FFFFFF"/>
                </a:solidFill>
              </a:rPr>
              <a:t>Titre</a:t>
            </a:r>
            <a:r>
              <a:rPr sz="4500" dirty="0">
                <a:solidFill>
                  <a:srgbClr val="FFFFFF"/>
                </a:solidFill>
              </a:rPr>
              <a:t> 1: Le </a:t>
            </a:r>
            <a:r>
              <a:rPr sz="4500" dirty="0" err="1">
                <a:solidFill>
                  <a:srgbClr val="FFFFFF"/>
                </a:solidFill>
              </a:rPr>
              <a:t>droit</a:t>
            </a:r>
            <a:r>
              <a:rPr sz="4500" dirty="0">
                <a:solidFill>
                  <a:srgbClr val="FFFFFF"/>
                </a:solidFill>
              </a:rPr>
              <a:t> des </a:t>
            </a:r>
            <a:r>
              <a:rPr sz="4500" dirty="0" err="1">
                <a:solidFill>
                  <a:srgbClr val="FFFFFF"/>
                </a:solidFill>
              </a:rPr>
              <a:t>personnes</a:t>
            </a:r>
            <a:endParaRPr sz="4500" dirty="0">
              <a:solidFill>
                <a:srgbClr val="FFFFFF"/>
              </a:solidFill>
            </a:endParaRPr>
          </a:p>
        </p:txBody>
      </p:sp>
      <p:sp>
        <p:nvSpPr>
          <p:cNvPr id="115" name="Shape 115"/>
          <p:cNvSpPr/>
          <p:nvPr/>
        </p:nvSpPr>
        <p:spPr>
          <a:xfrm>
            <a:off x="395536" y="669874"/>
            <a:ext cx="8352928" cy="390074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1920516" lvl="0" indent="-1920516">
              <a:lnSpc>
                <a:spcPct val="140000"/>
              </a:lnSpc>
              <a:buClr>
                <a:srgbClr val="FFFFFF"/>
              </a:buClr>
              <a:buSzPct val="60000"/>
              <a:buFont typeface="Helvetica"/>
              <a:buChar char="•"/>
              <a:defRPr>
                <a:solidFill>
                  <a:srgbClr val="000000"/>
                </a:solidFill>
              </a:defRPr>
            </a:pPr>
            <a:r>
              <a:rPr lang="fr-CA" sz="4300" dirty="0">
                <a:solidFill>
                  <a:srgbClr val="514843"/>
                </a:solidFill>
                <a:latin typeface="Euphemia UCAS"/>
                <a:ea typeface="Euphemia UCAS"/>
                <a:cs typeface="Euphemia UCAS"/>
                <a:sym typeface="Euphemia UCAS"/>
              </a:rPr>
              <a:t>La personnalité juridique</a:t>
            </a:r>
            <a:endParaRPr lang="fr-CA" sz="4300" dirty="0">
              <a:latin typeface="Euphemia"/>
              <a:ea typeface="Euphemia"/>
              <a:cs typeface="Euphemia"/>
              <a:sym typeface="Euphemia"/>
            </a:endParaRPr>
          </a:p>
          <a:p>
            <a:pPr marL="684202" lvl="1" indent="-457200">
              <a:lnSpc>
                <a:spcPct val="140000"/>
              </a:lnSpc>
              <a:buFontTx/>
              <a:buChar char="-"/>
              <a:defRPr>
                <a:solidFill>
                  <a:srgbClr val="000000"/>
                </a:solidFill>
              </a:defRPr>
            </a:pPr>
            <a:r>
              <a:rPr lang="fr-CA" sz="3200" dirty="0">
                <a:solidFill>
                  <a:srgbClr val="514843"/>
                </a:solidFill>
                <a:latin typeface="Euphemia UCAS"/>
                <a:ea typeface="Euphemia UCAS"/>
                <a:cs typeface="Euphemia UCAS"/>
                <a:sym typeface="Euphemia UCAS"/>
              </a:rPr>
              <a:t>Elle appartient à tout individu vivant</a:t>
            </a:r>
          </a:p>
          <a:p>
            <a:pPr marL="666007" lvl="1" indent="-439005">
              <a:lnSpc>
                <a:spcPct val="140000"/>
              </a:lnSpc>
              <a:defRPr>
                <a:solidFill>
                  <a:srgbClr val="000000"/>
                </a:solidFill>
              </a:defRPr>
            </a:pPr>
            <a:r>
              <a:rPr lang="fr-CA" sz="3200" dirty="0">
                <a:solidFill>
                  <a:srgbClr val="514843"/>
                </a:solidFill>
                <a:latin typeface="Euphemia UCAS"/>
                <a:ea typeface="Euphemia UCAS"/>
                <a:cs typeface="Euphemia UCAS"/>
                <a:sym typeface="Euphemia UCAS"/>
              </a:rPr>
              <a:t>- 	La naissance</a:t>
            </a:r>
            <a:endParaRPr lang="fr-CA" dirty="0">
              <a:solidFill>
                <a:srgbClr val="000000"/>
              </a:solidFill>
              <a:latin typeface="Euphemia"/>
              <a:ea typeface="Euphemia UCAS"/>
              <a:cs typeface="Euphemia UCAS"/>
              <a:sym typeface="Euphemia"/>
            </a:endParaRPr>
          </a:p>
          <a:p>
            <a:pPr marL="989013" lvl="2" indent="-269875">
              <a:lnSpc>
                <a:spcPct val="140000"/>
              </a:lnSpc>
              <a:buFont typeface="Wingdings" panose="05000000000000000000" pitchFamily="2" charset="2"/>
              <a:buChar char="ü"/>
              <a:defRPr>
                <a:solidFill>
                  <a:srgbClr val="000000"/>
                </a:solidFill>
              </a:defRPr>
            </a:pPr>
            <a:r>
              <a:rPr lang="fr-CA" sz="2400" dirty="0">
                <a:solidFill>
                  <a:srgbClr val="514843"/>
                </a:solidFill>
                <a:latin typeface="Euphemia UCAS"/>
                <a:ea typeface="Euphemia UCAS"/>
                <a:cs typeface="Euphemia UCAS"/>
                <a:sym typeface="Euphemia UCAS"/>
              </a:rPr>
              <a:t>Marque le début de l’existence humaine</a:t>
            </a:r>
            <a:endParaRPr lang="fr-CA" sz="2400" dirty="0">
              <a:solidFill>
                <a:srgbClr val="000000"/>
              </a:solidFill>
              <a:latin typeface="Euphemia"/>
              <a:ea typeface="Euphemia UCAS"/>
              <a:cs typeface="Euphemia UCAS"/>
              <a:sym typeface="Euphemia"/>
            </a:endParaRPr>
          </a:p>
          <a:p>
            <a:pPr marL="989013" lvl="2" indent="-269875">
              <a:lnSpc>
                <a:spcPct val="140000"/>
              </a:lnSpc>
              <a:buFont typeface="Wingdings" panose="05000000000000000000" pitchFamily="2" charset="2"/>
              <a:buChar char="ü"/>
              <a:defRPr>
                <a:solidFill>
                  <a:srgbClr val="000000"/>
                </a:solidFill>
              </a:defRPr>
            </a:pPr>
            <a:r>
              <a:rPr lang="fr-CA" sz="2400" dirty="0">
                <a:solidFill>
                  <a:srgbClr val="514843"/>
                </a:solidFill>
                <a:latin typeface="Euphemia UCAS"/>
                <a:ea typeface="Euphemia UCAS"/>
                <a:cs typeface="Euphemia UCAS"/>
                <a:sym typeface="Euphemia UCAS"/>
              </a:rPr>
              <a:t>L’embryon et le fœtus comme tels ne sont pas  des personnes au sens juridique du terme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LES EFFETS DU MARIAGE</a:t>
            </a:r>
            <a:endParaRPr sz="7200" b="1" dirty="0">
              <a:solidFill>
                <a:schemeClr val="bg1"/>
              </a:solidFill>
            </a:endParaRPr>
          </a:p>
        </p:txBody>
      </p:sp>
      <p:sp>
        <p:nvSpPr>
          <p:cNvPr id="93" name="Shape 93"/>
          <p:cNvSpPr/>
          <p:nvPr/>
        </p:nvSpPr>
        <p:spPr>
          <a:xfrm>
            <a:off x="0" y="1484784"/>
            <a:ext cx="8964488" cy="403186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1436688" indent="-47625" defTabSz="1701800">
              <a:buSzPct val="60000"/>
            </a:pPr>
            <a:endParaRPr lang="fr-CA" sz="2400" dirty="0"/>
          </a:p>
          <a:p>
            <a:pPr marL="984250" indent="-312738" defTabSz="1701800">
              <a:buSzPct val="60000"/>
              <a:buFont typeface="Arial" pitchFamily="34" charset="0"/>
              <a:buChar char="•"/>
            </a:pPr>
            <a:r>
              <a:rPr lang="fr-CA" sz="2400" dirty="0"/>
              <a:t>Devoirs et obligations des époux</a:t>
            </a:r>
          </a:p>
          <a:p>
            <a:pPr marL="1527175" indent="-312738" defTabSz="1701800">
              <a:buSzPct val="60000"/>
              <a:buFont typeface="Arial" pitchFamily="34" charset="0"/>
              <a:buChar char="•"/>
            </a:pPr>
            <a:r>
              <a:rPr lang="fr-CA" sz="2000" dirty="0"/>
              <a:t>Respect, fidélité, secours et assistance (art. 392 </a:t>
            </a:r>
            <a:r>
              <a:rPr lang="fr-CA" sz="2000" dirty="0" err="1"/>
              <a:t>C.c.Q</a:t>
            </a:r>
            <a:r>
              <a:rPr lang="fr-CA" sz="2000" dirty="0"/>
              <a:t>.)</a:t>
            </a:r>
          </a:p>
          <a:p>
            <a:pPr marL="1527175" indent="-312738" defTabSz="1701800">
              <a:buSzPct val="60000"/>
              <a:buFont typeface="Arial" pitchFamily="34" charset="0"/>
              <a:buChar char="•"/>
            </a:pPr>
            <a:r>
              <a:rPr lang="fr-CA" sz="2000" dirty="0"/>
              <a:t>Obligation de faire vie commune (art. 392 </a:t>
            </a:r>
            <a:r>
              <a:rPr lang="fr-CA" sz="2000" dirty="0" err="1"/>
              <a:t>C.c.Q</a:t>
            </a:r>
            <a:r>
              <a:rPr lang="fr-CA" sz="2000" dirty="0"/>
              <a:t>.)</a:t>
            </a:r>
          </a:p>
          <a:p>
            <a:pPr marL="984250" indent="-312738" defTabSz="1701800">
              <a:buSzPct val="60000"/>
              <a:buFont typeface="Arial" pitchFamily="34" charset="0"/>
              <a:buChar char="•"/>
            </a:pPr>
            <a:endParaRPr lang="fr-CA" sz="2000" dirty="0"/>
          </a:p>
          <a:p>
            <a:pPr marL="984250" indent="-312738" defTabSz="1701800">
              <a:buSzPct val="60000"/>
              <a:buFont typeface="Arial" pitchFamily="34" charset="0"/>
              <a:buChar char="•"/>
            </a:pPr>
            <a:r>
              <a:rPr lang="fr-CA" sz="2400" dirty="0"/>
              <a:t>Égalité</a:t>
            </a:r>
          </a:p>
          <a:p>
            <a:pPr marL="1343025" indent="-312738" defTabSz="1701800">
              <a:buSzPct val="60000"/>
              <a:buFont typeface="Arial" pitchFamily="34" charset="0"/>
              <a:buChar char="•"/>
            </a:pPr>
            <a:r>
              <a:rPr lang="fr-CA" sz="2000" dirty="0"/>
              <a:t>Application particulières:</a:t>
            </a:r>
          </a:p>
          <a:p>
            <a:pPr marL="1793875" indent="-312738" defTabSz="1701800">
              <a:buSzPct val="60000"/>
              <a:buFont typeface="Arial" pitchFamily="34" charset="0"/>
              <a:buChar char="•"/>
            </a:pPr>
            <a:r>
              <a:rPr lang="fr-CA" sz="2000" dirty="0"/>
              <a:t>nom: chaque époux conserve en mariage son nom (art. 393 </a:t>
            </a:r>
            <a:r>
              <a:rPr lang="fr-CA" sz="2000" dirty="0" err="1"/>
              <a:t>C.c.Q</a:t>
            </a:r>
            <a:r>
              <a:rPr lang="fr-CA" sz="2000" dirty="0"/>
              <a:t>.)</a:t>
            </a:r>
          </a:p>
          <a:p>
            <a:pPr marL="1793875" indent="-312738" defTabSz="1701800">
              <a:buSzPct val="60000"/>
              <a:buFont typeface="Arial" pitchFamily="34" charset="0"/>
              <a:buChar char="•"/>
            </a:pPr>
            <a:r>
              <a:rPr lang="fr-CA" sz="2000" dirty="0"/>
              <a:t>direction morale et matérielle  (art. 394 </a:t>
            </a:r>
            <a:r>
              <a:rPr lang="fr-CA" sz="2000" dirty="0" err="1"/>
              <a:t>C.c.Q</a:t>
            </a:r>
            <a:r>
              <a:rPr lang="fr-CA" sz="2000" dirty="0"/>
              <a:t>.)</a:t>
            </a:r>
          </a:p>
          <a:p>
            <a:pPr marL="1793875" indent="-312738" defTabSz="1701800">
              <a:buSzPct val="60000"/>
              <a:buFont typeface="Arial" pitchFamily="34" charset="0"/>
              <a:buChar char="•"/>
            </a:pPr>
            <a:r>
              <a:rPr lang="fr-CA" sz="2000" dirty="0"/>
              <a:t>résidence familiale (art. 395 </a:t>
            </a:r>
            <a:r>
              <a:rPr lang="fr-CA" sz="2000" dirty="0" err="1"/>
              <a:t>C.c.Q</a:t>
            </a:r>
            <a:r>
              <a:rPr lang="fr-CA" sz="2000" dirty="0"/>
              <a:t>.)</a:t>
            </a:r>
          </a:p>
        </p:txBody>
      </p:sp>
    </p:spTree>
    <p:extLst>
      <p:ext uri="{BB962C8B-B14F-4D97-AF65-F5344CB8AC3E}">
        <p14:creationId xmlns:p14="http://schemas.microsoft.com/office/powerpoint/2010/main" val="176763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LES EFFETS DU MARIAGE</a:t>
            </a:r>
            <a:endParaRPr sz="7200" b="1" dirty="0">
              <a:solidFill>
                <a:schemeClr val="bg1"/>
              </a:solidFill>
            </a:endParaRPr>
          </a:p>
        </p:txBody>
      </p:sp>
      <p:sp>
        <p:nvSpPr>
          <p:cNvPr id="93" name="Shape 93"/>
          <p:cNvSpPr/>
          <p:nvPr/>
        </p:nvSpPr>
        <p:spPr>
          <a:xfrm>
            <a:off x="0" y="1484784"/>
            <a:ext cx="8964488" cy="3970314"/>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1436688" indent="-47625" defTabSz="1701800">
              <a:buSzPct val="60000"/>
            </a:pPr>
            <a:endParaRPr lang="fr-CA" sz="2400" dirty="0"/>
          </a:p>
          <a:p>
            <a:pPr marL="984250" indent="-312738" defTabSz="1701800">
              <a:buSzPct val="60000"/>
              <a:buFont typeface="Arial" pitchFamily="34" charset="0"/>
              <a:buChar char="•"/>
            </a:pPr>
            <a:r>
              <a:rPr lang="fr-CA" sz="2400" dirty="0"/>
              <a:t>Charges du mariage (art. 396 </a:t>
            </a:r>
            <a:r>
              <a:rPr lang="fr-CA" sz="2400" dirty="0" err="1"/>
              <a:t>C.c.Q</a:t>
            </a:r>
            <a:r>
              <a:rPr lang="fr-CA" sz="2400" dirty="0"/>
              <a:t>.):</a:t>
            </a:r>
          </a:p>
          <a:p>
            <a:pPr marL="984250" indent="-312738" defTabSz="1701800">
              <a:buSzPct val="60000"/>
            </a:pPr>
            <a:endParaRPr lang="fr-CA" sz="1200" dirty="0"/>
          </a:p>
          <a:p>
            <a:pPr marL="1701800" indent="-312738" defTabSz="1701800">
              <a:buSzPct val="60000"/>
              <a:buFont typeface="Arial" pitchFamily="34" charset="0"/>
              <a:buChar char="•"/>
            </a:pPr>
            <a:r>
              <a:rPr lang="fr-CA" sz="2400" dirty="0"/>
              <a:t>définition: toute dépense faîte pour satisfaire les besoins courant de la famille (nourriture, logement, vêtements, etc.)</a:t>
            </a:r>
          </a:p>
          <a:p>
            <a:pPr marL="1701800" indent="-312738" defTabSz="1701800">
              <a:buSzPct val="60000"/>
            </a:pPr>
            <a:endParaRPr lang="fr-CA" sz="2400" dirty="0"/>
          </a:p>
          <a:p>
            <a:pPr marL="1701800" indent="-312738" defTabSz="1701800">
              <a:buSzPct val="60000"/>
              <a:buFont typeface="Arial" pitchFamily="34" charset="0"/>
              <a:buChar char="•"/>
            </a:pPr>
            <a:r>
              <a:rPr lang="fr-CA" sz="2400" dirty="0"/>
              <a:t>contribution proportionnelle:</a:t>
            </a:r>
          </a:p>
          <a:p>
            <a:pPr marL="1966913" indent="-312738" defTabSz="1701800">
              <a:buSzPct val="60000"/>
              <a:buFont typeface="Arial" pitchFamily="34" charset="0"/>
              <a:buChar char="•"/>
            </a:pPr>
            <a:r>
              <a:rPr lang="fr-CA" sz="2400" dirty="0"/>
              <a:t>à leur faculté respective</a:t>
            </a:r>
          </a:p>
          <a:p>
            <a:pPr marL="1966913" indent="-312738" defTabSz="1701800">
              <a:buSzPct val="60000"/>
              <a:buFont typeface="Arial" pitchFamily="34" charset="0"/>
              <a:buChar char="•"/>
            </a:pPr>
            <a:r>
              <a:rPr lang="fr-CA" sz="2400" dirty="0"/>
              <a:t>activité au foyer compte</a:t>
            </a:r>
          </a:p>
        </p:txBody>
      </p:sp>
    </p:spTree>
    <p:extLst>
      <p:ext uri="{BB962C8B-B14F-4D97-AF65-F5344CB8AC3E}">
        <p14:creationId xmlns:p14="http://schemas.microsoft.com/office/powerpoint/2010/main" val="81729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LES EFFETS DU MARIAGE</a:t>
            </a:r>
            <a:endParaRPr sz="7200" b="1" dirty="0">
              <a:solidFill>
                <a:schemeClr val="bg1"/>
              </a:solidFill>
            </a:endParaRPr>
          </a:p>
        </p:txBody>
      </p:sp>
      <p:sp>
        <p:nvSpPr>
          <p:cNvPr id="93" name="Shape 93"/>
          <p:cNvSpPr/>
          <p:nvPr/>
        </p:nvSpPr>
        <p:spPr>
          <a:xfrm>
            <a:off x="0" y="1484784"/>
            <a:ext cx="8964488" cy="378564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1436688" indent="-47625" defTabSz="1701800">
              <a:buSzPct val="60000"/>
            </a:pPr>
            <a:endParaRPr lang="fr-CA" sz="2400" dirty="0"/>
          </a:p>
          <a:p>
            <a:pPr marL="984250" indent="-312738" defTabSz="1701800">
              <a:buSzPct val="60000"/>
              <a:buFont typeface="Arial" pitchFamily="34" charset="0"/>
              <a:buChar char="•"/>
            </a:pPr>
            <a:r>
              <a:rPr lang="fr-CA" sz="2400" dirty="0"/>
              <a:t>Solidarité face aux dettes </a:t>
            </a:r>
          </a:p>
          <a:p>
            <a:pPr marL="1435100" indent="-312738" defTabSz="1701800">
              <a:buSzPct val="60000"/>
              <a:buFont typeface="Arial" pitchFamily="34" charset="0"/>
              <a:buChar char="•"/>
            </a:pPr>
            <a:r>
              <a:rPr lang="fr-CA" sz="2400" dirty="0"/>
              <a:t>art. 397 </a:t>
            </a:r>
            <a:r>
              <a:rPr lang="fr-CA" sz="2400" dirty="0" err="1"/>
              <a:t>C.c.Q</a:t>
            </a:r>
            <a:r>
              <a:rPr lang="fr-CA" sz="2400" dirty="0"/>
              <a:t>.</a:t>
            </a:r>
          </a:p>
          <a:p>
            <a:pPr marL="1435100" indent="-312738" defTabSz="1701800">
              <a:buSzPct val="60000"/>
            </a:pPr>
            <a:endParaRPr lang="fr-CA" sz="2400" dirty="0"/>
          </a:p>
          <a:p>
            <a:pPr marL="984250" indent="-312738" defTabSz="1701800">
              <a:buSzPct val="60000"/>
              <a:buFont typeface="Arial" pitchFamily="34" charset="0"/>
              <a:buChar char="•"/>
            </a:pPr>
            <a:r>
              <a:rPr lang="fr-CA" sz="2400" dirty="0"/>
              <a:t>Mandat des époux </a:t>
            </a:r>
          </a:p>
          <a:p>
            <a:pPr marL="1435100" indent="-312738" defTabSz="1701800">
              <a:buSzPct val="60000"/>
              <a:buFont typeface="Arial" pitchFamily="34" charset="0"/>
              <a:buChar char="•"/>
            </a:pPr>
            <a:r>
              <a:rPr lang="fr-CA" sz="2400" dirty="0"/>
              <a:t>art. 398 </a:t>
            </a:r>
            <a:r>
              <a:rPr lang="fr-CA" sz="2400" dirty="0" err="1"/>
              <a:t>C.c.Q</a:t>
            </a:r>
            <a:r>
              <a:rPr lang="fr-CA" sz="2400" dirty="0"/>
              <a:t>.</a:t>
            </a:r>
          </a:p>
          <a:p>
            <a:pPr marL="1435100" indent="-312738" defTabSz="1701800">
              <a:buSzPct val="60000"/>
            </a:pPr>
            <a:endParaRPr lang="fr-CA" sz="2400" dirty="0"/>
          </a:p>
          <a:p>
            <a:pPr marL="984250" indent="-312738" defTabSz="1701800">
              <a:buSzPct val="60000"/>
              <a:buFont typeface="Arial" pitchFamily="34" charset="0"/>
              <a:buChar char="•"/>
            </a:pPr>
            <a:r>
              <a:rPr lang="fr-CA" sz="2400" dirty="0"/>
              <a:t>Autorisation judiciaire</a:t>
            </a:r>
          </a:p>
          <a:p>
            <a:pPr marL="1435100" indent="-312738" defTabSz="1701800">
              <a:buSzPct val="60000"/>
              <a:buFont typeface="Arial" pitchFamily="34" charset="0"/>
              <a:buChar char="•"/>
            </a:pPr>
            <a:r>
              <a:rPr lang="fr-CA" sz="2400" dirty="0"/>
              <a:t>art. 399 </a:t>
            </a:r>
            <a:r>
              <a:rPr lang="fr-CA" sz="2400" dirty="0" err="1"/>
              <a:t>C.c.Q</a:t>
            </a:r>
            <a:r>
              <a:rPr lang="fr-CA" sz="2400" dirty="0"/>
              <a:t>.</a:t>
            </a:r>
          </a:p>
        </p:txBody>
      </p:sp>
    </p:spTree>
    <p:extLst>
      <p:ext uri="{BB962C8B-B14F-4D97-AF65-F5344CB8AC3E}">
        <p14:creationId xmlns:p14="http://schemas.microsoft.com/office/powerpoint/2010/main" val="190241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400" dirty="0">
                <a:solidFill>
                  <a:schemeClr val="bg1"/>
                </a:solidFill>
              </a:rPr>
              <a:t>SANCTIONS DES CONDITIONS DE FORMATION DU MARIAGE</a:t>
            </a:r>
            <a:endParaRPr sz="6600" dirty="0">
              <a:solidFill>
                <a:schemeClr val="bg1"/>
              </a:solidFill>
            </a:endParaRPr>
          </a:p>
        </p:txBody>
      </p:sp>
      <p:sp>
        <p:nvSpPr>
          <p:cNvPr id="93" name="Shape 93"/>
          <p:cNvSpPr/>
          <p:nvPr/>
        </p:nvSpPr>
        <p:spPr>
          <a:xfrm>
            <a:off x="0" y="1484784"/>
            <a:ext cx="8964488" cy="347787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2246313" indent="-47625" defTabSz="1701800">
              <a:buSzPct val="60000"/>
              <a:buFont typeface="Arial" pitchFamily="34" charset="0"/>
              <a:buChar char="•"/>
            </a:pPr>
            <a:r>
              <a:rPr lang="fr-CA" sz="2400" dirty="0"/>
              <a:t>Nullité absolue ou relative:</a:t>
            </a:r>
          </a:p>
          <a:p>
            <a:pPr marL="2513013" indent="-47625" defTabSz="1701800">
              <a:buSzPct val="60000"/>
              <a:buFont typeface="Arial" pitchFamily="34" charset="0"/>
              <a:buChar char="•"/>
            </a:pPr>
            <a:r>
              <a:rPr lang="fr-CA" sz="2000" dirty="0"/>
              <a:t>art. 380 </a:t>
            </a:r>
            <a:r>
              <a:rPr lang="fr-CA" sz="2000" dirty="0" err="1"/>
              <a:t>C.c.Q</a:t>
            </a:r>
            <a:r>
              <a:rPr lang="fr-CA" sz="2000" dirty="0"/>
              <a:t>.</a:t>
            </a:r>
          </a:p>
          <a:p>
            <a:pPr marL="2513013" indent="-47625" defTabSz="1701800">
              <a:buSzPct val="60000"/>
              <a:buFont typeface="Arial" pitchFamily="34" charset="0"/>
              <a:buChar char="•"/>
            </a:pPr>
            <a:r>
              <a:rPr lang="fr-CA" sz="2000" dirty="0"/>
              <a:t>prescription 3 ans (art. 380 al. 2 </a:t>
            </a:r>
            <a:r>
              <a:rPr lang="fr-CA" sz="2000" dirty="0" err="1"/>
              <a:t>C.c.Q</a:t>
            </a:r>
            <a:r>
              <a:rPr lang="fr-CA" sz="2000" dirty="0"/>
              <a:t>.)</a:t>
            </a:r>
          </a:p>
          <a:p>
            <a:pPr marL="2513013" indent="-47625" defTabSz="1701800">
              <a:buSzPct val="60000"/>
            </a:pPr>
            <a:endParaRPr lang="fr-CA" sz="2000" dirty="0"/>
          </a:p>
          <a:p>
            <a:pPr marL="2246313" indent="-47625" defTabSz="1701800">
              <a:buSzPct val="60000"/>
              <a:buFont typeface="Arial" pitchFamily="34" charset="0"/>
              <a:buChar char="•"/>
            </a:pPr>
            <a:r>
              <a:rPr lang="fr-CA" sz="2400" dirty="0"/>
              <a:t>Effets de la nullité:</a:t>
            </a:r>
          </a:p>
          <a:p>
            <a:pPr marL="2246313" indent="-47625" defTabSz="1701800">
              <a:lnSpc>
                <a:spcPct val="150000"/>
              </a:lnSpc>
              <a:buSzPct val="60000"/>
              <a:buFont typeface="Arial" pitchFamily="34" charset="0"/>
              <a:buChar char="•"/>
            </a:pPr>
            <a:r>
              <a:rPr lang="fr-CA" sz="2400" dirty="0"/>
              <a:t> à l ’égard des enfants (art. 381 </a:t>
            </a:r>
            <a:r>
              <a:rPr lang="fr-CA" sz="2400" dirty="0" err="1"/>
              <a:t>C.c.Q</a:t>
            </a:r>
            <a:r>
              <a:rPr lang="fr-CA" sz="2400" dirty="0"/>
              <a:t>.)</a:t>
            </a:r>
          </a:p>
          <a:p>
            <a:pPr marL="2246313" indent="-47625" defTabSz="1701800">
              <a:lnSpc>
                <a:spcPct val="150000"/>
              </a:lnSpc>
              <a:buSzPct val="60000"/>
              <a:buFont typeface="Arial" pitchFamily="34" charset="0"/>
              <a:buChar char="•"/>
            </a:pPr>
            <a:r>
              <a:rPr lang="fr-CA" sz="2400" dirty="0"/>
              <a:t> à l ’égard des époux -&gt; mariage putatif</a:t>
            </a:r>
          </a:p>
          <a:p>
            <a:pPr marL="2513013" indent="-47625" defTabSz="1701800">
              <a:buSzPct val="60000"/>
              <a:buFont typeface="Arial" pitchFamily="34" charset="0"/>
              <a:buChar char="•"/>
            </a:pPr>
            <a:r>
              <a:rPr lang="fr-CA" sz="2000" dirty="0"/>
              <a:t>bonne foi (art. 382 </a:t>
            </a:r>
            <a:r>
              <a:rPr lang="fr-CA" sz="2000" dirty="0" err="1"/>
              <a:t>C.c.Q</a:t>
            </a:r>
            <a:r>
              <a:rPr lang="fr-CA" sz="2000" dirty="0"/>
              <a:t>.)</a:t>
            </a:r>
          </a:p>
          <a:p>
            <a:pPr marL="2513013" indent="-47625" defTabSz="1701800">
              <a:buSzPct val="60000"/>
              <a:buFont typeface="Arial" pitchFamily="34" charset="0"/>
              <a:buChar char="•"/>
            </a:pPr>
            <a:r>
              <a:rPr lang="fr-CA" sz="2000" dirty="0"/>
              <a:t>mauvaise foi (art. 383 </a:t>
            </a:r>
            <a:r>
              <a:rPr lang="fr-CA" sz="2000" dirty="0" err="1"/>
              <a:t>C.c.Q</a:t>
            </a:r>
            <a:r>
              <a:rPr lang="fr-CA" sz="2000" dirty="0"/>
              <a:t>.)</a:t>
            </a:r>
          </a:p>
        </p:txBody>
      </p:sp>
    </p:spTree>
    <p:extLst>
      <p:ext uri="{BB962C8B-B14F-4D97-AF65-F5344CB8AC3E}">
        <p14:creationId xmlns:p14="http://schemas.microsoft.com/office/powerpoint/2010/main" val="1944693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230998" y="240965"/>
            <a:ext cx="6877506" cy="955787"/>
          </a:xfrm>
          <a:prstGeom prst="rect">
            <a:avLst/>
          </a:prstGeom>
        </p:spPr>
        <p:txBody>
          <a:bodyPr>
            <a:normAutofit/>
          </a:bodyPr>
          <a:lstStyle>
            <a:lvl1pPr>
              <a:defRPr sz="5400">
                <a:solidFill>
                  <a:srgbClr val="FFFFFF"/>
                </a:solidFill>
              </a:defRPr>
            </a:lvl1pPr>
          </a:lstStyle>
          <a:p>
            <a:pPr lvl="0">
              <a:defRPr sz="1800">
                <a:solidFill>
                  <a:srgbClr val="000000"/>
                </a:solidFill>
              </a:defRPr>
            </a:pPr>
            <a:r>
              <a:rPr lang="fr-FR" sz="2800" b="1" dirty="0">
                <a:solidFill>
                  <a:schemeClr val="bg1"/>
                </a:solidFill>
              </a:rPr>
              <a:t>LA PREUVE DU MARIAGE</a:t>
            </a:r>
            <a:endParaRPr sz="7200" b="1" dirty="0">
              <a:solidFill>
                <a:schemeClr val="bg1"/>
              </a:solidFill>
            </a:endParaRPr>
          </a:p>
        </p:txBody>
      </p:sp>
      <p:sp>
        <p:nvSpPr>
          <p:cNvPr id="93" name="Shape 93"/>
          <p:cNvSpPr/>
          <p:nvPr/>
        </p:nvSpPr>
        <p:spPr>
          <a:xfrm>
            <a:off x="0" y="1484784"/>
            <a:ext cx="8964488" cy="415498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2246313" indent="-47625" defTabSz="1701800">
              <a:buSzPct val="60000"/>
              <a:buFont typeface="Arial" pitchFamily="34" charset="0"/>
              <a:buChar char="•"/>
            </a:pPr>
            <a:endParaRPr lang="fr-CA" sz="2400" dirty="0"/>
          </a:p>
          <a:p>
            <a:pPr marL="2246313" indent="-47625" defTabSz="1701800">
              <a:buSzPct val="60000"/>
              <a:buFont typeface="Arial" pitchFamily="34" charset="0"/>
              <a:buChar char="•"/>
            </a:pPr>
            <a:endParaRPr lang="fr-CA" sz="2400" dirty="0"/>
          </a:p>
          <a:p>
            <a:pPr marL="892175" indent="-47625" defTabSz="1701800">
              <a:buSzPct val="60000"/>
              <a:buFont typeface="Arial" pitchFamily="34" charset="0"/>
              <a:buChar char="•"/>
            </a:pPr>
            <a:r>
              <a:rPr lang="fr-CA" sz="2400" dirty="0"/>
              <a:t>Déclaration de mariage au Directeur de l’état civil</a:t>
            </a:r>
          </a:p>
          <a:p>
            <a:pPr marL="1436688" indent="-47625" defTabSz="1701800">
              <a:buSzPct val="60000"/>
              <a:buFont typeface="Arial" pitchFamily="34" charset="0"/>
              <a:buChar char="•"/>
            </a:pPr>
            <a:r>
              <a:rPr lang="fr-CA" sz="2400" dirty="0"/>
              <a:t>Art. 118 à 121 et 375 </a:t>
            </a:r>
            <a:r>
              <a:rPr lang="fr-CA" sz="2400" dirty="0" err="1"/>
              <a:t>C.c.Q</a:t>
            </a:r>
            <a:r>
              <a:rPr lang="fr-CA" sz="2400" dirty="0"/>
              <a:t>.</a:t>
            </a:r>
          </a:p>
          <a:p>
            <a:pPr marL="1436688" indent="-47625" defTabSz="1701800">
              <a:buSzPct val="60000"/>
            </a:pPr>
            <a:endParaRPr lang="fr-CA" sz="2400" dirty="0"/>
          </a:p>
          <a:p>
            <a:pPr marL="892175" indent="-47625" defTabSz="1701800">
              <a:buSzPct val="60000"/>
              <a:buFont typeface="Arial" pitchFamily="34" charset="0"/>
              <a:buChar char="•"/>
            </a:pPr>
            <a:r>
              <a:rPr lang="fr-CA" sz="2400" dirty="0"/>
              <a:t>Acte de mariage</a:t>
            </a:r>
          </a:p>
          <a:p>
            <a:pPr marL="1436688" indent="-47625" defTabSz="1701800">
              <a:buSzPct val="60000"/>
              <a:buFont typeface="Arial" pitchFamily="34" charset="0"/>
              <a:buChar char="•"/>
            </a:pPr>
            <a:r>
              <a:rPr lang="fr-CA" sz="2400" dirty="0"/>
              <a:t>Art. 144 </a:t>
            </a:r>
            <a:r>
              <a:rPr lang="fr-CA" sz="2400" dirty="0" err="1"/>
              <a:t>C.c.Q</a:t>
            </a:r>
            <a:r>
              <a:rPr lang="fr-CA" sz="2400" dirty="0"/>
              <a:t>.</a:t>
            </a:r>
          </a:p>
          <a:p>
            <a:pPr marL="1436688" indent="-47625" defTabSz="1701800">
              <a:buSzPct val="60000"/>
              <a:buFont typeface="Arial" pitchFamily="34" charset="0"/>
              <a:buChar char="•"/>
            </a:pPr>
            <a:endParaRPr lang="fr-CA" sz="2400" dirty="0"/>
          </a:p>
          <a:p>
            <a:pPr marL="892175" indent="-47625" defTabSz="1701800">
              <a:buSzPct val="60000"/>
              <a:buFont typeface="Arial" pitchFamily="34" charset="0"/>
              <a:buChar char="•"/>
            </a:pPr>
            <a:r>
              <a:rPr lang="fr-CA" sz="2400" dirty="0"/>
              <a:t>Mariage à l’étranger</a:t>
            </a:r>
          </a:p>
          <a:p>
            <a:pPr marL="1528763" indent="-47625" defTabSz="1701800">
              <a:buSzPct val="60000"/>
              <a:buFont typeface="Arial" pitchFamily="34" charset="0"/>
              <a:buChar char="•"/>
            </a:pPr>
            <a:r>
              <a:rPr lang="fr-CA" sz="2400" dirty="0"/>
              <a:t>Conditions</a:t>
            </a:r>
          </a:p>
          <a:p>
            <a:pPr marL="1528763" indent="-47625" defTabSz="1701800">
              <a:buSzPct val="60000"/>
              <a:buFont typeface="Arial" pitchFamily="34" charset="0"/>
              <a:buChar char="•"/>
            </a:pPr>
            <a:r>
              <a:rPr lang="fr-CA" sz="2400" dirty="0"/>
              <a:t>Validité</a:t>
            </a:r>
          </a:p>
        </p:txBody>
      </p:sp>
    </p:spTree>
    <p:extLst>
      <p:ext uri="{BB962C8B-B14F-4D97-AF65-F5344CB8AC3E}">
        <p14:creationId xmlns:p14="http://schemas.microsoft.com/office/powerpoint/2010/main" val="318232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461664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319088" indent="-319088">
              <a:lnSpc>
                <a:spcPct val="90000"/>
              </a:lnSpc>
              <a:buClr>
                <a:srgbClr val="DD8047"/>
              </a:buClr>
              <a:buSzPct val="60000"/>
              <a:buFont typeface="Wingdings-Regular" charset="0"/>
              <a:buChar char=""/>
            </a:pPr>
            <a:endParaRPr lang="fr-FR" sz="2000" dirty="0"/>
          </a:p>
          <a:p>
            <a:pPr marL="319088" indent="-319088">
              <a:lnSpc>
                <a:spcPct val="90000"/>
              </a:lnSpc>
              <a:buClr>
                <a:srgbClr val="DD8047"/>
              </a:buClr>
              <a:buSzPct val="60000"/>
              <a:buFont typeface="Wingdings-Regular" charset="0"/>
              <a:buChar char=""/>
            </a:pPr>
            <a:r>
              <a:rPr lang="fr-FR" sz="2400" dirty="0"/>
              <a:t>Objectif de la protection</a:t>
            </a:r>
          </a:p>
          <a:p>
            <a:pPr marL="639763" lvl="1" indent="-274638">
              <a:lnSpc>
                <a:spcPct val="90000"/>
              </a:lnSpc>
              <a:buClr>
                <a:srgbClr val="94B6D2"/>
              </a:buClr>
              <a:buSzPct val="70000"/>
              <a:buFont typeface="Wingdings2" charset="0"/>
              <a:buChar char=""/>
            </a:pPr>
            <a:r>
              <a:rPr lang="fr-FR" sz="2000" dirty="0"/>
              <a:t>le législateur a voulu protéger le cadre de vie de la famille en raison de son importance matérielle et affective pour les époux et les enfants</a:t>
            </a:r>
          </a:p>
          <a:p>
            <a:pPr marL="639763" lvl="1" indent="-274638">
              <a:lnSpc>
                <a:spcPct val="90000"/>
              </a:lnSpc>
              <a:buClr>
                <a:srgbClr val="94B6D2"/>
              </a:buClr>
              <a:buSzPct val="70000"/>
              <a:buFont typeface="Wingdings2" charset="0"/>
              <a:buChar char=""/>
            </a:pPr>
            <a:endParaRPr lang="fr-FR" sz="2000" dirty="0"/>
          </a:p>
          <a:p>
            <a:pPr marL="319088" indent="-319088">
              <a:lnSpc>
                <a:spcPct val="90000"/>
              </a:lnSpc>
              <a:buClr>
                <a:srgbClr val="DD8047"/>
              </a:buClr>
              <a:buSzPct val="60000"/>
              <a:buFont typeface="Wingdings-Regular" charset="0"/>
              <a:buChar char=""/>
            </a:pPr>
            <a:r>
              <a:rPr lang="fr-FR" sz="2400" dirty="0"/>
              <a:t>Nature de la protection</a:t>
            </a:r>
          </a:p>
          <a:p>
            <a:pPr marL="639763" lvl="1" indent="-274638">
              <a:lnSpc>
                <a:spcPct val="90000"/>
              </a:lnSpc>
              <a:buClr>
                <a:srgbClr val="94B6D2"/>
              </a:buClr>
              <a:buSzPct val="70000"/>
              <a:buFont typeface="Wingdings2" charset="0"/>
              <a:buChar char=""/>
            </a:pPr>
            <a:r>
              <a:rPr lang="fr-FR" sz="2000" dirty="0"/>
              <a:t>Touche la résidence familiale et les meubles du ménage</a:t>
            </a:r>
          </a:p>
          <a:p>
            <a:pPr marL="914400" lvl="2" indent="-228600">
              <a:lnSpc>
                <a:spcPct val="90000"/>
              </a:lnSpc>
              <a:buClr>
                <a:srgbClr val="DD8047"/>
              </a:buClr>
              <a:buSzPct val="75000"/>
              <a:buFont typeface="Wingdings-Regular" charset="0"/>
              <a:buChar char=""/>
            </a:pPr>
            <a:r>
              <a:rPr lang="fr-FR" sz="2000" dirty="0"/>
              <a:t>Meubles du ménages</a:t>
            </a:r>
          </a:p>
          <a:p>
            <a:pPr marL="1371600" lvl="3" indent="-228600">
              <a:lnSpc>
                <a:spcPct val="90000"/>
              </a:lnSpc>
              <a:buClr>
                <a:srgbClr val="A5AB81"/>
              </a:buClr>
              <a:buSzPct val="75000"/>
              <a:buFont typeface="Wingdings-Regular" charset="0"/>
              <a:buChar char=""/>
            </a:pPr>
            <a:r>
              <a:rPr lang="fr-FR" sz="1600" dirty="0"/>
              <a:t>définition (art. 401 </a:t>
            </a:r>
            <a:r>
              <a:rPr lang="fr-FR" sz="1600" dirty="0" err="1"/>
              <a:t>C.c.Q</a:t>
            </a:r>
            <a:r>
              <a:rPr lang="fr-FR" sz="1600" dirty="0"/>
              <a:t>.)</a:t>
            </a:r>
          </a:p>
          <a:p>
            <a:pPr marL="1371600" lvl="3" indent="-228600">
              <a:lnSpc>
                <a:spcPct val="90000"/>
              </a:lnSpc>
              <a:buClr>
                <a:srgbClr val="A5AB81"/>
              </a:buClr>
              <a:buSzPct val="75000"/>
              <a:buFont typeface="Wingdings-Regular" charset="0"/>
              <a:buChar char=""/>
            </a:pPr>
            <a:r>
              <a:rPr lang="fr-FR" sz="1600" dirty="0"/>
              <a:t>meubles qui servent à l</a:t>
            </a:r>
            <a:r>
              <a:rPr lang="fr-FR" altLang="fr-FR" sz="1600" dirty="0"/>
              <a:t>’</a:t>
            </a:r>
            <a:r>
              <a:rPr lang="fr-FR" sz="1600" dirty="0"/>
              <a:t>usage de la famille qui garnissent la résidence familiale et qui l</a:t>
            </a:r>
            <a:r>
              <a:rPr lang="fr-FR" altLang="fr-FR" sz="1600" dirty="0"/>
              <a:t>’</a:t>
            </a:r>
            <a:r>
              <a:rPr lang="fr-FR" sz="1600" dirty="0"/>
              <a:t>ornent incluant les tableaux et les œuvres d</a:t>
            </a:r>
            <a:r>
              <a:rPr lang="fr-FR" altLang="fr-FR" sz="1600" dirty="0"/>
              <a:t>’</a:t>
            </a:r>
            <a:r>
              <a:rPr lang="fr-FR" sz="1600" dirty="0"/>
              <a:t>art mais pas les collections</a:t>
            </a:r>
            <a:endParaRPr lang="fr-CA" sz="1400"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889508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407700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266700" lvl="1" indent="-39688" algn="just">
              <a:lnSpc>
                <a:spcPct val="80000"/>
              </a:lnSpc>
              <a:buClr>
                <a:srgbClr val="FFFFFF"/>
              </a:buClr>
              <a:buSzPct val="69000"/>
              <a:defRPr>
                <a:solidFill>
                  <a:srgbClr val="000000"/>
                </a:solidFill>
              </a:defRPr>
            </a:pPr>
            <a:endParaRPr lang="fr-FR" sz="2000" dirty="0">
              <a:solidFill>
                <a:schemeClr val="bg2"/>
              </a:solidFill>
              <a:latin typeface="Euphemia"/>
              <a:sym typeface="Euphemia"/>
            </a:endParaRPr>
          </a:p>
          <a:p>
            <a:pPr marL="266700" lvl="1" indent="-39688" algn="just">
              <a:lnSpc>
                <a:spcPct val="80000"/>
              </a:lnSpc>
              <a:buClr>
                <a:srgbClr val="FFFFFF"/>
              </a:buClr>
              <a:buSzPct val="69000"/>
              <a:defRPr>
                <a:solidFill>
                  <a:srgbClr val="000000"/>
                </a:solidFill>
              </a:defRPr>
            </a:pPr>
            <a:r>
              <a:rPr lang="fr-FR" sz="2800" dirty="0"/>
              <a:t>Définition</a:t>
            </a:r>
          </a:p>
          <a:p>
            <a:pPr marL="266700" lvl="1" indent="-39688">
              <a:spcBef>
                <a:spcPts val="3200"/>
              </a:spcBef>
              <a:buSzPct val="70000"/>
            </a:pPr>
            <a:r>
              <a:rPr lang="fr-FR" sz="2000" dirty="0"/>
              <a:t>C</a:t>
            </a:r>
            <a:r>
              <a:rPr lang="fr-FR" altLang="fr-FR" sz="2000" dirty="0"/>
              <a:t>’</a:t>
            </a:r>
            <a:r>
              <a:rPr lang="fr-FR" sz="2000" dirty="0"/>
              <a:t>est l</a:t>
            </a:r>
            <a:r>
              <a:rPr lang="fr-FR" altLang="fr-FR" sz="2000" dirty="0"/>
              <a:t>’</a:t>
            </a:r>
            <a:r>
              <a:rPr lang="fr-FR" sz="2000" dirty="0"/>
              <a:t>endroit où la famille habite lorsqu</a:t>
            </a:r>
            <a:r>
              <a:rPr lang="fr-FR" altLang="fr-FR" sz="2000" dirty="0"/>
              <a:t>’</a:t>
            </a:r>
            <a:r>
              <a:rPr lang="fr-FR" sz="2000" dirty="0"/>
              <a:t>elle exerce ses principales activités</a:t>
            </a:r>
          </a:p>
          <a:p>
            <a:pPr marL="266700" lvl="1" indent="-39688">
              <a:spcBef>
                <a:spcPts val="3200"/>
              </a:spcBef>
              <a:buSzPct val="70000"/>
            </a:pPr>
            <a:r>
              <a:rPr lang="fr-FR" sz="2000" dirty="0"/>
              <a:t>L</a:t>
            </a:r>
            <a:r>
              <a:rPr lang="fr-FR" altLang="fr-FR" sz="2000" dirty="0"/>
              <a:t>’</a:t>
            </a:r>
            <a:r>
              <a:rPr lang="fr-FR" sz="2000" dirty="0"/>
              <a:t>expression famille inclut les conjoints sans enfants et l</a:t>
            </a:r>
            <a:r>
              <a:rPr lang="fr-FR" altLang="fr-FR" sz="2000" dirty="0"/>
              <a:t>’</a:t>
            </a:r>
            <a:r>
              <a:rPr lang="fr-FR" sz="2000" dirty="0"/>
              <a:t>unité résultant de la rupture du mariage qui se restreindra souvent à l</a:t>
            </a:r>
            <a:r>
              <a:rPr lang="fr-FR" altLang="fr-FR" sz="2000" dirty="0"/>
              <a:t>’</a:t>
            </a:r>
            <a:r>
              <a:rPr lang="fr-FR" sz="2000" dirty="0"/>
              <a:t>un des conjoints et les enfants vivants sous le même toit.</a:t>
            </a:r>
          </a:p>
        </p:txBody>
      </p:sp>
    </p:spTree>
    <p:extLst>
      <p:ext uri="{BB962C8B-B14F-4D97-AF65-F5344CB8AC3E}">
        <p14:creationId xmlns:p14="http://schemas.microsoft.com/office/powerpoint/2010/main" val="277515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420422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450850" lvl="1">
              <a:spcBef>
                <a:spcPts val="3200"/>
              </a:spcBef>
              <a:buSzPct val="70000"/>
            </a:pPr>
            <a:r>
              <a:rPr lang="fr-FR" sz="2000" dirty="0"/>
              <a:t>Même si un des époux cesse d</a:t>
            </a:r>
            <a:r>
              <a:rPr lang="fr-FR" altLang="fr-FR" sz="2000" dirty="0"/>
              <a:t>’</a:t>
            </a:r>
            <a:r>
              <a:rPr lang="fr-FR" sz="2000" dirty="0"/>
              <a:t>habiter  la résidence familiale et que l</a:t>
            </a:r>
            <a:r>
              <a:rPr lang="fr-FR" altLang="fr-FR" sz="2000" dirty="0"/>
              <a:t>’</a:t>
            </a:r>
            <a:r>
              <a:rPr lang="fr-FR" sz="2000" dirty="0"/>
              <a:t>autre y demeure avec les enfants, celle-ci continuera d</a:t>
            </a:r>
            <a:r>
              <a:rPr lang="fr-FR" altLang="fr-FR" sz="2000" dirty="0"/>
              <a:t>’</a:t>
            </a:r>
            <a:r>
              <a:rPr lang="fr-FR" sz="2000" dirty="0"/>
              <a:t>être la résidence principale de la famille</a:t>
            </a:r>
          </a:p>
          <a:p>
            <a:pPr marL="450850" lvl="1">
              <a:spcBef>
                <a:spcPts val="3200"/>
              </a:spcBef>
              <a:buSzPct val="70000"/>
            </a:pPr>
            <a:r>
              <a:rPr lang="fr-FR" sz="2000" dirty="0"/>
              <a:t>Si pas d</a:t>
            </a:r>
            <a:r>
              <a:rPr lang="fr-FR" altLang="fr-FR" sz="2000" dirty="0"/>
              <a:t>’</a:t>
            </a:r>
            <a:r>
              <a:rPr lang="fr-FR" sz="2000" dirty="0"/>
              <a:t>enfants et que l</a:t>
            </a:r>
            <a:r>
              <a:rPr lang="fr-FR" altLang="fr-FR" sz="2000" dirty="0"/>
              <a:t>’</a:t>
            </a:r>
            <a:r>
              <a:rPr lang="fr-FR" sz="2000" dirty="0"/>
              <a:t>époux bénéficiaire de la déclaration de résidence familiale quitte volontairement, il perd cette protection</a:t>
            </a:r>
          </a:p>
          <a:p>
            <a:pPr marL="450850" lvl="2">
              <a:spcBef>
                <a:spcPts val="3200"/>
              </a:spcBef>
              <a:buSzPct val="75000"/>
            </a:pPr>
            <a:r>
              <a:rPr lang="fr-FR" sz="2000" dirty="0"/>
              <a:t>art. 3063 </a:t>
            </a:r>
            <a:r>
              <a:rPr lang="fr-FR" sz="2000" dirty="0" err="1"/>
              <a:t>C.c.Q</a:t>
            </a:r>
            <a:r>
              <a:rPr lang="fr-FR" sz="2000" dirty="0"/>
              <a:t>.</a:t>
            </a:r>
          </a:p>
        </p:txBody>
      </p:sp>
    </p:spTree>
    <p:extLst>
      <p:ext uri="{BB962C8B-B14F-4D97-AF65-F5344CB8AC3E}">
        <p14:creationId xmlns:p14="http://schemas.microsoft.com/office/powerpoint/2010/main" val="2216233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358867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406400" indent="-406400">
              <a:spcBef>
                <a:spcPts val="3200"/>
              </a:spcBef>
              <a:buSzPct val="60000"/>
            </a:pPr>
            <a:r>
              <a:rPr lang="fr-FR" sz="2800" b="1" dirty="0">
                <a:solidFill>
                  <a:schemeClr val="bg2"/>
                </a:solidFill>
                <a:latin typeface="Euphemia"/>
                <a:ea typeface="Euphemia"/>
                <a:cs typeface="Euphemia"/>
                <a:sym typeface="Euphemia"/>
              </a:rPr>
              <a:t>Classification des droits</a:t>
            </a:r>
          </a:p>
          <a:p>
            <a:pPr marL="787400" lvl="1" indent="-406400">
              <a:spcBef>
                <a:spcPts val="3200"/>
              </a:spcBef>
              <a:buSzPct val="70000"/>
            </a:pPr>
            <a:r>
              <a:rPr lang="fr-FR" sz="2400" dirty="0"/>
              <a:t>- Immeuble de moins de 5 logements (</a:t>
            </a:r>
            <a:r>
              <a:rPr lang="fr-FR" sz="2000" dirty="0"/>
              <a:t>art. 404 </a:t>
            </a:r>
            <a:r>
              <a:rPr lang="fr-FR" sz="2000" dirty="0" err="1"/>
              <a:t>C.c.Q</a:t>
            </a:r>
            <a:r>
              <a:rPr lang="fr-FR" sz="2000" dirty="0"/>
              <a:t>.)</a:t>
            </a:r>
          </a:p>
          <a:p>
            <a:pPr marL="787400" lvl="1" indent="-406400">
              <a:spcBef>
                <a:spcPts val="3200"/>
              </a:spcBef>
              <a:buSzPct val="70000"/>
            </a:pPr>
            <a:r>
              <a:rPr lang="fr-FR" sz="2400" dirty="0"/>
              <a:t>- Immeuble de 5 logements et plus (</a:t>
            </a:r>
            <a:r>
              <a:rPr lang="fr-FR" sz="2000" dirty="0"/>
              <a:t>art. 405 </a:t>
            </a:r>
            <a:r>
              <a:rPr lang="fr-FR" sz="2000" dirty="0" err="1"/>
              <a:t>C.c.Q</a:t>
            </a:r>
            <a:r>
              <a:rPr lang="fr-FR" sz="2000" dirty="0"/>
              <a:t>.)</a:t>
            </a:r>
            <a:endParaRPr lang="fr-FR" sz="2400" dirty="0"/>
          </a:p>
        </p:txBody>
      </p:sp>
    </p:spTree>
    <p:extLst>
      <p:ext uri="{BB962C8B-B14F-4D97-AF65-F5344CB8AC3E}">
        <p14:creationId xmlns:p14="http://schemas.microsoft.com/office/powerpoint/2010/main" val="367808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334244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406400" indent="-406400">
              <a:buSzPct val="60000"/>
            </a:pPr>
            <a:endParaRPr lang="fr-CA" sz="2800" b="1" dirty="0">
              <a:solidFill>
                <a:schemeClr val="bg2"/>
              </a:solidFill>
              <a:latin typeface="Euphemia"/>
              <a:ea typeface="Euphemia"/>
              <a:cs typeface="Euphemia"/>
              <a:sym typeface="Euphemia"/>
            </a:endParaRPr>
          </a:p>
          <a:p>
            <a:pPr marL="406400" indent="-406400">
              <a:buSzPct val="60000"/>
            </a:pPr>
            <a:r>
              <a:rPr lang="fr-CA" sz="2800" b="1" dirty="0">
                <a:solidFill>
                  <a:schemeClr val="bg2"/>
                </a:solidFill>
                <a:latin typeface="Euphemia"/>
                <a:ea typeface="Euphemia"/>
                <a:cs typeface="Euphemia"/>
                <a:sym typeface="Euphemia"/>
              </a:rPr>
              <a:t>Démembrement du droit de propriété</a:t>
            </a:r>
          </a:p>
          <a:p>
            <a:pPr marL="406400" indent="-406400">
              <a:buSzPct val="60000"/>
            </a:pPr>
            <a:r>
              <a:rPr lang="fr-CA" sz="2000" b="1" dirty="0">
                <a:solidFill>
                  <a:schemeClr val="bg2"/>
                </a:solidFill>
                <a:latin typeface="Euphemia"/>
                <a:ea typeface="Euphemia"/>
                <a:cs typeface="Euphemia"/>
                <a:sym typeface="Euphemia"/>
              </a:rPr>
              <a:t> 	- art. 406 </a:t>
            </a:r>
            <a:r>
              <a:rPr lang="fr-CA" sz="2000" b="1" dirty="0" err="1">
                <a:solidFill>
                  <a:schemeClr val="bg2"/>
                </a:solidFill>
                <a:latin typeface="Euphemia"/>
                <a:ea typeface="Euphemia"/>
                <a:cs typeface="Euphemia"/>
                <a:sym typeface="Euphemia"/>
              </a:rPr>
              <a:t>C.c.Q</a:t>
            </a:r>
            <a:r>
              <a:rPr lang="fr-CA" sz="2000" b="1" dirty="0">
                <a:solidFill>
                  <a:schemeClr val="bg2"/>
                </a:solidFill>
                <a:latin typeface="Euphemia"/>
                <a:ea typeface="Euphemia"/>
                <a:cs typeface="Euphemia"/>
                <a:sym typeface="Euphemia"/>
              </a:rPr>
              <a:t>.</a:t>
            </a:r>
          </a:p>
          <a:p>
            <a:pPr marL="406400" indent="-406400">
              <a:buSzPct val="60000"/>
            </a:pPr>
            <a:endParaRPr lang="fr-CA" sz="2000" b="1" dirty="0">
              <a:solidFill>
                <a:schemeClr val="bg2"/>
              </a:solidFill>
              <a:latin typeface="Euphemia"/>
              <a:ea typeface="Euphemia"/>
              <a:cs typeface="Euphemia"/>
              <a:sym typeface="Euphemia"/>
            </a:endParaRPr>
          </a:p>
          <a:p>
            <a:pPr marL="406400" indent="-406400">
              <a:buSzPct val="60000"/>
            </a:pPr>
            <a:r>
              <a:rPr lang="fr-CA" sz="2800" b="1" dirty="0">
                <a:solidFill>
                  <a:schemeClr val="bg2"/>
                </a:solidFill>
                <a:latin typeface="Euphemia"/>
                <a:ea typeface="Euphemia"/>
                <a:cs typeface="Euphemia"/>
                <a:sym typeface="Euphemia"/>
              </a:rPr>
              <a:t>Bail de logement</a:t>
            </a:r>
          </a:p>
          <a:p>
            <a:pPr marL="406400" indent="-406400">
              <a:buSzPct val="60000"/>
            </a:pPr>
            <a:r>
              <a:rPr lang="fr-CA" sz="2000" b="1" dirty="0">
                <a:solidFill>
                  <a:schemeClr val="bg2"/>
                </a:solidFill>
                <a:latin typeface="Euphemia"/>
                <a:ea typeface="Euphemia"/>
                <a:cs typeface="Euphemia"/>
                <a:sym typeface="Euphemia"/>
              </a:rPr>
              <a:t> 	- art. 403 </a:t>
            </a:r>
            <a:r>
              <a:rPr lang="fr-CA" sz="2000" b="1" dirty="0" err="1">
                <a:solidFill>
                  <a:schemeClr val="bg2"/>
                </a:solidFill>
                <a:latin typeface="Euphemia"/>
                <a:ea typeface="Euphemia"/>
                <a:cs typeface="Euphemia"/>
                <a:sym typeface="Euphemia"/>
              </a:rPr>
              <a:t>C.c.Q</a:t>
            </a:r>
            <a:r>
              <a:rPr lang="fr-CA" sz="2000" b="1" dirty="0">
                <a:solidFill>
                  <a:schemeClr val="bg2"/>
                </a:solidFill>
                <a:latin typeface="Euphemia"/>
                <a:ea typeface="Euphemia"/>
                <a:cs typeface="Euphemia"/>
                <a:sym typeface="Euphemia"/>
              </a:rPr>
              <a:t>.</a:t>
            </a:r>
          </a:p>
        </p:txBody>
      </p:sp>
    </p:spTree>
    <p:extLst>
      <p:ext uri="{BB962C8B-B14F-4D97-AF65-F5344CB8AC3E}">
        <p14:creationId xmlns:p14="http://schemas.microsoft.com/office/powerpoint/2010/main" val="449856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body" idx="1"/>
          </p:nvPr>
        </p:nvSpPr>
        <p:spPr>
          <a:xfrm>
            <a:off x="2186066" y="188640"/>
            <a:ext cx="6877506" cy="955787"/>
          </a:xfrm>
          <a:prstGeom prst="rect">
            <a:avLst/>
          </a:prstGeom>
        </p:spPr>
        <p:txBody>
          <a:bodyPr>
            <a:normAutofit fontScale="92500" lnSpcReduction="20000"/>
          </a:bodyPr>
          <a:lstStyle>
            <a:lvl1pPr>
              <a:defRPr sz="4500">
                <a:solidFill>
                  <a:srgbClr val="FFFFFF"/>
                </a:solidFill>
              </a:defRPr>
            </a:lvl1pPr>
          </a:lstStyle>
          <a:p>
            <a:pPr lvl="0">
              <a:defRPr sz="1800">
                <a:solidFill>
                  <a:srgbClr val="000000"/>
                </a:solidFill>
              </a:defRPr>
            </a:pPr>
            <a:r>
              <a:rPr sz="4500" dirty="0" err="1">
                <a:solidFill>
                  <a:srgbClr val="FFFFFF"/>
                </a:solidFill>
              </a:rPr>
              <a:t>Titre</a:t>
            </a:r>
            <a:r>
              <a:rPr sz="4500" dirty="0">
                <a:solidFill>
                  <a:srgbClr val="FFFFFF"/>
                </a:solidFill>
              </a:rPr>
              <a:t> 1: Le </a:t>
            </a:r>
            <a:r>
              <a:rPr sz="4500" dirty="0" err="1">
                <a:solidFill>
                  <a:srgbClr val="FFFFFF"/>
                </a:solidFill>
              </a:rPr>
              <a:t>droit</a:t>
            </a:r>
            <a:r>
              <a:rPr sz="4500" dirty="0">
                <a:solidFill>
                  <a:srgbClr val="FFFFFF"/>
                </a:solidFill>
              </a:rPr>
              <a:t> des </a:t>
            </a:r>
            <a:r>
              <a:rPr sz="4500" dirty="0" err="1">
                <a:solidFill>
                  <a:srgbClr val="FFFFFF"/>
                </a:solidFill>
              </a:rPr>
              <a:t>personnes</a:t>
            </a:r>
            <a:endParaRPr sz="4500" dirty="0">
              <a:solidFill>
                <a:srgbClr val="FFFFFF"/>
              </a:solidFill>
            </a:endParaRPr>
          </a:p>
        </p:txBody>
      </p:sp>
      <p:sp>
        <p:nvSpPr>
          <p:cNvPr id="119" name="Shape 119"/>
          <p:cNvSpPr/>
          <p:nvPr/>
        </p:nvSpPr>
        <p:spPr>
          <a:xfrm>
            <a:off x="364838" y="1326859"/>
            <a:ext cx="8756956" cy="399493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316074" lvl="6" indent="-316074">
              <a:buClr>
                <a:srgbClr val="FFFFFF"/>
              </a:buClr>
              <a:buSzPct val="60000"/>
              <a:buFont typeface="Helvetica"/>
              <a:buChar char="•"/>
              <a:defRPr>
                <a:solidFill>
                  <a:srgbClr val="000000"/>
                </a:solidFill>
              </a:defRPr>
            </a:pPr>
            <a:r>
              <a:rPr sz="3200" dirty="0">
                <a:solidFill>
                  <a:srgbClr val="514843"/>
                </a:solidFill>
                <a:latin typeface="Euphemia UCAS"/>
                <a:ea typeface="Euphemia UCAS"/>
                <a:cs typeface="Euphemia UCAS"/>
                <a:sym typeface="Euphemia UCAS"/>
              </a:rPr>
              <a:t>              </a:t>
            </a:r>
            <a:r>
              <a:rPr sz="3200" dirty="0" err="1">
                <a:solidFill>
                  <a:srgbClr val="514843"/>
                </a:solidFill>
                <a:latin typeface="Euphemia UCAS"/>
                <a:ea typeface="Euphemia UCAS"/>
                <a:cs typeface="Euphemia UCAS"/>
                <a:sym typeface="Euphemia UCAS"/>
              </a:rPr>
              <a:t>Critères</a:t>
            </a:r>
            <a:r>
              <a:rPr sz="3200" dirty="0">
                <a:solidFill>
                  <a:srgbClr val="514843"/>
                </a:solidFill>
                <a:latin typeface="Euphemia UCAS"/>
                <a:ea typeface="Euphemia UCAS"/>
                <a:cs typeface="Euphemia UCAS"/>
                <a:sym typeface="Euphemia UCAS"/>
              </a:rPr>
              <a:t> </a:t>
            </a:r>
            <a:r>
              <a:rPr sz="3200" dirty="0" err="1">
                <a:solidFill>
                  <a:srgbClr val="514843"/>
                </a:solidFill>
                <a:latin typeface="Euphemia UCAS"/>
                <a:ea typeface="Euphemia UCAS"/>
                <a:cs typeface="Euphemia UCAS"/>
                <a:sym typeface="Euphemia UCAS"/>
              </a:rPr>
              <a:t>législatifs</a:t>
            </a:r>
            <a:r>
              <a:rPr sz="3200" dirty="0">
                <a:solidFill>
                  <a:srgbClr val="514843"/>
                </a:solidFill>
                <a:latin typeface="Euphemia UCAS"/>
                <a:ea typeface="Euphemia UCAS"/>
                <a:cs typeface="Euphemia UCAS"/>
                <a:sym typeface="Euphemia UCAS"/>
              </a:rPr>
              <a:t>:</a:t>
            </a:r>
          </a:p>
          <a:p>
            <a:pPr marL="177791" lvl="6" indent="-177791">
              <a:buClr>
                <a:srgbClr val="FFFFFF"/>
              </a:buClr>
              <a:buSzPct val="60000"/>
              <a:buFont typeface="Helvetica"/>
              <a:buChar char="•"/>
              <a:defRPr>
                <a:solidFill>
                  <a:srgbClr val="000000"/>
                </a:solidFill>
              </a:defRPr>
            </a:pPr>
            <a:endParaRPr sz="20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Aucune</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définition</a:t>
            </a:r>
            <a:r>
              <a:rPr sz="2100" dirty="0">
                <a:solidFill>
                  <a:srgbClr val="514843"/>
                </a:solidFill>
                <a:latin typeface="Euphemia UCAS"/>
                <a:ea typeface="Euphemia UCAS"/>
                <a:cs typeface="Euphemia UCAS"/>
                <a:sym typeface="Euphemia UCAS"/>
              </a:rPr>
              <a:t> du mot </a:t>
            </a:r>
            <a:r>
              <a:rPr sz="2100" dirty="0" err="1">
                <a:solidFill>
                  <a:srgbClr val="514843"/>
                </a:solidFill>
                <a:latin typeface="Euphemia UCAS"/>
                <a:ea typeface="Euphemia UCAS"/>
                <a:cs typeface="Euphemia UCAS"/>
                <a:sym typeface="Euphemia UCAS"/>
              </a:rPr>
              <a:t>personne</a:t>
            </a:r>
            <a:r>
              <a:rPr sz="2100" dirty="0">
                <a:solidFill>
                  <a:srgbClr val="514843"/>
                </a:solidFill>
                <a:latin typeface="Euphemia UCAS"/>
                <a:ea typeface="Euphemia UCAS"/>
                <a:cs typeface="Euphemia UCAS"/>
                <a:sym typeface="Euphemia UCAS"/>
              </a:rPr>
              <a:t> dans le </a:t>
            </a:r>
            <a:r>
              <a:rPr sz="2100" dirty="0" err="1">
                <a:solidFill>
                  <a:srgbClr val="514843"/>
                </a:solidFill>
                <a:latin typeface="Euphemia UCAS"/>
                <a:ea typeface="Euphemia UCAS"/>
                <a:cs typeface="Euphemia UCAS"/>
                <a:sym typeface="Euphemia UCAS"/>
              </a:rPr>
              <a:t>C.c.Q</a:t>
            </a:r>
            <a:r>
              <a:rPr sz="2100" dirty="0">
                <a:solidFill>
                  <a:srgbClr val="514843"/>
                </a:solidFill>
                <a:latin typeface="Euphemia UCAS"/>
                <a:ea typeface="Euphemia UCAS"/>
                <a:cs typeface="Euphemia UCAS"/>
                <a:sym typeface="Euphemia UCAS"/>
              </a:rPr>
              <a:t>.</a:t>
            </a:r>
            <a:endParaRPr sz="21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Art. 1 </a:t>
            </a:r>
            <a:r>
              <a:rPr sz="2100" dirty="0" err="1">
                <a:solidFill>
                  <a:srgbClr val="514843"/>
                </a:solidFill>
                <a:latin typeface="Euphemia UCAS"/>
                <a:ea typeface="Euphemia UCAS"/>
                <a:cs typeface="Euphemia UCAS"/>
                <a:sym typeface="Euphemia UCAS"/>
              </a:rPr>
              <a:t>C.c.Q</a:t>
            </a:r>
            <a:r>
              <a:rPr sz="2100" dirty="0">
                <a:solidFill>
                  <a:srgbClr val="514843"/>
                </a:solidFill>
                <a:latin typeface="Euphemia UCAS"/>
                <a:ea typeface="Euphemia UCAS"/>
                <a:cs typeface="Euphemia UCAS"/>
                <a:sym typeface="Euphemia UCAS"/>
              </a:rPr>
              <a:t>.</a:t>
            </a:r>
            <a:endParaRPr sz="21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Du </a:t>
            </a:r>
            <a:r>
              <a:rPr sz="2100" dirty="0" err="1">
                <a:solidFill>
                  <a:srgbClr val="514843"/>
                </a:solidFill>
                <a:latin typeface="Euphemia UCAS"/>
                <a:ea typeface="Euphemia UCAS"/>
                <a:cs typeface="Euphemia UCAS"/>
                <a:sym typeface="Euphemia UCAS"/>
              </a:rPr>
              <a:t>seul</a:t>
            </a:r>
            <a:r>
              <a:rPr sz="2100" dirty="0">
                <a:solidFill>
                  <a:srgbClr val="514843"/>
                </a:solidFill>
                <a:latin typeface="Euphemia UCAS"/>
                <a:ea typeface="Euphemia UCAS"/>
                <a:cs typeface="Euphemia UCAS"/>
                <a:sym typeface="Euphemia UCAS"/>
              </a:rPr>
              <a:t> fait de son existence, un </a:t>
            </a:r>
            <a:r>
              <a:rPr sz="2100" dirty="0" err="1">
                <a:solidFill>
                  <a:srgbClr val="514843"/>
                </a:solidFill>
                <a:latin typeface="Euphemia UCAS"/>
                <a:ea typeface="Euphemia UCAS"/>
                <a:cs typeface="Euphemia UCAS"/>
                <a:sym typeface="Euphemia UCAS"/>
              </a:rPr>
              <a:t>être</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humain</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possède</a:t>
            </a:r>
            <a:r>
              <a:rPr sz="2100" dirty="0">
                <a:solidFill>
                  <a:srgbClr val="514843"/>
                </a:solidFill>
                <a:latin typeface="Euphemia UCAS"/>
                <a:ea typeface="Euphemia UCAS"/>
                <a:cs typeface="Euphemia UCAS"/>
                <a:sym typeface="Euphemia UCAS"/>
              </a:rPr>
              <a:t> la </a:t>
            </a:r>
            <a:r>
              <a:rPr sz="2100" dirty="0" err="1">
                <a:solidFill>
                  <a:srgbClr val="514843"/>
                </a:solidFill>
                <a:latin typeface="Euphemia UCAS"/>
                <a:ea typeface="Euphemia UCAS"/>
                <a:cs typeface="Euphemia UCAS"/>
                <a:sym typeface="Euphemia UCAS"/>
              </a:rPr>
              <a:t>personnalité</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juridique</a:t>
            </a:r>
            <a:r>
              <a:rPr sz="2100" dirty="0">
                <a:solidFill>
                  <a:srgbClr val="514843"/>
                </a:solidFill>
                <a:latin typeface="Euphemia UCAS"/>
                <a:ea typeface="Euphemia UCAS"/>
                <a:cs typeface="Euphemia UCAS"/>
                <a:sym typeface="Euphemia UCAS"/>
              </a:rPr>
              <a:t> et </a:t>
            </a:r>
            <a:r>
              <a:rPr sz="2100" dirty="0" err="1">
                <a:solidFill>
                  <a:srgbClr val="514843"/>
                </a:solidFill>
                <a:latin typeface="Euphemia UCAS"/>
                <a:ea typeface="Euphemia UCAS"/>
                <a:cs typeface="Euphemia UCAS"/>
                <a:sym typeface="Euphemia UCAS"/>
              </a:rPr>
              <a:t>est</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sujet</a:t>
            </a:r>
            <a:r>
              <a:rPr sz="2100" dirty="0">
                <a:solidFill>
                  <a:srgbClr val="514843"/>
                </a:solidFill>
                <a:latin typeface="Euphemia UCAS"/>
                <a:ea typeface="Euphemia UCAS"/>
                <a:cs typeface="Euphemia UCAS"/>
                <a:sym typeface="Euphemia UCAS"/>
              </a:rPr>
              <a:t> de droit</a:t>
            </a:r>
            <a:endParaRPr sz="21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Toute</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personne</a:t>
            </a:r>
            <a:r>
              <a:rPr sz="2100" dirty="0">
                <a:solidFill>
                  <a:srgbClr val="514843"/>
                </a:solidFill>
                <a:latin typeface="Euphemia UCAS"/>
                <a:ea typeface="Euphemia UCAS"/>
                <a:cs typeface="Euphemia UCAS"/>
                <a:sym typeface="Euphemia UCAS"/>
              </a:rPr>
              <a:t> a la </a:t>
            </a:r>
            <a:r>
              <a:rPr sz="2100" dirty="0" err="1">
                <a:solidFill>
                  <a:srgbClr val="514843"/>
                </a:solidFill>
                <a:latin typeface="Euphemia UCAS"/>
                <a:ea typeface="Euphemia UCAS"/>
                <a:cs typeface="Euphemia UCAS"/>
                <a:sym typeface="Euphemia UCAS"/>
              </a:rPr>
              <a:t>pleine</a:t>
            </a:r>
            <a:r>
              <a:rPr sz="2100" dirty="0">
                <a:solidFill>
                  <a:srgbClr val="514843"/>
                </a:solidFill>
                <a:latin typeface="Euphemia UCAS"/>
                <a:ea typeface="Euphemia UCAS"/>
                <a:cs typeface="Euphemia UCAS"/>
                <a:sym typeface="Euphemia UCAS"/>
              </a:rPr>
              <a:t> jouissance de </a:t>
            </a:r>
            <a:r>
              <a:rPr sz="2100" dirty="0" err="1">
                <a:solidFill>
                  <a:srgbClr val="514843"/>
                </a:solidFill>
                <a:latin typeface="Euphemia UCAS"/>
                <a:ea typeface="Euphemia UCAS"/>
                <a:cs typeface="Euphemia UCAS"/>
                <a:sym typeface="Euphemia UCAS"/>
              </a:rPr>
              <a:t>ses</a:t>
            </a:r>
            <a:r>
              <a:rPr sz="2100" dirty="0">
                <a:solidFill>
                  <a:srgbClr val="514843"/>
                </a:solidFill>
                <a:latin typeface="Euphemia UCAS"/>
                <a:ea typeface="Euphemia UCAS"/>
                <a:cs typeface="Euphemia UCAS"/>
                <a:sym typeface="Euphemia UCAS"/>
              </a:rPr>
              <a:t> droits civils</a:t>
            </a:r>
            <a:endParaRPr sz="21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Pour </a:t>
            </a:r>
            <a:r>
              <a:rPr sz="2100" dirty="0" err="1">
                <a:solidFill>
                  <a:srgbClr val="514843"/>
                </a:solidFill>
                <a:latin typeface="Euphemia UCAS"/>
                <a:ea typeface="Euphemia UCAS"/>
                <a:cs typeface="Euphemia UCAS"/>
                <a:sym typeface="Euphemia UCAS"/>
              </a:rPr>
              <a:t>avoir</a:t>
            </a:r>
            <a:r>
              <a:rPr sz="2100" dirty="0">
                <a:solidFill>
                  <a:srgbClr val="514843"/>
                </a:solidFill>
                <a:latin typeface="Euphemia UCAS"/>
                <a:ea typeface="Euphemia UCAS"/>
                <a:cs typeface="Euphemia UCAS"/>
                <a:sym typeface="Euphemia UCAS"/>
              </a:rPr>
              <a:t> la </a:t>
            </a:r>
            <a:r>
              <a:rPr sz="2100" dirty="0" err="1">
                <a:solidFill>
                  <a:srgbClr val="514843"/>
                </a:solidFill>
                <a:latin typeface="Euphemia UCAS"/>
                <a:ea typeface="Euphemia UCAS"/>
                <a:cs typeface="Euphemia UCAS"/>
                <a:sym typeface="Euphemia UCAS"/>
              </a:rPr>
              <a:t>qualité</a:t>
            </a:r>
            <a:r>
              <a:rPr sz="2100" dirty="0">
                <a:solidFill>
                  <a:srgbClr val="514843"/>
                </a:solidFill>
                <a:latin typeface="Euphemia UCAS"/>
                <a:ea typeface="Euphemia UCAS"/>
                <a:cs typeface="Euphemia UCAS"/>
                <a:sym typeface="Euphemia UCAS"/>
              </a:rPr>
              <a:t> de </a:t>
            </a:r>
            <a:r>
              <a:rPr sz="2100" dirty="0" err="1">
                <a:solidFill>
                  <a:srgbClr val="514843"/>
                </a:solidFill>
                <a:latin typeface="Euphemia UCAS"/>
                <a:ea typeface="Euphemia UCAS"/>
                <a:cs typeface="Euphemia UCAS"/>
                <a:sym typeface="Euphemia UCAS"/>
              </a:rPr>
              <a:t>personne</a:t>
            </a:r>
            <a:r>
              <a:rPr sz="2100" dirty="0">
                <a:solidFill>
                  <a:srgbClr val="514843"/>
                </a:solidFill>
                <a:latin typeface="Euphemia UCAS"/>
                <a:ea typeface="Euphemia UCAS"/>
                <a:cs typeface="Euphemia UCAS"/>
                <a:sym typeface="Euphemia UCAS"/>
              </a:rPr>
              <a:t>, il faut </a:t>
            </a:r>
            <a:r>
              <a:rPr sz="2100" dirty="0" err="1">
                <a:solidFill>
                  <a:srgbClr val="514843"/>
                </a:solidFill>
                <a:latin typeface="Euphemia UCAS"/>
                <a:ea typeface="Euphemia UCAS"/>
                <a:cs typeface="Euphemia UCAS"/>
                <a:sym typeface="Euphemia UCAS"/>
              </a:rPr>
              <a:t>naître</a:t>
            </a:r>
            <a:r>
              <a:rPr sz="2100" dirty="0">
                <a:solidFill>
                  <a:srgbClr val="514843"/>
                </a:solidFill>
                <a:latin typeface="Euphemia UCAS"/>
                <a:ea typeface="Euphemia UCAS"/>
                <a:cs typeface="Euphemia UCAS"/>
                <a:sym typeface="Euphemia UCAS"/>
              </a:rPr>
              <a:t> vivant et viable, </a:t>
            </a:r>
            <a:r>
              <a:rPr sz="2100" dirty="0" err="1">
                <a:solidFill>
                  <a:srgbClr val="514843"/>
                </a:solidFill>
                <a:latin typeface="Euphemia UCAS"/>
                <a:ea typeface="Euphemia UCAS"/>
                <a:cs typeface="Euphemia UCAS"/>
                <a:sym typeface="Euphemia UCAS"/>
              </a:rPr>
              <a:t>ce</a:t>
            </a:r>
            <a:r>
              <a:rPr sz="2100" dirty="0">
                <a:solidFill>
                  <a:srgbClr val="514843"/>
                </a:solidFill>
                <a:latin typeface="Euphemia UCAS"/>
                <a:ea typeface="Euphemia UCAS"/>
                <a:cs typeface="Euphemia UCAS"/>
                <a:sym typeface="Euphemia UCAS"/>
              </a:rPr>
              <a:t> qui, par </a:t>
            </a:r>
            <a:r>
              <a:rPr sz="2100" dirty="0" err="1">
                <a:solidFill>
                  <a:srgbClr val="514843"/>
                </a:solidFill>
                <a:latin typeface="Euphemia UCAS"/>
                <a:ea typeface="Euphemia UCAS"/>
                <a:cs typeface="Euphemia UCAS"/>
                <a:sym typeface="Euphemia UCAS"/>
              </a:rPr>
              <a:t>voie</a:t>
            </a:r>
            <a:r>
              <a:rPr sz="2100" dirty="0">
                <a:solidFill>
                  <a:srgbClr val="514843"/>
                </a:solidFill>
                <a:latin typeface="Euphemia UCAS"/>
                <a:ea typeface="Euphemia UCAS"/>
                <a:cs typeface="Euphemia UCAS"/>
                <a:sym typeface="Euphemia UCAS"/>
              </a:rPr>
              <a:t> de </a:t>
            </a:r>
            <a:r>
              <a:rPr sz="2100" dirty="0" err="1">
                <a:solidFill>
                  <a:srgbClr val="514843"/>
                </a:solidFill>
                <a:latin typeface="Euphemia UCAS"/>
                <a:ea typeface="Euphemia UCAS"/>
                <a:cs typeface="Euphemia UCAS"/>
                <a:sym typeface="Euphemia UCAS"/>
              </a:rPr>
              <a:t>conséquence</a:t>
            </a:r>
            <a:r>
              <a:rPr sz="2100" dirty="0">
                <a:solidFill>
                  <a:srgbClr val="514843"/>
                </a:solidFill>
                <a:latin typeface="Euphemia UCAS"/>
                <a:ea typeface="Euphemia UCAS"/>
                <a:cs typeface="Euphemia UCAS"/>
                <a:sym typeface="Euphemia UCAS"/>
              </a:rPr>
              <a:t>, </a:t>
            </a:r>
            <a:r>
              <a:rPr sz="2100" dirty="0" err="1">
                <a:solidFill>
                  <a:srgbClr val="514843"/>
                </a:solidFill>
                <a:latin typeface="Euphemia UCAS"/>
                <a:ea typeface="Euphemia UCAS"/>
                <a:cs typeface="Euphemia UCAS"/>
                <a:sym typeface="Euphemia UCAS"/>
              </a:rPr>
              <a:t>exclut</a:t>
            </a:r>
            <a:r>
              <a:rPr sz="2100" dirty="0">
                <a:solidFill>
                  <a:srgbClr val="514843"/>
                </a:solidFill>
                <a:latin typeface="Euphemia UCAS"/>
                <a:ea typeface="Euphemia UCAS"/>
                <a:cs typeface="Euphemia UCAS"/>
                <a:sym typeface="Euphemia UCAS"/>
              </a:rPr>
              <a:t> le </a:t>
            </a:r>
            <a:r>
              <a:rPr sz="2100" dirty="0" err="1">
                <a:solidFill>
                  <a:srgbClr val="514843"/>
                </a:solidFill>
                <a:latin typeface="Euphemia UCAS"/>
                <a:ea typeface="Euphemia UCAS"/>
                <a:cs typeface="Euphemia UCAS"/>
                <a:sym typeface="Euphemia UCAS"/>
              </a:rPr>
              <a:t>fœtus</a:t>
            </a:r>
            <a:endParaRPr sz="2100" dirty="0">
              <a:latin typeface="Euphemia"/>
              <a:ea typeface="Euphemia"/>
              <a:cs typeface="Euphemia"/>
              <a:sym typeface="Euphemia"/>
            </a:endParaRPr>
          </a:p>
          <a:p>
            <a:pPr marL="478871" lvl="1" indent="-251869">
              <a:lnSpc>
                <a:spcPct val="120000"/>
              </a:lnSpc>
              <a:buClr>
                <a:srgbClr val="FFFFFF"/>
              </a:buClr>
              <a:buSzPct val="69000"/>
              <a:buFont typeface="Helvetica"/>
              <a:buChar char="–"/>
              <a:defRPr>
                <a:solidFill>
                  <a:srgbClr val="000000"/>
                </a:solidFill>
              </a:defRPr>
            </a:pPr>
            <a:r>
              <a:rPr sz="2100" dirty="0">
                <a:solidFill>
                  <a:srgbClr val="514843"/>
                </a:solidFill>
                <a:latin typeface="Euphemia UCAS"/>
                <a:ea typeface="Euphemia UCAS"/>
                <a:cs typeface="Euphemia UCAS"/>
                <a:sym typeface="Euphemia UCAS"/>
              </a:rPr>
              <a:t>- </a:t>
            </a:r>
            <a:r>
              <a:rPr sz="2100" i="1" dirty="0">
                <a:solidFill>
                  <a:srgbClr val="514843"/>
                </a:solidFill>
                <a:latin typeface="Euphemia UCAS"/>
                <a:ea typeface="Euphemia UCAS"/>
                <a:cs typeface="Euphemia UCAS"/>
                <a:sym typeface="Euphemia UCAS"/>
              </a:rPr>
              <a:t>Daigle</a:t>
            </a:r>
            <a:r>
              <a:rPr sz="2100" dirty="0">
                <a:solidFill>
                  <a:srgbClr val="514843"/>
                </a:solidFill>
                <a:latin typeface="Euphemia UCAS"/>
                <a:ea typeface="Euphemia UCAS"/>
                <a:cs typeface="Euphemia UCAS"/>
                <a:sym typeface="Euphemia UCAS"/>
              </a:rPr>
              <a:t> c. </a:t>
            </a:r>
            <a:r>
              <a:rPr sz="2100" i="1" dirty="0">
                <a:solidFill>
                  <a:srgbClr val="514843"/>
                </a:solidFill>
                <a:latin typeface="Euphemia UCAS"/>
                <a:ea typeface="Euphemia UCAS"/>
                <a:cs typeface="Euphemia UCAS"/>
                <a:sym typeface="Euphemia UCAS"/>
              </a:rPr>
              <a:t>Tremblay</a:t>
            </a:r>
            <a:r>
              <a:rPr sz="2100" dirty="0">
                <a:solidFill>
                  <a:srgbClr val="514843"/>
                </a:solidFill>
                <a:latin typeface="Euphemia UCAS"/>
                <a:ea typeface="Euphemia UCAS"/>
                <a:cs typeface="Euphemia UCAS"/>
                <a:sym typeface="Euphemia UCAS"/>
              </a:rPr>
              <a:t> [1989] 2 R.C.S. 530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2 – Les conditions de formes du mariage</a:t>
            </a:r>
            <a:endParaRPr sz="5400" dirty="0">
              <a:solidFill>
                <a:srgbClr val="FFFFFF"/>
              </a:solidFill>
            </a:endParaRPr>
          </a:p>
        </p:txBody>
      </p:sp>
      <p:sp>
        <p:nvSpPr>
          <p:cNvPr id="93" name="Shape 93"/>
          <p:cNvSpPr/>
          <p:nvPr/>
        </p:nvSpPr>
        <p:spPr>
          <a:xfrm>
            <a:off x="467544" y="1191117"/>
            <a:ext cx="8352928" cy="3958003"/>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c) Protection de la résidence      	           familiale</a:t>
            </a:r>
            <a:endParaRPr lang="fr-FR" sz="2000" dirty="0">
              <a:solidFill>
                <a:schemeClr val="bg2"/>
              </a:solidFill>
              <a:latin typeface="Euphemia"/>
              <a:ea typeface="Euphemia"/>
              <a:cs typeface="Euphemia"/>
              <a:sym typeface="Euphemia"/>
            </a:endParaRPr>
          </a:p>
          <a:p>
            <a:pPr marL="406400" indent="-406400">
              <a:buSzPct val="60000"/>
            </a:pPr>
            <a:endParaRPr lang="fr-FR" sz="2400" dirty="0"/>
          </a:p>
          <a:p>
            <a:pPr marL="406400" indent="-406400">
              <a:buSzPct val="60000"/>
            </a:pPr>
            <a:r>
              <a:rPr lang="fr-FR" sz="2400" dirty="0"/>
              <a:t>Autorisation judiciaire</a:t>
            </a:r>
          </a:p>
          <a:p>
            <a:pPr marL="787400" lvl="1" indent="-406400">
              <a:buSzPct val="70000"/>
            </a:pPr>
            <a:r>
              <a:rPr lang="fr-FR" dirty="0"/>
              <a:t>- art. 399 </a:t>
            </a:r>
            <a:r>
              <a:rPr lang="fr-FR" dirty="0" err="1"/>
              <a:t>C.c.Q</a:t>
            </a:r>
            <a:r>
              <a:rPr lang="fr-FR" dirty="0"/>
              <a:t>.</a:t>
            </a:r>
          </a:p>
          <a:p>
            <a:pPr marL="787400" lvl="1" indent="-406400">
              <a:buSzPct val="70000"/>
            </a:pPr>
            <a:r>
              <a:rPr lang="fr-FR" dirty="0"/>
              <a:t>- permet à </a:t>
            </a:r>
            <a:r>
              <a:rPr lang="fr-FR" u="sng" dirty="0"/>
              <a:t>l</a:t>
            </a:r>
            <a:r>
              <a:rPr lang="fr-FR" altLang="fr-FR" u="sng" dirty="0"/>
              <a:t>’</a:t>
            </a:r>
            <a:r>
              <a:rPr lang="fr-FR" u="sng" dirty="0"/>
              <a:t>époux propriétaire</a:t>
            </a:r>
            <a:r>
              <a:rPr lang="fr-FR" dirty="0"/>
              <a:t> d </a:t>
            </a:r>
            <a:r>
              <a:rPr lang="fr-FR" altLang="fr-FR" dirty="0"/>
              <a:t>’</a:t>
            </a:r>
            <a:r>
              <a:rPr lang="fr-FR" dirty="0"/>
              <a:t>obtenir l</a:t>
            </a:r>
            <a:r>
              <a:rPr lang="fr-FR" altLang="fr-FR" dirty="0"/>
              <a:t>’</a:t>
            </a:r>
            <a:r>
              <a:rPr lang="fr-FR" dirty="0"/>
              <a:t>autorisation du tribunal pour aliéner un bien de la famille</a:t>
            </a:r>
          </a:p>
          <a:p>
            <a:pPr marL="787400" lvl="1" indent="-406400">
              <a:buSzPct val="70000"/>
            </a:pPr>
            <a:endParaRPr lang="fr-FR" dirty="0"/>
          </a:p>
          <a:p>
            <a:pPr marL="531813" lvl="1" indent="-150813">
              <a:buSzPct val="70000"/>
            </a:pPr>
            <a:r>
              <a:rPr lang="fr-FR" b="1" dirty="0"/>
              <a:t>- NE PERMET PAS </a:t>
            </a:r>
            <a:r>
              <a:rPr lang="fr-FR" dirty="0"/>
              <a:t>au conjoint non-propriétaire d</a:t>
            </a:r>
            <a:r>
              <a:rPr lang="fr-FR" altLang="fr-FR" dirty="0"/>
              <a:t>’</a:t>
            </a:r>
            <a:r>
              <a:rPr lang="fr-FR" dirty="0"/>
              <a:t>aliéner un bien qui ne lui appartient pas</a:t>
            </a:r>
          </a:p>
          <a:p>
            <a:pPr marL="406400" indent="-406400">
              <a:buSzPct val="60000"/>
            </a:pPr>
            <a:endParaRPr lang="fr-CA" sz="28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2566326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CA" dirty="0"/>
              <a:t>CAS PRATIQUE</a:t>
            </a:r>
          </a:p>
        </p:txBody>
      </p:sp>
    </p:spTree>
    <p:extLst>
      <p:ext uri="{BB962C8B-B14F-4D97-AF65-F5344CB8AC3E}">
        <p14:creationId xmlns:p14="http://schemas.microsoft.com/office/powerpoint/2010/main" val="30461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79795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400" dirty="0"/>
          </a:p>
          <a:p>
            <a:pPr marL="406400" indent="-406400">
              <a:buSzPct val="60000"/>
            </a:pPr>
            <a:r>
              <a:rPr lang="fr-CA" sz="2400" dirty="0"/>
              <a:t>	</a:t>
            </a:r>
            <a:r>
              <a:rPr lang="fr-CA" sz="2400" u="sng" dirty="0"/>
              <a:t>Définition</a:t>
            </a:r>
          </a:p>
          <a:p>
            <a:pPr>
              <a:buSzPct val="60000"/>
            </a:pPr>
            <a:endParaRPr lang="fr-CA" sz="2400" dirty="0"/>
          </a:p>
          <a:p>
            <a:pPr>
              <a:buSzPct val="60000"/>
            </a:pPr>
            <a:r>
              <a:rPr lang="fr-CA" sz="2400" dirty="0"/>
              <a:t>La séparation de corps est prononcée lorsqu’il y a atteinte grave à la volonté de faire vie commune</a:t>
            </a:r>
          </a:p>
          <a:p>
            <a:pPr marL="406400" indent="-406400">
              <a:buSzPct val="60000"/>
            </a:pPr>
            <a:endParaRPr lang="fr-CA" sz="2400" dirty="0"/>
          </a:p>
          <a:p>
            <a:pPr marL="406400" indent="-406400">
              <a:buSzPct val="60000"/>
            </a:pPr>
            <a:r>
              <a:rPr lang="fr-CA" sz="2400" dirty="0"/>
              <a:t>	art. 493 </a:t>
            </a:r>
            <a:r>
              <a:rPr lang="fr-CA" sz="2400" dirty="0" err="1"/>
              <a:t>C.c.Q</a:t>
            </a:r>
            <a:r>
              <a:rPr lang="fr-CA" sz="2400" dirty="0"/>
              <a:t>.</a:t>
            </a:r>
          </a:p>
          <a:p>
            <a:pPr marL="406400" indent="-406400">
              <a:buSzPct val="60000"/>
            </a:pPr>
            <a:endParaRPr lang="fr-CA" sz="28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254243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90595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400" dirty="0"/>
          </a:p>
          <a:p>
            <a:pPr marL="406400" indent="-406400">
              <a:buSzPct val="60000"/>
            </a:pPr>
            <a:r>
              <a:rPr lang="fr-CA" sz="2400" dirty="0"/>
              <a:t>	</a:t>
            </a:r>
            <a:r>
              <a:rPr lang="fr-CA" sz="2400" u="sng" dirty="0"/>
              <a:t>Aspects procéduraux et motifs</a:t>
            </a:r>
          </a:p>
          <a:p>
            <a:pPr marL="406400" indent="-406400">
              <a:buSzPct val="60000"/>
            </a:pPr>
            <a:endParaRPr lang="fr-CA" sz="2400" dirty="0"/>
          </a:p>
          <a:p>
            <a:pPr marL="406400" indent="-406400">
              <a:buSzPct val="60000"/>
              <a:buFont typeface="Arial" pitchFamily="34" charset="0"/>
              <a:buChar char="•"/>
            </a:pPr>
            <a:r>
              <a:rPr lang="fr-CA" sz="2400" dirty="0"/>
              <a:t>art. 494 </a:t>
            </a:r>
            <a:r>
              <a:rPr lang="fr-CA" sz="2400" dirty="0" err="1"/>
              <a:t>C.c.Q</a:t>
            </a:r>
            <a:r>
              <a:rPr lang="fr-CA" sz="2400" dirty="0"/>
              <a:t>.</a:t>
            </a:r>
          </a:p>
          <a:p>
            <a:pPr marL="406400" indent="-406400">
              <a:buSzPct val="60000"/>
            </a:pPr>
            <a:endParaRPr lang="fr-CA" sz="2400" dirty="0"/>
          </a:p>
          <a:p>
            <a:pPr marL="358775" indent="-358775">
              <a:buSzPct val="60000"/>
              <a:buFont typeface="Arial" pitchFamily="34" charset="0"/>
              <a:buChar char="•"/>
            </a:pPr>
            <a:r>
              <a:rPr lang="fr-CA" sz="2400" dirty="0"/>
              <a:t>présomption d ’atteinte grave à la volonté de faire vie commune dans les 2 cas suivants:</a:t>
            </a:r>
          </a:p>
          <a:p>
            <a:pPr marL="985838" indent="-406400">
              <a:buSzPct val="60000"/>
              <a:buFont typeface="Arial" pitchFamily="34" charset="0"/>
              <a:buChar char="•"/>
            </a:pPr>
            <a:r>
              <a:rPr lang="fr-CA" sz="2400" dirty="0"/>
              <a:t>séparation des époux au moment de la demande</a:t>
            </a:r>
          </a:p>
          <a:p>
            <a:pPr marL="1703388" indent="-406400">
              <a:buSzPct val="60000"/>
              <a:buFont typeface="Arial" pitchFamily="34" charset="0"/>
              <a:buChar char="•"/>
            </a:pPr>
            <a:r>
              <a:rPr lang="fr-CA" sz="2400" dirty="0"/>
              <a:t>le fait de ne plus vivre ensemble</a:t>
            </a:r>
          </a:p>
          <a:p>
            <a:pPr marL="1703388" indent="-406400">
              <a:buSzPct val="60000"/>
              <a:buFont typeface="Arial" pitchFamily="34" charset="0"/>
              <a:buChar char="•"/>
            </a:pPr>
            <a:r>
              <a:rPr lang="fr-CA" sz="2400" dirty="0"/>
              <a:t>pas de durée minimale</a:t>
            </a:r>
          </a:p>
          <a:p>
            <a:pPr marL="406400" indent="-406400">
              <a:buSzPct val="60000"/>
            </a:pPr>
            <a:endParaRPr lang="fr-CA" sz="28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2915208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79795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400" dirty="0"/>
          </a:p>
          <a:p>
            <a:pPr marL="406400" indent="-406400">
              <a:buSzPct val="60000"/>
            </a:pPr>
            <a:r>
              <a:rPr lang="fr-CA" sz="2400" dirty="0"/>
              <a:t>	- Non-respect d’une obligation découlant du mariage</a:t>
            </a:r>
          </a:p>
          <a:p>
            <a:pPr marL="1077913" indent="-406400">
              <a:buSzPct val="60000"/>
            </a:pPr>
            <a:endParaRPr lang="fr-CA" sz="2400" dirty="0"/>
          </a:p>
          <a:p>
            <a:pPr marL="1077913" indent="-406400">
              <a:buSzPct val="60000"/>
            </a:pPr>
            <a:r>
              <a:rPr lang="fr-CA" sz="2400" dirty="0"/>
              <a:t>- art. 392 </a:t>
            </a:r>
            <a:r>
              <a:rPr lang="fr-CA" sz="2400" dirty="0" err="1"/>
              <a:t>C.c.Q</a:t>
            </a:r>
            <a:r>
              <a:rPr lang="fr-CA" sz="2400" dirty="0"/>
              <a:t>.</a:t>
            </a:r>
          </a:p>
          <a:p>
            <a:pPr marL="1077913" indent="-406400">
              <a:buSzPct val="60000"/>
            </a:pPr>
            <a:endParaRPr lang="fr-CA" sz="2400" dirty="0"/>
          </a:p>
          <a:p>
            <a:pPr marL="809625" indent="-138113">
              <a:buSzPct val="60000"/>
            </a:pPr>
            <a:r>
              <a:rPr lang="fr-CA" sz="2400" dirty="0"/>
              <a:t>- Le respect: les excès, les sévices les injures graves, le mépris soutenu et délibéré</a:t>
            </a:r>
          </a:p>
          <a:p>
            <a:pPr marL="406400" indent="-406400">
              <a:buSzPct val="60000"/>
            </a:pPr>
            <a:endParaRPr lang="fr-CA" sz="28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350642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55201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200" dirty="0"/>
          </a:p>
          <a:p>
            <a:pPr marL="358775" indent="-358775">
              <a:spcAft>
                <a:spcPts val="1000"/>
              </a:spcAft>
              <a:buSzPct val="60000"/>
              <a:buFont typeface="Arial" pitchFamily="34" charset="0"/>
              <a:buChar char="•"/>
            </a:pPr>
            <a:r>
              <a:rPr lang="fr-CA" sz="2200" dirty="0"/>
              <a:t>la fidélité: l’adultère - strictement physique impliquant des relations sexuelles avec une autre personne</a:t>
            </a:r>
          </a:p>
          <a:p>
            <a:pPr marL="358775" indent="-358775">
              <a:spcAft>
                <a:spcPts val="1000"/>
              </a:spcAft>
              <a:buSzPct val="60000"/>
              <a:buFont typeface="Arial" pitchFamily="34" charset="0"/>
              <a:buChar char="•"/>
            </a:pPr>
            <a:r>
              <a:rPr lang="fr-CA" sz="2200" dirty="0"/>
              <a:t>le secours et l’assistance: manque de dévouement, de communication, d ’aide en cas de maladie, de soutien en cas de chômage et l’absence fréquente du domicile conjugal</a:t>
            </a:r>
          </a:p>
          <a:p>
            <a:pPr marL="358775" indent="-358775">
              <a:spcAft>
                <a:spcPts val="1000"/>
              </a:spcAft>
              <a:buSzPct val="60000"/>
              <a:buFont typeface="Arial" pitchFamily="34" charset="0"/>
              <a:buChar char="•"/>
            </a:pPr>
            <a:r>
              <a:rPr lang="fr-CA" sz="2200" dirty="0"/>
              <a:t>la contribution aux charges du ménage</a:t>
            </a:r>
          </a:p>
          <a:p>
            <a:pPr marL="358775" indent="-358775">
              <a:spcAft>
                <a:spcPts val="1000"/>
              </a:spcAft>
              <a:buSzPct val="60000"/>
              <a:buFont typeface="Arial" pitchFamily="34" charset="0"/>
              <a:buChar char="•"/>
            </a:pPr>
            <a:r>
              <a:rPr lang="fr-CA" sz="2200" dirty="0"/>
              <a:t>la direction conjointe de la famille: le refus répété de s’entendre sur des décisions ou de prendre en considération l’avis de l’autre</a:t>
            </a:r>
            <a:endParaRPr lang="fr-CA" sz="2200" b="1" dirty="0">
              <a:solidFill>
                <a:schemeClr val="bg2"/>
              </a:solidFill>
              <a:latin typeface="Euphemia"/>
              <a:ea typeface="Euphemia"/>
              <a:cs typeface="Euphemia"/>
              <a:sym typeface="Euphemia"/>
            </a:endParaRPr>
          </a:p>
        </p:txBody>
      </p:sp>
    </p:spTree>
    <p:extLst>
      <p:ext uri="{BB962C8B-B14F-4D97-AF65-F5344CB8AC3E}">
        <p14:creationId xmlns:p14="http://schemas.microsoft.com/office/powerpoint/2010/main" val="270512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56712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200" dirty="0"/>
          </a:p>
          <a:p>
            <a:pPr marL="358775" indent="-358775">
              <a:spcAft>
                <a:spcPts val="1000"/>
              </a:spcAft>
              <a:buSzPct val="60000"/>
              <a:buFont typeface="Arial" pitchFamily="34" charset="0"/>
              <a:buChar char="•"/>
            </a:pPr>
            <a:endParaRPr lang="fr-CA" sz="2200" dirty="0"/>
          </a:p>
          <a:p>
            <a:pPr marL="890588" indent="-358775">
              <a:spcAft>
                <a:spcPts val="1000"/>
              </a:spcAft>
              <a:buSzPct val="60000"/>
              <a:buFont typeface="Arial" pitchFamily="34" charset="0"/>
              <a:buChar char="•"/>
            </a:pPr>
            <a:r>
              <a:rPr lang="fr-CA" sz="2800" dirty="0"/>
              <a:t>L’époux ne peut invoquer son propre manquement</a:t>
            </a:r>
          </a:p>
          <a:p>
            <a:pPr marL="358775" indent="-358775">
              <a:spcAft>
                <a:spcPts val="1000"/>
              </a:spcAft>
              <a:buSzPct val="60000"/>
            </a:pPr>
            <a:endParaRPr lang="fr-CA" sz="2800" dirty="0"/>
          </a:p>
          <a:p>
            <a:pPr marL="890588" indent="-358775">
              <a:spcAft>
                <a:spcPts val="1000"/>
              </a:spcAft>
              <a:buSzPct val="60000"/>
              <a:buFont typeface="Arial" pitchFamily="34" charset="0"/>
              <a:buChar char="•"/>
            </a:pPr>
            <a:r>
              <a:rPr lang="fr-CA" sz="2800" dirty="0"/>
              <a:t>Les faits seront appréciés par le juge</a:t>
            </a:r>
          </a:p>
        </p:txBody>
      </p:sp>
    </p:spTree>
    <p:extLst>
      <p:ext uri="{BB962C8B-B14F-4D97-AF65-F5344CB8AC3E}">
        <p14:creationId xmlns:p14="http://schemas.microsoft.com/office/powerpoint/2010/main" val="238924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567126"/>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200" dirty="0"/>
          </a:p>
          <a:p>
            <a:pPr marL="358775" indent="-358775">
              <a:spcAft>
                <a:spcPts val="1000"/>
              </a:spcAft>
              <a:buSzPct val="60000"/>
              <a:buFont typeface="Arial" pitchFamily="34" charset="0"/>
              <a:buChar char="•"/>
            </a:pPr>
            <a:endParaRPr lang="fr-CA" sz="2200" dirty="0"/>
          </a:p>
          <a:p>
            <a:pPr marL="890588" indent="-358775">
              <a:spcAft>
                <a:spcPts val="1000"/>
              </a:spcAft>
              <a:buSzPct val="60000"/>
              <a:buFont typeface="Arial" pitchFamily="34" charset="0"/>
              <a:buChar char="•"/>
            </a:pPr>
            <a:r>
              <a:rPr lang="fr-CA" sz="2800" dirty="0"/>
              <a:t>Déclaration unilatérale par l’époux demandeur</a:t>
            </a:r>
          </a:p>
          <a:p>
            <a:pPr marL="1343025" indent="-358775">
              <a:spcAft>
                <a:spcPts val="1000"/>
              </a:spcAft>
              <a:buSzPct val="60000"/>
              <a:buFont typeface="Arial" pitchFamily="34" charset="0"/>
              <a:buChar char="•"/>
            </a:pPr>
            <a:r>
              <a:rPr lang="fr-CA" sz="2800" dirty="0"/>
              <a:t>l’un des époux peut demander de façon unilatérale la séparation de corps</a:t>
            </a:r>
          </a:p>
          <a:p>
            <a:pPr marL="1701800" lvl="1" indent="-358775">
              <a:spcAft>
                <a:spcPts val="1000"/>
              </a:spcAft>
              <a:buSzPct val="60000"/>
              <a:buFont typeface="Arial" pitchFamily="34" charset="0"/>
              <a:buChar char="•"/>
            </a:pPr>
            <a:r>
              <a:rPr lang="fr-CA" sz="2800" dirty="0"/>
              <a:t>497 </a:t>
            </a:r>
            <a:r>
              <a:rPr lang="fr-CA" sz="2800" dirty="0" err="1"/>
              <a:t>C.c.Q</a:t>
            </a:r>
            <a:r>
              <a:rPr lang="fr-CA" sz="2800" dirty="0"/>
              <a:t>.</a:t>
            </a:r>
          </a:p>
        </p:txBody>
      </p:sp>
    </p:spTree>
    <p:extLst>
      <p:ext uri="{BB962C8B-B14F-4D97-AF65-F5344CB8AC3E}">
        <p14:creationId xmlns:p14="http://schemas.microsoft.com/office/powerpoint/2010/main" val="1821526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3007999"/>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406400" indent="-406400">
              <a:buSzPct val="60000"/>
            </a:pPr>
            <a:endParaRPr lang="fr-FR" sz="2200" dirty="0"/>
          </a:p>
          <a:p>
            <a:pPr marL="358775" indent="-358775">
              <a:spcAft>
                <a:spcPts val="1000"/>
              </a:spcAft>
              <a:buSzPct val="60000"/>
              <a:buFont typeface="Arial" pitchFamily="34" charset="0"/>
              <a:buChar char="•"/>
            </a:pPr>
            <a:endParaRPr lang="fr-CA" sz="2200" dirty="0"/>
          </a:p>
          <a:p>
            <a:pPr marL="890588" indent="-358775">
              <a:spcAft>
                <a:spcPts val="1000"/>
              </a:spcAft>
              <a:buSzPct val="60000"/>
              <a:buFont typeface="Arial" pitchFamily="34" charset="0"/>
              <a:buChar char="•"/>
            </a:pPr>
            <a:r>
              <a:rPr lang="fr-CA" sz="2800" dirty="0"/>
              <a:t>Déclaration conjointe par les deux époux</a:t>
            </a:r>
          </a:p>
          <a:p>
            <a:pPr marL="1249363" indent="-358775">
              <a:spcAft>
                <a:spcPts val="1000"/>
              </a:spcAft>
              <a:buSzPct val="60000"/>
              <a:buFont typeface="Arial" pitchFamily="34" charset="0"/>
              <a:buChar char="•"/>
            </a:pPr>
            <a:r>
              <a:rPr lang="fr-CA" sz="2800" dirty="0"/>
              <a:t>différent du projet d’accord prévu à l’article 495 C.c.Q.</a:t>
            </a:r>
          </a:p>
        </p:txBody>
      </p:sp>
    </p:spTree>
    <p:extLst>
      <p:ext uri="{BB962C8B-B14F-4D97-AF65-F5344CB8AC3E}">
        <p14:creationId xmlns:p14="http://schemas.microsoft.com/office/powerpoint/2010/main" val="382096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2411760" y="188640"/>
            <a:ext cx="6877506" cy="955787"/>
          </a:xfrm>
          <a:prstGeom prst="rect">
            <a:avLst/>
          </a:prstGeom>
        </p:spPr>
        <p:txBody>
          <a:bodyPr>
            <a:normAutofit fontScale="77500" lnSpcReduction="20000"/>
          </a:bodyPr>
          <a:lstStyle>
            <a:lvl1pPr>
              <a:defRPr sz="5400">
                <a:solidFill>
                  <a:srgbClr val="FFFFFF"/>
                </a:solidFill>
              </a:defRPr>
            </a:lvl1pPr>
          </a:lstStyle>
          <a:p>
            <a:pPr lvl="0">
              <a:defRPr sz="1800">
                <a:solidFill>
                  <a:srgbClr val="000000"/>
                </a:solidFill>
              </a:defRPr>
            </a:pPr>
            <a:r>
              <a:rPr lang="fr-CA" sz="5400" dirty="0">
                <a:solidFill>
                  <a:srgbClr val="FFFFFF"/>
                </a:solidFill>
              </a:rPr>
              <a:t> 3 – Dislocation du mariage et de la famille</a:t>
            </a:r>
            <a:endParaRPr sz="5400" dirty="0">
              <a:solidFill>
                <a:srgbClr val="FFFFFF"/>
              </a:solidFill>
            </a:endParaRPr>
          </a:p>
        </p:txBody>
      </p:sp>
      <p:sp>
        <p:nvSpPr>
          <p:cNvPr id="93" name="Shape 93"/>
          <p:cNvSpPr/>
          <p:nvPr/>
        </p:nvSpPr>
        <p:spPr>
          <a:xfrm>
            <a:off x="467544" y="1191117"/>
            <a:ext cx="8352928" cy="403905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t>
            </a:r>
          </a:p>
          <a:p>
            <a:pPr marL="349232" lvl="1" indent="-122232" algn="just">
              <a:lnSpc>
                <a:spcPct val="80000"/>
              </a:lnSpc>
              <a:buClr>
                <a:srgbClr val="FFFFFF"/>
              </a:buClr>
              <a:buSzPct val="69000"/>
              <a:defRPr>
                <a:solidFill>
                  <a:srgbClr val="000000"/>
                </a:solidFill>
              </a:defRPr>
            </a:pPr>
            <a:r>
              <a:rPr lang="fr-CA" sz="2800" b="1" dirty="0">
                <a:solidFill>
                  <a:schemeClr val="bg2"/>
                </a:solidFill>
                <a:latin typeface="Euphemia"/>
                <a:ea typeface="Euphemia"/>
                <a:cs typeface="Euphemia"/>
                <a:sym typeface="Euphemia"/>
              </a:rPr>
              <a:t>           a) Séparation de corps</a:t>
            </a:r>
            <a:endParaRPr lang="fr-FR" sz="2000" dirty="0">
              <a:solidFill>
                <a:schemeClr val="bg2"/>
              </a:solidFill>
              <a:latin typeface="Euphemia"/>
              <a:ea typeface="Euphemia"/>
              <a:cs typeface="Euphemia"/>
              <a:sym typeface="Euphemia"/>
            </a:endParaRPr>
          </a:p>
          <a:p>
            <a:pPr marL="358775" indent="-358775">
              <a:spcAft>
                <a:spcPts val="1000"/>
              </a:spcAft>
              <a:buSzPct val="60000"/>
            </a:pPr>
            <a:endParaRPr lang="fr-CA" sz="2200" dirty="0"/>
          </a:p>
          <a:p>
            <a:pPr marL="890588" indent="-358775">
              <a:spcAft>
                <a:spcPts val="1000"/>
              </a:spcAft>
              <a:buSzPct val="60000"/>
            </a:pPr>
            <a:r>
              <a:rPr lang="fr-CA" sz="2800" u="sng" dirty="0"/>
              <a:t>Effets</a:t>
            </a:r>
          </a:p>
          <a:p>
            <a:pPr marL="1076325" indent="-358775" defTabSz="984250">
              <a:spcAft>
                <a:spcPts val="1000"/>
              </a:spcAft>
              <a:buSzPct val="60000"/>
              <a:buFont typeface="Arial" pitchFamily="34" charset="0"/>
              <a:buChar char="•"/>
            </a:pPr>
            <a:r>
              <a:rPr lang="fr-CA" sz="2400" dirty="0"/>
              <a:t>Entre les conjoints:</a:t>
            </a:r>
          </a:p>
          <a:p>
            <a:pPr marL="1435100" indent="-358775" defTabSz="984250">
              <a:spcAft>
                <a:spcPts val="1000"/>
              </a:spcAft>
              <a:buSzPct val="60000"/>
              <a:buFont typeface="Arial" pitchFamily="34" charset="0"/>
              <a:buChar char="•"/>
            </a:pPr>
            <a:r>
              <a:rPr lang="fr-CA" sz="2400" dirty="0"/>
              <a:t>art. 507 </a:t>
            </a:r>
            <a:r>
              <a:rPr lang="fr-CA" sz="2400" dirty="0" err="1"/>
              <a:t>C.c.Q</a:t>
            </a:r>
            <a:r>
              <a:rPr lang="fr-CA" sz="2400" dirty="0"/>
              <a:t>.</a:t>
            </a:r>
          </a:p>
          <a:p>
            <a:pPr marL="1701800" indent="-358775" defTabSz="984250">
              <a:spcAft>
                <a:spcPts val="1000"/>
              </a:spcAft>
              <a:buSzPct val="60000"/>
              <a:buFont typeface="Arial" pitchFamily="34" charset="0"/>
              <a:buChar char="•"/>
            </a:pPr>
            <a:r>
              <a:rPr lang="fr-CA" sz="2400" dirty="0"/>
              <a:t>le mariage n ’est pas dissous</a:t>
            </a:r>
          </a:p>
          <a:p>
            <a:pPr marL="1701800" indent="-358775" defTabSz="984250">
              <a:spcAft>
                <a:spcPts val="1000"/>
              </a:spcAft>
              <a:buSzPct val="60000"/>
              <a:buFont typeface="Arial" pitchFamily="34" charset="0"/>
              <a:buChar char="•"/>
            </a:pPr>
            <a:r>
              <a:rPr lang="fr-CA" sz="2400" dirty="0"/>
              <a:t>délie les époux de l’obligation de faire vie commune</a:t>
            </a:r>
          </a:p>
        </p:txBody>
      </p:sp>
    </p:spTree>
    <p:extLst>
      <p:ext uri="{BB962C8B-B14F-4D97-AF65-F5344CB8AC3E}">
        <p14:creationId xmlns:p14="http://schemas.microsoft.com/office/powerpoint/2010/main" val="411546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a:themeElements>
    <a:clrScheme name="Default">
      <a:dk1>
        <a:srgbClr val="514843"/>
      </a:dk1>
      <a:lt1>
        <a:srgbClr val="FFFFF3"/>
      </a:lt1>
      <a:dk2>
        <a:srgbClr val="A7A7A7"/>
      </a:dk2>
      <a:lt2>
        <a:srgbClr val="535353"/>
      </a:lt2>
      <a:accent1>
        <a:srgbClr val="514843"/>
      </a:accent1>
      <a:accent2>
        <a:srgbClr val="6D7D66"/>
      </a:accent2>
      <a:accent3>
        <a:srgbClr val="525A6A"/>
      </a:accent3>
      <a:accent4>
        <a:srgbClr val="827266"/>
      </a:accent4>
      <a:accent5>
        <a:srgbClr val="AE9A7E"/>
      </a:accent5>
      <a:accent6>
        <a:srgbClr val="A8A39E"/>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8000"/>
              </a:srgbClr>
            </a:outerShdw>
          </a:effectLst>
        </a:effectStyle>
        <a:effectStyle>
          <a:effectLst>
            <a:outerShdw blurRad="38100" dist="25400" dir="5400000" rotWithShape="0">
              <a:srgbClr val="000000">
                <a:alpha val="38000"/>
              </a:srgbClr>
            </a:outerShdw>
          </a:effectLst>
        </a:effectStyle>
        <a:effectStyle>
          <a:effectLst>
            <a:outerShdw blurRad="381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3"/>
        </a:solidFill>
        <a:ln w="25400" cap="flat">
          <a:solidFill>
            <a:srgbClr val="514843"/>
          </a:solidFill>
          <a:prstDash val="solid"/>
          <a:bevel/>
        </a:ln>
        <a:effectLst>
          <a:outerShdw blurRad="38100" dist="25400" dir="5400000" rotWithShape="0">
            <a:srgbClr val="000000">
              <a:alpha val="38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51484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14843"/>
          </a:solidFill>
          <a:prstDash val="solid"/>
          <a:bevel/>
        </a:ln>
        <a:effectLst>
          <a:outerShdw blurRad="38100" dist="254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51484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14843"/>
      </a:accent1>
      <a:accent2>
        <a:srgbClr val="6D7D66"/>
      </a:accent2>
      <a:accent3>
        <a:srgbClr val="525A6A"/>
      </a:accent3>
      <a:accent4>
        <a:srgbClr val="827266"/>
      </a:accent4>
      <a:accent5>
        <a:srgbClr val="AE9A7E"/>
      </a:accent5>
      <a:accent6>
        <a:srgbClr val="A8A39E"/>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8000"/>
              </a:srgbClr>
            </a:outerShdw>
          </a:effectLst>
        </a:effectStyle>
        <a:effectStyle>
          <a:effectLst>
            <a:outerShdw blurRad="38100" dist="25400" dir="5400000" rotWithShape="0">
              <a:srgbClr val="000000">
                <a:alpha val="38000"/>
              </a:srgbClr>
            </a:outerShdw>
          </a:effectLst>
        </a:effectStyle>
        <a:effectStyle>
          <a:effectLst>
            <a:outerShdw blurRad="381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3"/>
        </a:solidFill>
        <a:ln w="25400" cap="flat">
          <a:solidFill>
            <a:srgbClr val="514843"/>
          </a:solidFill>
          <a:prstDash val="solid"/>
          <a:bevel/>
        </a:ln>
        <a:effectLst>
          <a:outerShdw blurRad="38100" dist="25400" dir="5400000" rotWithShape="0">
            <a:srgbClr val="000000">
              <a:alpha val="38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51484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14843"/>
          </a:solidFill>
          <a:prstDash val="solid"/>
          <a:bevel/>
        </a:ln>
        <a:effectLst>
          <a:outerShdw blurRad="38100" dist="254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51484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486C63-834F-4A37-B6E1-FE5089A899DF}">
  <we:reference id="e849ddb8-6bbd-4833-bd4b-59030099d63e" version="1.0.0.0" store="EXCatalog" storeType="EXCatalog"/>
  <we:alternateReferences>
    <we:reference id="WA200000113" version="1.0.0.0" store="fr-CA"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e201730-ea2b-4c40-a1f5-951923c73cc9" xsi:nil="true"/>
    <lcf76f155ced4ddcb4097134ff3c332f xmlns="a664dfbb-7be9-4d74-8513-744f159381c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FC5693D1EDAA4498DE13A888EDE952" ma:contentTypeVersion="14" ma:contentTypeDescription="Crée un document." ma:contentTypeScope="" ma:versionID="fa82d28e8f711ca67719af92086c6fa8">
  <xsd:schema xmlns:xsd="http://www.w3.org/2001/XMLSchema" xmlns:xs="http://www.w3.org/2001/XMLSchema" xmlns:p="http://schemas.microsoft.com/office/2006/metadata/properties" xmlns:ns2="a664dfbb-7be9-4d74-8513-744f159381cc" xmlns:ns3="1e201730-ea2b-4c40-a1f5-951923c73cc9" targetNamespace="http://schemas.microsoft.com/office/2006/metadata/properties" ma:root="true" ma:fieldsID="23ba8d3332e4b21da35137333e48706f" ns2:_="" ns3:_="">
    <xsd:import namespace="a664dfbb-7be9-4d74-8513-744f159381cc"/>
    <xsd:import namespace="1e201730-ea2b-4c40-a1f5-951923c73cc9"/>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64dfbb-7be9-4d74-8513-744f159381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280bba20-f7a2-4ce6-bf4b-7c0c6793646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e201730-ea2b-4c40-a1f5-951923c73cc9"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TaxCatchAll" ma:index="20" nillable="true" ma:displayName="Taxonomy Catch All Column" ma:hidden="true" ma:list="{2e4c7708-2456-4266-9a01-6cee3b465bdd}" ma:internalName="TaxCatchAll" ma:showField="CatchAllData" ma:web="1e201730-ea2b-4c40-a1f5-951923c73c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4765DB-A448-482E-AA71-7AAB21353A1B}">
  <ds:schemaRefs>
    <ds:schemaRef ds:uri="http://schemas.microsoft.com/sharepoint/v3/contenttype/forms"/>
  </ds:schemaRefs>
</ds:datastoreItem>
</file>

<file path=customXml/itemProps2.xml><?xml version="1.0" encoding="utf-8"?>
<ds:datastoreItem xmlns:ds="http://schemas.openxmlformats.org/officeDocument/2006/customXml" ds:itemID="{65159AF5-4301-4C9D-A18F-2B704CD273E9}">
  <ds:schemaRefs>
    <ds:schemaRef ds:uri="http://schemas.microsoft.com/office/2006/metadata/properties"/>
    <ds:schemaRef ds:uri="http://schemas.microsoft.com/office/infopath/2007/PartnerControls"/>
    <ds:schemaRef ds:uri="1e201730-ea2b-4c40-a1f5-951923c73cc9"/>
    <ds:schemaRef ds:uri="a664dfbb-7be9-4d74-8513-744f159381cc"/>
  </ds:schemaRefs>
</ds:datastoreItem>
</file>

<file path=customXml/itemProps3.xml><?xml version="1.0" encoding="utf-8"?>
<ds:datastoreItem xmlns:ds="http://schemas.openxmlformats.org/officeDocument/2006/customXml" ds:itemID="{A6C0A8F1-CEF3-49DE-9BCA-D4E49A9AE2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64dfbb-7be9-4d74-8513-744f159381cc"/>
    <ds:schemaRef ds:uri="1e201730-ea2b-4c40-a1f5-951923c73c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1712</TotalTime>
  <Words>10892</Words>
  <Application>Microsoft Macintosh PowerPoint</Application>
  <PresentationFormat>Affichage à l'écran (4:3)</PresentationFormat>
  <Paragraphs>1629</Paragraphs>
  <Slides>144</Slides>
  <Notes>24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144</vt:i4>
      </vt:variant>
    </vt:vector>
  </HeadingPairs>
  <TitlesOfParts>
    <vt:vector size="156" baseType="lpstr">
      <vt:lpstr>Arial</vt:lpstr>
      <vt:lpstr>Avenir Roman</vt:lpstr>
      <vt:lpstr>Chalkboard</vt:lpstr>
      <vt:lpstr>Comic Sans MS</vt:lpstr>
      <vt:lpstr>Euphemia</vt:lpstr>
      <vt:lpstr>Euphemia UCAS</vt:lpstr>
      <vt:lpstr>Helvetica</vt:lpstr>
      <vt:lpstr>Plantagenet Cherokee</vt:lpstr>
      <vt:lpstr>Wingdings</vt:lpstr>
      <vt:lpstr>Wingdings-Regular</vt:lpstr>
      <vt:lpstr>Wingdings2</vt:lpstr>
      <vt:lpstr>Default</vt:lpstr>
      <vt:lpstr>DRT-1224-D Personnes Physiques et famille</vt:lpstr>
      <vt:lpstr>Présentation PowerPoint</vt:lpstr>
      <vt:lpstr>Présentation PowerPoint</vt:lpstr>
      <vt:lpstr>Présentation PowerPoint</vt:lpstr>
      <vt:lpstr>APPRENDRE  ET  COMPRENDRE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CAS PRATIQUE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CAS PRATIQUE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DRT-1224 Personnes Physiques et famille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DRT-1224 Personnes Physiques et famille</dc:title>
  <dc:creator>Michel Beauchamp</dc:creator>
  <cp:lastModifiedBy>Dagher Alice</cp:lastModifiedBy>
  <cp:revision>38</cp:revision>
  <dcterms:modified xsi:type="dcterms:W3CDTF">2022-10-10T20:16:39Z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0x010100A1FC5693D1EDAA4498DE13A888EDE952</vt:lpwstr>
  </property>
  <property fmtid="{D5CDD505-2E9C-101B-9397-08002B2CF9AE}" pid="3" name="MediaServiceImageTags">
    <vt:lpwstr/>
  </property>
</Properties>
</file>