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257" r:id="rId6"/>
    <p:sldId id="260" r:id="rId7"/>
    <p:sldId id="258" r:id="rId8"/>
    <p:sldId id="261" r:id="rId9"/>
    <p:sldId id="262" r:id="rId10"/>
    <p:sldId id="283" r:id="rId11"/>
    <p:sldId id="264" r:id="rId12"/>
    <p:sldId id="266" r:id="rId13"/>
    <p:sldId id="284" r:id="rId14"/>
    <p:sldId id="267" r:id="rId15"/>
    <p:sldId id="269" r:id="rId16"/>
    <p:sldId id="292" r:id="rId17"/>
    <p:sldId id="293" r:id="rId18"/>
    <p:sldId id="294" r:id="rId19"/>
    <p:sldId id="295" r:id="rId20"/>
    <p:sldId id="297" r:id="rId21"/>
    <p:sldId id="299" r:id="rId22"/>
    <p:sldId id="300" r:id="rId23"/>
    <p:sldId id="302" r:id="rId24"/>
    <p:sldId id="303" r:id="rId25"/>
    <p:sldId id="304" r:id="rId26"/>
    <p:sldId id="290"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136"/>
    <a:srgbClr val="5A0933"/>
    <a:srgbClr val="07415F"/>
    <a:srgbClr val="003A5E"/>
    <a:srgbClr val="003352"/>
    <a:srgbClr val="103350"/>
    <a:srgbClr val="0C4360"/>
    <a:srgbClr val="1B6872"/>
    <a:srgbClr val="63B7C6"/>
    <a:srgbClr val="0C75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0" d="100"/>
          <a:sy n="80" d="100"/>
        </p:scale>
        <p:origin x="414" y="9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7/19/2023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7/19/2023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owerschool.com/"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470542" y="961673"/>
            <a:ext cx="8148967" cy="1243584"/>
          </a:xfrm>
        </p:spPr>
        <p:txBody>
          <a:bodyPr/>
          <a:lstStyle/>
          <a:p>
            <a:r>
              <a:rPr lang="en-US" sz="6000" dirty="0" smtClean="0">
                <a:solidFill>
                  <a:schemeClr val="bg1"/>
                </a:solidFill>
              </a:rPr>
              <a:t>STUDENT RECORD MANAGEMENT </a:t>
            </a:r>
            <a:r>
              <a:rPr lang="en-US" sz="6000" dirty="0">
                <a:solidFill>
                  <a:schemeClr val="bg1"/>
                </a:solidFill>
              </a:rPr>
              <a:t>SYSTEM</a:t>
            </a:r>
          </a:p>
        </p:txBody>
      </p:sp>
      <p:pic>
        <p:nvPicPr>
          <p:cNvPr id="5" name="Picture 4">
            <a:extLst>
              <a:ext uri="{FF2B5EF4-FFF2-40B4-BE49-F238E27FC236}">
                <a16:creationId xmlns:a16="http://schemas.microsoft.com/office/drawing/2014/main" id="{8FF4896D-D722-4A50-9A2F-15AEC563C404}"/>
              </a:ext>
            </a:extLst>
          </p:cNvPr>
          <p:cNvPicPr>
            <a:picLocks noChangeAspect="1"/>
          </p:cNvPicPr>
          <p:nvPr/>
        </p:nvPicPr>
        <p:blipFill>
          <a:blip r:embed="rId2"/>
          <a:stretch>
            <a:fillRect/>
          </a:stretch>
        </p:blipFill>
        <p:spPr>
          <a:xfrm>
            <a:off x="4185804" y="2309622"/>
            <a:ext cx="3659332" cy="3659332"/>
          </a:xfrm>
          <a:prstGeom prst="rect">
            <a:avLst/>
          </a:prstGeom>
        </p:spPr>
      </p:pic>
      <p:pic>
        <p:nvPicPr>
          <p:cNvPr id="4" name="Picture 3">
            <a:extLst>
              <a:ext uri="{FF2B5EF4-FFF2-40B4-BE49-F238E27FC236}">
                <a16:creationId xmlns:a16="http://schemas.microsoft.com/office/drawing/2014/main" id="{3E3BF321-9D3F-49C7-B0E1-23BC251260B3}"/>
              </a:ext>
            </a:extLst>
          </p:cNvPr>
          <p:cNvPicPr>
            <a:picLocks noChangeAspect="1"/>
          </p:cNvPicPr>
          <p:nvPr/>
        </p:nvPicPr>
        <p:blipFill>
          <a:blip r:embed="rId3"/>
          <a:stretch>
            <a:fillRect/>
          </a:stretch>
        </p:blipFill>
        <p:spPr>
          <a:xfrm>
            <a:off x="2348911" y="2205257"/>
            <a:ext cx="7096425" cy="4055100"/>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766618" y="177800"/>
            <a:ext cx="11214100" cy="840230"/>
          </a:xfrm>
        </p:spPr>
        <p:txBody>
          <a:bodyPr/>
          <a:lstStyle/>
          <a:p>
            <a:r>
              <a:rPr lang="en-US" altLang="en-US" sz="5400" dirty="0">
                <a:latin typeface="Times New Roman" panose="02020603050405020304" pitchFamily="18" charset="0"/>
              </a:rPr>
              <a:t>EXISTING SYSTEM</a:t>
            </a:r>
            <a:endParaRPr lang="en-US" sz="5400" dirty="0"/>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3" name="TextBox 2">
            <a:extLst>
              <a:ext uri="{FF2B5EF4-FFF2-40B4-BE49-F238E27FC236}">
                <a16:creationId xmlns:a16="http://schemas.microsoft.com/office/drawing/2014/main" id="{DC9E4AE8-B56F-49E8-B79C-8937B53FC197}"/>
              </a:ext>
            </a:extLst>
          </p:cNvPr>
          <p:cNvSpPr txBox="1"/>
          <p:nvPr/>
        </p:nvSpPr>
        <p:spPr>
          <a:xfrm>
            <a:off x="211282" y="868886"/>
            <a:ext cx="11447318" cy="4478149"/>
          </a:xfrm>
          <a:prstGeom prst="rect">
            <a:avLst/>
          </a:prstGeom>
          <a:noFill/>
        </p:spPr>
        <p:txBody>
          <a:bodyPr wrap="square" rtlCol="0">
            <a:spAutoFit/>
          </a:bodyPr>
          <a:lstStyle/>
          <a:p>
            <a:pPr algn="just">
              <a:lnSpc>
                <a:spcPct val="150000"/>
              </a:lnSpc>
            </a:pPr>
            <a:r>
              <a:rPr lang="en-GB" dirty="0">
                <a:solidFill>
                  <a:schemeClr val="bg1"/>
                </a:solidFill>
                <a:latin typeface="Times New Roman" panose="02020603050405020304" pitchFamily="18" charset="0"/>
                <a:cs typeface="Times New Roman" panose="02020603050405020304" pitchFamily="18" charset="0"/>
              </a:rPr>
              <a:t>There are several existing student record management systems available in the market. Some of the most popular ones are:</a:t>
            </a: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50000"/>
              </a:lnSpc>
              <a:buFont typeface="+mj-lt"/>
              <a:buAutoNum type="arabicPeriod"/>
              <a:defRPr/>
            </a:pPr>
            <a:r>
              <a:rPr lang="en-US" sz="2000" dirty="0" smtClean="0">
                <a:solidFill>
                  <a:schemeClr val="bg1"/>
                </a:solidFill>
                <a:latin typeface="Times New Roman" panose="02020603050405020304" pitchFamily="18" charset="0"/>
                <a:cs typeface="Times New Roman" panose="02020603050405020304" pitchFamily="18" charset="0"/>
              </a:rPr>
              <a:t>Indian Powe</a:t>
            </a:r>
            <a:r>
              <a:rPr lang="en-US" sz="2000" dirty="0" smtClean="0">
                <a:solidFill>
                  <a:schemeClr val="bg1"/>
                </a:solidFill>
                <a:latin typeface="Times New Roman" panose="02020603050405020304" pitchFamily="18" charset="0"/>
                <a:cs typeface="Times New Roman" panose="02020603050405020304" pitchFamily="18" charset="0"/>
              </a:rPr>
              <a:t>rSchool</a:t>
            </a:r>
            <a:r>
              <a:rPr lang="en-US" sz="2000" dirty="0">
                <a:solidFill>
                  <a:schemeClr val="bg1"/>
                </a:solidFill>
                <a:latin typeface="Times New Roman" panose="02020603050405020304" pitchFamily="18" charset="0"/>
                <a:cs typeface="Times New Roman" panose="02020603050405020304" pitchFamily="18" charset="0"/>
              </a:rPr>
              <a:t>				</a:t>
            </a:r>
            <a:r>
              <a:rPr lang="en-US" sz="2000" kern="1200" dirty="0">
                <a:solidFill>
                  <a:srgbClr val="FFFFFF"/>
                </a:solidFill>
                <a:effectLst/>
                <a:latin typeface="Times New Roman" panose="02020603050405020304" pitchFamily="18" charset="0"/>
                <a:ea typeface="+mn-ea"/>
                <a:cs typeface="Times New Roman" panose="02020603050405020304" pitchFamily="18" charset="0"/>
              </a:rPr>
              <a:t>2. </a:t>
            </a:r>
            <a:r>
              <a:rPr lang="en-US" sz="2000" kern="1200" dirty="0" err="1" smtClean="0">
                <a:solidFill>
                  <a:srgbClr val="FFFFFF"/>
                </a:solidFill>
                <a:effectLst/>
                <a:latin typeface="Times New Roman" panose="02020603050405020304" pitchFamily="18" charset="0"/>
                <a:ea typeface="+mn-ea"/>
                <a:cs typeface="Times New Roman" panose="02020603050405020304" pitchFamily="18" charset="0"/>
              </a:rPr>
              <a:t>Blackboud</a:t>
            </a:r>
            <a:r>
              <a:rPr lang="en-US" sz="2000" kern="1200" dirty="0" smtClean="0">
                <a:solidFill>
                  <a:srgbClr val="FFFFFF"/>
                </a:solidFill>
                <a:effectLst/>
                <a:latin typeface="Times New Roman" panose="02020603050405020304" pitchFamily="18" charset="0"/>
                <a:ea typeface="+mn-ea"/>
                <a:cs typeface="Times New Roman" panose="02020603050405020304" pitchFamily="18" charset="0"/>
              </a:rPr>
              <a:t> </a:t>
            </a:r>
            <a:endParaRPr lang="en-US" sz="2000" dirty="0">
              <a:solidFill>
                <a:schemeClr val="bg1"/>
              </a:solidFill>
              <a:latin typeface="Times New Roman" panose="02020603050405020304" pitchFamily="18" charset="0"/>
              <a:cs typeface="Times New Roman" panose="02020603050405020304" pitchFamily="18" charset="0"/>
            </a:endParaRPr>
          </a:p>
          <a:p>
            <a:pPr algn="just">
              <a:lnSpc>
                <a:spcPct val="150000"/>
              </a:lnSpc>
              <a:buFont typeface="+mj-lt"/>
              <a:buAutoNum type="arabicPeriod"/>
              <a:defRPr/>
            </a:pPr>
            <a:endParaRPr lang="en-US" sz="2000" dirty="0">
              <a:solidFill>
                <a:schemeClr val="bg1"/>
              </a:solidFill>
              <a:latin typeface="Times New Roman" panose="02020603050405020304" pitchFamily="18" charset="0"/>
              <a:cs typeface="Times New Roman" panose="02020603050405020304" pitchFamily="18" charset="0"/>
            </a:endParaRPr>
          </a:p>
          <a:p>
            <a:pPr algn="just">
              <a:lnSpc>
                <a:spcPct val="150000"/>
              </a:lnSpc>
              <a:buFont typeface="+mj-lt"/>
              <a:buAutoNum type="arabicPeriod"/>
              <a:defRPr/>
            </a:pPr>
            <a:endParaRPr lang="en-US" sz="2000" dirty="0">
              <a:solidFill>
                <a:schemeClr val="bg1"/>
              </a:solidFill>
              <a:latin typeface="Times New Roman" panose="02020603050405020304" pitchFamily="18" charset="0"/>
              <a:cs typeface="Times New Roman" panose="02020603050405020304" pitchFamily="18" charset="0"/>
            </a:endParaRPr>
          </a:p>
          <a:p>
            <a:pPr algn="just">
              <a:lnSpc>
                <a:spcPct val="150000"/>
              </a:lnSpc>
              <a:defRPr/>
            </a:pPr>
            <a:endParaRPr lang="en-US" sz="2000" dirty="0">
              <a:solidFill>
                <a:schemeClr val="bg1"/>
              </a:solidFill>
              <a:latin typeface="Times New Roman" panose="02020603050405020304" pitchFamily="18" charset="0"/>
              <a:cs typeface="Times New Roman" panose="02020603050405020304" pitchFamily="18" charset="0"/>
            </a:endParaRPr>
          </a:p>
          <a:p>
            <a:pPr algn="just">
              <a:lnSpc>
                <a:spcPct val="150000"/>
              </a:lnSpc>
              <a:defRPr/>
            </a:pPr>
            <a:endParaRPr lang="en-US" sz="2000" dirty="0">
              <a:solidFill>
                <a:schemeClr val="bg1"/>
              </a:solidFill>
              <a:latin typeface="Times New Roman" panose="02020603050405020304" pitchFamily="18" charset="0"/>
              <a:cs typeface="Times New Roman" panose="02020603050405020304" pitchFamily="18" charset="0"/>
            </a:endParaRPr>
          </a:p>
          <a:p>
            <a:pPr algn="just">
              <a:lnSpc>
                <a:spcPct val="150000"/>
              </a:lnSpc>
              <a:defRPr/>
            </a:pPr>
            <a:endParaRPr lang="en-US" sz="2000" dirty="0" smtClean="0">
              <a:solidFill>
                <a:schemeClr val="bg1"/>
              </a:solidFill>
            </a:endParaRPr>
          </a:p>
          <a:p>
            <a:pPr algn="just">
              <a:lnSpc>
                <a:spcPct val="150000"/>
              </a:lnSpc>
              <a:defRPr/>
            </a:pPr>
            <a:endParaRPr lang="en-US" sz="2000" dirty="0">
              <a:solidFill>
                <a:schemeClr val="bg1"/>
              </a:solidFill>
            </a:endParaRPr>
          </a:p>
          <a:p>
            <a:pPr algn="just">
              <a:lnSpc>
                <a:spcPct val="150000"/>
              </a:lnSpc>
              <a:defRPr/>
            </a:pPr>
            <a:endParaRPr lang="en-US" sz="2000" dirty="0">
              <a:solidFill>
                <a:schemeClr val="bg1"/>
              </a:solidFill>
            </a:endParaRPr>
          </a:p>
          <a:p>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Figure 2.1</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u="sng"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2"/>
              </a:rPr>
              <a:t>https</a:t>
            </a:r>
            <a:r>
              <a:rPr lang="en-US" sz="1800" u="sng" dirty="0" smtClean="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2"/>
              </a:rPr>
              <a:t>://</a:t>
            </a:r>
            <a:r>
              <a:rPr lang="en-US" u="sng" dirty="0" smtClean="0">
                <a:solidFill>
                  <a:srgbClr val="0000FF"/>
                </a:solidFill>
                <a:latin typeface="Times New Roman" panose="02020603050405020304" pitchFamily="18" charset="0"/>
                <a:ea typeface="Calibri" panose="020F0502020204030204" pitchFamily="34" charset="0"/>
                <a:cs typeface="Arial" panose="020B0604020202020204" pitchFamily="34" charset="0"/>
                <a:hlinkClick r:id="rId2"/>
              </a:rPr>
              <a:t>PowerSchool</a:t>
            </a:r>
            <a:r>
              <a:rPr lang="en-US" sz="1800" u="sng" dirty="0" smtClean="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2"/>
              </a:rPr>
              <a:t>.com</a:t>
            </a:r>
            <a:r>
              <a:rPr lang="en-US" sz="1800" u="sng"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Figure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u="sng" dirty="0">
                <a:solidFill>
                  <a:srgbClr val="0000FF"/>
                </a:solidFill>
                <a:latin typeface="Times New Roman" panose="02020603050405020304" pitchFamily="18" charset="0"/>
                <a:ea typeface="Calibri" panose="020F0502020204030204" pitchFamily="34" charset="0"/>
                <a:cs typeface="Arial" panose="020B0604020202020204" pitchFamily="34" charset="0"/>
              </a:rPr>
              <a:t>https</a:t>
            </a:r>
            <a:r>
              <a:rPr lang="en-US" u="sng" dirty="0" smtClean="0">
                <a:solidFill>
                  <a:srgbClr val="0000FF"/>
                </a:solidFill>
                <a:latin typeface="Times New Roman" panose="02020603050405020304" pitchFamily="18" charset="0"/>
                <a:ea typeface="Calibri" panose="020F0502020204030204" pitchFamily="34" charset="0"/>
                <a:cs typeface="Arial" panose="020B0604020202020204" pitchFamily="34" charset="0"/>
              </a:rPr>
              <a:t>://blackbaud.com</a:t>
            </a:r>
            <a:r>
              <a:rPr lang="en-US" u="sng" dirty="0">
                <a:solidFill>
                  <a:srgbClr val="0000FF"/>
                </a:solidFill>
                <a:latin typeface="Times New Roman" panose="02020603050405020304" pitchFamily="18" charset="0"/>
                <a:ea typeface="Calibri" panose="020F0502020204030204" pitchFamily="34" charset="0"/>
                <a:cs typeface="Arial" panose="020B0604020202020204" pitchFamily="34" charset="0"/>
              </a:rPr>
              <a:t>/</a:t>
            </a:r>
            <a:endParaRPr lang="en-US" sz="2000"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287865"/>
            <a:ext cx="4677061" cy="227270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6927" y="2287865"/>
            <a:ext cx="4703208" cy="2271356"/>
          </a:xfrm>
          <a:prstGeom prst="rect">
            <a:avLst/>
          </a:prstGeom>
        </p:spPr>
      </p:pic>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611B256-EF5D-4D94-BF59-858CCA571746}"/>
              </a:ext>
            </a:extLst>
          </p:cNvPr>
          <p:cNvSpPr/>
          <p:nvPr/>
        </p:nvSpPr>
        <p:spPr>
          <a:xfrm>
            <a:off x="426027" y="798287"/>
            <a:ext cx="2140528" cy="2140528"/>
          </a:xfrm>
          <a:prstGeom prst="ellipse">
            <a:avLst/>
          </a:prstGeom>
          <a:solidFill>
            <a:srgbClr val="003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2040082" y="2314575"/>
            <a:ext cx="7280564" cy="4000500"/>
          </a:xfrm>
        </p:spPr>
        <p:txBody>
          <a:bodyPr>
            <a:normAutofit fontScale="90000"/>
          </a:bodyPr>
          <a:lstStyle/>
          <a:p>
            <a:r>
              <a:rPr lang="en-US" altLang="en-US" sz="4400" dirty="0">
                <a:latin typeface="Times New Roman" panose="02020603050405020304" pitchFamily="18" charset="0"/>
                <a:cs typeface="Times New Roman" panose="02020603050405020304" pitchFamily="18" charset="0"/>
              </a:rPr>
              <a:t>Data Gathering</a:t>
            </a:r>
            <a:br>
              <a:rPr lang="en-US" altLang="en-US" sz="4400" dirty="0">
                <a:latin typeface="Times New Roman" panose="02020603050405020304" pitchFamily="18" charset="0"/>
                <a:cs typeface="Times New Roman" panose="02020603050405020304" pitchFamily="18" charset="0"/>
              </a:rPr>
            </a:br>
            <a:r>
              <a:rPr lang="en-US" altLang="en-US" sz="4400" dirty="0">
                <a:latin typeface="Times New Roman" panose="02020603050405020304" pitchFamily="18" charset="0"/>
                <a:cs typeface="Times New Roman" panose="02020603050405020304" pitchFamily="18" charset="0"/>
              </a:rPr>
              <a:t>Feasibility Study</a:t>
            </a:r>
            <a:br>
              <a:rPr lang="en-US" altLang="en-US" sz="4400" dirty="0">
                <a:latin typeface="Times New Roman" panose="02020603050405020304" pitchFamily="18" charset="0"/>
                <a:cs typeface="Times New Roman" panose="02020603050405020304" pitchFamily="18" charset="0"/>
              </a:rPr>
            </a:br>
            <a:r>
              <a:rPr lang="en-US" altLang="en-US" sz="4400" dirty="0">
                <a:latin typeface="Times New Roman" panose="02020603050405020304" pitchFamily="18" charset="0"/>
                <a:cs typeface="Times New Roman" panose="02020603050405020304" pitchFamily="18" charset="0"/>
              </a:rPr>
              <a:t>Solution Strategy</a:t>
            </a:r>
            <a:br>
              <a:rPr lang="en-US" altLang="en-US" sz="4400" dirty="0">
                <a:latin typeface="Times New Roman" panose="02020603050405020304" pitchFamily="18" charset="0"/>
                <a:cs typeface="Times New Roman" panose="02020603050405020304" pitchFamily="18" charset="0"/>
              </a:rPr>
            </a:br>
            <a:r>
              <a:rPr lang="en-US" altLang="en-US" sz="4400" dirty="0">
                <a:latin typeface="Times New Roman" panose="02020603050405020304" pitchFamily="18" charset="0"/>
                <a:cs typeface="Times New Roman" panose="02020603050405020304" pitchFamily="18" charset="0"/>
              </a:rPr>
              <a:t>Data flow Diagram</a:t>
            </a:r>
            <a:br>
              <a:rPr lang="en-US" altLang="en-US" sz="4400" dirty="0">
                <a:latin typeface="Times New Roman" panose="02020603050405020304" pitchFamily="18" charset="0"/>
                <a:cs typeface="Times New Roman" panose="02020603050405020304" pitchFamily="18" charset="0"/>
              </a:rPr>
            </a:br>
            <a:r>
              <a:rPr lang="en-US" altLang="en-US" sz="4400" dirty="0">
                <a:latin typeface="Times New Roman" panose="02020603050405020304" pitchFamily="18" charset="0"/>
                <a:cs typeface="Times New Roman" panose="02020603050405020304" pitchFamily="18" charset="0"/>
              </a:rPr>
              <a:t>New proposed system</a:t>
            </a:r>
            <a:br>
              <a:rPr lang="en-US" altLang="en-US" sz="4400" dirty="0">
                <a:latin typeface="Times New Roman" panose="02020603050405020304" pitchFamily="18" charset="0"/>
                <a:cs typeface="Times New Roman" panose="02020603050405020304" pitchFamily="18" charset="0"/>
              </a:rPr>
            </a:br>
            <a:endParaRPr lang="en-US" altLang="en-US" sz="4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3" name="TextBox 2">
            <a:extLst>
              <a:ext uri="{FF2B5EF4-FFF2-40B4-BE49-F238E27FC236}">
                <a16:creationId xmlns:a16="http://schemas.microsoft.com/office/drawing/2014/main" id="{C15B4A88-1799-4385-9A65-471512946CE9}"/>
              </a:ext>
            </a:extLst>
          </p:cNvPr>
          <p:cNvSpPr txBox="1"/>
          <p:nvPr/>
        </p:nvSpPr>
        <p:spPr>
          <a:xfrm>
            <a:off x="2223653" y="592282"/>
            <a:ext cx="7169729" cy="1077218"/>
          </a:xfrm>
          <a:prstGeom prst="rect">
            <a:avLst/>
          </a:prstGeom>
          <a:noFill/>
        </p:spPr>
        <p:txBody>
          <a:bodyPr wrap="square" rtlCol="0">
            <a:spAutoFit/>
          </a:bodyPr>
          <a:lstStyle/>
          <a:p>
            <a:pPr algn="ctr"/>
            <a:r>
              <a:rPr kumimoji="0" lang="en-US" altLang="en-US" sz="3200" b="1" dirty="0">
                <a:solidFill>
                  <a:schemeClr val="bg1"/>
                </a:solidFill>
                <a:latin typeface="+mj-lt"/>
                <a:cs typeface="Arial" panose="020B0604020202020204" pitchFamily="34" charset="0"/>
              </a:rPr>
              <a:t>CHAPTER THREE</a:t>
            </a:r>
            <a:br>
              <a:rPr kumimoji="0" lang="en-US" altLang="en-US" sz="3200" b="1" dirty="0">
                <a:solidFill>
                  <a:schemeClr val="bg1"/>
                </a:solidFill>
                <a:latin typeface="+mj-lt"/>
                <a:cs typeface="Arial" panose="020B0604020202020204" pitchFamily="34" charset="0"/>
              </a:rPr>
            </a:br>
            <a:r>
              <a:rPr kumimoji="0" lang="en-US" altLang="en-US" sz="3200" b="1" dirty="0">
                <a:solidFill>
                  <a:schemeClr val="bg1"/>
                </a:solidFill>
                <a:latin typeface="+mj-lt"/>
                <a:cs typeface="Arial" panose="020B0604020202020204" pitchFamily="34" charset="0"/>
              </a:rPr>
              <a:t>REQUIREMENT ANALYSIS</a:t>
            </a:r>
            <a:endParaRPr lang="en-US" sz="3200" b="1" dirty="0">
              <a:solidFill>
                <a:schemeClr val="bg1"/>
              </a:solidFill>
              <a:latin typeface="+mj-lt"/>
            </a:endParaRP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385861" y="1044806"/>
            <a:ext cx="6555658" cy="251720"/>
          </a:xfrm>
        </p:spPr>
        <p:txBody>
          <a:bodyPr/>
          <a:lstStyle/>
          <a:p>
            <a:r>
              <a:rPr lang="en-US" altLang="en-US" sz="5400" b="1" dirty="0"/>
              <a:t>Data flow diagram</a:t>
            </a:r>
            <a:r>
              <a:rPr lang="en-US" altLang="en-US" sz="5400" dirty="0"/>
              <a:t/>
            </a:r>
            <a:br>
              <a:rPr lang="en-US" altLang="en-US" sz="5400" dirty="0"/>
            </a:br>
            <a:r>
              <a:rPr lang="en-US" sz="5400" dirty="0">
                <a:solidFill>
                  <a:schemeClr val="accent1"/>
                </a:solidFill>
                <a:latin typeface="Times New Roman" panose="02020603050405020304" pitchFamily="18" charset="0"/>
                <a:cs typeface="Times New Roman" panose="02020603050405020304" pitchFamily="18" charset="0"/>
              </a:rPr>
              <a:t/>
            </a:r>
            <a:br>
              <a:rPr lang="en-US" sz="5400" dirty="0">
                <a:solidFill>
                  <a:schemeClr val="accent1"/>
                </a:solidFill>
                <a:latin typeface="Times New Roman" panose="02020603050405020304" pitchFamily="18" charset="0"/>
                <a:cs typeface="Times New Roman" panose="02020603050405020304" pitchFamily="18" charset="0"/>
              </a:rPr>
            </a:br>
            <a:endParaRPr lang="en-GB" dirty="0"/>
          </a:p>
        </p:txBody>
      </p:sp>
      <p:sp>
        <p:nvSpPr>
          <p:cNvPr id="4" name="TextBox 3">
            <a:extLst>
              <a:ext uri="{FF2B5EF4-FFF2-40B4-BE49-F238E27FC236}">
                <a16:creationId xmlns:a16="http://schemas.microsoft.com/office/drawing/2014/main" id="{77D7CA8E-A459-437F-8457-F9E240C63C72}"/>
              </a:ext>
            </a:extLst>
          </p:cNvPr>
          <p:cNvSpPr txBox="1"/>
          <p:nvPr/>
        </p:nvSpPr>
        <p:spPr>
          <a:xfrm>
            <a:off x="2472690" y="755167"/>
            <a:ext cx="8593628" cy="461665"/>
          </a:xfrm>
          <a:prstGeom prst="rect">
            <a:avLst/>
          </a:prstGeom>
          <a:noFill/>
        </p:spPr>
        <p:txBody>
          <a:bodyPr wrap="square" rtlCol="0">
            <a:spAutoFit/>
          </a:bodyPr>
          <a:lstStyle/>
          <a:p>
            <a:r>
              <a:rPr lang="en-US" sz="2400" b="1" dirty="0">
                <a:solidFill>
                  <a:schemeClr val="bg1"/>
                </a:solidFill>
                <a:effectLst/>
                <a:latin typeface="Times New Roman" panose="02020603050405020304" pitchFamily="18" charset="0"/>
                <a:ea typeface="Calibri" panose="020F0502020204030204" pitchFamily="34" charset="0"/>
              </a:rPr>
              <a:t>DATA FLOW DIAGRAM – CONTEXT DIAGRAM (level 0)</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685800" y="1216832"/>
            <a:ext cx="10972800" cy="55449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2860391" y="1704233"/>
            <a:ext cx="6623618" cy="4490419"/>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78E298-4E6B-498B-B98A-C951C94DE97F}"/>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5" name="TextBox 4">
            <a:extLst>
              <a:ext uri="{FF2B5EF4-FFF2-40B4-BE49-F238E27FC236}">
                <a16:creationId xmlns:a16="http://schemas.microsoft.com/office/drawing/2014/main" id="{CD86EFB5-DDF5-493F-8D21-33EF05EF7B42}"/>
              </a:ext>
            </a:extLst>
          </p:cNvPr>
          <p:cNvSpPr txBox="1"/>
          <p:nvPr/>
        </p:nvSpPr>
        <p:spPr>
          <a:xfrm>
            <a:off x="2313709" y="665019"/>
            <a:ext cx="7564582" cy="369332"/>
          </a:xfrm>
          <a:prstGeom prst="rect">
            <a:avLst/>
          </a:prstGeom>
          <a:noFill/>
        </p:spPr>
        <p:txBody>
          <a:bodyPr wrap="square" rtlCol="0">
            <a:spAutoFit/>
          </a:bodyPr>
          <a:lstStyle/>
          <a:p>
            <a:r>
              <a:rPr lang="en-US" sz="1800" b="1" dirty="0">
                <a:solidFill>
                  <a:schemeClr val="bg1"/>
                </a:solidFill>
                <a:effectLst/>
                <a:latin typeface="Times New Roman" panose="02020603050405020304" pitchFamily="18" charset="0"/>
                <a:ea typeface="Calibri" panose="020F0502020204030204" pitchFamily="34" charset="0"/>
              </a:rPr>
              <a:t>DFD – LEVEL 1- WHOLE FRAME-WORK OF SYSTEM </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625642" y="1034351"/>
            <a:ext cx="10010274" cy="5290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2207561" y="1034351"/>
            <a:ext cx="6743934" cy="5233670"/>
          </a:xfrm>
          <a:prstGeom prst="rect">
            <a:avLst/>
          </a:prstGeom>
        </p:spPr>
      </p:pic>
    </p:spTree>
    <p:extLst>
      <p:ext uri="{BB962C8B-B14F-4D97-AF65-F5344CB8AC3E}">
        <p14:creationId xmlns:p14="http://schemas.microsoft.com/office/powerpoint/2010/main" val="2435687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E2D5D4-24E5-430E-96B3-B21F0EC9CF84}"/>
              </a:ext>
            </a:extLst>
          </p:cNvPr>
          <p:cNvSpPr>
            <a:spLocks noGrp="1"/>
          </p:cNvSpPr>
          <p:nvPr>
            <p:ph type="body" idx="1"/>
          </p:nvPr>
        </p:nvSpPr>
        <p:spPr>
          <a:xfrm>
            <a:off x="885637" y="1742738"/>
            <a:ext cx="10694879" cy="3055173"/>
          </a:xfrm>
        </p:spPr>
        <p:txBody>
          <a:bodyPr>
            <a:noAutofit/>
          </a:bodyPr>
          <a:lstStyle/>
          <a:p>
            <a:r>
              <a:rPr lang="en-US" sz="3600" dirty="0">
                <a:solidFill>
                  <a:schemeClr val="bg1"/>
                </a:solidFill>
                <a:latin typeface="Times New Roman" panose="02020603050405020304" pitchFamily="18" charset="0"/>
                <a:cs typeface="Times New Roman" panose="02020603050405020304" pitchFamily="18" charset="0"/>
              </a:rPr>
              <a:t>1.Database design</a:t>
            </a:r>
          </a:p>
          <a:p>
            <a:r>
              <a:rPr lang="en-US" sz="3600" dirty="0">
                <a:solidFill>
                  <a:schemeClr val="bg1"/>
                </a:solidFill>
                <a:latin typeface="Times New Roman" panose="02020603050405020304" pitchFamily="18" charset="0"/>
                <a:cs typeface="Times New Roman" panose="02020603050405020304" pitchFamily="18" charset="0"/>
              </a:rPr>
              <a:t>2.Entity relationship Diagram (ERD)</a:t>
            </a:r>
          </a:p>
          <a:p>
            <a:r>
              <a:rPr lang="en-US" sz="3600" dirty="0">
                <a:solidFill>
                  <a:schemeClr val="bg1"/>
                </a:solidFill>
                <a:latin typeface="Times New Roman" panose="02020603050405020304" pitchFamily="18" charset="0"/>
                <a:cs typeface="Times New Roman" panose="02020603050405020304" pitchFamily="18" charset="0"/>
              </a:rPr>
              <a:t>4.Table design</a:t>
            </a:r>
          </a:p>
        </p:txBody>
      </p:sp>
      <p:sp>
        <p:nvSpPr>
          <p:cNvPr id="3" name="Slide Number Placeholder 2">
            <a:extLst>
              <a:ext uri="{FF2B5EF4-FFF2-40B4-BE49-F238E27FC236}">
                <a16:creationId xmlns:a16="http://schemas.microsoft.com/office/drawing/2014/main" id="{C5DB7A83-2488-467F-A943-AE964AA8BBCE}"/>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itle 3">
            <a:extLst>
              <a:ext uri="{FF2B5EF4-FFF2-40B4-BE49-F238E27FC236}">
                <a16:creationId xmlns:a16="http://schemas.microsoft.com/office/drawing/2014/main" id="{7422ED7E-EDF5-4D55-927E-8B0E1FF3A25F}"/>
              </a:ext>
            </a:extLst>
          </p:cNvPr>
          <p:cNvSpPr>
            <a:spLocks noGrp="1"/>
          </p:cNvSpPr>
          <p:nvPr>
            <p:ph type="title"/>
          </p:nvPr>
        </p:nvSpPr>
        <p:spPr>
          <a:xfrm>
            <a:off x="611482" y="422238"/>
            <a:ext cx="10969035" cy="859055"/>
          </a:xfrm>
        </p:spPr>
        <p:txBody>
          <a:bodyPr>
            <a:normAutofit/>
          </a:bodyPr>
          <a:lstStyle/>
          <a:p>
            <a:r>
              <a:rPr lang="en-US" dirty="0"/>
              <a:t>Chapter IV- System Design</a:t>
            </a:r>
          </a:p>
        </p:txBody>
      </p:sp>
    </p:spTree>
    <p:extLst>
      <p:ext uri="{BB962C8B-B14F-4D97-AF65-F5344CB8AC3E}">
        <p14:creationId xmlns:p14="http://schemas.microsoft.com/office/powerpoint/2010/main" val="2418897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5A80DF-89B9-4716-9E67-1D532C2948AD}"/>
              </a:ext>
            </a:extLst>
          </p:cNvPr>
          <p:cNvSpPr>
            <a:spLocks noGrp="1"/>
          </p:cNvSpPr>
          <p:nvPr>
            <p:ph type="body" idx="1"/>
          </p:nvPr>
        </p:nvSpPr>
        <p:spPr>
          <a:xfrm>
            <a:off x="484094" y="1387737"/>
            <a:ext cx="10284311" cy="4615030"/>
          </a:xfrm>
        </p:spPr>
        <p:txBody>
          <a:bodyPr>
            <a:normAutofit/>
          </a:bodyPr>
          <a:lstStyle/>
          <a:p>
            <a:pPr>
              <a:lnSpc>
                <a:spcPct val="100000"/>
              </a:lnSpc>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Design is the process of producing a detailed data model of a database. This logical data model contains all the needed logical and physical design choices and physical storage parameters needed to generate a design in a Data Definition Language, which can then be used to create a database. A fully attributed data model contains detailed attributes for each entity.</a:t>
            </a:r>
          </a:p>
          <a:p>
            <a:pPr>
              <a:lnSpc>
                <a:spcPct val="100000"/>
              </a:lnSpc>
            </a:pPr>
            <a:endParaRPr lang="en-US" sz="2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A4A0CDA-DE4E-45F3-823D-D98D8EEC6122}"/>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itle 3">
            <a:extLst>
              <a:ext uri="{FF2B5EF4-FFF2-40B4-BE49-F238E27FC236}">
                <a16:creationId xmlns:a16="http://schemas.microsoft.com/office/drawing/2014/main" id="{1DA6633D-C1E7-4298-9585-ED7D0932218A}"/>
              </a:ext>
            </a:extLst>
          </p:cNvPr>
          <p:cNvSpPr>
            <a:spLocks noGrp="1"/>
          </p:cNvSpPr>
          <p:nvPr>
            <p:ph type="title"/>
          </p:nvPr>
        </p:nvSpPr>
        <p:spPr>
          <a:xfrm>
            <a:off x="2617873" y="217842"/>
            <a:ext cx="7781544" cy="859055"/>
          </a:xfrm>
        </p:spPr>
        <p:txBody>
          <a:bodyPr/>
          <a:lstStyle/>
          <a:p>
            <a:r>
              <a:rPr lang="en-US" dirty="0"/>
              <a:t>Database design</a:t>
            </a:r>
          </a:p>
        </p:txBody>
      </p:sp>
      <p:pic>
        <p:nvPicPr>
          <p:cNvPr id="6" name="Picture 5"/>
          <p:cNvPicPr>
            <a:picLocks noChangeAspect="1"/>
          </p:cNvPicPr>
          <p:nvPr/>
        </p:nvPicPr>
        <p:blipFill>
          <a:blip r:embed="rId2"/>
          <a:stretch>
            <a:fillRect/>
          </a:stretch>
        </p:blipFill>
        <p:spPr>
          <a:xfrm>
            <a:off x="484094" y="1227111"/>
            <a:ext cx="10691187" cy="5270526"/>
          </a:xfrm>
          <a:prstGeom prst="rect">
            <a:avLst/>
          </a:prstGeom>
        </p:spPr>
      </p:pic>
    </p:spTree>
    <p:extLst>
      <p:ext uri="{BB962C8B-B14F-4D97-AF65-F5344CB8AC3E}">
        <p14:creationId xmlns:p14="http://schemas.microsoft.com/office/powerpoint/2010/main" val="883899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CA34E1-7C03-4E13-977B-D0C9ECD5F245}"/>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itle 3">
            <a:extLst>
              <a:ext uri="{FF2B5EF4-FFF2-40B4-BE49-F238E27FC236}">
                <a16:creationId xmlns:a16="http://schemas.microsoft.com/office/drawing/2014/main" id="{0309E2D1-B4C5-46FB-8661-406D5D491B31}"/>
              </a:ext>
            </a:extLst>
          </p:cNvPr>
          <p:cNvSpPr>
            <a:spLocks noGrp="1"/>
          </p:cNvSpPr>
          <p:nvPr>
            <p:ph type="title"/>
          </p:nvPr>
        </p:nvSpPr>
        <p:spPr>
          <a:xfrm>
            <a:off x="1035304" y="357691"/>
            <a:ext cx="10420096" cy="859055"/>
          </a:xfrm>
        </p:spPr>
        <p:txBody>
          <a:bodyPr>
            <a:normAutofit/>
          </a:bodyPr>
          <a:lstStyle/>
          <a:p>
            <a:r>
              <a:rPr lang="en-US" sz="3200" b="1" dirty="0">
                <a:effectLst/>
                <a:latin typeface="Times New Roman" panose="02020603050405020304" pitchFamily="18" charset="0"/>
                <a:ea typeface="Calibri" panose="020F0502020204030204" pitchFamily="34" charset="0"/>
                <a:cs typeface="Arial" panose="020B0604020202020204" pitchFamily="34" charset="0"/>
              </a:rPr>
              <a:t>ENTITY RELATIONSHIP DIAGRAM (ERD)</a:t>
            </a:r>
            <a:endParaRPr lang="en-US" sz="8000" dirty="0"/>
          </a:p>
        </p:txBody>
      </p:sp>
      <p:sp>
        <p:nvSpPr>
          <p:cNvPr id="2" name="Rectangle 1"/>
          <p:cNvSpPr/>
          <p:nvPr/>
        </p:nvSpPr>
        <p:spPr>
          <a:xfrm>
            <a:off x="1279358" y="1552074"/>
            <a:ext cx="9633284" cy="4892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3128644" y="2010727"/>
            <a:ext cx="5955197" cy="4304348"/>
          </a:xfrm>
          <a:prstGeom prst="rect">
            <a:avLst/>
          </a:prstGeom>
        </p:spPr>
      </p:pic>
    </p:spTree>
    <p:extLst>
      <p:ext uri="{BB962C8B-B14F-4D97-AF65-F5344CB8AC3E}">
        <p14:creationId xmlns:p14="http://schemas.microsoft.com/office/powerpoint/2010/main" val="1472208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221C58E-47B5-43D8-B399-CD60836E1EC5}"/>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Title 3">
            <a:extLst>
              <a:ext uri="{FF2B5EF4-FFF2-40B4-BE49-F238E27FC236}">
                <a16:creationId xmlns:a16="http://schemas.microsoft.com/office/drawing/2014/main" id="{01C29FE3-E175-48B0-B373-78D97DFAFF7C}"/>
              </a:ext>
            </a:extLst>
          </p:cNvPr>
          <p:cNvSpPr>
            <a:spLocks noGrp="1"/>
          </p:cNvSpPr>
          <p:nvPr>
            <p:ph type="title"/>
          </p:nvPr>
        </p:nvSpPr>
        <p:spPr>
          <a:xfrm>
            <a:off x="2334320" y="202005"/>
            <a:ext cx="7781544" cy="859055"/>
          </a:xfrm>
        </p:spPr>
        <p:txBody>
          <a:bodyPr/>
          <a:lstStyle/>
          <a:p>
            <a:r>
              <a:rPr lang="en-US" dirty="0"/>
              <a:t>Table design</a:t>
            </a:r>
          </a:p>
        </p:txBody>
      </p:sp>
      <p:pic>
        <p:nvPicPr>
          <p:cNvPr id="7" name="Picture 6"/>
          <p:cNvPicPr/>
          <p:nvPr/>
        </p:nvPicPr>
        <p:blipFill>
          <a:blip r:embed="rId2"/>
          <a:stretch>
            <a:fillRect/>
          </a:stretch>
        </p:blipFill>
        <p:spPr>
          <a:xfrm>
            <a:off x="756987" y="4073441"/>
            <a:ext cx="5339013" cy="2371475"/>
          </a:xfrm>
          <a:prstGeom prst="rect">
            <a:avLst/>
          </a:prstGeom>
        </p:spPr>
      </p:pic>
      <p:pic>
        <p:nvPicPr>
          <p:cNvPr id="8" name="Picture 7"/>
          <p:cNvPicPr/>
          <p:nvPr/>
        </p:nvPicPr>
        <p:blipFill>
          <a:blip r:embed="rId3"/>
          <a:stretch>
            <a:fillRect/>
          </a:stretch>
        </p:blipFill>
        <p:spPr>
          <a:xfrm>
            <a:off x="726407" y="1061060"/>
            <a:ext cx="6004760" cy="2827672"/>
          </a:xfrm>
          <a:prstGeom prst="rect">
            <a:avLst/>
          </a:prstGeom>
        </p:spPr>
      </p:pic>
    </p:spTree>
    <p:extLst>
      <p:ext uri="{BB962C8B-B14F-4D97-AF65-F5344CB8AC3E}">
        <p14:creationId xmlns:p14="http://schemas.microsoft.com/office/powerpoint/2010/main" val="305844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F7E828-3CEF-4DD3-B660-4CBAB2FCE4B9}"/>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Title 3">
            <a:extLst>
              <a:ext uri="{FF2B5EF4-FFF2-40B4-BE49-F238E27FC236}">
                <a16:creationId xmlns:a16="http://schemas.microsoft.com/office/drawing/2014/main" id="{11B3765F-207F-4228-AD67-9767B80608CA}"/>
              </a:ext>
            </a:extLst>
          </p:cNvPr>
          <p:cNvSpPr>
            <a:spLocks noGrp="1"/>
          </p:cNvSpPr>
          <p:nvPr>
            <p:ph type="title"/>
          </p:nvPr>
        </p:nvSpPr>
        <p:spPr>
          <a:xfrm>
            <a:off x="2284387" y="657773"/>
            <a:ext cx="7781544" cy="859055"/>
          </a:xfrm>
        </p:spPr>
        <p:txBody>
          <a:bodyPr>
            <a:normAutofit/>
          </a:bodyPr>
          <a:lstStyle/>
          <a:p>
            <a:pPr algn="ctr"/>
            <a:r>
              <a:rPr lang="en-US" sz="3600" dirty="0"/>
              <a:t>login</a:t>
            </a:r>
          </a:p>
        </p:txBody>
      </p:sp>
      <p:sp>
        <p:nvSpPr>
          <p:cNvPr id="6" name="Title 3">
            <a:extLst>
              <a:ext uri="{FF2B5EF4-FFF2-40B4-BE49-F238E27FC236}">
                <a16:creationId xmlns:a16="http://schemas.microsoft.com/office/drawing/2014/main" id="{63BA3AE1-BD99-4B8D-92AA-5F837156B2D3}"/>
              </a:ext>
            </a:extLst>
          </p:cNvPr>
          <p:cNvSpPr txBox="1">
            <a:spLocks/>
          </p:cNvSpPr>
          <p:nvPr/>
        </p:nvSpPr>
        <p:spPr>
          <a:xfrm>
            <a:off x="2126069" y="228245"/>
            <a:ext cx="7781544" cy="557063"/>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pPr algn="ctr"/>
            <a:r>
              <a:rPr lang="en-US" sz="4000" dirty="0"/>
              <a:t>CHEPTER FIVE</a:t>
            </a:r>
          </a:p>
        </p:txBody>
      </p:sp>
      <p:pic>
        <p:nvPicPr>
          <p:cNvPr id="7" name="Picture 6"/>
          <p:cNvPicPr/>
          <p:nvPr/>
        </p:nvPicPr>
        <p:blipFill>
          <a:blip r:embed="rId2"/>
          <a:stretch>
            <a:fillRect/>
          </a:stretch>
        </p:blipFill>
        <p:spPr>
          <a:xfrm>
            <a:off x="2678157" y="1946356"/>
            <a:ext cx="6835686" cy="3860416"/>
          </a:xfrm>
          <a:prstGeom prst="rect">
            <a:avLst/>
          </a:prstGeom>
        </p:spPr>
      </p:pic>
    </p:spTree>
    <p:extLst>
      <p:ext uri="{BB962C8B-B14F-4D97-AF65-F5344CB8AC3E}">
        <p14:creationId xmlns:p14="http://schemas.microsoft.com/office/powerpoint/2010/main" val="1129879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046F5C-55CD-4E9A-B2BF-78013CD58007}"/>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Title 3">
            <a:extLst>
              <a:ext uri="{FF2B5EF4-FFF2-40B4-BE49-F238E27FC236}">
                <a16:creationId xmlns:a16="http://schemas.microsoft.com/office/drawing/2014/main" id="{73D091A9-DB57-4334-ABAA-25ACEB227B0D}"/>
              </a:ext>
            </a:extLst>
          </p:cNvPr>
          <p:cNvSpPr>
            <a:spLocks noGrp="1"/>
          </p:cNvSpPr>
          <p:nvPr>
            <p:ph type="title"/>
          </p:nvPr>
        </p:nvSpPr>
        <p:spPr>
          <a:xfrm>
            <a:off x="2090749" y="486784"/>
            <a:ext cx="7781544" cy="859055"/>
          </a:xfrm>
        </p:spPr>
        <p:txBody>
          <a:bodyPr/>
          <a:lstStyle/>
          <a:p>
            <a:r>
              <a:rPr lang="en-US" dirty="0"/>
              <a:t>Home Page of Admin</a:t>
            </a:r>
          </a:p>
        </p:txBody>
      </p:sp>
      <p:pic>
        <p:nvPicPr>
          <p:cNvPr id="6" name="Picture 5"/>
          <p:cNvPicPr/>
          <p:nvPr/>
        </p:nvPicPr>
        <p:blipFill>
          <a:blip r:embed="rId2"/>
          <a:stretch>
            <a:fillRect/>
          </a:stretch>
        </p:blipFill>
        <p:spPr>
          <a:xfrm>
            <a:off x="1702233" y="1629210"/>
            <a:ext cx="7910997" cy="4434706"/>
          </a:xfrm>
          <a:prstGeom prst="rect">
            <a:avLst/>
          </a:prstGeom>
        </p:spPr>
      </p:pic>
    </p:spTree>
    <p:extLst>
      <p:ext uri="{BB962C8B-B14F-4D97-AF65-F5344CB8AC3E}">
        <p14:creationId xmlns:p14="http://schemas.microsoft.com/office/powerpoint/2010/main" val="417091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graphicFrame>
        <p:nvGraphicFramePr>
          <p:cNvPr id="3" name="Table 2">
            <a:extLst>
              <a:ext uri="{FF2B5EF4-FFF2-40B4-BE49-F238E27FC236}">
                <a16:creationId xmlns:a16="http://schemas.microsoft.com/office/drawing/2014/main" id="{2633B554-6D8A-4E6B-968D-DE14B2B69B2A}"/>
              </a:ext>
            </a:extLst>
          </p:cNvPr>
          <p:cNvGraphicFramePr>
            <a:graphicFrameLocks noGrp="1"/>
          </p:cNvGraphicFramePr>
          <p:nvPr>
            <p:extLst>
              <p:ext uri="{D42A27DB-BD31-4B8C-83A1-F6EECF244321}">
                <p14:modId xmlns:p14="http://schemas.microsoft.com/office/powerpoint/2010/main" val="1186456055"/>
              </p:ext>
            </p:extLst>
          </p:nvPr>
        </p:nvGraphicFramePr>
        <p:xfrm>
          <a:off x="1554797" y="1262443"/>
          <a:ext cx="7952885" cy="5577840"/>
        </p:xfrm>
        <a:graphic>
          <a:graphicData uri="http://schemas.openxmlformats.org/drawingml/2006/table">
            <a:tbl>
              <a:tblPr firstRow="1" firstCol="1" bandRow="1">
                <a:tableStyleId>{327F97BB-C833-4FB7-BDE5-3F7075034690}</a:tableStyleId>
              </a:tblPr>
              <a:tblGrid>
                <a:gridCol w="742981">
                  <a:extLst>
                    <a:ext uri="{9D8B030D-6E8A-4147-A177-3AD203B41FA5}">
                      <a16:colId xmlns:a16="http://schemas.microsoft.com/office/drawing/2014/main" val="4019998811"/>
                    </a:ext>
                  </a:extLst>
                </a:gridCol>
                <a:gridCol w="5287586">
                  <a:extLst>
                    <a:ext uri="{9D8B030D-6E8A-4147-A177-3AD203B41FA5}">
                      <a16:colId xmlns:a16="http://schemas.microsoft.com/office/drawing/2014/main" val="1333199273"/>
                    </a:ext>
                  </a:extLst>
                </a:gridCol>
                <a:gridCol w="1922318">
                  <a:extLst>
                    <a:ext uri="{9D8B030D-6E8A-4147-A177-3AD203B41FA5}">
                      <a16:colId xmlns:a16="http://schemas.microsoft.com/office/drawing/2014/main" val="2171893679"/>
                    </a:ext>
                  </a:extLst>
                </a:gridCol>
              </a:tblGrid>
              <a:tr h="0">
                <a:tc>
                  <a:txBody>
                    <a:bodyPr/>
                    <a:lstStyle/>
                    <a:p>
                      <a:pPr marL="0" marR="0">
                        <a:lnSpc>
                          <a:spcPct val="150000"/>
                        </a:lnSpc>
                        <a:spcBef>
                          <a:spcPts val="0"/>
                        </a:spcBef>
                        <a:spcAft>
                          <a:spcPts val="0"/>
                        </a:spcAft>
                      </a:pPr>
                      <a:r>
                        <a:rPr lang="en-US" sz="2800">
                          <a:effectLst/>
                          <a:latin typeface="+mj-lt"/>
                        </a:rPr>
                        <a:t>1</a:t>
                      </a:r>
                      <a:endParaRPr lang="en-US" sz="2400">
                        <a:effectLst/>
                        <a:latin typeface="+mj-lt"/>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w="12700" cap="flat" cmpd="sng" algn="ctr">
                      <a:noFill/>
                      <a:prstDash val="solid"/>
                      <a:miter lim="800000"/>
                    </a:lnR>
                    <a:lnT w="6350" cap="flat" cmpd="sng" algn="ctr">
                      <a:noFill/>
                      <a:prstDash val="solid"/>
                      <a:miter lim="800000"/>
                    </a:lnT>
                    <a:lnB w="19050" cap="flat" cmpd="sng" algn="ctr">
                      <a:noFill/>
                      <a:prstDash val="solid"/>
                      <a:miter lim="800000"/>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2800" b="1" dirty="0" err="1">
                          <a:effectLst/>
                          <a:latin typeface="+mj-lt"/>
                          <a:ea typeface="Calibri" panose="020F0502020204030204" pitchFamily="34" charset="0"/>
                          <a:cs typeface="Times New Roman" panose="02020603050405020304" pitchFamily="18" charset="0"/>
                        </a:rPr>
                        <a:t>Yahye</a:t>
                      </a:r>
                      <a:r>
                        <a:rPr lang="en-US" sz="2800" b="1" dirty="0">
                          <a:effectLst/>
                          <a:latin typeface="+mj-lt"/>
                          <a:ea typeface="Calibri" panose="020F0502020204030204" pitchFamily="34" charset="0"/>
                          <a:cs typeface="Times New Roman" panose="02020603050405020304" pitchFamily="18" charset="0"/>
                        </a:rPr>
                        <a:t> </a:t>
                      </a:r>
                      <a:r>
                        <a:rPr lang="en-US" sz="2800" b="1" dirty="0" err="1">
                          <a:effectLst/>
                          <a:latin typeface="+mj-lt"/>
                          <a:ea typeface="Calibri" panose="020F0502020204030204" pitchFamily="34" charset="0"/>
                          <a:cs typeface="Times New Roman" panose="02020603050405020304" pitchFamily="18" charset="0"/>
                        </a:rPr>
                        <a:t>iise</a:t>
                      </a:r>
                      <a:r>
                        <a:rPr lang="en-US" sz="2800" b="1" dirty="0">
                          <a:effectLst/>
                          <a:latin typeface="+mj-lt"/>
                          <a:ea typeface="Calibri" panose="020F0502020204030204" pitchFamily="34" charset="0"/>
                          <a:cs typeface="Times New Roman" panose="02020603050405020304" pitchFamily="18" charset="0"/>
                        </a:rPr>
                        <a:t> Mohamed</a:t>
                      </a:r>
                      <a:endParaRPr lang="en-US" sz="2800" dirty="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miter lim="800000"/>
                    </a:lnL>
                    <a:lnR>
                      <a:noFill/>
                    </a:lnR>
                    <a:lnT w="6350" cap="flat" cmpd="sng" algn="ctr">
                      <a:noFill/>
                      <a:prstDash val="solid"/>
                      <a:miter lim="800000"/>
                    </a:lnT>
                    <a:lnB w="19050" cap="flat" cmpd="sng" algn="ctr">
                      <a:noFill/>
                      <a:prstDash val="solid"/>
                      <a:miter lim="800000"/>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2800" b="1">
                          <a:effectLst/>
                          <a:latin typeface="+mj-lt"/>
                          <a:ea typeface="Calibri" panose="020F0502020204030204" pitchFamily="34" charset="0"/>
                          <a:cs typeface="Times New Roman" panose="02020603050405020304" pitchFamily="18" charset="0"/>
                        </a:rPr>
                        <a:t>7783</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lnL>
                      <a:noFill/>
                    </a:lnL>
                    <a:lnR w="6350" cap="flat" cmpd="sng" algn="ctr">
                      <a:noFill/>
                      <a:prstDash val="solid"/>
                      <a:miter lim="800000"/>
                    </a:lnR>
                    <a:lnT w="6350" cap="flat" cmpd="sng" algn="ctr">
                      <a:noFill/>
                      <a:prstDash val="solid"/>
                      <a:miter lim="800000"/>
                    </a:lnT>
                    <a:lnB w="190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08062483"/>
                  </a:ext>
                </a:extLst>
              </a:tr>
              <a:tr h="0">
                <a:tc>
                  <a:txBody>
                    <a:bodyPr/>
                    <a:lstStyle/>
                    <a:p>
                      <a:pPr marL="0" marR="0">
                        <a:lnSpc>
                          <a:spcPct val="150000"/>
                        </a:lnSpc>
                        <a:spcBef>
                          <a:spcPts val="0"/>
                        </a:spcBef>
                        <a:spcAft>
                          <a:spcPts val="0"/>
                        </a:spcAft>
                      </a:pPr>
                      <a:r>
                        <a:rPr lang="en-US" sz="2800" dirty="0">
                          <a:effectLst/>
                          <a:latin typeface="+mj-lt"/>
                        </a:rPr>
                        <a:t>2</a:t>
                      </a:r>
                      <a:endParaRPr lang="en-US" sz="2400" dirty="0">
                        <a:effectLst/>
                        <a:latin typeface="+mj-lt"/>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w="12700" cap="flat" cmpd="sng" algn="ctr">
                      <a:noFill/>
                      <a:prstDash val="solid"/>
                      <a:miter lim="800000"/>
                    </a:lnR>
                    <a:lnT w="19050" cap="flat" cmpd="sng" algn="ctr">
                      <a:noFill/>
                      <a:prstDash val="solid"/>
                      <a:miter lim="800000"/>
                    </a:lnT>
                    <a:lnB>
                      <a:noFill/>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2800" b="1">
                          <a:effectLst/>
                          <a:latin typeface="+mj-lt"/>
                          <a:ea typeface="Calibri" panose="020F0502020204030204" pitchFamily="34" charset="0"/>
                          <a:cs typeface="Times New Roman" panose="02020603050405020304" pitchFamily="18" charset="0"/>
                        </a:rPr>
                        <a:t>Abdi salaam Ahmed Mohamed </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miter lim="800000"/>
                    </a:lnL>
                    <a:lnR>
                      <a:noFill/>
                    </a:lnR>
                    <a:lnT w="19050" cap="flat" cmpd="sng" algn="ctr">
                      <a:noFill/>
                      <a:prstDash val="solid"/>
                      <a:miter lim="800000"/>
                    </a:lnT>
                    <a:lnB>
                      <a:noFill/>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2800" b="1">
                          <a:effectLst/>
                          <a:latin typeface="+mj-lt"/>
                          <a:ea typeface="Calibri" panose="020F0502020204030204" pitchFamily="34" charset="0"/>
                          <a:cs typeface="Times New Roman" panose="02020603050405020304" pitchFamily="18" charset="0"/>
                        </a:rPr>
                        <a:t>10489</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lnL>
                      <a:noFill/>
                    </a:lnL>
                    <a:lnR w="6350" cap="flat" cmpd="sng" algn="ctr">
                      <a:noFill/>
                      <a:prstDash val="solid"/>
                      <a:miter lim="800000"/>
                    </a:lnR>
                    <a:lnT w="19050" cap="flat" cmpd="sng" algn="ctr">
                      <a:noFill/>
                      <a:prstDash val="solid"/>
                      <a:miter lim="800000"/>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90704381"/>
                  </a:ext>
                </a:extLst>
              </a:tr>
              <a:tr h="0">
                <a:tc>
                  <a:txBody>
                    <a:bodyPr/>
                    <a:lstStyle/>
                    <a:p>
                      <a:pPr marL="0" marR="0">
                        <a:lnSpc>
                          <a:spcPct val="150000"/>
                        </a:lnSpc>
                        <a:spcBef>
                          <a:spcPts val="0"/>
                        </a:spcBef>
                        <a:spcAft>
                          <a:spcPts val="0"/>
                        </a:spcAft>
                      </a:pPr>
                      <a:r>
                        <a:rPr lang="en-US" sz="2800" dirty="0">
                          <a:effectLst/>
                          <a:latin typeface="+mj-lt"/>
                          <a:ea typeface="Calibri" panose="020F0502020204030204" pitchFamily="34" charset="0"/>
                          <a:cs typeface="Arial" panose="020B0604020202020204" pitchFamily="34" charset="0"/>
                        </a:rPr>
                        <a:t>3</a:t>
                      </a:r>
                      <a:endParaRPr lang="en-US" sz="2400" dirty="0">
                        <a:effectLst/>
                        <a:latin typeface="+mj-lt"/>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w="12700" cap="flat" cmpd="sng" algn="ctr">
                      <a:noFill/>
                      <a:prstDash val="solid"/>
                      <a:miter lim="800000"/>
                    </a:lnR>
                    <a:lnT>
                      <a:noFill/>
                    </a:lnT>
                    <a:lnB>
                      <a:noFill/>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2800" b="1">
                          <a:effectLst/>
                          <a:latin typeface="+mj-lt"/>
                          <a:ea typeface="Calibri" panose="020F0502020204030204" pitchFamily="34" charset="0"/>
                          <a:cs typeface="Times New Roman" panose="02020603050405020304" pitchFamily="18" charset="0"/>
                        </a:rPr>
                        <a:t>Abdullahi Awil Mohamed </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miter lim="800000"/>
                    </a:lnL>
                    <a:lnR>
                      <a:noFill/>
                    </a:lnR>
                    <a:lnT>
                      <a:noFill/>
                    </a:lnT>
                    <a:lnB>
                      <a:noFill/>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2800" b="1">
                          <a:effectLst/>
                          <a:latin typeface="+mj-lt"/>
                          <a:ea typeface="Calibri" panose="020F0502020204030204" pitchFamily="34" charset="0"/>
                          <a:cs typeface="Times New Roman" panose="02020603050405020304" pitchFamily="18" charset="0"/>
                        </a:rPr>
                        <a:t>8511</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lnL>
                      <a:noFill/>
                    </a:lnL>
                    <a:lnR w="6350" cap="flat" cmpd="sng" algn="ctr">
                      <a:noFill/>
                      <a:prstDash val="solid"/>
                      <a:miter lim="800000"/>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145401308"/>
                  </a:ext>
                </a:extLst>
              </a:tr>
              <a:tr h="0">
                <a:tc>
                  <a:txBody>
                    <a:bodyPr/>
                    <a:lstStyle/>
                    <a:p>
                      <a:pPr marL="0" marR="0">
                        <a:lnSpc>
                          <a:spcPct val="150000"/>
                        </a:lnSpc>
                        <a:spcBef>
                          <a:spcPts val="0"/>
                        </a:spcBef>
                        <a:spcAft>
                          <a:spcPts val="0"/>
                        </a:spcAft>
                      </a:pPr>
                      <a:r>
                        <a:rPr lang="en-US" sz="2800" dirty="0">
                          <a:effectLst/>
                          <a:latin typeface="+mj-lt"/>
                          <a:ea typeface="Calibri" panose="020F0502020204030204" pitchFamily="34" charset="0"/>
                          <a:cs typeface="Arial" panose="020B0604020202020204" pitchFamily="34" charset="0"/>
                        </a:rPr>
                        <a:t>4</a:t>
                      </a:r>
                      <a:endParaRPr lang="en-US" sz="2400" dirty="0">
                        <a:effectLst/>
                        <a:latin typeface="+mj-lt"/>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w="12700" cap="flat" cmpd="sng" algn="ctr">
                      <a:noFill/>
                      <a:prstDash val="solid"/>
                      <a:miter lim="800000"/>
                    </a:lnR>
                    <a:lnT>
                      <a:noFill/>
                    </a:lnT>
                    <a:lnB>
                      <a:noFill/>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2800" b="1">
                          <a:effectLst/>
                          <a:latin typeface="+mj-lt"/>
                          <a:ea typeface="Calibri" panose="020F0502020204030204" pitchFamily="34" charset="0"/>
                          <a:cs typeface="Times New Roman" panose="02020603050405020304" pitchFamily="18" charset="0"/>
                        </a:rPr>
                        <a:t>Khaalid nabiil Ali</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miter lim="800000"/>
                    </a:lnL>
                    <a:lnR>
                      <a:noFill/>
                    </a:lnR>
                    <a:lnT>
                      <a:noFill/>
                    </a:lnT>
                    <a:lnB>
                      <a:noFill/>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2800" b="1">
                          <a:effectLst/>
                          <a:latin typeface="+mj-lt"/>
                          <a:ea typeface="Calibri" panose="020F0502020204030204" pitchFamily="34" charset="0"/>
                          <a:cs typeface="Times New Roman" panose="02020603050405020304" pitchFamily="18" charset="0"/>
                        </a:rPr>
                        <a:t>8417</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lnL>
                      <a:noFill/>
                    </a:lnL>
                    <a:lnR w="6350" cap="flat" cmpd="sng" algn="ctr">
                      <a:noFill/>
                      <a:prstDash val="solid"/>
                      <a:miter lim="800000"/>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875085401"/>
                  </a:ext>
                </a:extLst>
              </a:tr>
              <a:tr h="0">
                <a:tc>
                  <a:txBody>
                    <a:bodyPr/>
                    <a:lstStyle/>
                    <a:p>
                      <a:pPr marL="0" marR="0">
                        <a:lnSpc>
                          <a:spcPct val="150000"/>
                        </a:lnSpc>
                        <a:spcBef>
                          <a:spcPts val="0"/>
                        </a:spcBef>
                        <a:spcAft>
                          <a:spcPts val="0"/>
                        </a:spcAft>
                      </a:pPr>
                      <a:r>
                        <a:rPr lang="en-US" sz="2800" dirty="0">
                          <a:effectLst/>
                          <a:latin typeface="+mj-lt"/>
                          <a:ea typeface="Calibri" panose="020F0502020204030204" pitchFamily="34" charset="0"/>
                          <a:cs typeface="Arial" panose="020B0604020202020204" pitchFamily="34" charset="0"/>
                        </a:rPr>
                        <a:t>5</a:t>
                      </a:r>
                      <a:endParaRPr lang="en-US" sz="2400" dirty="0">
                        <a:effectLst/>
                        <a:latin typeface="+mj-lt"/>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w="12700" cap="flat" cmpd="sng" algn="ctr">
                      <a:noFill/>
                      <a:prstDash val="solid"/>
                      <a:miter lim="800000"/>
                    </a:lnR>
                    <a:lnT>
                      <a:noFill/>
                    </a:lnT>
                    <a:lnB>
                      <a:noFill/>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2800" b="1">
                          <a:effectLst/>
                          <a:latin typeface="+mj-lt"/>
                          <a:ea typeface="Calibri" panose="020F0502020204030204" pitchFamily="34" charset="0"/>
                          <a:cs typeface="Times New Roman" panose="02020603050405020304" pitchFamily="18" charset="0"/>
                        </a:rPr>
                        <a:t>Yusuf Guled Mohamed</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miter lim="800000"/>
                    </a:lnL>
                    <a:lnR>
                      <a:noFill/>
                    </a:lnR>
                    <a:lnT>
                      <a:noFill/>
                    </a:lnT>
                    <a:lnB>
                      <a:noFill/>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2800" b="1">
                          <a:effectLst/>
                          <a:latin typeface="+mj-lt"/>
                          <a:ea typeface="Calibri" panose="020F0502020204030204" pitchFamily="34" charset="0"/>
                          <a:cs typeface="Times New Roman" panose="02020603050405020304" pitchFamily="18" charset="0"/>
                        </a:rPr>
                        <a:t>8831</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lnL>
                      <a:noFill/>
                    </a:lnL>
                    <a:lnR w="6350" cap="flat" cmpd="sng" algn="ctr">
                      <a:noFill/>
                      <a:prstDash val="solid"/>
                      <a:miter lim="800000"/>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424086882"/>
                  </a:ext>
                </a:extLst>
              </a:tr>
              <a:tr h="0">
                <a:tc>
                  <a:txBody>
                    <a:bodyPr/>
                    <a:lstStyle/>
                    <a:p>
                      <a:pPr marL="0" marR="0">
                        <a:lnSpc>
                          <a:spcPct val="150000"/>
                        </a:lnSpc>
                        <a:spcBef>
                          <a:spcPts val="0"/>
                        </a:spcBef>
                        <a:spcAft>
                          <a:spcPts val="0"/>
                        </a:spcAft>
                      </a:pPr>
                      <a:r>
                        <a:rPr lang="en-US" sz="2800" dirty="0">
                          <a:effectLst/>
                          <a:latin typeface="+mj-lt"/>
                          <a:ea typeface="Calibri" panose="020F0502020204030204" pitchFamily="34" charset="0"/>
                          <a:cs typeface="Arial" panose="020B0604020202020204" pitchFamily="34" charset="0"/>
                        </a:rPr>
                        <a:t>6</a:t>
                      </a:r>
                      <a:endParaRPr lang="en-US" sz="2400" dirty="0">
                        <a:effectLst/>
                        <a:latin typeface="+mj-lt"/>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w="12700" cap="flat" cmpd="sng" algn="ctr">
                      <a:noFill/>
                      <a:prstDash val="solid"/>
                      <a:miter lim="800000"/>
                    </a:lnR>
                    <a:lnT>
                      <a:noFill/>
                    </a:lnT>
                    <a:lnB>
                      <a:noFill/>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2800" b="1">
                          <a:effectLst/>
                          <a:latin typeface="+mj-lt"/>
                          <a:ea typeface="Calibri" panose="020F0502020204030204" pitchFamily="34" charset="0"/>
                          <a:cs typeface="Times New Roman" panose="02020603050405020304" pitchFamily="18" charset="0"/>
                        </a:rPr>
                        <a:t>Abdullahi Ahmed Hayow  </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miter lim="800000"/>
                    </a:lnL>
                    <a:lnR>
                      <a:noFill/>
                    </a:lnR>
                    <a:lnT>
                      <a:noFill/>
                    </a:lnT>
                    <a:lnB>
                      <a:noFill/>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2800" b="1">
                          <a:effectLst/>
                          <a:latin typeface="+mj-lt"/>
                          <a:ea typeface="Calibri" panose="020F0502020204030204" pitchFamily="34" charset="0"/>
                          <a:cs typeface="Times New Roman" panose="02020603050405020304" pitchFamily="18" charset="0"/>
                        </a:rPr>
                        <a:t>8769</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lnL>
                      <a:noFill/>
                    </a:lnL>
                    <a:lnR w="6350" cap="flat" cmpd="sng" algn="ctr">
                      <a:noFill/>
                      <a:prstDash val="solid"/>
                      <a:miter lim="800000"/>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109436376"/>
                  </a:ext>
                </a:extLst>
              </a:tr>
              <a:tr h="0">
                <a:tc>
                  <a:txBody>
                    <a:bodyPr/>
                    <a:lstStyle/>
                    <a:p>
                      <a:pPr marL="0" marR="0">
                        <a:lnSpc>
                          <a:spcPct val="150000"/>
                        </a:lnSpc>
                        <a:spcBef>
                          <a:spcPts val="0"/>
                        </a:spcBef>
                        <a:spcAft>
                          <a:spcPts val="0"/>
                        </a:spcAft>
                      </a:pPr>
                      <a:r>
                        <a:rPr lang="en-US" sz="2800" dirty="0">
                          <a:effectLst/>
                          <a:latin typeface="+mj-lt"/>
                          <a:ea typeface="Calibri" panose="020F0502020204030204" pitchFamily="34" charset="0"/>
                          <a:cs typeface="Arial" panose="020B0604020202020204" pitchFamily="34" charset="0"/>
                        </a:rPr>
                        <a:t>7</a:t>
                      </a:r>
                      <a:endParaRPr lang="en-US" sz="2400" dirty="0">
                        <a:effectLst/>
                        <a:latin typeface="+mj-lt"/>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w="12700" cap="flat" cmpd="sng" algn="ctr">
                      <a:noFill/>
                      <a:prstDash val="solid"/>
                      <a:miter lim="800000"/>
                    </a:lnR>
                    <a:lnT>
                      <a:noFill/>
                    </a:lnT>
                    <a:lnB w="6350" cap="flat" cmpd="sng" algn="ctr">
                      <a:noFill/>
                      <a:prstDash val="solid"/>
                      <a:miter lim="800000"/>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2800" b="1">
                          <a:effectLst/>
                          <a:latin typeface="+mj-lt"/>
                          <a:ea typeface="Calibri" panose="020F0502020204030204" pitchFamily="34" charset="0"/>
                          <a:cs typeface="Times New Roman" panose="02020603050405020304" pitchFamily="18" charset="0"/>
                        </a:rPr>
                        <a:t>Abdullahi Farah Ali</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miter lim="800000"/>
                    </a:lnL>
                    <a:lnR>
                      <a:noFill/>
                    </a:lnR>
                    <a:lnT>
                      <a:noFill/>
                    </a:lnT>
                    <a:lnB w="6350" cap="flat" cmpd="sng" algn="ctr">
                      <a:noFill/>
                      <a:prstDash val="solid"/>
                      <a:miter lim="800000"/>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2800" b="1">
                          <a:effectLst/>
                          <a:latin typeface="+mj-lt"/>
                          <a:ea typeface="Calibri" panose="020F0502020204030204" pitchFamily="34" charset="0"/>
                          <a:cs typeface="Times New Roman" panose="02020603050405020304" pitchFamily="18" charset="0"/>
                        </a:rPr>
                        <a:t>9112</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lnL>
                      <a:noFill/>
                    </a:lnL>
                    <a:lnR w="6350" cap="flat" cmpd="sng" algn="ctr">
                      <a:noFill/>
                      <a:prstDash val="solid"/>
                      <a:miter lim="800000"/>
                    </a:lnR>
                    <a:lnT>
                      <a:noFill/>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755990438"/>
                  </a:ext>
                </a:extLst>
              </a:tr>
              <a:tr h="0">
                <a:tc>
                  <a:txBody>
                    <a:bodyPr/>
                    <a:lstStyle/>
                    <a:p>
                      <a:pPr marL="0" marR="0">
                        <a:lnSpc>
                          <a:spcPct val="150000"/>
                        </a:lnSpc>
                        <a:spcBef>
                          <a:spcPts val="0"/>
                        </a:spcBef>
                        <a:spcAft>
                          <a:spcPts val="0"/>
                        </a:spcAft>
                      </a:pPr>
                      <a:r>
                        <a:rPr lang="en-US" sz="2400" dirty="0" smtClean="0">
                          <a:effectLst/>
                          <a:latin typeface="+mj-lt"/>
                          <a:ea typeface="Calibri" panose="020F0502020204030204" pitchFamily="34" charset="0"/>
                          <a:cs typeface="Arial" panose="020B0604020202020204" pitchFamily="34" charset="0"/>
                        </a:rPr>
                        <a:t>8</a:t>
                      </a:r>
                      <a:endParaRPr lang="en-US" sz="2400" dirty="0">
                        <a:effectLst/>
                        <a:latin typeface="+mj-lt"/>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w="12700" cap="flat" cmpd="sng" algn="ctr">
                      <a:noFill/>
                      <a:prstDash val="solid"/>
                      <a:miter lim="800000"/>
                    </a:lnR>
                    <a:lnT>
                      <a:noFill/>
                    </a:lnT>
                    <a:lnB w="6350" cap="flat" cmpd="sng" algn="ctr">
                      <a:noFill/>
                      <a:prstDash val="solid"/>
                      <a:miter lim="800000"/>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2800" b="1">
                          <a:effectLst/>
                          <a:latin typeface="+mj-lt"/>
                          <a:ea typeface="Calibri" panose="020F0502020204030204" pitchFamily="34" charset="0"/>
                          <a:cs typeface="Times New Roman" panose="02020603050405020304" pitchFamily="18" charset="0"/>
                        </a:rPr>
                        <a:t>Abdulkadir Mohamed Abdule</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miter lim="800000"/>
                    </a:lnL>
                    <a:lnR>
                      <a:noFill/>
                    </a:lnR>
                    <a:lnT>
                      <a:noFill/>
                    </a:lnT>
                    <a:lnB w="6350" cap="flat" cmpd="sng" algn="ctr">
                      <a:noFill/>
                      <a:prstDash val="solid"/>
                      <a:miter lim="800000"/>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2800" b="1">
                          <a:effectLst/>
                          <a:latin typeface="+mj-lt"/>
                          <a:ea typeface="Calibri" panose="020F0502020204030204" pitchFamily="34" charset="0"/>
                          <a:cs typeface="Times New Roman" panose="02020603050405020304" pitchFamily="18" charset="0"/>
                        </a:rPr>
                        <a:t>8591</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lnL>
                      <a:noFill/>
                    </a:lnL>
                    <a:lnR w="6350" cap="flat" cmpd="sng" algn="ctr">
                      <a:noFill/>
                      <a:prstDash val="solid"/>
                      <a:miter lim="800000"/>
                    </a:lnR>
                    <a:lnT>
                      <a:noFill/>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2410808811"/>
                  </a:ext>
                </a:extLst>
              </a:tr>
              <a:tr h="0">
                <a:tc>
                  <a:txBody>
                    <a:bodyPr/>
                    <a:lstStyle/>
                    <a:p>
                      <a:pPr marL="0" marR="0">
                        <a:lnSpc>
                          <a:spcPct val="150000"/>
                        </a:lnSpc>
                        <a:spcBef>
                          <a:spcPts val="0"/>
                        </a:spcBef>
                        <a:spcAft>
                          <a:spcPts val="0"/>
                        </a:spcAft>
                      </a:pPr>
                      <a:r>
                        <a:rPr lang="en-US" sz="2400" dirty="0" smtClean="0">
                          <a:effectLst/>
                          <a:latin typeface="+mj-lt"/>
                          <a:ea typeface="Calibri" panose="020F0502020204030204" pitchFamily="34" charset="0"/>
                          <a:cs typeface="Arial" panose="020B0604020202020204" pitchFamily="34" charset="0"/>
                        </a:rPr>
                        <a:t>9</a:t>
                      </a:r>
                      <a:endParaRPr lang="en-US" sz="2400" dirty="0">
                        <a:effectLst/>
                        <a:latin typeface="+mj-lt"/>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w="12700" cap="flat" cmpd="sng" algn="ctr">
                      <a:noFill/>
                      <a:prstDash val="solid"/>
                      <a:miter lim="800000"/>
                    </a:lnR>
                    <a:lnT>
                      <a:noFill/>
                    </a:lnT>
                    <a:lnB w="6350" cap="flat" cmpd="sng" algn="ctr">
                      <a:noFill/>
                      <a:prstDash val="solid"/>
                      <a:miter lim="800000"/>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2800" b="1">
                          <a:effectLst/>
                          <a:latin typeface="+mj-lt"/>
                          <a:ea typeface="Calibri" panose="020F0502020204030204" pitchFamily="34" charset="0"/>
                          <a:cs typeface="Times New Roman" panose="02020603050405020304" pitchFamily="18" charset="0"/>
                        </a:rPr>
                        <a:t>Abdirahman Ahmed Alasow</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noFill/>
                      <a:prstDash val="solid"/>
                      <a:miter lim="800000"/>
                    </a:lnL>
                    <a:lnR>
                      <a:noFill/>
                    </a:lnR>
                    <a:lnT>
                      <a:noFill/>
                    </a:lnT>
                    <a:lnB w="6350" cap="flat" cmpd="sng" algn="ctr">
                      <a:noFill/>
                      <a:prstDash val="solid"/>
                      <a:miter lim="800000"/>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2800" b="1" dirty="0">
                          <a:effectLst/>
                          <a:latin typeface="+mj-lt"/>
                          <a:ea typeface="Calibri" panose="020F0502020204030204" pitchFamily="34" charset="0"/>
                          <a:cs typeface="Times New Roman" panose="02020603050405020304" pitchFamily="18" charset="0"/>
                        </a:rPr>
                        <a:t>8965</a:t>
                      </a:r>
                      <a:endParaRPr lang="en-US" sz="2800" dirty="0">
                        <a:effectLst/>
                        <a:latin typeface="+mj-lt"/>
                        <a:ea typeface="Times New Roman" panose="02020603050405020304" pitchFamily="18" charset="0"/>
                        <a:cs typeface="Times New Roman" panose="02020603050405020304" pitchFamily="18" charset="0"/>
                      </a:endParaRPr>
                    </a:p>
                  </a:txBody>
                  <a:tcPr marL="68580" marR="68580" marT="0" marB="0">
                    <a:lnL>
                      <a:noFill/>
                    </a:lnL>
                    <a:lnR w="6350" cap="flat" cmpd="sng" algn="ctr">
                      <a:noFill/>
                      <a:prstDash val="solid"/>
                      <a:miter lim="800000"/>
                    </a:lnR>
                    <a:lnT>
                      <a:noFill/>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343969982"/>
                  </a:ext>
                </a:extLst>
              </a:tr>
            </a:tbl>
          </a:graphicData>
        </a:graphic>
      </p:graphicFrame>
      <p:sp>
        <p:nvSpPr>
          <p:cNvPr id="10" name="TextBox 9">
            <a:extLst>
              <a:ext uri="{FF2B5EF4-FFF2-40B4-BE49-F238E27FC236}">
                <a16:creationId xmlns:a16="http://schemas.microsoft.com/office/drawing/2014/main" id="{05EF5BAF-79FD-4E5B-8A24-105C69BC8AEC}"/>
              </a:ext>
            </a:extLst>
          </p:cNvPr>
          <p:cNvSpPr txBox="1"/>
          <p:nvPr/>
        </p:nvSpPr>
        <p:spPr>
          <a:xfrm>
            <a:off x="1679488" y="677668"/>
            <a:ext cx="7464511" cy="584775"/>
          </a:xfrm>
          <a:prstGeom prst="rect">
            <a:avLst/>
          </a:prstGeom>
          <a:noFill/>
        </p:spPr>
        <p:txBody>
          <a:bodyPr wrap="square" rtlCol="0">
            <a:spAutoFit/>
          </a:bodyPr>
          <a:lstStyle/>
          <a:p>
            <a:r>
              <a:rPr lang="en-US" sz="3200" b="1" dirty="0">
                <a:solidFill>
                  <a:schemeClr val="bg1"/>
                </a:solidFill>
                <a:latin typeface="Georgia" pitchFamily="18" charset="0"/>
              </a:rPr>
              <a:t>NAME(S) OF STUDENTS AND ID </a:t>
            </a:r>
            <a:endParaRPr lang="en-US" sz="3200" dirty="0">
              <a:solidFill>
                <a:schemeClr val="bg1"/>
              </a:solidFill>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A122EE-0712-440E-9643-0A7D9875D431}"/>
              </a:ext>
            </a:extLst>
          </p:cNvPr>
          <p:cNvSpPr>
            <a:spLocks noGrp="1"/>
          </p:cNvSpPr>
          <p:nvPr>
            <p:ph type="body" idx="1"/>
          </p:nvPr>
        </p:nvSpPr>
        <p:spPr>
          <a:xfrm>
            <a:off x="735030" y="1242508"/>
            <a:ext cx="11119895" cy="5524052"/>
          </a:xfrm>
        </p:spPr>
        <p:txBody>
          <a:bodyPr>
            <a:noAutofit/>
          </a:bodyPr>
          <a:lstStyle/>
          <a:p>
            <a:pPr algn="ctr"/>
            <a:r>
              <a:rPr lang="en-US" sz="1800" b="1" dirty="0">
                <a:solidFill>
                  <a:schemeClr val="bg1"/>
                </a:solidFill>
                <a:latin typeface="Times New Roman" panose="02020603050405020304" pitchFamily="18" charset="0"/>
                <a:cs typeface="Times New Roman" panose="02020603050405020304" pitchFamily="18" charset="0"/>
              </a:rPr>
              <a:t>Conclusion</a:t>
            </a:r>
          </a:p>
          <a:p>
            <a:r>
              <a:rPr lang="en-US"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1.Achievements:</a:t>
            </a:r>
          </a:p>
          <a:p>
            <a:pPr algn="just">
              <a:lnSpc>
                <a:spcPct val="150000"/>
              </a:lnSpc>
            </a:pPr>
            <a:r>
              <a:rPr lang="en-GB" sz="1800" dirty="0">
                <a:solidFill>
                  <a:schemeClr val="bg1"/>
                </a:solidFill>
                <a:latin typeface="Times New Roman" panose="02020603050405020304" pitchFamily="18" charset="0"/>
                <a:cs typeface="Times New Roman" panose="02020603050405020304" pitchFamily="18" charset="0"/>
              </a:rPr>
              <a:t>Every project has some strengths and weaknesses; so, we would like to identify some of the strengths and good features that student record management system will provide to the users. This system is very friendly system and it has a good interface that can be usable by every person who is computer literate. Moreover, if the user make a mistake it generate an error message that easily understandable by the user and it gives you the necessary utilities in you project, and other tools that you may need while you are working with the project. Our system has a capability to work 24hrs with addition and provides sufficiency and effective work and has equivalent storage. </a:t>
            </a:r>
            <a:endParaRPr lang="en-US" sz="1800" dirty="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C688888-E1D6-425D-959C-551A8B6546A4}"/>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4" name="Title 3">
            <a:extLst>
              <a:ext uri="{FF2B5EF4-FFF2-40B4-BE49-F238E27FC236}">
                <a16:creationId xmlns:a16="http://schemas.microsoft.com/office/drawing/2014/main" id="{D4607ED8-D4CB-477C-8DAB-F02489B24C75}"/>
              </a:ext>
            </a:extLst>
          </p:cNvPr>
          <p:cNvSpPr>
            <a:spLocks noGrp="1"/>
          </p:cNvSpPr>
          <p:nvPr>
            <p:ph type="title"/>
          </p:nvPr>
        </p:nvSpPr>
        <p:spPr>
          <a:xfrm>
            <a:off x="86060" y="177800"/>
            <a:ext cx="11768866" cy="806824"/>
          </a:xfrm>
        </p:spPr>
        <p:txBody>
          <a:bodyPr>
            <a:normAutofit fontScale="90000"/>
          </a:bodyPr>
          <a:lstStyle/>
          <a:p>
            <a:pPr algn="ctr"/>
            <a:r>
              <a:rPr lang="en-US" sz="4800" dirty="0"/>
              <a:t>Chapter VI- Conclusion &amp; Recommendation</a:t>
            </a:r>
          </a:p>
        </p:txBody>
      </p:sp>
    </p:spTree>
    <p:extLst>
      <p:ext uri="{BB962C8B-B14F-4D97-AF65-F5344CB8AC3E}">
        <p14:creationId xmlns:p14="http://schemas.microsoft.com/office/powerpoint/2010/main" val="3473597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8C959E-F43C-436A-8A74-4D0A803D6B53}"/>
              </a:ext>
            </a:extLst>
          </p:cNvPr>
          <p:cNvSpPr>
            <a:spLocks noGrp="1"/>
          </p:cNvSpPr>
          <p:nvPr>
            <p:ph type="body" idx="1"/>
          </p:nvPr>
        </p:nvSpPr>
        <p:spPr>
          <a:xfrm>
            <a:off x="831850" y="1087655"/>
            <a:ext cx="10826750" cy="5227420"/>
          </a:xfrm>
        </p:spPr>
        <p:txBody>
          <a:bodyPr/>
          <a:lstStyle/>
          <a:p>
            <a:pPr>
              <a:lnSpc>
                <a:spcPct val="150000"/>
              </a:lnSpc>
            </a:pPr>
            <a:r>
              <a:rPr lang="en-US" sz="2400" b="1" dirty="0">
                <a:solidFill>
                  <a:schemeClr val="bg1"/>
                </a:solidFill>
                <a:effectLst/>
                <a:latin typeface="Times New Roman" panose="02020603050405020304" pitchFamily="18" charset="0"/>
                <a:ea typeface="Calibri" panose="020F0502020204030204" pitchFamily="34" charset="0"/>
              </a:rPr>
              <a:t>2</a:t>
            </a:r>
            <a:r>
              <a:rPr lang="en-US" sz="2800" b="1" dirty="0">
                <a:solidFill>
                  <a:schemeClr val="bg1"/>
                </a:solidFill>
                <a:effectLst/>
                <a:latin typeface="Times New Roman" panose="02020603050405020304" pitchFamily="18" charset="0"/>
                <a:ea typeface="Calibri" panose="020F0502020204030204" pitchFamily="34" charset="0"/>
              </a:rPr>
              <a:t>.Limitations</a:t>
            </a:r>
          </a:p>
          <a:p>
            <a:pPr algn="just">
              <a:lnSpc>
                <a:spcPct val="150000"/>
              </a:lnSpc>
            </a:pPr>
            <a:r>
              <a:rPr lang="en-GB" sz="1800" dirty="0">
                <a:solidFill>
                  <a:schemeClr val="bg1"/>
                </a:solidFill>
                <a:latin typeface="Times New Roman" panose="02020603050405020304" pitchFamily="18" charset="0"/>
                <a:cs typeface="Times New Roman" panose="02020603050405020304" pitchFamily="18" charset="0"/>
              </a:rPr>
              <a:t>On the other hand, every project has its own Limitations, so, In this project, the only problems that you might face is alerting messages that appear whenever you misuse to the system, and if you are not familiar with this system you might find it difficult to manage it, please don't confuse, just read carefully what the message is carrying out and then click on the appropriate button. This system may only get problem towards the restriction format when using admin and user. </a:t>
            </a:r>
            <a:endParaRPr lang="en-US" sz="1800"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endParaRPr>
          </a:p>
        </p:txBody>
      </p:sp>
      <p:sp>
        <p:nvSpPr>
          <p:cNvPr id="3" name="Slide Number Placeholder 2">
            <a:extLst>
              <a:ext uri="{FF2B5EF4-FFF2-40B4-BE49-F238E27FC236}">
                <a16:creationId xmlns:a16="http://schemas.microsoft.com/office/drawing/2014/main" id="{25B5F654-832A-45F1-8077-D267329F9EBB}"/>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4" name="Title 3">
            <a:extLst>
              <a:ext uri="{FF2B5EF4-FFF2-40B4-BE49-F238E27FC236}">
                <a16:creationId xmlns:a16="http://schemas.microsoft.com/office/drawing/2014/main" id="{3DE574FB-280A-4BF0-9020-469D1DAA21AD}"/>
              </a:ext>
            </a:extLst>
          </p:cNvPr>
          <p:cNvSpPr>
            <a:spLocks noGrp="1"/>
          </p:cNvSpPr>
          <p:nvPr>
            <p:ph type="title"/>
          </p:nvPr>
        </p:nvSpPr>
        <p:spPr>
          <a:xfrm>
            <a:off x="1993930" y="228600"/>
            <a:ext cx="7781544" cy="859055"/>
          </a:xfrm>
        </p:spPr>
        <p:txBody>
          <a:bodyPr/>
          <a:lstStyle/>
          <a:p>
            <a:r>
              <a:rPr lang="en-US" dirty="0"/>
              <a:t>Continue…</a:t>
            </a:r>
          </a:p>
        </p:txBody>
      </p:sp>
    </p:spTree>
    <p:extLst>
      <p:ext uri="{BB962C8B-B14F-4D97-AF65-F5344CB8AC3E}">
        <p14:creationId xmlns:p14="http://schemas.microsoft.com/office/powerpoint/2010/main" val="356065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3E7686-879B-49B7-8B74-E2356A5243AE}"/>
              </a:ext>
            </a:extLst>
          </p:cNvPr>
          <p:cNvSpPr>
            <a:spLocks noGrp="1"/>
          </p:cNvSpPr>
          <p:nvPr>
            <p:ph type="body" idx="1"/>
          </p:nvPr>
        </p:nvSpPr>
        <p:spPr>
          <a:xfrm>
            <a:off x="533401" y="1140329"/>
            <a:ext cx="11386072" cy="5357308"/>
          </a:xfrm>
        </p:spPr>
        <p:txBody>
          <a:bodyPr>
            <a:normAutofit/>
          </a:bodyPr>
          <a:lstStyle/>
          <a:p>
            <a:r>
              <a:rPr lang="en-US" sz="3200" b="1" dirty="0">
                <a:solidFill>
                  <a:schemeClr val="bg1"/>
                </a:solidFill>
              </a:rPr>
              <a:t>3.Future enhancement:</a:t>
            </a:r>
          </a:p>
          <a:p>
            <a:pPr algn="just">
              <a:lnSpc>
                <a:spcPct val="150000"/>
              </a:lnSpc>
            </a:pPr>
            <a:r>
              <a:rPr lang="en-GB" sz="1800" dirty="0">
                <a:solidFill>
                  <a:schemeClr val="bg1"/>
                </a:solidFill>
                <a:latin typeface="Times New Roman" panose="02020603050405020304" pitchFamily="18" charset="0"/>
                <a:cs typeface="Times New Roman" panose="02020603050405020304" pitchFamily="18" charset="0"/>
              </a:rPr>
              <a:t>This project was developed by using different types of software, so, If some one tries to develop this project ,or enhance some of its functionalities and features , he/she should be able to know how to use PHP,MYSQL </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42697E9-64C0-48DD-A887-3697283C1DC8}"/>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4" name="Title 3">
            <a:extLst>
              <a:ext uri="{FF2B5EF4-FFF2-40B4-BE49-F238E27FC236}">
                <a16:creationId xmlns:a16="http://schemas.microsoft.com/office/drawing/2014/main" id="{4211EB88-E172-4E4B-BC80-D6C54786BA7D}"/>
              </a:ext>
            </a:extLst>
          </p:cNvPr>
          <p:cNvSpPr>
            <a:spLocks noGrp="1"/>
          </p:cNvSpPr>
          <p:nvPr>
            <p:ph type="title"/>
          </p:nvPr>
        </p:nvSpPr>
        <p:spPr>
          <a:xfrm>
            <a:off x="1531351" y="196327"/>
            <a:ext cx="7781544" cy="859055"/>
          </a:xfrm>
        </p:spPr>
        <p:txBody>
          <a:bodyPr/>
          <a:lstStyle/>
          <a:p>
            <a:r>
              <a:rPr lang="en-US" dirty="0"/>
              <a:t>Continue…</a:t>
            </a:r>
          </a:p>
        </p:txBody>
      </p:sp>
    </p:spTree>
    <p:extLst>
      <p:ext uri="{BB962C8B-B14F-4D97-AF65-F5344CB8AC3E}">
        <p14:creationId xmlns:p14="http://schemas.microsoft.com/office/powerpoint/2010/main" val="2001554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13CD-87C5-4DA9-B4B4-1C2EDB440159}"/>
              </a:ext>
            </a:extLst>
          </p:cNvPr>
          <p:cNvSpPr>
            <a:spLocks noGrp="1"/>
          </p:cNvSpPr>
          <p:nvPr>
            <p:ph type="ctrTitle"/>
          </p:nvPr>
        </p:nvSpPr>
        <p:spPr>
          <a:xfrm>
            <a:off x="3582367" y="571499"/>
            <a:ext cx="4948569" cy="822261"/>
          </a:xfrm>
        </p:spPr>
        <p:txBody>
          <a:bodyPr/>
          <a:lstStyle/>
          <a:p>
            <a:pPr marL="0" marR="0">
              <a:lnSpc>
                <a:spcPct val="150000"/>
              </a:lnSpc>
              <a:spcBef>
                <a:spcPts val="0"/>
              </a:spcBef>
              <a:spcAft>
                <a:spcPts val="1000"/>
              </a:spcAft>
            </a:pPr>
            <a:r>
              <a:rPr lang="en-US" sz="5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REFERENCE </a:t>
            </a:r>
            <a:endParaRPr lang="en-US" sz="5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7BCC8CAD-B1F2-4F60-8409-A76C28209712}"/>
              </a:ext>
            </a:extLst>
          </p:cNvPr>
          <p:cNvSpPr txBox="1"/>
          <p:nvPr/>
        </p:nvSpPr>
        <p:spPr>
          <a:xfrm>
            <a:off x="1839191" y="1497669"/>
            <a:ext cx="9767455" cy="5078313"/>
          </a:xfrm>
          <a:prstGeom prst="rect">
            <a:avLst/>
          </a:prstGeom>
          <a:noFill/>
        </p:spPr>
        <p:txBody>
          <a:bodyPr wrap="square" rtlCol="0">
            <a:spAutoFit/>
          </a:bodyPr>
          <a:lstStyle/>
          <a:p>
            <a:pPr algn="just">
              <a:lnSpc>
                <a:spcPct val="150000"/>
              </a:lnSpc>
            </a:pPr>
            <a:r>
              <a:rPr lang="en-GB" dirty="0" smtClean="0">
                <a:solidFill>
                  <a:schemeClr val="bg1"/>
                </a:solidFill>
                <a:latin typeface="Times New Roman" panose="02020603050405020304" pitchFamily="18" charset="0"/>
                <a:cs typeface="Times New Roman" panose="02020603050405020304" pitchFamily="18" charset="0"/>
              </a:rPr>
              <a:t>1. </a:t>
            </a:r>
            <a:r>
              <a:rPr lang="en-GB" dirty="0" err="1" smtClean="0">
                <a:solidFill>
                  <a:schemeClr val="bg1"/>
                </a:solidFill>
                <a:latin typeface="Times New Roman" panose="02020603050405020304" pitchFamily="18" charset="0"/>
                <a:cs typeface="Times New Roman" panose="02020603050405020304" pitchFamily="18" charset="0"/>
              </a:rPr>
              <a:t>Basse</a:t>
            </a:r>
            <a:r>
              <a:rPr lang="en-GB" dirty="0">
                <a:solidFill>
                  <a:schemeClr val="bg1"/>
                </a:solidFill>
                <a:latin typeface="Times New Roman" panose="02020603050405020304" pitchFamily="18" charset="0"/>
                <a:cs typeface="Times New Roman" panose="02020603050405020304" pitchFamily="18" charset="0"/>
              </a:rPr>
              <a:t>, S., </a:t>
            </a:r>
            <a:r>
              <a:rPr lang="en-GB" dirty="0" err="1">
                <a:solidFill>
                  <a:schemeClr val="bg1"/>
                </a:solidFill>
                <a:latin typeface="Times New Roman" panose="02020603050405020304" pitchFamily="18" charset="0"/>
                <a:cs typeface="Times New Roman" panose="02020603050405020304" pitchFamily="18" charset="0"/>
              </a:rPr>
              <a:t>Okodoko</a:t>
            </a:r>
            <a:r>
              <a:rPr lang="en-GB" dirty="0">
                <a:solidFill>
                  <a:schemeClr val="bg1"/>
                </a:solidFill>
                <a:latin typeface="Times New Roman" panose="02020603050405020304" pitchFamily="18" charset="0"/>
                <a:cs typeface="Times New Roman" panose="02020603050405020304" pitchFamily="18" charset="0"/>
              </a:rPr>
              <a:t>, D., &amp; </a:t>
            </a:r>
            <a:r>
              <a:rPr lang="en-GB" dirty="0" err="1">
                <a:solidFill>
                  <a:schemeClr val="bg1"/>
                </a:solidFill>
                <a:latin typeface="Times New Roman" panose="02020603050405020304" pitchFamily="18" charset="0"/>
                <a:cs typeface="Times New Roman" panose="02020603050405020304" pitchFamily="18" charset="0"/>
              </a:rPr>
              <a:t>Akpanumo</a:t>
            </a:r>
            <a:r>
              <a:rPr lang="en-GB" dirty="0">
                <a:solidFill>
                  <a:schemeClr val="bg1"/>
                </a:solidFill>
                <a:latin typeface="Times New Roman" panose="02020603050405020304" pitchFamily="18" charset="0"/>
                <a:cs typeface="Times New Roman" panose="02020603050405020304" pitchFamily="18" charset="0"/>
              </a:rPr>
              <a:t>, U. (2009). African Research Review. Information Communication Technologies in the Management of Education for Sustainable Development in Africa,3, 414-428.</a:t>
            </a: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GB" dirty="0" smtClean="0">
                <a:solidFill>
                  <a:schemeClr val="bg1"/>
                </a:solidFill>
                <a:latin typeface="Times New Roman" panose="02020603050405020304" pitchFamily="18" charset="0"/>
                <a:cs typeface="Times New Roman" panose="02020603050405020304" pitchFamily="18" charset="0"/>
              </a:rPr>
              <a:t>2. </a:t>
            </a:r>
            <a:r>
              <a:rPr lang="en-GB" dirty="0" err="1" smtClean="0">
                <a:solidFill>
                  <a:schemeClr val="bg1"/>
                </a:solidFill>
                <a:latin typeface="Times New Roman" panose="02020603050405020304" pitchFamily="18" charset="0"/>
                <a:cs typeface="Times New Roman" panose="02020603050405020304" pitchFamily="18" charset="0"/>
              </a:rPr>
              <a:t>Bunoti</a:t>
            </a:r>
            <a:r>
              <a:rPr lang="en-GB" dirty="0">
                <a:solidFill>
                  <a:schemeClr val="bg1"/>
                </a:solidFill>
                <a:latin typeface="Times New Roman" panose="02020603050405020304" pitchFamily="18" charset="0"/>
                <a:cs typeface="Times New Roman" panose="02020603050405020304" pitchFamily="18" charset="0"/>
              </a:rPr>
              <a:t>, S. (2004). The quality of higher education in developing countries needs professional support </a:t>
            </a: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GB" dirty="0" smtClean="0">
                <a:solidFill>
                  <a:schemeClr val="bg1"/>
                </a:solidFill>
                <a:latin typeface="Times New Roman" panose="02020603050405020304" pitchFamily="18" charset="0"/>
                <a:cs typeface="Times New Roman" panose="02020603050405020304" pitchFamily="18" charset="0"/>
              </a:rPr>
              <a:t>3. C.R</a:t>
            </a:r>
            <a:r>
              <a:rPr lang="en-GB" dirty="0">
                <a:solidFill>
                  <a:schemeClr val="bg1"/>
                </a:solidFill>
                <a:latin typeface="Times New Roman" panose="02020603050405020304" pitchFamily="18" charset="0"/>
                <a:cs typeface="Times New Roman" panose="02020603050405020304" pitchFamily="18" charset="0"/>
              </a:rPr>
              <a:t>, Kothari. (2004). Research methodology methods and techniques. (Second ed., p. 100). India: NEW AGE INTERNATIONAL (P). DOI: www.newagepublishers.com</a:t>
            </a: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GB" dirty="0">
                <a:solidFill>
                  <a:schemeClr val="bg1"/>
                </a:solidFill>
                <a:latin typeface="Times New Roman" panose="02020603050405020304" pitchFamily="18" charset="0"/>
                <a:cs typeface="Times New Roman" panose="02020603050405020304" pitchFamily="18" charset="0"/>
              </a:rPr>
              <a:t>4</a:t>
            </a:r>
            <a:r>
              <a:rPr lang="en-GB" dirty="0" smtClean="0">
                <a:solidFill>
                  <a:schemeClr val="bg1"/>
                </a:solidFill>
                <a:latin typeface="Times New Roman" panose="02020603050405020304" pitchFamily="18" charset="0"/>
                <a:cs typeface="Times New Roman" panose="02020603050405020304" pitchFamily="18" charset="0"/>
              </a:rPr>
              <a:t>. </a:t>
            </a:r>
            <a:r>
              <a:rPr lang="en-GB" dirty="0" err="1" smtClean="0">
                <a:solidFill>
                  <a:schemeClr val="bg1"/>
                </a:solidFill>
                <a:latin typeface="Times New Roman" panose="02020603050405020304" pitchFamily="18" charset="0"/>
                <a:cs typeface="Times New Roman" panose="02020603050405020304" pitchFamily="18" charset="0"/>
              </a:rPr>
              <a:t>Carcary</a:t>
            </a:r>
            <a:r>
              <a:rPr lang="en-GB" dirty="0" smtClean="0">
                <a:solidFill>
                  <a:schemeClr val="bg1"/>
                </a:solidFill>
                <a:latin typeface="Times New Roman" panose="02020603050405020304" pitchFamily="18" charset="0"/>
                <a:cs typeface="Times New Roman" panose="02020603050405020304" pitchFamily="18" charset="0"/>
              </a:rPr>
              <a:t> </a:t>
            </a:r>
            <a:r>
              <a:rPr lang="en-GB" dirty="0">
                <a:solidFill>
                  <a:schemeClr val="bg1"/>
                </a:solidFill>
                <a:latin typeface="Times New Roman" panose="02020603050405020304" pitchFamily="18" charset="0"/>
                <a:cs typeface="Times New Roman" panose="02020603050405020304" pitchFamily="18" charset="0"/>
              </a:rPr>
              <a:t>M, Long G and </a:t>
            </a:r>
            <a:r>
              <a:rPr lang="en-GB" dirty="0" err="1">
                <a:solidFill>
                  <a:schemeClr val="bg1"/>
                </a:solidFill>
                <a:latin typeface="Times New Roman" panose="02020603050405020304" pitchFamily="18" charset="0"/>
                <a:cs typeface="Times New Roman" panose="02020603050405020304" pitchFamily="18" charset="0"/>
              </a:rPr>
              <a:t>Remenyi</a:t>
            </a:r>
            <a:r>
              <a:rPr lang="en-GB" dirty="0">
                <a:solidFill>
                  <a:schemeClr val="bg1"/>
                </a:solidFill>
                <a:latin typeface="Times New Roman" panose="02020603050405020304" pitchFamily="18" charset="0"/>
                <a:cs typeface="Times New Roman" panose="02020603050405020304" pitchFamily="18" charset="0"/>
              </a:rPr>
              <a:t> D (2007) “The Implementation of a New Student Management Information System (MIS) at an Irish Institute of Technology – An Ex Post Evaluation of its Success” The Electronic Journal Information Systems Evaluation Volume 10 Issue 1, pp 31 - 44, available online at www.ejise.com</a:t>
            </a: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GB" dirty="0">
                <a:solidFill>
                  <a:schemeClr val="bg1"/>
                </a:solidFill>
                <a:latin typeface="Times New Roman" panose="02020603050405020304" pitchFamily="18" charset="0"/>
                <a:cs typeface="Times New Roman" panose="02020603050405020304" pitchFamily="18" charset="0"/>
              </a:rPr>
              <a:t>5</a:t>
            </a:r>
            <a:r>
              <a:rPr lang="en-GB" dirty="0" smtClean="0">
                <a:solidFill>
                  <a:schemeClr val="bg1"/>
                </a:solidFill>
                <a:latin typeface="Times New Roman" panose="02020603050405020304" pitchFamily="18" charset="0"/>
                <a:cs typeface="Times New Roman" panose="02020603050405020304" pitchFamily="18" charset="0"/>
              </a:rPr>
              <a:t>. </a:t>
            </a:r>
            <a:r>
              <a:rPr lang="en-GB" dirty="0" err="1">
                <a:solidFill>
                  <a:schemeClr val="bg1"/>
                </a:solidFill>
                <a:latin typeface="Times New Roman" panose="02020603050405020304" pitchFamily="18" charset="0"/>
                <a:cs typeface="Times New Roman" panose="02020603050405020304" pitchFamily="18" charset="0"/>
              </a:rPr>
              <a:t>Chifwep</a:t>
            </a:r>
            <a:r>
              <a:rPr lang="en-GB" dirty="0">
                <a:solidFill>
                  <a:schemeClr val="bg1"/>
                </a:solidFill>
                <a:latin typeface="Times New Roman" panose="02020603050405020304" pitchFamily="18" charset="0"/>
                <a:cs typeface="Times New Roman" panose="02020603050405020304" pitchFamily="18" charset="0"/>
              </a:rPr>
              <a:t>, V. (1995).Managing records at school level. National Education Statistical Information Systems</a:t>
            </a:r>
            <a:r>
              <a:rPr lang="en-GB"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646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480954" y="2064258"/>
            <a:ext cx="7180117" cy="2729484"/>
          </a:xfrm>
        </p:spPr>
        <p:txBody>
          <a:bodyPr/>
          <a:lstStyle/>
          <a:p>
            <a:r>
              <a:rPr lang="en-US" sz="19900" dirty="0">
                <a:latin typeface="Times New Roman" panose="02020603050405020304" pitchFamily="18" charset="0"/>
                <a:cs typeface="Times New Roman" panose="02020603050405020304" pitchFamily="18" charset="0"/>
              </a:rPr>
              <a:t>END</a:t>
            </a:r>
            <a:endParaRPr lang="en-GB" sz="19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1569858" y="340823"/>
            <a:ext cx="7781544" cy="1565636"/>
          </a:xfrm>
        </p:spPr>
        <p:txBody>
          <a:bodyPr>
            <a:normAutofit fontScale="90000"/>
          </a:bodyPr>
          <a:lstStyle/>
          <a:p>
            <a:pPr algn="ctr"/>
            <a:r>
              <a:rPr lang="en-US" sz="5400" b="1" dirty="0">
                <a:latin typeface="Georgia" pitchFamily="18" charset="0"/>
              </a:rPr>
              <a:t>CHAPTER ONE</a:t>
            </a:r>
            <a:br>
              <a:rPr lang="en-US" sz="5400" b="1" dirty="0">
                <a:latin typeface="Georgia" pitchFamily="18" charset="0"/>
              </a:rPr>
            </a:br>
            <a:r>
              <a:rPr lang="en-US" sz="5400" b="1" dirty="0">
                <a:latin typeface="Georgia" pitchFamily="18" charset="0"/>
              </a:rPr>
              <a:t>INTRODUCTION</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2203450" y="2389908"/>
            <a:ext cx="6803136" cy="2909455"/>
          </a:xfrm>
        </p:spPr>
        <p:txBody>
          <a:bodyPr>
            <a:normAutofit/>
          </a:bodyPr>
          <a:lstStyle/>
          <a:p>
            <a:pPr eaLnBrk="1" hangingPunct="1">
              <a:buFont typeface="Wingdings" panose="05000000000000000000" pitchFamily="2" charset="2"/>
              <a:buChar char="v"/>
              <a:defRPr/>
            </a:pPr>
            <a:r>
              <a:rPr lang="en-US" sz="4400" dirty="0">
                <a:solidFill>
                  <a:schemeClr val="bg1"/>
                </a:solidFill>
                <a:latin typeface="+mj-lt"/>
              </a:rPr>
              <a:t>Background Of Study</a:t>
            </a:r>
          </a:p>
          <a:p>
            <a:pPr eaLnBrk="1" hangingPunct="1">
              <a:buFont typeface="Wingdings" panose="05000000000000000000" pitchFamily="2" charset="2"/>
              <a:buChar char="v"/>
              <a:defRPr/>
            </a:pPr>
            <a:r>
              <a:rPr lang="en-US" sz="4400" dirty="0">
                <a:solidFill>
                  <a:schemeClr val="bg1"/>
                </a:solidFill>
                <a:latin typeface="+mj-lt"/>
              </a:rPr>
              <a:t>Problem Statement</a:t>
            </a:r>
          </a:p>
          <a:p>
            <a:pPr eaLnBrk="1" hangingPunct="1">
              <a:buFont typeface="Wingdings" panose="05000000000000000000" pitchFamily="2" charset="2"/>
              <a:buChar char="v"/>
              <a:defRPr/>
            </a:pPr>
            <a:r>
              <a:rPr lang="en-US" sz="4400" dirty="0">
                <a:solidFill>
                  <a:schemeClr val="bg1"/>
                </a:solidFill>
                <a:latin typeface="+mj-lt"/>
              </a:rPr>
              <a:t>Research Question</a:t>
            </a:r>
          </a:p>
          <a:p>
            <a:pPr eaLnBrk="1" hangingPunct="1">
              <a:buFont typeface="Wingdings" panose="05000000000000000000" pitchFamily="2" charset="2"/>
              <a:buChar char="v"/>
              <a:defRPr/>
            </a:pPr>
            <a:r>
              <a:rPr lang="en-US" sz="4400" dirty="0">
                <a:solidFill>
                  <a:schemeClr val="bg1"/>
                </a:solidFill>
                <a:latin typeface="+mj-lt"/>
              </a:rPr>
              <a:t>Scope Of Project</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977900" y="603841"/>
            <a:ext cx="11214100" cy="646331"/>
          </a:xfrm>
        </p:spPr>
        <p:txBody>
          <a:bodyPr/>
          <a:lstStyle/>
          <a:p>
            <a:r>
              <a:rPr lang="en-US" sz="4000" b="1" dirty="0">
                <a:effectLst/>
                <a:latin typeface="Times New Roman" panose="02020603050405020304" pitchFamily="18" charset="0"/>
                <a:ea typeface="Calibri" panose="020F0502020204030204" pitchFamily="34" charset="0"/>
              </a:rPr>
              <a:t>BACKGROUND OF STUDY </a:t>
            </a:r>
            <a:endParaRPr lang="en-US" sz="6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9894455" cy="4889715"/>
          </a:xfrm>
        </p:spPr>
        <p:txBody>
          <a:bodyPr/>
          <a:lstStyle/>
          <a:p>
            <a:pPr algn="just">
              <a:lnSpc>
                <a:spcPct val="150000"/>
              </a:lnSpc>
            </a:pPr>
            <a:r>
              <a:rPr lang="en-GB" sz="1800" dirty="0">
                <a:latin typeface="Times New Roman" panose="02020603050405020304" pitchFamily="18" charset="0"/>
                <a:cs typeface="Times New Roman" panose="02020603050405020304" pitchFamily="18" charset="0"/>
              </a:rPr>
              <a:t>The background of student record management systems can be traced back to the emergence of computer technology and the need for educational institutions to streamline their administrative processes. In the past, student records were primarily maintained on paper, which made it difficult to organize and retrieve information quickly. With the advent of computers and databases, schools began to explore digital solutions to manage student data more effectively.</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Early versions of student record management systems were simple and focused on basic functionalities like storing student names, addresses, and grades. However, as technology advanced, these systems evolved to include more comprehensive features and capabilities. Today, modern student record management systems are sophisticated software applications that integrate various modules and functionalities to support multiple aspects of student administration</a:t>
            </a:r>
            <a:endParaRPr lang="en-US"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646331"/>
          </a:xfrm>
        </p:spPr>
        <p:txBody>
          <a:bodyPr/>
          <a:lstStyle/>
          <a:p>
            <a:r>
              <a:rPr kumimoji="1" lang="en-US" sz="4000" b="1" dirty="0">
                <a:latin typeface="Times New Roman" panose="02020603050405020304" pitchFamily="18" charset="0"/>
                <a:ea typeface="Gulim" panose="020B0600000101010101" pitchFamily="34" charset="-127"/>
                <a:cs typeface="Times New Roman" panose="02020603050405020304" pitchFamily="18" charset="0"/>
              </a:rPr>
              <a:t>PROBLEM STATEMENT</a:t>
            </a:r>
            <a:endParaRPr lang="en-US" sz="6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517074"/>
            <a:ext cx="11463482" cy="4925290"/>
          </a:xfrm>
        </p:spPr>
        <p:txBody>
          <a:bodyPr>
            <a:normAutofit fontScale="92500" lnSpcReduction="10000"/>
          </a:bodyPr>
          <a:lstStyle/>
          <a:p>
            <a:pPr algn="just">
              <a:lnSpc>
                <a:spcPct val="150000"/>
              </a:lnSpc>
            </a:pPr>
            <a:r>
              <a:rPr lang="en-GB" dirty="0">
                <a:latin typeface="Times New Roman" panose="02020603050405020304" pitchFamily="18" charset="0"/>
                <a:cs typeface="Times New Roman" panose="02020603050405020304" pitchFamily="18" charset="0"/>
              </a:rPr>
              <a:t>The current education system generates a massive amount of student data that needs to be efficiently managed and maintained. However, traditional methods of record-keeping, such as paper-based systems or disconnected spreadsheets, pose numerous challenges and limitations. These include:</a:t>
            </a:r>
            <a:endParaRPr lang="en-US" dirty="0">
              <a:latin typeface="Times New Roman" panose="02020603050405020304" pitchFamily="18" charset="0"/>
              <a:cs typeface="Times New Roman" panose="02020603050405020304" pitchFamily="18" charset="0"/>
            </a:endParaRPr>
          </a:p>
          <a:p>
            <a:pPr algn="just">
              <a:lnSpc>
                <a:spcPct val="150000"/>
              </a:lnSpc>
            </a:pPr>
            <a:r>
              <a:rPr lang="en-GB" dirty="0">
                <a:latin typeface="Times New Roman" panose="02020603050405020304" pitchFamily="18" charset="0"/>
                <a:cs typeface="Times New Roman" panose="02020603050405020304" pitchFamily="18" charset="0"/>
              </a:rPr>
              <a:t>1. Data Disorganization: Managing student records manually leads to disorganized data, making it difficult to find specific information in a timely manner. This can result in delays and errors in administrative processes, such as enrolment, grading, and generating reports.</a:t>
            </a:r>
            <a:endParaRPr lang="en-US" dirty="0">
              <a:latin typeface="Times New Roman" panose="02020603050405020304" pitchFamily="18" charset="0"/>
              <a:cs typeface="Times New Roman" panose="02020603050405020304" pitchFamily="18" charset="0"/>
            </a:endParaRPr>
          </a:p>
          <a:p>
            <a:pPr algn="just">
              <a:lnSpc>
                <a:spcPct val="150000"/>
              </a:lnSpc>
            </a:pPr>
            <a:r>
              <a:rPr lang="en-GB" dirty="0">
                <a:latin typeface="Times New Roman" panose="02020603050405020304" pitchFamily="18" charset="0"/>
                <a:cs typeface="Times New Roman" panose="02020603050405020304" pitchFamily="18" charset="0"/>
              </a:rPr>
              <a:t>2. Limited Accessibility: Paper-based records or local spreadsheet systems restrict access to authorized personnel only, making it inconvenient for multiple stakeholders, such as teachers, administrators, parents, and students, to access and update student information. This lack of accessibility hampers collaboration and efficient communication.</a:t>
            </a:r>
            <a:endParaRPr lang="en-US" dirty="0">
              <a:latin typeface="Times New Roman" panose="02020603050405020304" pitchFamily="18" charset="0"/>
              <a:cs typeface="Times New Roman" panose="02020603050405020304" pitchFamily="18" charset="0"/>
            </a:endParaRPr>
          </a:p>
          <a:p>
            <a:pPr algn="just">
              <a:lnSpc>
                <a:spcPct val="150000"/>
              </a:lnSpc>
            </a:pPr>
            <a:r>
              <a:rPr lang="en-GB" dirty="0">
                <a:latin typeface="Times New Roman" panose="02020603050405020304" pitchFamily="18" charset="0"/>
                <a:cs typeface="Times New Roman" panose="02020603050405020304" pitchFamily="18" charset="0"/>
              </a:rPr>
              <a:t>3. Data Security Risks: Storing student records in physical files or local systems makes them vulnerable to loss, damage, or unauthorized access. The mishandling of sensitive student information, such as grades, attendance, and personal details, can lead to privacy breaches and legal implications.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701731"/>
          </a:xfrm>
        </p:spPr>
        <p:txBody>
          <a:bodyPr/>
          <a:lstStyle/>
          <a:p>
            <a:r>
              <a:rPr lang="en-US" sz="4400" b="1" dirty="0"/>
              <a:t>RESEARCH QUESTION</a:t>
            </a:r>
            <a:endParaRPr lang="en-US" sz="4400" dirty="0"/>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15" name="Text Placeholder 14">
            <a:extLst>
              <a:ext uri="{FF2B5EF4-FFF2-40B4-BE49-F238E27FC236}">
                <a16:creationId xmlns:a16="http://schemas.microsoft.com/office/drawing/2014/main" id="{F7B5CA1B-027F-4118-A497-ACAA5AEA2A30}"/>
              </a:ext>
            </a:extLst>
          </p:cNvPr>
          <p:cNvSpPr>
            <a:spLocks noGrp="1"/>
          </p:cNvSpPr>
          <p:nvPr>
            <p:ph type="body" sz="quarter" idx="18"/>
          </p:nvPr>
        </p:nvSpPr>
        <p:spPr>
          <a:xfrm>
            <a:off x="641926" y="2169102"/>
            <a:ext cx="11359573" cy="3119871"/>
          </a:xfrm>
          <a:solidFill>
            <a:srgbClr val="003352"/>
          </a:solidFill>
        </p:spPr>
        <p:txBody>
          <a:bodyPr/>
          <a:lstStyle/>
          <a:p>
            <a:pPr algn="l">
              <a:lnSpc>
                <a:spcPct val="150000"/>
              </a:lnSpc>
            </a:pPr>
            <a:r>
              <a:rPr lang="en-GB" sz="1800" dirty="0">
                <a:latin typeface="Times New Roman" panose="02020603050405020304" pitchFamily="18" charset="0"/>
                <a:cs typeface="Times New Roman" panose="02020603050405020304" pitchFamily="18" charset="0"/>
              </a:rPr>
              <a:t>1. How to identify the usage of Student Record Management System?</a:t>
            </a:r>
            <a:endParaRPr lang="en-US" sz="1800" dirty="0">
              <a:latin typeface="Times New Roman" panose="02020603050405020304" pitchFamily="18" charset="0"/>
              <a:cs typeface="Times New Roman" panose="02020603050405020304" pitchFamily="18" charset="0"/>
            </a:endParaRPr>
          </a:p>
          <a:p>
            <a:pPr algn="l">
              <a:lnSpc>
                <a:spcPct val="150000"/>
              </a:lnSpc>
            </a:pPr>
            <a:r>
              <a:rPr lang="en-GB" sz="1800" dirty="0">
                <a:latin typeface="Times New Roman" panose="02020603050405020304" pitchFamily="18" charset="0"/>
                <a:cs typeface="Times New Roman" panose="02020603050405020304" pitchFamily="18" charset="0"/>
              </a:rPr>
              <a:t>2. How to analysis the requirements of Student Record Management System?</a:t>
            </a:r>
            <a:endParaRPr lang="en-US" sz="1800" dirty="0">
              <a:latin typeface="Times New Roman" panose="02020603050405020304" pitchFamily="18" charset="0"/>
              <a:cs typeface="Times New Roman" panose="02020603050405020304" pitchFamily="18" charset="0"/>
            </a:endParaRPr>
          </a:p>
          <a:p>
            <a:pPr algn="l">
              <a:lnSpc>
                <a:spcPct val="150000"/>
              </a:lnSpc>
            </a:pPr>
            <a:r>
              <a:rPr lang="en-GB" sz="1800" dirty="0">
                <a:latin typeface="Times New Roman" panose="02020603050405020304" pitchFamily="18" charset="0"/>
                <a:cs typeface="Times New Roman" panose="02020603050405020304" pitchFamily="18" charset="0"/>
              </a:rPr>
              <a:t>3. How to design and implementation of Student Record Management System?</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840230"/>
          </a:xfrm>
        </p:spPr>
        <p:txBody>
          <a:bodyPr/>
          <a:lstStyle/>
          <a:p>
            <a:r>
              <a:rPr lang="en-US" sz="5400" b="1" dirty="0">
                <a:latin typeface="Times New Roman" panose="02020603050405020304" pitchFamily="18" charset="0"/>
                <a:cs typeface="Times New Roman" panose="02020603050405020304" pitchFamily="18" charset="0"/>
              </a:rPr>
              <a:t>SCOPE OF PROJECT</a:t>
            </a:r>
            <a:endParaRPr lang="en-US" sz="5400" dirty="0">
              <a:latin typeface="Times New Roman" panose="02020603050405020304" pitchFamily="18" charset="0"/>
              <a:cs typeface="Times New Roman" panose="02020603050405020304" pitchFamily="18" charset="0"/>
            </a:endParaRP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301336" y="1828800"/>
            <a:ext cx="11679382" cy="3874333"/>
          </a:xfrm>
        </p:spPr>
        <p:txBody>
          <a:bodyPr/>
          <a:lstStyle/>
          <a:p>
            <a:r>
              <a:rPr lang="en-US" altLang="en-US" sz="2400" dirty="0" smtClean="0">
                <a:latin typeface="Times New Roman" panose="02020603050405020304" pitchFamily="18" charset="0"/>
                <a:cs typeface="Times New Roman" panose="02020603050405020304" pitchFamily="18" charset="0"/>
              </a:rPr>
              <a:t>1. Time scope of project started March 15th, up to July 2023 </a:t>
            </a:r>
          </a:p>
          <a:p>
            <a:r>
              <a:rPr lang="en-US" altLang="en-US" sz="2400" dirty="0" smtClean="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The content of scope of project should be front end PHP and back end MYSQL server </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978729"/>
          </a:xfrm>
        </p:spPr>
        <p:txBody>
          <a:bodyPr/>
          <a:lstStyle/>
          <a:p>
            <a:pPr algn="ctr"/>
            <a:r>
              <a:rPr kumimoji="0" lang="en-US" altLang="en-US" sz="3200" b="1" dirty="0">
                <a:effectLst/>
                <a:latin typeface="Georgia" panose="02040502050405020303" pitchFamily="18" charset="0"/>
                <a:cs typeface="Arial" panose="020B0604020202020204" pitchFamily="34" charset="0"/>
              </a:rPr>
              <a:t>CHAPTER TWO </a:t>
            </a:r>
            <a:br>
              <a:rPr kumimoji="0" lang="en-US" altLang="en-US" sz="3200" b="1" dirty="0">
                <a:effectLst/>
                <a:latin typeface="Georgia" panose="02040502050405020303" pitchFamily="18" charset="0"/>
                <a:cs typeface="Arial" panose="020B0604020202020204" pitchFamily="34" charset="0"/>
              </a:rPr>
            </a:br>
            <a:r>
              <a:rPr kumimoji="0" lang="en-US" altLang="en-US" sz="3200" b="1" dirty="0">
                <a:effectLst/>
                <a:latin typeface="Georgia" panose="02040502050405020303" pitchFamily="18" charset="0"/>
                <a:cs typeface="Arial" panose="020B0604020202020204" pitchFamily="34" charset="0"/>
              </a:rPr>
              <a:t>LITEATURE REVIEW</a:t>
            </a:r>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542094" y="2389909"/>
            <a:ext cx="9402006" cy="3313224"/>
          </a:xfrm>
        </p:spPr>
        <p:txBody>
          <a:bodyPr/>
          <a:lstStyle/>
          <a:p>
            <a:pPr algn="just" eaLnBrk="1" hangingPunct="1">
              <a:lnSpc>
                <a:spcPct val="90000"/>
              </a:lnSpc>
              <a:buFont typeface="Wingdings" panose="05000000000000000000" pitchFamily="2" charset="2"/>
              <a:buChar char="v"/>
            </a:pPr>
            <a:r>
              <a:rPr lang="en-US" altLang="en-US" sz="4800" dirty="0">
                <a:latin typeface="Times New Roman" panose="02020603050405020304" pitchFamily="18" charset="0"/>
              </a:rPr>
              <a:t>Concept of the project </a:t>
            </a:r>
          </a:p>
          <a:p>
            <a:pPr algn="just" eaLnBrk="1" hangingPunct="1">
              <a:lnSpc>
                <a:spcPct val="90000"/>
              </a:lnSpc>
              <a:buFont typeface="Wingdings" panose="05000000000000000000" pitchFamily="2" charset="2"/>
              <a:buChar char="v"/>
            </a:pPr>
            <a:r>
              <a:rPr lang="en-US" altLang="en-US" sz="4800" dirty="0">
                <a:latin typeface="Times New Roman" panose="02020603050405020304" pitchFamily="18" charset="0"/>
              </a:rPr>
              <a:t>Existing system</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978729"/>
          </a:xfrm>
        </p:spPr>
        <p:txBody>
          <a:bodyPr/>
          <a:lstStyle/>
          <a:p>
            <a:r>
              <a:rPr lang="en-US" b="1" dirty="0">
                <a:effectLst/>
                <a:latin typeface="Times New Roman" panose="02020603050405020304" pitchFamily="18" charset="0"/>
                <a:ea typeface="Calibri" panose="020F0502020204030204" pitchFamily="34" charset="0"/>
              </a:rPr>
              <a:t>CONCEPTS OF </a:t>
            </a:r>
            <a:r>
              <a:rPr lang="en-US" b="1" dirty="0" smtClean="0">
                <a:effectLst/>
                <a:latin typeface="Times New Roman" panose="02020603050405020304" pitchFamily="18" charset="0"/>
                <a:ea typeface="Calibri" panose="020F0502020204030204" pitchFamily="34" charset="0"/>
              </a:rPr>
              <a:t>STUDENT RECORD </a:t>
            </a:r>
            <a:r>
              <a:rPr lang="en-US" b="1" dirty="0">
                <a:effectLst/>
                <a:latin typeface="Times New Roman" panose="02020603050405020304" pitchFamily="18" charset="0"/>
                <a:ea typeface="Calibri" panose="020F0502020204030204" pitchFamily="34" charset="0"/>
              </a:rPr>
              <a:t>MANAGEMENT SYSTEM</a:t>
            </a:r>
            <a:endParaRPr lang="en-US" sz="8000" dirty="0"/>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3" name="TextBox 2">
            <a:extLst>
              <a:ext uri="{FF2B5EF4-FFF2-40B4-BE49-F238E27FC236}">
                <a16:creationId xmlns:a16="http://schemas.microsoft.com/office/drawing/2014/main" id="{6F616227-D006-4D6F-9D8C-50510CE1B4D2}"/>
              </a:ext>
            </a:extLst>
          </p:cNvPr>
          <p:cNvSpPr txBox="1"/>
          <p:nvPr/>
        </p:nvSpPr>
        <p:spPr>
          <a:xfrm>
            <a:off x="228600" y="1558636"/>
            <a:ext cx="11214100" cy="3366563"/>
          </a:xfrm>
          <a:prstGeom prst="rect">
            <a:avLst/>
          </a:prstGeom>
          <a:noFill/>
        </p:spPr>
        <p:txBody>
          <a:bodyPr wrap="square" rtlCol="0">
            <a:spAutoFit/>
          </a:bodyPr>
          <a:lstStyle/>
          <a:p>
            <a:pPr algn="just">
              <a:lnSpc>
                <a:spcPct val="150000"/>
              </a:lnSpc>
            </a:pPr>
            <a:r>
              <a:rPr lang="en-GB" dirty="0">
                <a:solidFill>
                  <a:schemeClr val="bg1"/>
                </a:solidFill>
                <a:latin typeface="Times New Roman" panose="02020603050405020304" pitchFamily="18" charset="0"/>
                <a:cs typeface="Times New Roman" panose="02020603050405020304" pitchFamily="18" charset="0"/>
              </a:rPr>
              <a:t>Student record management systems have become increasingly popular in educational institutions in recent years. These systems are designed to simplify the process of storing, retrieving, updating, and managing the records of students. Several studies have been conducted on the use of student record management systems, and their impact on educational institutions.</a:t>
            </a: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GB" dirty="0">
                <a:solidFill>
                  <a:schemeClr val="bg1"/>
                </a:solidFill>
                <a:latin typeface="Times New Roman" panose="02020603050405020304" pitchFamily="18" charset="0"/>
                <a:cs typeface="Times New Roman" panose="02020603050405020304" pitchFamily="18" charset="0"/>
              </a:rPr>
              <a:t>One study by Hussain et al. (2018) explored the use of a student record management system in a Pakistani university. The study found that the system improved the efficiency of record management and reduced the workload of administrative staff. It also improved communication between students, faculty, and administrative staff, and provided students with easy access to their academic records</a:t>
            </a:r>
            <a:r>
              <a:rPr lang="en-GB" dirty="0" smtClean="0">
                <a:solidFill>
                  <a:schemeClr val="bg1"/>
                </a:solidFill>
                <a:latin typeface="Times New Roman" panose="02020603050405020304" pitchFamily="18" charset="0"/>
                <a:cs typeface="Times New Roman" panose="02020603050405020304" pitchFamily="18" charset="0"/>
              </a:rPr>
              <a:t>.</a:t>
            </a:r>
            <a:r>
              <a:rPr lang="en-US" sz="18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71af3243-3dd4-4a8d-8c0d-dd76da1f02a5"/>
    <ds:schemaRef ds:uri="http://www.w3.org/XML/1998/namespace"/>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2461</TotalTime>
  <Words>1287</Words>
  <Application>Microsoft Office PowerPoint</Application>
  <PresentationFormat>Widescreen</PresentationFormat>
  <Paragraphs>119</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Georgia</vt:lpstr>
      <vt:lpstr>Gulim</vt:lpstr>
      <vt:lpstr>Tahoma</vt:lpstr>
      <vt:lpstr>Times New Roman</vt:lpstr>
      <vt:lpstr>Trade Gothic LT Pro</vt:lpstr>
      <vt:lpstr>Trebuchet MS</vt:lpstr>
      <vt:lpstr>Wingdings</vt:lpstr>
      <vt:lpstr>Office Theme</vt:lpstr>
      <vt:lpstr>STUDENT RECORD MANAGEMENT SYSTEM</vt:lpstr>
      <vt:lpstr>PowerPoint Presentation</vt:lpstr>
      <vt:lpstr>CHAPTER ONE INTRODUCTION</vt:lpstr>
      <vt:lpstr>BACKGROUND OF STUDY </vt:lpstr>
      <vt:lpstr>PROBLEM STATEMENT</vt:lpstr>
      <vt:lpstr>RESEARCH QUESTION</vt:lpstr>
      <vt:lpstr>SCOPE OF PROJECT</vt:lpstr>
      <vt:lpstr>CHAPTER TWO  LITEATURE REVIEW</vt:lpstr>
      <vt:lpstr>CONCEPTS OF STUDENT RECORD MANAGEMENT SYSTEM</vt:lpstr>
      <vt:lpstr>EXISTING SYSTEM</vt:lpstr>
      <vt:lpstr>Data Gathering Feasibility Study Solution Strategy Data flow Diagram New proposed system </vt:lpstr>
      <vt:lpstr>Data flow diagram  </vt:lpstr>
      <vt:lpstr>PowerPoint Presentation</vt:lpstr>
      <vt:lpstr>Chapter IV- System Design</vt:lpstr>
      <vt:lpstr>Database design</vt:lpstr>
      <vt:lpstr>ENTITY RELATIONSHIP DIAGRAM (ERD)</vt:lpstr>
      <vt:lpstr>Table design</vt:lpstr>
      <vt:lpstr>login</vt:lpstr>
      <vt:lpstr>Home Page of Admin</vt:lpstr>
      <vt:lpstr>Chapter VI- Conclusion &amp; Recommendation</vt:lpstr>
      <vt:lpstr>Continue…</vt:lpstr>
      <vt:lpstr>Continue…</vt:lpstr>
      <vt:lpstr>REFERENCE </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Abdirahman Osman Haji</dc:creator>
  <cp:lastModifiedBy>Yaxye</cp:lastModifiedBy>
  <cp:revision>128</cp:revision>
  <dcterms:created xsi:type="dcterms:W3CDTF">2021-05-04T08:56:00Z</dcterms:created>
  <dcterms:modified xsi:type="dcterms:W3CDTF">2023-07-19T05:43:36Z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