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3" r:id="rId6"/>
    <p:sldId id="264" r:id="rId7"/>
    <p:sldId id="260" r:id="rId8"/>
    <p:sldId id="266" r:id="rId9"/>
    <p:sldId id="261" r:id="rId10"/>
    <p:sldId id="265" r:id="rId11"/>
  </p:sldIdLst>
  <p:sldSz cx="12192000" cy="6858000"/>
  <p:notesSz cx="6858000" cy="9144000"/>
  <p:embeddedFontLst>
    <p:embeddedFont>
      <p:font typeface="Century Gothic" panose="020B0502020202020204"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hta22dhHvZhVzfNDm6aMvgPvOmT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636" autoAdjust="0"/>
  </p:normalViewPr>
  <p:slideViewPr>
    <p:cSldViewPr snapToGrid="0">
      <p:cViewPr varScale="1">
        <p:scale>
          <a:sx n="60" d="100"/>
          <a:sy n="60" d="100"/>
        </p:scale>
        <p:origin x="11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8" name="Google Shape;29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smtClean="0">
                <a:latin typeface="Times New Roman"/>
                <a:cs typeface="Times New Roman"/>
                <a:sym typeface="Times New Roman"/>
              </a:rPr>
              <a:t>1. </a:t>
            </a:r>
            <a:r>
              <a:rPr lang="en-US" sz="1100" dirty="0" smtClean="0">
                <a:latin typeface="Times New Roman" panose="02020603050405020304" pitchFamily="18" charset="0"/>
                <a:cs typeface="Times New Roman" panose="02020603050405020304" pitchFamily="18" charset="0"/>
              </a:rPr>
              <a:t>Cost-Effective: Acquiring new customers became expensive due to the marketing and advertising costs associated with it. On the other hand, retaining existing customers became less expensive since the relationship is already established, and there is no need to spend money on advertising or marketing to attract them.</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smtClean="0">
                <a:latin typeface="Times New Roman" panose="02020603050405020304" pitchFamily="18" charset="0"/>
                <a:cs typeface="Times New Roman" panose="02020603050405020304" pitchFamily="18" charset="0"/>
                <a:sym typeface="Times New Roman"/>
              </a:rPr>
              <a:t>2. </a:t>
            </a:r>
            <a:r>
              <a:rPr lang="en-US" sz="1100" dirty="0" smtClean="0">
                <a:latin typeface="Times New Roman" panose="02020603050405020304" pitchFamily="18" charset="0"/>
                <a:cs typeface="Times New Roman" panose="02020603050405020304" pitchFamily="18" charset="0"/>
              </a:rPr>
              <a:t>Referrals and Word-of-Mouth: Satisfied customers are more likely to refer their friends and family to Retailo, which can lead to new customer acquisition without additional marketing or advertising expenses. Word-of-mouth referrals can also help build a positive reputation for Retailo and increase customer loyalty.</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smtClean="0">
                <a:latin typeface="Times New Roman" panose="02020603050405020304" pitchFamily="18" charset="0"/>
                <a:cs typeface="Times New Roman" panose="02020603050405020304" pitchFamily="18" charset="0"/>
              </a:rPr>
              <a:t>3. Better Customer Insights: Retaining existing customers allows Retailo to gather more data and insights into their buying habits, preferences, and behaviors. This data can be used to improve the customer experience, optimize marketing strategies, and develop new products that meet customer needs.</a:t>
            </a:r>
          </a:p>
          <a:p>
            <a:pPr marL="0" lvl="0" indent="0" algn="l" rtl="0">
              <a:spcBef>
                <a:spcPts val="0"/>
              </a:spcBef>
              <a:spcAft>
                <a:spcPts val="0"/>
              </a:spcAft>
              <a:buNone/>
            </a:pPr>
            <a:endParaRPr dirty="0"/>
          </a:p>
        </p:txBody>
      </p:sp>
      <p:sp>
        <p:nvSpPr>
          <p:cNvPr id="304" name="Google Shape;30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3ab863cc5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23ab863cc5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0" name="Google Shape;31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
        <p:cNvGrpSpPr/>
        <p:nvPr/>
      </p:nvGrpSpPr>
      <p:grpSpPr>
        <a:xfrm>
          <a:off x="0" y="0"/>
          <a:ext cx="0" cy="0"/>
          <a:chOff x="0" y="0"/>
          <a:chExt cx="0" cy="0"/>
        </a:xfrm>
      </p:grpSpPr>
      <p:grpSp>
        <p:nvGrpSpPr>
          <p:cNvPr id="23" name="Google Shape;23;p11"/>
          <p:cNvGrpSpPr/>
          <p:nvPr/>
        </p:nvGrpSpPr>
        <p:grpSpPr>
          <a:xfrm>
            <a:off x="0" y="-2373"/>
            <a:ext cx="12192000" cy="6867027"/>
            <a:chOff x="0" y="-2373"/>
            <a:chExt cx="12192000" cy="6867027"/>
          </a:xfrm>
        </p:grpSpPr>
        <p:sp>
          <p:nvSpPr>
            <p:cNvPr id="24" name="Google Shape;24;p11"/>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1"/>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1"/>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1"/>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1"/>
            <p:cNvSpPr/>
            <p:nvPr/>
          </p:nvSpPr>
          <p:spPr>
            <a:xfrm>
              <a:off x="7999412" y="-2373"/>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1"/>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1"/>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31" name="Google Shape;31;p11"/>
          <p:cNvSpPr txBox="1">
            <a:spLocks noGrp="1"/>
          </p:cNvSpPr>
          <p:nvPr>
            <p:ph type="ctrTitle"/>
          </p:nvPr>
        </p:nvSpPr>
        <p:spPr>
          <a:xfrm>
            <a:off x="1154955" y="2099733"/>
            <a:ext cx="8825658" cy="267764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1"/>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440"/>
              <a:buNone/>
              <a:defRPr cap="none">
                <a:solidFill>
                  <a:schemeClr val="accent1"/>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33" name="Google Shape;33;p11"/>
          <p:cNvSpPr txBox="1">
            <a:spLocks noGrp="1"/>
          </p:cNvSpPr>
          <p:nvPr>
            <p:ph type="dt" idx="10"/>
          </p:nvPr>
        </p:nvSpPr>
        <p:spPr>
          <a:xfrm rot="5400000">
            <a:off x="10089390" y="1792223"/>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ftr" idx="11"/>
          </p:nvPr>
        </p:nvSpPr>
        <p:spPr>
          <a:xfrm rot="5400000">
            <a:off x="8959592" y="3226820"/>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1"/>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11"/>
          <p:cNvSpPr txBox="1">
            <a:spLocks noGrp="1"/>
          </p:cNvSpPr>
          <p:nvPr>
            <p:ph type="sldNum" idx="12"/>
          </p:nvPr>
        </p:nvSpPr>
        <p:spPr>
          <a:xfrm>
            <a:off x="10351008" y="292608"/>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sz="2800" b="0" i="0" u="none" strike="noStrike" cap="none">
                <a:solidFill>
                  <a:schemeClr val="lt1"/>
                </a:solidFill>
                <a:latin typeface="Century Gothic"/>
                <a:ea typeface="Century Gothic"/>
                <a:cs typeface="Century Gothic"/>
                <a:sym typeface="Century Gothic"/>
              </a:defRPr>
            </a:lvl1pPr>
            <a:lvl2pPr marL="0" lvl="1" indent="0" algn="ctr">
              <a:spcBef>
                <a:spcPts val="0"/>
              </a:spcBef>
              <a:buNone/>
              <a:defRPr sz="2800" b="0" i="0" u="none" strike="noStrike" cap="none">
                <a:solidFill>
                  <a:schemeClr val="lt1"/>
                </a:solidFill>
                <a:latin typeface="Century Gothic"/>
                <a:ea typeface="Century Gothic"/>
                <a:cs typeface="Century Gothic"/>
                <a:sym typeface="Century Gothic"/>
              </a:defRPr>
            </a:lvl2pPr>
            <a:lvl3pPr marL="0" lvl="2" indent="0" algn="ctr">
              <a:spcBef>
                <a:spcPts val="0"/>
              </a:spcBef>
              <a:buNone/>
              <a:defRPr sz="2800" b="0" i="0" u="none" strike="noStrike" cap="none">
                <a:solidFill>
                  <a:schemeClr val="lt1"/>
                </a:solidFill>
                <a:latin typeface="Century Gothic"/>
                <a:ea typeface="Century Gothic"/>
                <a:cs typeface="Century Gothic"/>
                <a:sym typeface="Century Gothic"/>
              </a:defRPr>
            </a:lvl3pPr>
            <a:lvl4pPr marL="0" lvl="3" indent="0" algn="ctr">
              <a:spcBef>
                <a:spcPts val="0"/>
              </a:spcBef>
              <a:buNone/>
              <a:defRPr sz="2800" b="0" i="0" u="none" strike="noStrike" cap="none">
                <a:solidFill>
                  <a:schemeClr val="lt1"/>
                </a:solidFill>
                <a:latin typeface="Century Gothic"/>
                <a:ea typeface="Century Gothic"/>
                <a:cs typeface="Century Gothic"/>
                <a:sym typeface="Century Gothic"/>
              </a:defRPr>
            </a:lvl4pPr>
            <a:lvl5pPr marL="0" lvl="4" indent="0" algn="ctr">
              <a:spcBef>
                <a:spcPts val="0"/>
              </a:spcBef>
              <a:buNone/>
              <a:defRPr sz="2800" b="0" i="0" u="none" strike="noStrike" cap="none">
                <a:solidFill>
                  <a:schemeClr val="lt1"/>
                </a:solidFill>
                <a:latin typeface="Century Gothic"/>
                <a:ea typeface="Century Gothic"/>
                <a:cs typeface="Century Gothic"/>
                <a:sym typeface="Century Gothic"/>
              </a:defRPr>
            </a:lvl5pPr>
            <a:lvl6pPr marL="0" lvl="5" indent="0" algn="ctr">
              <a:spcBef>
                <a:spcPts val="0"/>
              </a:spcBef>
              <a:buNone/>
              <a:defRPr sz="2800" b="0" i="0" u="none" strike="noStrike" cap="none">
                <a:solidFill>
                  <a:schemeClr val="lt1"/>
                </a:solidFill>
                <a:latin typeface="Century Gothic"/>
                <a:ea typeface="Century Gothic"/>
                <a:cs typeface="Century Gothic"/>
                <a:sym typeface="Century Gothic"/>
              </a:defRPr>
            </a:lvl6pPr>
            <a:lvl7pPr marL="0" lvl="6" indent="0" algn="ctr">
              <a:spcBef>
                <a:spcPts val="0"/>
              </a:spcBef>
              <a:buNone/>
              <a:defRPr sz="2800" b="0" i="0" u="none" strike="noStrike" cap="none">
                <a:solidFill>
                  <a:schemeClr val="lt1"/>
                </a:solidFill>
                <a:latin typeface="Century Gothic"/>
                <a:ea typeface="Century Gothic"/>
                <a:cs typeface="Century Gothic"/>
                <a:sym typeface="Century Gothic"/>
              </a:defRPr>
            </a:lvl7pPr>
            <a:lvl8pPr marL="0" lvl="7" indent="0" algn="ctr">
              <a:spcBef>
                <a:spcPts val="0"/>
              </a:spcBef>
              <a:buNone/>
              <a:defRPr sz="2800" b="0" i="0" u="none" strike="noStrike" cap="none">
                <a:solidFill>
                  <a:schemeClr val="lt1"/>
                </a:solidFill>
                <a:latin typeface="Century Gothic"/>
                <a:ea typeface="Century Gothic"/>
                <a:cs typeface="Century Gothic"/>
                <a:sym typeface="Century Gothic"/>
              </a:defRPr>
            </a:lvl8pPr>
            <a:lvl9pPr marL="0" lvl="8" indent="0" algn="ctr">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25"/>
        <p:cNvGrpSpPr/>
        <p:nvPr/>
      </p:nvGrpSpPr>
      <p:grpSpPr>
        <a:xfrm>
          <a:off x="0" y="0"/>
          <a:ext cx="0" cy="0"/>
          <a:chOff x="0" y="0"/>
          <a:chExt cx="0" cy="0"/>
        </a:xfrm>
      </p:grpSpPr>
      <p:grpSp>
        <p:nvGrpSpPr>
          <p:cNvPr id="126" name="Google Shape;126;p20"/>
          <p:cNvGrpSpPr/>
          <p:nvPr/>
        </p:nvGrpSpPr>
        <p:grpSpPr>
          <a:xfrm>
            <a:off x="0" y="-2373"/>
            <a:ext cx="12192000" cy="6867027"/>
            <a:chOff x="0" y="-2373"/>
            <a:chExt cx="12192000" cy="6867027"/>
          </a:xfrm>
        </p:grpSpPr>
        <p:sp>
          <p:nvSpPr>
            <p:cNvPr id="127" name="Google Shape;127;p20"/>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0"/>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0"/>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0"/>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0"/>
            <p:cNvSpPr/>
            <p:nvPr/>
          </p:nvSpPr>
          <p:spPr>
            <a:xfrm>
              <a:off x="7999412" y="-2373"/>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0"/>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0"/>
            <p:cNvSpPr/>
            <p:nvPr/>
          </p:nvSpPr>
          <p:spPr>
            <a:xfrm rot="10371525">
              <a:off x="263767" y="4438254"/>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0"/>
            <p:cNvSpPr/>
            <p:nvPr/>
          </p:nvSpPr>
          <p:spPr>
            <a:xfrm rot="10800000">
              <a:off x="459506" y="321130"/>
              <a:ext cx="11277600" cy="4533900"/>
            </a:xfrm>
            <a:custGeom>
              <a:avLst/>
              <a:gdLst/>
              <a:ahLst/>
              <a:cxnLst/>
              <a:rect l="l" t="t" r="r" b="b"/>
              <a:pathLst>
                <a:path w="7104" h="2856"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35" name="Google Shape;135;p20"/>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36" name="Google Shape;136;p20"/>
          <p:cNvSpPr txBox="1">
            <a:spLocks noGrp="1"/>
          </p:cNvSpPr>
          <p:nvPr>
            <p:ph type="title"/>
          </p:nvPr>
        </p:nvSpPr>
        <p:spPr>
          <a:xfrm>
            <a:off x="1154956" y="4966674"/>
            <a:ext cx="882565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0"/>
          <p:cNvSpPr>
            <a:spLocks noGrp="1"/>
          </p:cNvSpPr>
          <p:nvPr>
            <p:ph type="pic" idx="2"/>
          </p:nvPr>
        </p:nvSpPr>
        <p:spPr>
          <a:xfrm>
            <a:off x="1154955" y="685800"/>
            <a:ext cx="8825658" cy="3429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38" name="Google Shape;138;p20"/>
          <p:cNvSpPr txBox="1">
            <a:spLocks noGrp="1"/>
          </p:cNvSpPr>
          <p:nvPr>
            <p:ph type="body" idx="1"/>
          </p:nvPr>
        </p:nvSpPr>
        <p:spPr>
          <a:xfrm>
            <a:off x="1154956" y="5536665"/>
            <a:ext cx="8825656"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solidFill>
                  <a:schemeClr val="accent1"/>
                </a:solidFill>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39" name="Google Shape;139;p20"/>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20"/>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20"/>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143"/>
        <p:cNvGrpSpPr/>
        <p:nvPr/>
      </p:nvGrpSpPr>
      <p:grpSpPr>
        <a:xfrm>
          <a:off x="0" y="0"/>
          <a:ext cx="0" cy="0"/>
          <a:chOff x="0" y="0"/>
          <a:chExt cx="0" cy="0"/>
        </a:xfrm>
      </p:grpSpPr>
      <p:grpSp>
        <p:nvGrpSpPr>
          <p:cNvPr id="144" name="Google Shape;144;p21"/>
          <p:cNvGrpSpPr/>
          <p:nvPr/>
        </p:nvGrpSpPr>
        <p:grpSpPr>
          <a:xfrm>
            <a:off x="0" y="-2373"/>
            <a:ext cx="12192000" cy="6867027"/>
            <a:chOff x="0" y="-2373"/>
            <a:chExt cx="12192000" cy="6867027"/>
          </a:xfrm>
        </p:grpSpPr>
        <p:sp>
          <p:nvSpPr>
            <p:cNvPr id="145" name="Google Shape;145;p21"/>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1"/>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1"/>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1"/>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1"/>
            <p:cNvSpPr/>
            <p:nvPr/>
          </p:nvSpPr>
          <p:spPr>
            <a:xfrm>
              <a:off x="7999412" y="-2373"/>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1"/>
            <p:cNvSpPr/>
            <p:nvPr/>
          </p:nvSpPr>
          <p:spPr>
            <a:xfrm rot="-589932">
              <a:off x="8490951" y="2714874"/>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1"/>
            <p:cNvSpPr/>
            <p:nvPr/>
          </p:nvSpPr>
          <p:spPr>
            <a:xfrm>
              <a:off x="455612" y="2801319"/>
              <a:ext cx="11277600" cy="3602637"/>
            </a:xfrm>
            <a:custGeom>
              <a:avLst/>
              <a:gdLst/>
              <a:ahLst/>
              <a:cxnLst/>
              <a:rect l="l" t="t" r="r" b="b"/>
              <a:pathLst>
                <a:path w="10000" h="7946" extrusionOk="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153" name="Google Shape;153;p21"/>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54" name="Google Shape;154;p21"/>
          <p:cNvSpPr txBox="1">
            <a:spLocks noGrp="1"/>
          </p:cNvSpPr>
          <p:nvPr>
            <p:ph type="title"/>
          </p:nvPr>
        </p:nvSpPr>
        <p:spPr>
          <a:xfrm>
            <a:off x="1154954" y="1063416"/>
            <a:ext cx="8825659" cy="137975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21"/>
          <p:cNvSpPr txBox="1">
            <a:spLocks noGrp="1"/>
          </p:cNvSpPr>
          <p:nvPr>
            <p:ph type="body" idx="1"/>
          </p:nvPr>
        </p:nvSpPr>
        <p:spPr>
          <a:xfrm>
            <a:off x="1154954" y="3543300"/>
            <a:ext cx="8825659" cy="24765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56" name="Google Shape;156;p21"/>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21"/>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21"/>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160"/>
        <p:cNvGrpSpPr/>
        <p:nvPr/>
      </p:nvGrpSpPr>
      <p:grpSpPr>
        <a:xfrm>
          <a:off x="0" y="0"/>
          <a:ext cx="0" cy="0"/>
          <a:chOff x="0" y="0"/>
          <a:chExt cx="0" cy="0"/>
        </a:xfrm>
      </p:grpSpPr>
      <p:grpSp>
        <p:nvGrpSpPr>
          <p:cNvPr id="161" name="Google Shape;161;p22"/>
          <p:cNvGrpSpPr/>
          <p:nvPr/>
        </p:nvGrpSpPr>
        <p:grpSpPr>
          <a:xfrm>
            <a:off x="0" y="-2373"/>
            <a:ext cx="12192000" cy="6867027"/>
            <a:chOff x="0" y="-2373"/>
            <a:chExt cx="12192000" cy="6867027"/>
          </a:xfrm>
        </p:grpSpPr>
        <p:sp>
          <p:nvSpPr>
            <p:cNvPr id="162" name="Google Shape;162;p22"/>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7999412" y="-2373"/>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rot="-589932">
              <a:off x="8490951" y="418511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455612" y="4241801"/>
              <a:ext cx="11277600" cy="2337161"/>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70" name="Google Shape;170;p22"/>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71" name="Google Shape;171;p22"/>
          <p:cNvSpPr txBox="1"/>
          <p:nvPr/>
        </p:nvSpPr>
        <p:spPr>
          <a:xfrm>
            <a:off x="9719438" y="2631815"/>
            <a:ext cx="801912" cy="156966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9600" b="0" i="0" u="none" strike="noStrike" cap="none">
                <a:solidFill>
                  <a:schemeClr val="accent1"/>
                </a:solidFill>
                <a:latin typeface="Arial"/>
                <a:ea typeface="Arial"/>
                <a:cs typeface="Arial"/>
                <a:sym typeface="Arial"/>
              </a:rPr>
              <a:t>”</a:t>
            </a:r>
            <a:endParaRPr/>
          </a:p>
        </p:txBody>
      </p:sp>
      <p:sp>
        <p:nvSpPr>
          <p:cNvPr id="172" name="Google Shape;172;p22"/>
          <p:cNvSpPr txBox="1"/>
          <p:nvPr/>
        </p:nvSpPr>
        <p:spPr>
          <a:xfrm>
            <a:off x="898295" y="591093"/>
            <a:ext cx="801912" cy="156966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9600" b="0" i="0" u="none" strike="noStrike" cap="none">
                <a:solidFill>
                  <a:schemeClr val="accent1"/>
                </a:solidFill>
                <a:latin typeface="Arial"/>
                <a:ea typeface="Arial"/>
                <a:cs typeface="Arial"/>
                <a:sym typeface="Arial"/>
              </a:rPr>
              <a:t>“</a:t>
            </a:r>
            <a:endParaRPr/>
          </a:p>
        </p:txBody>
      </p:sp>
      <p:sp>
        <p:nvSpPr>
          <p:cNvPr id="173" name="Google Shape;173;p22"/>
          <p:cNvSpPr txBox="1">
            <a:spLocks noGrp="1"/>
          </p:cNvSpPr>
          <p:nvPr>
            <p:ph type="title"/>
          </p:nvPr>
        </p:nvSpPr>
        <p:spPr>
          <a:xfrm>
            <a:off x="1581878" y="980517"/>
            <a:ext cx="8453906" cy="269824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4" name="Google Shape;174;p22"/>
          <p:cNvSpPr txBox="1">
            <a:spLocks noGrp="1"/>
          </p:cNvSpPr>
          <p:nvPr>
            <p:ph type="body" idx="1"/>
          </p:nvPr>
        </p:nvSpPr>
        <p:spPr>
          <a:xfrm>
            <a:off x="1945945" y="3678766"/>
            <a:ext cx="7725772" cy="34217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b="0" i="0" cap="small">
                <a:solidFill>
                  <a:schemeClr val="accent1"/>
                </a:solidFill>
                <a:latin typeface="Century Gothic"/>
                <a:ea typeface="Century Gothic"/>
                <a:cs typeface="Century Gothic"/>
                <a:sym typeface="Century Gothic"/>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75" name="Google Shape;175;p22"/>
          <p:cNvSpPr txBox="1">
            <a:spLocks noGrp="1"/>
          </p:cNvSpPr>
          <p:nvPr>
            <p:ph type="body" idx="2"/>
          </p:nvPr>
        </p:nvSpPr>
        <p:spPr>
          <a:xfrm>
            <a:off x="1154954" y="4350657"/>
            <a:ext cx="8825659" cy="16764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76" name="Google Shape;176;p22"/>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22"/>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8" name="Google Shape;178;p22"/>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180"/>
        <p:cNvGrpSpPr/>
        <p:nvPr/>
      </p:nvGrpSpPr>
      <p:grpSpPr>
        <a:xfrm>
          <a:off x="0" y="0"/>
          <a:ext cx="0" cy="0"/>
          <a:chOff x="0" y="0"/>
          <a:chExt cx="0" cy="0"/>
        </a:xfrm>
      </p:grpSpPr>
      <p:grpSp>
        <p:nvGrpSpPr>
          <p:cNvPr id="181" name="Google Shape;181;p23"/>
          <p:cNvGrpSpPr/>
          <p:nvPr/>
        </p:nvGrpSpPr>
        <p:grpSpPr>
          <a:xfrm>
            <a:off x="0" y="-2373"/>
            <a:ext cx="12192000" cy="6867027"/>
            <a:chOff x="0" y="-2373"/>
            <a:chExt cx="12192000" cy="6867027"/>
          </a:xfrm>
        </p:grpSpPr>
        <p:sp>
          <p:nvSpPr>
            <p:cNvPr id="182" name="Google Shape;182;p23"/>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3"/>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3"/>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3"/>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3"/>
            <p:cNvSpPr/>
            <p:nvPr/>
          </p:nvSpPr>
          <p:spPr>
            <a:xfrm>
              <a:off x="7999412" y="-2373"/>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3"/>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3"/>
            <p:cNvSpPr/>
            <p:nvPr/>
          </p:nvSpPr>
          <p:spPr>
            <a:xfrm rot="-589932">
              <a:off x="8490951" y="4193583"/>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3"/>
            <p:cNvSpPr/>
            <p:nvPr/>
          </p:nvSpPr>
          <p:spPr>
            <a:xfrm>
              <a:off x="455612" y="4241801"/>
              <a:ext cx="11277600" cy="2337161"/>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90" name="Google Shape;190;p23"/>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91" name="Google Shape;191;p23"/>
          <p:cNvSpPr txBox="1">
            <a:spLocks noGrp="1"/>
          </p:cNvSpPr>
          <p:nvPr>
            <p:ph type="title"/>
          </p:nvPr>
        </p:nvSpPr>
        <p:spPr>
          <a:xfrm>
            <a:off x="1154954" y="2370667"/>
            <a:ext cx="8825660" cy="182251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23"/>
          <p:cNvSpPr txBox="1">
            <a:spLocks noGrp="1"/>
          </p:cNvSpPr>
          <p:nvPr>
            <p:ph type="body" idx="1"/>
          </p:nvPr>
        </p:nvSpPr>
        <p:spPr>
          <a:xfrm>
            <a:off x="1154954" y="5033068"/>
            <a:ext cx="882565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cap="none">
                <a:solidFill>
                  <a:schemeClr val="accent1"/>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93" name="Google Shape;193;p23"/>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23"/>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23"/>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97"/>
        <p:cNvGrpSpPr/>
        <p:nvPr/>
      </p:nvGrpSpPr>
      <p:grpSpPr>
        <a:xfrm>
          <a:off x="0" y="0"/>
          <a:ext cx="0" cy="0"/>
          <a:chOff x="0" y="0"/>
          <a:chExt cx="0" cy="0"/>
        </a:xfrm>
      </p:grpSpPr>
      <p:sp>
        <p:nvSpPr>
          <p:cNvPr id="198" name="Google Shape;198;p24"/>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9" name="Google Shape;199;p24"/>
          <p:cNvSpPr txBox="1">
            <a:spLocks noGrp="1"/>
          </p:cNvSpPr>
          <p:nvPr>
            <p:ph type="body" idx="1"/>
          </p:nvPr>
        </p:nvSpPr>
        <p:spPr>
          <a:xfrm>
            <a:off x="1154954" y="2617299"/>
            <a:ext cx="312916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00" name="Google Shape;200;p24"/>
          <p:cNvSpPr txBox="1">
            <a:spLocks noGrp="1"/>
          </p:cNvSpPr>
          <p:nvPr>
            <p:ph type="body" idx="2"/>
          </p:nvPr>
        </p:nvSpPr>
        <p:spPr>
          <a:xfrm>
            <a:off x="1154954" y="3193561"/>
            <a:ext cx="3129168" cy="283349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201" name="Google Shape;201;p24"/>
          <p:cNvSpPr txBox="1">
            <a:spLocks noGrp="1"/>
          </p:cNvSpPr>
          <p:nvPr>
            <p:ph type="body" idx="3"/>
          </p:nvPr>
        </p:nvSpPr>
        <p:spPr>
          <a:xfrm>
            <a:off x="4512721" y="2603502"/>
            <a:ext cx="3145380"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02" name="Google Shape;202;p24"/>
          <p:cNvSpPr txBox="1">
            <a:spLocks noGrp="1"/>
          </p:cNvSpPr>
          <p:nvPr>
            <p:ph type="body" idx="4"/>
          </p:nvPr>
        </p:nvSpPr>
        <p:spPr>
          <a:xfrm>
            <a:off x="4512721" y="3193561"/>
            <a:ext cx="3145380" cy="2833495"/>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203" name="Google Shape;203;p24"/>
          <p:cNvSpPr txBox="1">
            <a:spLocks noGrp="1"/>
          </p:cNvSpPr>
          <p:nvPr>
            <p:ph type="body" idx="5"/>
          </p:nvPr>
        </p:nvSpPr>
        <p:spPr>
          <a:xfrm>
            <a:off x="7886700" y="2617299"/>
            <a:ext cx="3161029" cy="576261"/>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04" name="Google Shape;204;p24"/>
          <p:cNvSpPr txBox="1">
            <a:spLocks noGrp="1"/>
          </p:cNvSpPr>
          <p:nvPr>
            <p:ph type="body" idx="6"/>
          </p:nvPr>
        </p:nvSpPr>
        <p:spPr>
          <a:xfrm>
            <a:off x="7886700" y="3193561"/>
            <a:ext cx="3164719" cy="2833493"/>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205" name="Google Shape;205;p24"/>
          <p:cNvCxnSpPr/>
          <p:nvPr/>
        </p:nvCxnSpPr>
        <p:spPr>
          <a:xfrm>
            <a:off x="4403971" y="2569633"/>
            <a:ext cx="0" cy="3492499"/>
          </a:xfrm>
          <a:prstGeom prst="straightConnector1">
            <a:avLst/>
          </a:prstGeom>
          <a:noFill/>
          <a:ln w="12700" cap="flat" cmpd="sng">
            <a:solidFill>
              <a:schemeClr val="accent1">
                <a:alpha val="40784"/>
              </a:schemeClr>
            </a:solidFill>
            <a:prstDash val="solid"/>
            <a:round/>
            <a:headEnd type="none" w="sm" len="sm"/>
            <a:tailEnd type="none" w="sm" len="sm"/>
          </a:ln>
        </p:spPr>
      </p:cxnSp>
      <p:cxnSp>
        <p:nvCxnSpPr>
          <p:cNvPr id="206" name="Google Shape;206;p24"/>
          <p:cNvCxnSpPr/>
          <p:nvPr/>
        </p:nvCxnSpPr>
        <p:spPr>
          <a:xfrm>
            <a:off x="7772401" y="2569633"/>
            <a:ext cx="0" cy="3492499"/>
          </a:xfrm>
          <a:prstGeom prst="straightConnector1">
            <a:avLst/>
          </a:prstGeom>
          <a:noFill/>
          <a:ln w="12700" cap="flat" cmpd="sng">
            <a:solidFill>
              <a:schemeClr val="accent1">
                <a:alpha val="40784"/>
              </a:schemeClr>
            </a:solidFill>
            <a:prstDash val="solid"/>
            <a:round/>
            <a:headEnd type="none" w="sm" len="sm"/>
            <a:tailEnd type="none" w="sm" len="sm"/>
          </a:ln>
        </p:spPr>
      </p:cxnSp>
      <p:sp>
        <p:nvSpPr>
          <p:cNvPr id="207" name="Google Shape;207;p24"/>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8" name="Google Shape;208;p24"/>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9" name="Google Shape;209;p2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210"/>
        <p:cNvGrpSpPr/>
        <p:nvPr/>
      </p:nvGrpSpPr>
      <p:grpSpPr>
        <a:xfrm>
          <a:off x="0" y="0"/>
          <a:ext cx="0" cy="0"/>
          <a:chOff x="0" y="0"/>
          <a:chExt cx="0" cy="0"/>
        </a:xfrm>
      </p:grpSpPr>
      <p:sp>
        <p:nvSpPr>
          <p:cNvPr id="211" name="Google Shape;211;p25"/>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2" name="Google Shape;212;p25"/>
          <p:cNvSpPr txBox="1">
            <a:spLocks noGrp="1"/>
          </p:cNvSpPr>
          <p:nvPr>
            <p:ph type="body" idx="1"/>
          </p:nvPr>
        </p:nvSpPr>
        <p:spPr>
          <a:xfrm>
            <a:off x="1154952" y="4532845"/>
            <a:ext cx="305043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13" name="Google Shape;213;p25"/>
          <p:cNvSpPr>
            <a:spLocks noGrp="1"/>
          </p:cNvSpPr>
          <p:nvPr>
            <p:ph type="pic" idx="2"/>
          </p:nvPr>
        </p:nvSpPr>
        <p:spPr>
          <a:xfrm>
            <a:off x="1334552" y="2603500"/>
            <a:ext cx="2691242" cy="1591510"/>
          </a:xfrm>
          <a:prstGeom prst="roundRect">
            <a:avLst>
              <a:gd name="adj" fmla="val 1858"/>
            </a:avLst>
          </a:prstGeom>
          <a:noFill/>
          <a:ln>
            <a:noFill/>
          </a:ln>
          <a:effectLst>
            <a:outerShdw blurRad="50800" dist="50800" dir="5400000" algn="tl" rotWithShape="0">
              <a:srgbClr val="000000">
                <a:alpha val="42745"/>
              </a:srgbClr>
            </a:outerShdw>
          </a:effectLst>
        </p:spPr>
      </p:sp>
      <p:sp>
        <p:nvSpPr>
          <p:cNvPr id="214" name="Google Shape;214;p25"/>
          <p:cNvSpPr txBox="1">
            <a:spLocks noGrp="1"/>
          </p:cNvSpPr>
          <p:nvPr>
            <p:ph type="body" idx="3"/>
          </p:nvPr>
        </p:nvSpPr>
        <p:spPr>
          <a:xfrm>
            <a:off x="1154953" y="5109107"/>
            <a:ext cx="3050437" cy="9179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215" name="Google Shape;215;p25"/>
          <p:cNvSpPr txBox="1">
            <a:spLocks noGrp="1"/>
          </p:cNvSpPr>
          <p:nvPr>
            <p:ph type="body" idx="4"/>
          </p:nvPr>
        </p:nvSpPr>
        <p:spPr>
          <a:xfrm>
            <a:off x="4572537" y="4532846"/>
            <a:ext cx="3046766" cy="651156"/>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16" name="Google Shape;216;p25"/>
          <p:cNvSpPr>
            <a:spLocks noGrp="1"/>
          </p:cNvSpPr>
          <p:nvPr>
            <p:ph type="pic" idx="5"/>
          </p:nvPr>
        </p:nvSpPr>
        <p:spPr>
          <a:xfrm>
            <a:off x="4748463" y="2603500"/>
            <a:ext cx="2691241" cy="1591510"/>
          </a:xfrm>
          <a:prstGeom prst="roundRect">
            <a:avLst>
              <a:gd name="adj" fmla="val 1858"/>
            </a:avLst>
          </a:prstGeom>
          <a:noFill/>
          <a:ln>
            <a:noFill/>
          </a:ln>
          <a:effectLst>
            <a:outerShdw blurRad="50800" dist="50800" dir="5400000" algn="tl" rotWithShape="0">
              <a:srgbClr val="000000">
                <a:alpha val="42745"/>
              </a:srgbClr>
            </a:outerShdw>
          </a:effectLst>
        </p:spPr>
      </p:sp>
      <p:sp>
        <p:nvSpPr>
          <p:cNvPr id="217" name="Google Shape;217;p25"/>
          <p:cNvSpPr txBox="1">
            <a:spLocks noGrp="1"/>
          </p:cNvSpPr>
          <p:nvPr>
            <p:ph type="body" idx="6"/>
          </p:nvPr>
        </p:nvSpPr>
        <p:spPr>
          <a:xfrm>
            <a:off x="4568865" y="5184002"/>
            <a:ext cx="3050438" cy="84305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218" name="Google Shape;218;p25"/>
          <p:cNvSpPr txBox="1">
            <a:spLocks noGrp="1"/>
          </p:cNvSpPr>
          <p:nvPr>
            <p:ph type="body" idx="7"/>
          </p:nvPr>
        </p:nvSpPr>
        <p:spPr>
          <a:xfrm>
            <a:off x="7983434" y="4532847"/>
            <a:ext cx="3050438" cy="651154"/>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19" name="Google Shape;219;p25"/>
          <p:cNvSpPr>
            <a:spLocks noGrp="1"/>
          </p:cNvSpPr>
          <p:nvPr>
            <p:ph type="pic" idx="8"/>
          </p:nvPr>
        </p:nvSpPr>
        <p:spPr>
          <a:xfrm>
            <a:off x="8163031" y="2603500"/>
            <a:ext cx="2691242" cy="1591510"/>
          </a:xfrm>
          <a:prstGeom prst="roundRect">
            <a:avLst>
              <a:gd name="adj" fmla="val 1858"/>
            </a:avLst>
          </a:prstGeom>
          <a:noFill/>
          <a:ln>
            <a:noFill/>
          </a:ln>
          <a:effectLst>
            <a:outerShdw blurRad="50800" dist="50800" dir="5400000" algn="tl" rotWithShape="0">
              <a:srgbClr val="000000">
                <a:alpha val="42745"/>
              </a:srgbClr>
            </a:outerShdw>
          </a:effectLst>
        </p:spPr>
      </p:sp>
      <p:sp>
        <p:nvSpPr>
          <p:cNvPr id="220" name="Google Shape;220;p25"/>
          <p:cNvSpPr txBox="1">
            <a:spLocks noGrp="1"/>
          </p:cNvSpPr>
          <p:nvPr>
            <p:ph type="body" idx="9"/>
          </p:nvPr>
        </p:nvSpPr>
        <p:spPr>
          <a:xfrm>
            <a:off x="7983434" y="5184001"/>
            <a:ext cx="3050437" cy="84305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221" name="Google Shape;221;p25"/>
          <p:cNvCxnSpPr/>
          <p:nvPr/>
        </p:nvCxnSpPr>
        <p:spPr>
          <a:xfrm>
            <a:off x="4388153" y="2603500"/>
            <a:ext cx="0" cy="3517594"/>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222" name="Google Shape;222;p25"/>
          <p:cNvCxnSpPr/>
          <p:nvPr/>
        </p:nvCxnSpPr>
        <p:spPr>
          <a:xfrm>
            <a:off x="7801905" y="2603500"/>
            <a:ext cx="0" cy="3492500"/>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223" name="Google Shape;223;p25"/>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4" name="Google Shape;224;p25"/>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5" name="Google Shape;225;p2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26"/>
        <p:cNvGrpSpPr/>
        <p:nvPr/>
      </p:nvGrpSpPr>
      <p:grpSpPr>
        <a:xfrm>
          <a:off x="0" y="0"/>
          <a:ext cx="0" cy="0"/>
          <a:chOff x="0" y="0"/>
          <a:chExt cx="0" cy="0"/>
        </a:xfrm>
      </p:grpSpPr>
      <p:sp>
        <p:nvSpPr>
          <p:cNvPr id="227" name="Google Shape;227;p26"/>
          <p:cNvSpPr txBox="1">
            <a:spLocks noGrp="1"/>
          </p:cNvSpPr>
          <p:nvPr>
            <p:ph type="title"/>
          </p:nvPr>
        </p:nvSpPr>
        <p:spPr>
          <a:xfrm>
            <a:off x="1154953" y="973668"/>
            <a:ext cx="8825660"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8" name="Google Shape;228;p26"/>
          <p:cNvSpPr txBox="1">
            <a:spLocks noGrp="1"/>
          </p:cNvSpPr>
          <p:nvPr>
            <p:ph type="body" idx="1"/>
          </p:nvPr>
        </p:nvSpPr>
        <p:spPr>
          <a:xfrm rot="5400000">
            <a:off x="3827511" y="-69056"/>
            <a:ext cx="3416300" cy="876141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29" name="Google Shape;229;p26"/>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26"/>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1" name="Google Shape;231;p2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232"/>
        <p:cNvGrpSpPr/>
        <p:nvPr/>
      </p:nvGrpSpPr>
      <p:grpSpPr>
        <a:xfrm>
          <a:off x="0" y="0"/>
          <a:ext cx="0" cy="0"/>
          <a:chOff x="0" y="0"/>
          <a:chExt cx="0" cy="0"/>
        </a:xfrm>
      </p:grpSpPr>
      <p:grpSp>
        <p:nvGrpSpPr>
          <p:cNvPr id="233" name="Google Shape;233;p27"/>
          <p:cNvGrpSpPr/>
          <p:nvPr/>
        </p:nvGrpSpPr>
        <p:grpSpPr>
          <a:xfrm>
            <a:off x="0" y="-2373"/>
            <a:ext cx="12192000" cy="6867027"/>
            <a:chOff x="0" y="-2373"/>
            <a:chExt cx="12192000" cy="6867027"/>
          </a:xfrm>
        </p:grpSpPr>
        <p:sp>
          <p:nvSpPr>
            <p:cNvPr id="234" name="Google Shape;234;p27"/>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7"/>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7"/>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7"/>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7"/>
            <p:cNvSpPr/>
            <p:nvPr/>
          </p:nvSpPr>
          <p:spPr>
            <a:xfrm>
              <a:off x="7999412" y="-2373"/>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7"/>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7"/>
            <p:cNvSpPr/>
            <p:nvPr/>
          </p:nvSpPr>
          <p:spPr>
            <a:xfrm rot="5101749">
              <a:off x="6294738" y="457773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7"/>
            <p:cNvSpPr/>
            <p:nvPr/>
          </p:nvSpPr>
          <p:spPr>
            <a:xfrm>
              <a:off x="414867" y="402165"/>
              <a:ext cx="6510866"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7"/>
            <p:cNvSpPr/>
            <p:nvPr/>
          </p:nvSpPr>
          <p:spPr>
            <a:xfrm rot="5400000">
              <a:off x="4449232"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43" name="Google Shape;243;p27"/>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44" name="Google Shape;244;p27"/>
          <p:cNvSpPr txBox="1">
            <a:spLocks noGrp="1"/>
          </p:cNvSpPr>
          <p:nvPr>
            <p:ph type="title"/>
          </p:nvPr>
        </p:nvSpPr>
        <p:spPr>
          <a:xfrm rot="5400000">
            <a:off x="6909428" y="2945796"/>
            <a:ext cx="4748589" cy="1413933"/>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27"/>
          <p:cNvSpPr txBox="1">
            <a:spLocks noGrp="1"/>
          </p:cNvSpPr>
          <p:nvPr>
            <p:ph type="body" idx="1"/>
          </p:nvPr>
        </p:nvSpPr>
        <p:spPr>
          <a:xfrm rot="5400000">
            <a:off x="1904432" y="528990"/>
            <a:ext cx="4748590" cy="6247546"/>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46" name="Google Shape;246;p27"/>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7" name="Google Shape;247;p27"/>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27"/>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7"/>
        <p:cNvGrpSpPr/>
        <p:nvPr/>
      </p:nvGrpSpPr>
      <p:grpSpPr>
        <a:xfrm>
          <a:off x="0" y="0"/>
          <a:ext cx="0" cy="0"/>
          <a:chOff x="0" y="0"/>
          <a:chExt cx="0" cy="0"/>
        </a:xfrm>
      </p:grpSpPr>
      <p:sp>
        <p:nvSpPr>
          <p:cNvPr id="38" name="Google Shape;38;p12"/>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2"/>
          <p:cNvSpPr txBox="1">
            <a:spLocks noGrp="1"/>
          </p:cNvSpPr>
          <p:nvPr>
            <p:ph type="body" idx="1"/>
          </p:nvPr>
        </p:nvSpPr>
        <p:spPr>
          <a:xfrm>
            <a:off x="1154955" y="2603500"/>
            <a:ext cx="8761412" cy="341630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0" name="Google Shape;40;p12"/>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2"/>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43"/>
        <p:cNvGrpSpPr/>
        <p:nvPr/>
      </p:nvGrpSpPr>
      <p:grpSpPr>
        <a:xfrm>
          <a:off x="0" y="0"/>
          <a:ext cx="0" cy="0"/>
          <a:chOff x="0" y="0"/>
          <a:chExt cx="0" cy="0"/>
        </a:xfrm>
      </p:grpSpPr>
      <p:grpSp>
        <p:nvGrpSpPr>
          <p:cNvPr id="44" name="Google Shape;44;p13"/>
          <p:cNvGrpSpPr/>
          <p:nvPr/>
        </p:nvGrpSpPr>
        <p:grpSpPr>
          <a:xfrm>
            <a:off x="0" y="-2373"/>
            <a:ext cx="12192000" cy="6867027"/>
            <a:chOff x="0" y="-2373"/>
            <a:chExt cx="12192000" cy="6867027"/>
          </a:xfrm>
        </p:grpSpPr>
        <p:sp>
          <p:nvSpPr>
            <p:cNvPr id="45" name="Google Shape;45;p13"/>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13"/>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13"/>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3"/>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3"/>
            <p:cNvSpPr/>
            <p:nvPr/>
          </p:nvSpPr>
          <p:spPr>
            <a:xfrm>
              <a:off x="7999412" y="-2373"/>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3"/>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3"/>
            <p:cNvSpPr/>
            <p:nvPr/>
          </p:nvSpPr>
          <p:spPr>
            <a:xfrm>
              <a:off x="7289800" y="402165"/>
              <a:ext cx="4478865"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3"/>
            <p:cNvSpPr/>
            <p:nvPr/>
          </p:nvSpPr>
          <p:spPr>
            <a:xfrm rot="-5677511">
              <a:off x="4698352"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3"/>
            <p:cNvSpPr/>
            <p:nvPr/>
          </p:nvSpPr>
          <p:spPr>
            <a:xfrm rot="-5400000">
              <a:off x="3787244"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54" name="Google Shape;54;p13"/>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55" name="Google Shape;55;p13"/>
          <p:cNvSpPr txBox="1">
            <a:spLocks noGrp="1"/>
          </p:cNvSpPr>
          <p:nvPr>
            <p:ph type="title"/>
          </p:nvPr>
        </p:nvSpPr>
        <p:spPr>
          <a:xfrm>
            <a:off x="1154956" y="2677645"/>
            <a:ext cx="4351023" cy="228382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3"/>
          <p:cNvSpPr txBox="1">
            <a:spLocks noGrp="1"/>
          </p:cNvSpPr>
          <p:nvPr>
            <p:ph type="body" idx="1"/>
          </p:nvPr>
        </p:nvSpPr>
        <p:spPr>
          <a:xfrm>
            <a:off x="6895558" y="2677644"/>
            <a:ext cx="3755379" cy="2283823"/>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600"/>
              <a:buNone/>
              <a:defRPr sz="2000" cap="none">
                <a:solidFill>
                  <a:schemeClr val="accent1"/>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57" name="Google Shape;57;p13"/>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3"/>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3"/>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4"/>
          <p:cNvSpPr txBox="1">
            <a:spLocks noGrp="1"/>
          </p:cNvSpPr>
          <p:nvPr>
            <p:ph type="body" idx="1"/>
          </p:nvPr>
        </p:nvSpPr>
        <p:spPr>
          <a:xfrm>
            <a:off x="1154954" y="2603500"/>
            <a:ext cx="4825158" cy="3416301"/>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4" name="Google Shape;64;p14"/>
          <p:cNvSpPr txBox="1">
            <a:spLocks noGrp="1"/>
          </p:cNvSpPr>
          <p:nvPr>
            <p:ph type="body" idx="2"/>
          </p:nvPr>
        </p:nvSpPr>
        <p:spPr>
          <a:xfrm>
            <a:off x="6208712" y="2603500"/>
            <a:ext cx="4825159" cy="341630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5" name="Google Shape;65;p14"/>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4"/>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5"/>
          <p:cNvSpPr txBox="1">
            <a:spLocks noGrp="1"/>
          </p:cNvSpPr>
          <p:nvPr>
            <p:ph type="body" idx="1"/>
          </p:nvPr>
        </p:nvSpPr>
        <p:spPr>
          <a:xfrm>
            <a:off x="1154954" y="2603500"/>
            <a:ext cx="4825157"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71" name="Google Shape;71;p15"/>
          <p:cNvSpPr txBox="1">
            <a:spLocks noGrp="1"/>
          </p:cNvSpPr>
          <p:nvPr>
            <p:ph type="body" idx="2"/>
          </p:nvPr>
        </p:nvSpPr>
        <p:spPr>
          <a:xfrm>
            <a:off x="1154954" y="3179762"/>
            <a:ext cx="4825158" cy="284003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2" name="Google Shape;72;p15"/>
          <p:cNvSpPr txBox="1">
            <a:spLocks noGrp="1"/>
          </p:cNvSpPr>
          <p:nvPr>
            <p:ph type="body" idx="3"/>
          </p:nvPr>
        </p:nvSpPr>
        <p:spPr>
          <a:xfrm>
            <a:off x="6208712" y="2603500"/>
            <a:ext cx="482515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73" name="Google Shape;73;p15"/>
          <p:cNvSpPr txBox="1">
            <a:spLocks noGrp="1"/>
          </p:cNvSpPr>
          <p:nvPr>
            <p:ph type="body" idx="4"/>
          </p:nvPr>
        </p:nvSpPr>
        <p:spPr>
          <a:xfrm>
            <a:off x="6208710" y="3179762"/>
            <a:ext cx="4825159" cy="284003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4" name="Google Shape;74;p15"/>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5"/>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6"/>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6"/>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82"/>
        <p:cNvGrpSpPr/>
        <p:nvPr/>
      </p:nvGrpSpPr>
      <p:grpSpPr>
        <a:xfrm>
          <a:off x="0" y="0"/>
          <a:ext cx="0" cy="0"/>
          <a:chOff x="0" y="0"/>
          <a:chExt cx="0" cy="0"/>
        </a:xfrm>
      </p:grpSpPr>
      <p:sp>
        <p:nvSpPr>
          <p:cNvPr id="83" name="Google Shape;83;p17"/>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7"/>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87"/>
        <p:cNvGrpSpPr/>
        <p:nvPr/>
      </p:nvGrpSpPr>
      <p:grpSpPr>
        <a:xfrm>
          <a:off x="0" y="0"/>
          <a:ext cx="0" cy="0"/>
          <a:chOff x="0" y="0"/>
          <a:chExt cx="0" cy="0"/>
        </a:xfrm>
      </p:grpSpPr>
      <p:grpSp>
        <p:nvGrpSpPr>
          <p:cNvPr id="88" name="Google Shape;88;p18"/>
          <p:cNvGrpSpPr/>
          <p:nvPr/>
        </p:nvGrpSpPr>
        <p:grpSpPr>
          <a:xfrm>
            <a:off x="0" y="-2373"/>
            <a:ext cx="12192000" cy="6867027"/>
            <a:chOff x="0" y="-2373"/>
            <a:chExt cx="12192000" cy="6867027"/>
          </a:xfrm>
        </p:grpSpPr>
        <p:sp>
          <p:nvSpPr>
            <p:cNvPr id="89" name="Google Shape;89;p18"/>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8"/>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8"/>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8"/>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8"/>
            <p:cNvSpPr/>
            <p:nvPr/>
          </p:nvSpPr>
          <p:spPr>
            <a:xfrm>
              <a:off x="7999412" y="-2373"/>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8"/>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8"/>
            <p:cNvSpPr/>
            <p:nvPr/>
          </p:nvSpPr>
          <p:spPr>
            <a:xfrm>
              <a:off x="5713412" y="402165"/>
              <a:ext cx="6055253"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8"/>
            <p:cNvSpPr/>
            <p:nvPr/>
          </p:nvSpPr>
          <p:spPr>
            <a:xfrm rot="-5677511">
              <a:off x="3140485"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8"/>
            <p:cNvSpPr/>
            <p:nvPr/>
          </p:nvSpPr>
          <p:spPr>
            <a:xfrm rot="-5400000">
              <a:off x="2229377"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98" name="Google Shape;98;p18"/>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99" name="Google Shape;99;p18"/>
          <p:cNvSpPr txBox="1">
            <a:spLocks noGrp="1"/>
          </p:cNvSpPr>
          <p:nvPr>
            <p:ph type="title"/>
          </p:nvPr>
        </p:nvSpPr>
        <p:spPr>
          <a:xfrm>
            <a:off x="1154954" y="1295400"/>
            <a:ext cx="2793159" cy="1600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8"/>
          <p:cNvSpPr txBox="1">
            <a:spLocks noGrp="1"/>
          </p:cNvSpPr>
          <p:nvPr>
            <p:ph type="body" idx="1"/>
          </p:nvPr>
        </p:nvSpPr>
        <p:spPr>
          <a:xfrm>
            <a:off x="5781146" y="1447800"/>
            <a:ext cx="5190065" cy="4572000"/>
          </a:xfrm>
          <a:prstGeom prst="rect">
            <a:avLst/>
          </a:prstGeom>
          <a:noFill/>
          <a:ln>
            <a:noFill/>
          </a:ln>
        </p:spPr>
        <p:txBody>
          <a:bodyPr spcFirstLastPara="1" wrap="square" lIns="91425" tIns="45700" rIns="91425" bIns="45700" anchor="ctr"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01" name="Google Shape;101;p18"/>
          <p:cNvSpPr txBox="1">
            <a:spLocks noGrp="1"/>
          </p:cNvSpPr>
          <p:nvPr>
            <p:ph type="body" idx="2"/>
          </p:nvPr>
        </p:nvSpPr>
        <p:spPr>
          <a:xfrm>
            <a:off x="1154955" y="2895600"/>
            <a:ext cx="2793158" cy="312927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solidFill>
                  <a:schemeClr val="accent1"/>
                </a:solidFill>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02" name="Google Shape;102;p18"/>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8"/>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8"/>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06"/>
        <p:cNvGrpSpPr/>
        <p:nvPr/>
      </p:nvGrpSpPr>
      <p:grpSpPr>
        <a:xfrm>
          <a:off x="0" y="0"/>
          <a:ext cx="0" cy="0"/>
          <a:chOff x="0" y="0"/>
          <a:chExt cx="0" cy="0"/>
        </a:xfrm>
      </p:grpSpPr>
      <p:grpSp>
        <p:nvGrpSpPr>
          <p:cNvPr id="107" name="Google Shape;107;p19"/>
          <p:cNvGrpSpPr/>
          <p:nvPr/>
        </p:nvGrpSpPr>
        <p:grpSpPr>
          <a:xfrm>
            <a:off x="0" y="-2373"/>
            <a:ext cx="12192000" cy="6867027"/>
            <a:chOff x="0" y="-2373"/>
            <a:chExt cx="12192000" cy="6867027"/>
          </a:xfrm>
        </p:grpSpPr>
        <p:sp>
          <p:nvSpPr>
            <p:cNvPr id="108" name="Google Shape;108;p19"/>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9"/>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9"/>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9"/>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9"/>
            <p:cNvSpPr/>
            <p:nvPr/>
          </p:nvSpPr>
          <p:spPr>
            <a:xfrm>
              <a:off x="7999412" y="-2373"/>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9"/>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9"/>
            <p:cNvSpPr/>
            <p:nvPr/>
          </p:nvSpPr>
          <p:spPr>
            <a:xfrm>
              <a:off x="6172200" y="402165"/>
              <a:ext cx="5596465"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9"/>
            <p:cNvSpPr/>
            <p:nvPr/>
          </p:nvSpPr>
          <p:spPr>
            <a:xfrm rot="-5400000">
              <a:off x="3295432"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16" name="Google Shape;116;p19"/>
            <p:cNvSpPr/>
            <p:nvPr/>
          </p:nvSpPr>
          <p:spPr>
            <a:xfrm rot="-5677511">
              <a:off x="4203594"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9"/>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18" name="Google Shape;118;p19"/>
          <p:cNvSpPr txBox="1">
            <a:spLocks noGrp="1"/>
          </p:cNvSpPr>
          <p:nvPr>
            <p:ph type="title"/>
          </p:nvPr>
        </p:nvSpPr>
        <p:spPr>
          <a:xfrm>
            <a:off x="1153907" y="1693332"/>
            <a:ext cx="3860260" cy="173566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3600"/>
              <a:buFont typeface="Century Gothic"/>
              <a:buNone/>
              <a:defRPr sz="36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19"/>
          <p:cNvSpPr>
            <a:spLocks noGrp="1"/>
          </p:cNvSpPr>
          <p:nvPr>
            <p:ph type="pic" idx="2"/>
          </p:nvPr>
        </p:nvSpPr>
        <p:spPr>
          <a:xfrm>
            <a:off x="6547870" y="1143000"/>
            <a:ext cx="3227193" cy="4572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20" name="Google Shape;120;p19"/>
          <p:cNvSpPr txBox="1">
            <a:spLocks noGrp="1"/>
          </p:cNvSpPr>
          <p:nvPr>
            <p:ph type="body" idx="1"/>
          </p:nvPr>
        </p:nvSpPr>
        <p:spPr>
          <a:xfrm>
            <a:off x="1154955" y="3657600"/>
            <a:ext cx="3859212" cy="13716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solidFill>
                  <a:schemeClr val="accent1"/>
                </a:solidFill>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21" name="Google Shape;121;p19"/>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9"/>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9"/>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0"/>
          <p:cNvGrpSpPr/>
          <p:nvPr/>
        </p:nvGrpSpPr>
        <p:grpSpPr>
          <a:xfrm>
            <a:off x="0" y="-2373"/>
            <a:ext cx="12192000" cy="6867027"/>
            <a:chOff x="0" y="-2373"/>
            <a:chExt cx="12192000" cy="6867027"/>
          </a:xfrm>
        </p:grpSpPr>
        <p:sp>
          <p:nvSpPr>
            <p:cNvPr id="7" name="Google Shape;7;p10"/>
            <p:cNvSpPr/>
            <p:nvPr/>
          </p:nvSpPr>
          <p:spPr>
            <a:xfrm>
              <a:off x="0" y="0"/>
              <a:ext cx="12192000" cy="6858000"/>
            </a:xfrm>
            <a:prstGeom prst="rect">
              <a:avLst/>
            </a:prstGeom>
            <a:blipFill rotWithShape="1">
              <a:blip r:embed="rId19">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0"/>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0"/>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0"/>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0"/>
            <p:cNvSpPr/>
            <p:nvPr/>
          </p:nvSpPr>
          <p:spPr>
            <a:xfrm>
              <a:off x="7999412" y="-2373"/>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0"/>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0"/>
            <p:cNvSpPr/>
            <p:nvPr/>
          </p:nvSpPr>
          <p:spPr>
            <a:xfrm rot="-589932">
              <a:off x="8490951" y="179751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0"/>
            <p:cNvSpPr/>
            <p:nvPr/>
          </p:nvSpPr>
          <p:spPr>
            <a:xfrm>
              <a:off x="459506" y="1866405"/>
              <a:ext cx="11277600" cy="4533900"/>
            </a:xfrm>
            <a:custGeom>
              <a:avLst/>
              <a:gdLst/>
              <a:ahLst/>
              <a:cxnLst/>
              <a:rect l="l" t="t" r="r" b="b"/>
              <a:pathLst>
                <a:path w="7104" h="2856"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5" name="Google Shape;15;p10"/>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 name="Google Shape;16;p10"/>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lt2"/>
              </a:buClr>
              <a:buSzPts val="3600"/>
              <a:buFont typeface="Century Gothic"/>
              <a:buNone/>
              <a:defRPr sz="36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7" name="Google Shape;17;p10"/>
          <p:cNvSpPr txBox="1">
            <a:spLocks noGrp="1"/>
          </p:cNvSpPr>
          <p:nvPr>
            <p:ph type="body" idx="1"/>
          </p:nvPr>
        </p:nvSpPr>
        <p:spPr>
          <a:xfrm>
            <a:off x="1154955" y="2603500"/>
            <a:ext cx="8761412" cy="3416300"/>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8" name="Google Shape;18;p10"/>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1"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9" name="Google Shape;19;p10"/>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000" b="1"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0" name="Google Shape;20;p10"/>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
          <p:cNvSpPr txBox="1">
            <a:spLocks noGrp="1"/>
          </p:cNvSpPr>
          <p:nvPr>
            <p:ph type="ctrTitle"/>
          </p:nvPr>
        </p:nvSpPr>
        <p:spPr>
          <a:xfrm>
            <a:off x="1154955" y="2099733"/>
            <a:ext cx="8825658" cy="2677648"/>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5400"/>
              <a:buFont typeface="Times New Roman"/>
              <a:buNone/>
            </a:pPr>
            <a:r>
              <a:rPr lang="en-US" b="1">
                <a:latin typeface="Times New Roman"/>
                <a:ea typeface="Times New Roman"/>
                <a:cs typeface="Times New Roman"/>
                <a:sym typeface="Times New Roman"/>
              </a:rPr>
              <a:t>Assignment 2 </a:t>
            </a:r>
            <a:endParaRPr>
              <a:latin typeface="Times New Roman"/>
              <a:ea typeface="Times New Roman"/>
              <a:cs typeface="Times New Roman"/>
              <a:sym typeface="Times New Roman"/>
            </a:endParaRPr>
          </a:p>
        </p:txBody>
      </p:sp>
      <p:sp>
        <p:nvSpPr>
          <p:cNvPr id="255" name="Google Shape;255;p1"/>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spcBef>
                <a:spcPts val="0"/>
              </a:spcBef>
              <a:spcAft>
                <a:spcPts val="0"/>
              </a:spcAft>
              <a:buSzPct val="79999"/>
              <a:buNone/>
            </a:pPr>
            <a:r>
              <a:rPr lang="en-US">
                <a:latin typeface="Times New Roman"/>
                <a:ea typeface="Times New Roman"/>
                <a:cs typeface="Times New Roman"/>
                <a:sym typeface="Times New Roman"/>
              </a:rPr>
              <a:t>AMMAR ULLAH KHAN [19K-1435]</a:t>
            </a:r>
            <a:endParaRPr>
              <a:latin typeface="Times New Roman"/>
              <a:ea typeface="Times New Roman"/>
              <a:cs typeface="Times New Roman"/>
              <a:sym typeface="Times New Roman"/>
            </a:endParaRPr>
          </a:p>
          <a:p>
            <a:pPr marL="0" lvl="0" indent="0" algn="l" rtl="0">
              <a:spcBef>
                <a:spcPts val="1000"/>
              </a:spcBef>
              <a:spcAft>
                <a:spcPts val="0"/>
              </a:spcAft>
              <a:buSzPct val="79999"/>
              <a:buNone/>
            </a:pPr>
            <a:r>
              <a:rPr lang="en-US">
                <a:latin typeface="Times New Roman"/>
                <a:ea typeface="Times New Roman"/>
                <a:cs typeface="Times New Roman"/>
                <a:sym typeface="Times New Roman"/>
              </a:rPr>
              <a:t>M.TUAHA AJAZ [19K-0257]</a:t>
            </a:r>
            <a:endParaRPr>
              <a:latin typeface="Times New Roman"/>
              <a:ea typeface="Times New Roman"/>
              <a:cs typeface="Times New Roman"/>
              <a:sym typeface="Times New Roman"/>
            </a:endParaRPr>
          </a:p>
          <a:p>
            <a:pPr marL="0" lvl="0" indent="0" algn="l" rtl="0">
              <a:spcBef>
                <a:spcPts val="1000"/>
              </a:spcBef>
              <a:spcAft>
                <a:spcPts val="0"/>
              </a:spcAft>
              <a:buSzPct val="79999"/>
              <a:buNone/>
            </a:pPr>
            <a:r>
              <a:rPr lang="en-US">
                <a:latin typeface="Times New Roman"/>
                <a:ea typeface="Times New Roman"/>
                <a:cs typeface="Times New Roman"/>
                <a:sym typeface="Times New Roman"/>
              </a:rPr>
              <a:t>ALI NAYAB [19K-0301]</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9"/>
          <p:cNvSpPr txBox="1">
            <a:spLocks noGrp="1"/>
          </p:cNvSpPr>
          <p:nvPr>
            <p:ph type="body" idx="1"/>
          </p:nvPr>
        </p:nvSpPr>
        <p:spPr>
          <a:xfrm>
            <a:off x="1154955" y="2603500"/>
            <a:ext cx="8761412" cy="34163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1920"/>
              <a:buNone/>
            </a:pPr>
            <a:endParaRPr sz="2400" b="1"/>
          </a:p>
          <a:p>
            <a:pPr marL="0" lvl="0" indent="0" algn="ctr" rtl="0">
              <a:spcBef>
                <a:spcPts val="1000"/>
              </a:spcBef>
              <a:spcAft>
                <a:spcPts val="0"/>
              </a:spcAft>
              <a:buSzPts val="1920"/>
              <a:buNone/>
            </a:pPr>
            <a:endParaRPr sz="2400" b="1"/>
          </a:p>
          <a:p>
            <a:pPr marL="0" lvl="0" indent="0" algn="ctr" rtl="0">
              <a:spcBef>
                <a:spcPts val="1000"/>
              </a:spcBef>
              <a:spcAft>
                <a:spcPts val="0"/>
              </a:spcAft>
              <a:buSzPts val="1920"/>
              <a:buNone/>
            </a:pPr>
            <a:endParaRPr sz="2400" b="1"/>
          </a:p>
          <a:p>
            <a:pPr marL="0" lvl="0" indent="0" algn="ctr" rtl="0">
              <a:spcBef>
                <a:spcPts val="1000"/>
              </a:spcBef>
              <a:spcAft>
                <a:spcPts val="0"/>
              </a:spcAft>
              <a:buSzPts val="1920"/>
              <a:buNone/>
            </a:pPr>
            <a:r>
              <a:rPr lang="en-US" sz="2400" b="1"/>
              <a:t>Thank you</a:t>
            </a:r>
            <a:endParaRPr sz="24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2"/>
              </a:buClr>
              <a:buSzPts val="3600"/>
              <a:buFont typeface="Times New Roman"/>
              <a:buNone/>
            </a:pPr>
            <a:r>
              <a:rPr lang="en-US">
                <a:latin typeface="Times New Roman"/>
                <a:ea typeface="Times New Roman"/>
                <a:cs typeface="Times New Roman"/>
                <a:sym typeface="Times New Roman"/>
              </a:rPr>
              <a:t> </a:t>
            </a:r>
            <a:br>
              <a:rPr lang="en-US">
                <a:latin typeface="Times New Roman"/>
                <a:ea typeface="Times New Roman"/>
                <a:cs typeface="Times New Roman"/>
                <a:sym typeface="Times New Roman"/>
              </a:rPr>
            </a:br>
            <a:r>
              <a:rPr lang="en-US" b="1">
                <a:latin typeface="Times New Roman"/>
                <a:ea typeface="Times New Roman"/>
                <a:cs typeface="Times New Roman"/>
                <a:sym typeface="Times New Roman"/>
              </a:rPr>
              <a:t>Introduction:</a:t>
            </a:r>
            <a:r>
              <a:rPr lang="en-US">
                <a:latin typeface="Times New Roman"/>
                <a:ea typeface="Times New Roman"/>
                <a:cs typeface="Times New Roman"/>
                <a:sym typeface="Times New Roman"/>
              </a:rPr>
              <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261" name="Google Shape;261;p2"/>
          <p:cNvSpPr txBox="1">
            <a:spLocks noGrp="1"/>
          </p:cNvSpPr>
          <p:nvPr>
            <p:ph type="body" idx="1"/>
          </p:nvPr>
        </p:nvSpPr>
        <p:spPr>
          <a:xfrm>
            <a:off x="1154955" y="2603500"/>
            <a:ext cx="8761412" cy="34163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b="1" dirty="0"/>
              <a:t>Muhammad Ibrahim</a:t>
            </a:r>
            <a:endParaRPr dirty="0"/>
          </a:p>
          <a:p>
            <a:pPr marL="342900" lvl="0" indent="-342900" algn="l" rtl="0">
              <a:spcBef>
                <a:spcPts val="1000"/>
              </a:spcBef>
              <a:spcAft>
                <a:spcPts val="0"/>
              </a:spcAft>
              <a:buSzPts val="1440"/>
              <a:buChar char="►"/>
            </a:pPr>
            <a:r>
              <a:rPr lang="en-US" dirty="0"/>
              <a:t> BI &amp; Analytics Lead @ Retailo Technologies 🚀 | X-LFD | X-Atlas               </a:t>
            </a:r>
            <a:endParaRPr dirty="0"/>
          </a:p>
          <a:p>
            <a:pPr marL="342900" lvl="0" indent="-342900" algn="l" rtl="0">
              <a:spcBef>
                <a:spcPts val="1000"/>
              </a:spcBef>
              <a:spcAft>
                <a:spcPts val="0"/>
              </a:spcAft>
              <a:buSzPts val="1440"/>
              <a:buChar char="►"/>
            </a:pPr>
            <a:r>
              <a:rPr lang="en-US" dirty="0"/>
              <a:t>over 5 years of experience in Business Intelligence, </a:t>
            </a:r>
            <a:endParaRPr dirty="0"/>
          </a:p>
          <a:p>
            <a:pPr marL="342900" lvl="0" indent="-342900" algn="l" rtl="0">
              <a:spcBef>
                <a:spcPts val="1000"/>
              </a:spcBef>
              <a:spcAft>
                <a:spcPts val="0"/>
              </a:spcAft>
              <a:buSzPts val="1440"/>
              <a:buChar char="►"/>
            </a:pPr>
            <a:r>
              <a:rPr lang="en-US" dirty="0"/>
              <a:t>have worked with a wide range of industries, including Nano-Loans, FMCG, Ed-Techs, Delivery Apps &amp; BNPL</a:t>
            </a:r>
            <a:endParaRPr dirty="0"/>
          </a:p>
          <a:p>
            <a:pPr marL="342900" lvl="0" indent="-342900" algn="l" rtl="0">
              <a:spcBef>
                <a:spcPts val="1000"/>
              </a:spcBef>
              <a:spcAft>
                <a:spcPts val="0"/>
              </a:spcAft>
              <a:buSzPts val="1440"/>
              <a:buChar char="►"/>
            </a:pPr>
            <a:r>
              <a:rPr lang="en-US" dirty="0"/>
              <a:t>expertise lies in using SQL for data transformations and </a:t>
            </a:r>
            <a:r>
              <a:rPr lang="en-US" dirty="0" err="1"/>
              <a:t>visualisation</a:t>
            </a:r>
            <a:r>
              <a:rPr lang="en-US" dirty="0"/>
              <a:t> tools such as Power BI, Tableau, and AWS </a:t>
            </a:r>
            <a:r>
              <a:rPr lang="en-US" dirty="0" err="1"/>
              <a:t>Quicksight</a:t>
            </a:r>
            <a:r>
              <a:rPr lang="en-US" dirty="0"/>
              <a:t> to turn raw data into meaningful insights</a:t>
            </a:r>
            <a:endParaRPr dirty="0"/>
          </a:p>
          <a:p>
            <a:pPr marL="342900" lvl="0" indent="-251459" algn="ctr" rtl="0">
              <a:spcBef>
                <a:spcPts val="1000"/>
              </a:spcBef>
              <a:spcAft>
                <a:spcPts val="0"/>
              </a:spcAft>
              <a:buSzPts val="1440"/>
              <a:buNone/>
            </a:pPr>
            <a:endParaRPr dirty="0"/>
          </a:p>
        </p:txBody>
      </p:sp>
      <p:pic>
        <p:nvPicPr>
          <p:cNvPr id="262" name="Google Shape;262;p2"/>
          <p:cNvPicPr preferRelativeResize="0"/>
          <p:nvPr/>
        </p:nvPicPr>
        <p:blipFill rotWithShape="1">
          <a:blip r:embed="rId3">
            <a:alphaModFix/>
          </a:blip>
          <a:srcRect/>
          <a:stretch/>
        </p:blipFill>
        <p:spPr>
          <a:xfrm>
            <a:off x="8748585" y="1327150"/>
            <a:ext cx="2817340" cy="226454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2"/>
              </a:buClr>
              <a:buSzPts val="2000"/>
              <a:buFont typeface="Times New Roman"/>
              <a:buNone/>
            </a:pPr>
            <a:r>
              <a:rPr lang="en-US" sz="2000">
                <a:latin typeface="Times New Roman"/>
                <a:ea typeface="Times New Roman"/>
                <a:cs typeface="Times New Roman"/>
                <a:sym typeface="Times New Roman"/>
              </a:rPr>
              <a:t>Identify core problems from a business. Share the questions your discussed with the business and the outcome you produced out of it.</a:t>
            </a:r>
            <a:endParaRPr/>
          </a:p>
        </p:txBody>
      </p:sp>
      <p:sp>
        <p:nvSpPr>
          <p:cNvPr id="268" name="Google Shape;268;p3"/>
          <p:cNvSpPr txBox="1">
            <a:spLocks noGrp="1"/>
          </p:cNvSpPr>
          <p:nvPr>
            <p:ph type="body" idx="1"/>
          </p:nvPr>
        </p:nvSpPr>
        <p:spPr>
          <a:xfrm>
            <a:off x="1154954" y="2638670"/>
            <a:ext cx="8761412" cy="3416300"/>
          </a:xfrm>
          <a:prstGeom prst="rect">
            <a:avLst/>
          </a:prstGeom>
          <a:noFill/>
          <a:ln>
            <a:noFill/>
          </a:ln>
        </p:spPr>
        <p:txBody>
          <a:bodyPr spcFirstLastPara="1" wrap="square" lIns="91425" tIns="45700" rIns="91425" bIns="45700" anchor="t" anchorCtr="0">
            <a:normAutofit fontScale="62500" lnSpcReduction="20000"/>
          </a:bodyPr>
          <a:lstStyle/>
          <a:p>
            <a:pPr marL="0" lvl="0" indent="0" algn="l" rtl="0">
              <a:spcBef>
                <a:spcPts val="0"/>
              </a:spcBef>
              <a:spcAft>
                <a:spcPts val="0"/>
              </a:spcAft>
              <a:buSzPct val="79999"/>
              <a:buNone/>
            </a:pPr>
            <a:r>
              <a:rPr lang="en-US" b="1" dirty="0"/>
              <a:t>Following Question were discussed in the meeting:</a:t>
            </a:r>
            <a:endParaRPr dirty="0"/>
          </a:p>
          <a:p>
            <a:pPr marL="342900" lvl="0" indent="-342900" algn="l" rtl="0">
              <a:spcBef>
                <a:spcPts val="1000"/>
              </a:spcBef>
              <a:spcAft>
                <a:spcPts val="0"/>
              </a:spcAft>
              <a:buSzPct val="79999"/>
              <a:buChar char="►"/>
            </a:pPr>
            <a:r>
              <a:rPr lang="en-US" dirty="0"/>
              <a:t>What predictive analytics are used by Retailo for its B2B selling?</a:t>
            </a:r>
            <a:endParaRPr dirty="0"/>
          </a:p>
          <a:p>
            <a:pPr marL="342900" lvl="0" indent="-342900" algn="l" rtl="0">
              <a:spcBef>
                <a:spcPts val="1000"/>
              </a:spcBef>
              <a:spcAft>
                <a:spcPts val="0"/>
              </a:spcAft>
              <a:buSzPct val="79999"/>
              <a:buChar char="►"/>
            </a:pPr>
            <a:r>
              <a:rPr lang="en-US" dirty="0"/>
              <a:t>In the future, what B2B problems does Retailo plan on solving? How do you guys price your product? how essential is dynamic pricing to Retailo ?</a:t>
            </a:r>
            <a:endParaRPr dirty="0"/>
          </a:p>
          <a:p>
            <a:pPr marL="342900" lvl="0" indent="-342900" algn="l" rtl="0">
              <a:spcBef>
                <a:spcPts val="1000"/>
              </a:spcBef>
              <a:spcAft>
                <a:spcPts val="0"/>
              </a:spcAft>
              <a:buSzPct val="79999"/>
              <a:buChar char="►"/>
            </a:pPr>
            <a:r>
              <a:rPr lang="en-US" dirty="0"/>
              <a:t>What is the conversion rate on </a:t>
            </a:r>
            <a:r>
              <a:rPr lang="en-US" dirty="0" err="1"/>
              <a:t>Retailo's</a:t>
            </a:r>
            <a:r>
              <a:rPr lang="en-US" dirty="0"/>
              <a:t> platform ?</a:t>
            </a:r>
            <a:endParaRPr dirty="0"/>
          </a:p>
          <a:p>
            <a:pPr marL="342900" lvl="0" indent="-342900" algn="l" rtl="0">
              <a:spcBef>
                <a:spcPts val="1000"/>
              </a:spcBef>
              <a:spcAft>
                <a:spcPts val="0"/>
              </a:spcAft>
              <a:buSzPct val="79999"/>
              <a:buChar char="►"/>
            </a:pPr>
            <a:r>
              <a:rPr lang="en-US" dirty="0"/>
              <a:t>How does Retailo currently use customer data to inform your marketing and sales strategies?</a:t>
            </a:r>
            <a:endParaRPr dirty="0"/>
          </a:p>
          <a:p>
            <a:pPr marL="342900" lvl="0" indent="-342900" algn="l" rtl="0">
              <a:spcBef>
                <a:spcPts val="1000"/>
              </a:spcBef>
              <a:spcAft>
                <a:spcPts val="0"/>
              </a:spcAft>
              <a:buSzPct val="79999"/>
              <a:buChar char="►"/>
            </a:pPr>
            <a:r>
              <a:rPr lang="en-US" dirty="0"/>
              <a:t>Has Retailo considered using machine learning to gain a deeper understanding of your customers and their behaviors, preferences, and needs? If so, what specific machine learning techniques have you explored?</a:t>
            </a:r>
            <a:endParaRPr dirty="0"/>
          </a:p>
          <a:p>
            <a:pPr marL="342900" lvl="0" indent="-342900" algn="l" rtl="0">
              <a:spcBef>
                <a:spcPts val="1000"/>
              </a:spcBef>
              <a:spcAft>
                <a:spcPts val="0"/>
              </a:spcAft>
              <a:buSzPct val="79999"/>
              <a:buChar char="►"/>
            </a:pPr>
            <a:r>
              <a:rPr lang="en-US" dirty="0"/>
              <a:t>It is often difficult to predict the demand for different products, which can result in stock outs or overstocking. How does Retailo manage its inventory?</a:t>
            </a:r>
            <a:endParaRPr dirty="0"/>
          </a:p>
          <a:p>
            <a:pPr marL="342900" lvl="0" indent="-342900" algn="l" rtl="0">
              <a:spcBef>
                <a:spcPts val="1000"/>
              </a:spcBef>
              <a:spcAft>
                <a:spcPts val="0"/>
              </a:spcAft>
              <a:buSzPct val="79999"/>
              <a:buChar char="►"/>
            </a:pPr>
            <a:r>
              <a:rPr lang="en-US" dirty="0"/>
              <a:t>what specific customer retention strategies or techniques is the company using to ensure that customers remain satisfied and loyal to the platform?</a:t>
            </a:r>
            <a:endParaRPr dirty="0"/>
          </a:p>
          <a:p>
            <a:pPr marL="342900" lvl="0" indent="-342900" algn="l" rtl="0">
              <a:spcBef>
                <a:spcPts val="1000"/>
              </a:spcBef>
              <a:spcAft>
                <a:spcPts val="0"/>
              </a:spcAft>
              <a:buSzPct val="79999"/>
              <a:buChar char="►"/>
            </a:pPr>
            <a:r>
              <a:rPr lang="en-US" dirty="0"/>
              <a:t>Your company give supplies on credit to even new retailers. How do you guys do credit ranking?</a:t>
            </a:r>
            <a:endParaRPr dirty="0"/>
          </a:p>
          <a:p>
            <a:pPr marL="342900" lvl="0" indent="-342900" algn="l" rtl="0">
              <a:spcBef>
                <a:spcPts val="1000"/>
              </a:spcBef>
              <a:spcAft>
                <a:spcPts val="0"/>
              </a:spcAft>
              <a:buSzPct val="79999"/>
              <a:buChar char="►"/>
            </a:pPr>
            <a:r>
              <a:rPr lang="en-US" dirty="0"/>
              <a:t>What Algorithms are you using for last mile delivery?</a:t>
            </a:r>
            <a:endParaRPr dirty="0"/>
          </a:p>
        </p:txBody>
      </p:sp>
      <p:pic>
        <p:nvPicPr>
          <p:cNvPr id="269" name="Google Shape;269;p3"/>
          <p:cNvPicPr preferRelativeResize="0"/>
          <p:nvPr/>
        </p:nvPicPr>
        <p:blipFill rotWithShape="1">
          <a:blip r:embed="rId3">
            <a:alphaModFix/>
          </a:blip>
          <a:srcRect/>
          <a:stretch/>
        </p:blipFill>
        <p:spPr>
          <a:xfrm>
            <a:off x="8901965" y="1553652"/>
            <a:ext cx="2762250" cy="1657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2"/>
              </a:buClr>
              <a:buSzPts val="3200"/>
              <a:buFont typeface="Times New Roman"/>
              <a:buNone/>
            </a:pPr>
            <a:r>
              <a:rPr lang="en-US" sz="3200">
                <a:latin typeface="Times New Roman"/>
                <a:ea typeface="Times New Roman"/>
                <a:cs typeface="Times New Roman"/>
                <a:sym typeface="Times New Roman"/>
              </a:rPr>
              <a:t>Core business points learnt from the selected articles (as provided on GCR)</a:t>
            </a:r>
            <a:endParaRPr/>
          </a:p>
        </p:txBody>
      </p:sp>
      <p:sp>
        <p:nvSpPr>
          <p:cNvPr id="275" name="Google Shape;275;p4"/>
          <p:cNvSpPr txBox="1">
            <a:spLocks noGrp="1"/>
          </p:cNvSpPr>
          <p:nvPr>
            <p:ph type="body" idx="1"/>
          </p:nvPr>
        </p:nvSpPr>
        <p:spPr>
          <a:xfrm>
            <a:off x="1154954" y="2603499"/>
            <a:ext cx="10203739" cy="3956691"/>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l" rtl="0">
              <a:spcBef>
                <a:spcPts val="0"/>
              </a:spcBef>
              <a:spcAft>
                <a:spcPts val="0"/>
              </a:spcAft>
              <a:buSzPct val="79999"/>
              <a:buChar char="►"/>
            </a:pPr>
            <a:r>
              <a:rPr lang="en-US" dirty="0"/>
              <a:t>B2B e-commerce platform for small and medium-sized grocery stores in the Middle East and North Africa (MENA) region.</a:t>
            </a:r>
            <a:endParaRPr dirty="0"/>
          </a:p>
          <a:p>
            <a:pPr marL="342900" lvl="0" indent="-342900" algn="l" rtl="0">
              <a:spcBef>
                <a:spcPts val="1000"/>
              </a:spcBef>
              <a:spcAft>
                <a:spcPts val="0"/>
              </a:spcAft>
              <a:buSzPct val="79999"/>
              <a:buChar char="►"/>
            </a:pPr>
            <a:r>
              <a:rPr lang="en-US" dirty="0"/>
              <a:t>aims to simplify the supply chain for small grocery stores by using technology to streamline the ordering process and reduce costs</a:t>
            </a:r>
            <a:endParaRPr dirty="0"/>
          </a:p>
          <a:p>
            <a:pPr marL="342900" lvl="0" indent="-342900" algn="l" rtl="0">
              <a:spcBef>
                <a:spcPts val="1000"/>
              </a:spcBef>
              <a:spcAft>
                <a:spcPts val="0"/>
              </a:spcAft>
              <a:buSzPct val="79999"/>
              <a:buChar char="►"/>
            </a:pPr>
            <a:r>
              <a:rPr lang="en-US" dirty="0">
                <a:latin typeface="Century Gothic"/>
                <a:ea typeface="Century Gothic"/>
                <a:cs typeface="Century Gothic"/>
                <a:sym typeface="Century Gothic"/>
              </a:rPr>
              <a:t>Retailo use data analytics in number of ways to its advantages.</a:t>
            </a:r>
            <a:endParaRPr dirty="0"/>
          </a:p>
          <a:p>
            <a:pPr marL="342900" lvl="0" indent="-342900" algn="l" rtl="0">
              <a:spcBef>
                <a:spcPts val="1000"/>
              </a:spcBef>
              <a:spcAft>
                <a:spcPts val="0"/>
              </a:spcAft>
              <a:buSzPct val="79999"/>
              <a:buChar char="►"/>
            </a:pPr>
            <a:r>
              <a:rPr lang="en-US" dirty="0"/>
              <a:t>Inventory Management: Retailo uses data analytics to monitor inventory levels, track sales trends, and predict future demand. This helps the company to optimize its inventory levels, reduce waste, and ensure that it always has the right products in stock.</a:t>
            </a:r>
            <a:endParaRPr dirty="0"/>
          </a:p>
          <a:p>
            <a:pPr marL="342900" lvl="0" indent="-342900" algn="l" rtl="0">
              <a:spcBef>
                <a:spcPts val="1000"/>
              </a:spcBef>
              <a:spcAft>
                <a:spcPts val="0"/>
              </a:spcAft>
              <a:buSzPct val="79999"/>
              <a:buChar char="►"/>
            </a:pPr>
            <a:r>
              <a:rPr lang="en-US" dirty="0"/>
              <a:t>Customer Behavior: Retailo uses data analytics to analyze customer behavior, such as purchase history and browsing patterns. This helps the company to understand customer preferences and tailor its product offerings and marketing strategies accordingly.</a:t>
            </a:r>
            <a:endParaRPr dirty="0"/>
          </a:p>
          <a:p>
            <a:pPr marL="342900" lvl="0" indent="-342900" algn="l" rtl="0">
              <a:spcBef>
                <a:spcPts val="1000"/>
              </a:spcBef>
              <a:spcAft>
                <a:spcPts val="0"/>
              </a:spcAft>
              <a:buSzPct val="79999"/>
              <a:buChar char="►"/>
            </a:pPr>
            <a:r>
              <a:rPr lang="en-US" dirty="0"/>
              <a:t>Sales and Revenue: Retailo uses data analytics to track sales performance and revenue. This helps the company to identify areas of strength and weakness in its sales strategy and make data-driven decisions to improve performance.</a:t>
            </a:r>
            <a:endParaRPr dirty="0"/>
          </a:p>
          <a:p>
            <a:pPr marL="342900" lvl="0" indent="-342900" algn="l" rtl="0">
              <a:spcBef>
                <a:spcPts val="1000"/>
              </a:spcBef>
              <a:spcAft>
                <a:spcPts val="0"/>
              </a:spcAft>
              <a:buSzPct val="79999"/>
              <a:buChar char="►"/>
            </a:pPr>
            <a:r>
              <a:rPr lang="en-US" dirty="0"/>
              <a:t>Sales and Revenue: Retailo uses data analytics to track sales performance and revenue. This helps the company to identify areas of strength and weakness in its sales strategy and make data-driven decisions to improve performance.</a:t>
            </a:r>
            <a:endParaRPr dirty="0"/>
          </a:p>
          <a:p>
            <a:pPr marL="342900" lvl="0" indent="-272034" algn="l" rtl="0">
              <a:spcBef>
                <a:spcPts val="1000"/>
              </a:spcBef>
              <a:spcAft>
                <a:spcPts val="0"/>
              </a:spcAft>
              <a:buSzPct val="79999"/>
              <a:buNone/>
            </a:pPr>
            <a:endParaRPr dirty="0">
              <a:latin typeface="Times New Roman"/>
              <a:ea typeface="Times New Roman"/>
              <a:cs typeface="Times New Roman"/>
              <a:sym typeface="Times New Roman"/>
            </a:endParaRPr>
          </a:p>
          <a:p>
            <a:pPr marL="342900" lvl="0" indent="-272034" algn="l" rtl="0">
              <a:spcBef>
                <a:spcPts val="1000"/>
              </a:spcBef>
              <a:spcAft>
                <a:spcPts val="0"/>
              </a:spcAft>
              <a:buSzPct val="79999"/>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7"/>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2"/>
              </a:buClr>
              <a:buSzPts val="2800"/>
              <a:buFont typeface="Times New Roman"/>
              <a:buNone/>
            </a:pPr>
            <a:r>
              <a:rPr lang="en-US" sz="2800" dirty="0">
                <a:latin typeface="Times New Roman"/>
                <a:ea typeface="Times New Roman"/>
                <a:cs typeface="Times New Roman"/>
                <a:sym typeface="Times New Roman"/>
              </a:rPr>
              <a:t>Some possible KPIs that </a:t>
            </a:r>
            <a:r>
              <a:rPr lang="en-US" sz="2800" dirty="0" smtClean="0">
                <a:latin typeface="Times New Roman"/>
                <a:ea typeface="Times New Roman"/>
                <a:cs typeface="Times New Roman"/>
                <a:sym typeface="Times New Roman"/>
              </a:rPr>
              <a:t>Retailo uses </a:t>
            </a:r>
            <a:r>
              <a:rPr lang="en-US" sz="2800" dirty="0">
                <a:latin typeface="Times New Roman"/>
                <a:ea typeface="Times New Roman"/>
                <a:cs typeface="Times New Roman"/>
                <a:sym typeface="Times New Roman"/>
              </a:rPr>
              <a:t>to evaluate seller </a:t>
            </a:r>
            <a:r>
              <a:rPr lang="en-US" sz="2800" dirty="0" smtClean="0">
                <a:latin typeface="Times New Roman"/>
                <a:ea typeface="Times New Roman"/>
                <a:cs typeface="Times New Roman"/>
                <a:sym typeface="Times New Roman"/>
              </a:rPr>
              <a:t>ranking </a:t>
            </a:r>
            <a:r>
              <a:rPr lang="en-US" sz="2800" dirty="0">
                <a:latin typeface="Times New Roman"/>
                <a:ea typeface="Times New Roman"/>
                <a:cs typeface="Times New Roman"/>
                <a:sym typeface="Times New Roman"/>
              </a:rPr>
              <a:t>include:</a:t>
            </a:r>
            <a:endParaRPr dirty="0"/>
          </a:p>
        </p:txBody>
      </p:sp>
      <p:sp>
        <p:nvSpPr>
          <p:cNvPr id="301" name="Google Shape;301;p7"/>
          <p:cNvSpPr txBox="1">
            <a:spLocks noGrp="1"/>
          </p:cNvSpPr>
          <p:nvPr>
            <p:ph type="body" idx="1"/>
          </p:nvPr>
        </p:nvSpPr>
        <p:spPr>
          <a:xfrm>
            <a:off x="1154955" y="2603500"/>
            <a:ext cx="8761412" cy="3416300"/>
          </a:xfrm>
          <a:prstGeom prst="rect">
            <a:avLst/>
          </a:prstGeom>
          <a:noFill/>
          <a:ln>
            <a:noFill/>
          </a:ln>
        </p:spPr>
        <p:txBody>
          <a:bodyPr spcFirstLastPara="1" wrap="square" lIns="91425" tIns="45700" rIns="91425" bIns="45700" anchor="t" anchorCtr="0">
            <a:normAutofit lnSpcReduction="10000"/>
          </a:bodyPr>
          <a:lstStyle/>
          <a:p>
            <a:r>
              <a:rPr lang="en-US" dirty="0">
                <a:latin typeface="Times New Roman" panose="02020603050405020304" pitchFamily="18" charset="0"/>
                <a:cs typeface="Times New Roman" panose="02020603050405020304" pitchFamily="18" charset="0"/>
              </a:rPr>
              <a:t>Sales Revenue: This KPI measures the amount of money that Retailo is generating through its sales activities. </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Average Order Value (AOV): This KPI measures the average amount of money that customers spend on each order.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Customer </a:t>
            </a:r>
            <a:r>
              <a:rPr lang="en-US" dirty="0">
                <a:latin typeface="Times New Roman" panose="02020603050405020304" pitchFamily="18" charset="0"/>
                <a:cs typeface="Times New Roman" panose="02020603050405020304" pitchFamily="18" charset="0"/>
              </a:rPr>
              <a:t>Acquisition Cost (CAC): This KPI measures the amount of money that Retailo is spending to acquire new customers. </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Conversion Rate: This KPI measures the percentage of visitors to </a:t>
            </a:r>
            <a:r>
              <a:rPr lang="en-US" dirty="0" err="1">
                <a:latin typeface="Times New Roman" panose="02020603050405020304" pitchFamily="18" charset="0"/>
                <a:cs typeface="Times New Roman" panose="02020603050405020304" pitchFamily="18" charset="0"/>
              </a:rPr>
              <a:t>Retailo's</a:t>
            </a:r>
            <a:r>
              <a:rPr lang="en-US" dirty="0">
                <a:latin typeface="Times New Roman" panose="02020603050405020304" pitchFamily="18" charset="0"/>
                <a:cs typeface="Times New Roman" panose="02020603050405020304" pitchFamily="18" charset="0"/>
              </a:rPr>
              <a:t> website who make a purchase</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Customer Lifetime Value (CLV): This KPI measures the total amount of money that a customer is expected to spend on </a:t>
            </a:r>
            <a:r>
              <a:rPr lang="en-US" dirty="0" err="1">
                <a:latin typeface="Times New Roman" panose="02020603050405020304" pitchFamily="18" charset="0"/>
                <a:cs typeface="Times New Roman" panose="02020603050405020304" pitchFamily="18" charset="0"/>
              </a:rPr>
              <a:t>Retailo's</a:t>
            </a:r>
            <a:r>
              <a:rPr lang="en-US" dirty="0">
                <a:latin typeface="Times New Roman" panose="02020603050405020304" pitchFamily="18" charset="0"/>
                <a:cs typeface="Times New Roman" panose="02020603050405020304" pitchFamily="18" charset="0"/>
              </a:rPr>
              <a:t> products over their lifetime. </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a:p>
            <a:pPr marL="342900" lvl="0" indent="-251459" algn="l" rtl="0">
              <a:spcBef>
                <a:spcPts val="1000"/>
              </a:spcBef>
              <a:spcAft>
                <a:spcPts val="0"/>
              </a:spcAft>
              <a:buSzPts val="144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8"/>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Times New Roman"/>
              <a:buNone/>
            </a:pPr>
            <a:r>
              <a:rPr lang="en-US" dirty="0" smtClean="0">
                <a:latin typeface="Times New Roman"/>
                <a:ea typeface="Times New Roman"/>
                <a:cs typeface="Times New Roman"/>
                <a:sym typeface="Times New Roman"/>
              </a:rPr>
              <a:t>Customer Retention over Acquisition</a:t>
            </a:r>
            <a:endParaRPr dirty="0">
              <a:latin typeface="Times New Roman"/>
              <a:ea typeface="Times New Roman"/>
              <a:cs typeface="Times New Roman"/>
              <a:sym typeface="Times New Roman"/>
            </a:endParaRPr>
          </a:p>
        </p:txBody>
      </p:sp>
      <p:sp>
        <p:nvSpPr>
          <p:cNvPr id="307" name="Google Shape;307;p8"/>
          <p:cNvSpPr txBox="1">
            <a:spLocks noGrp="1"/>
          </p:cNvSpPr>
          <p:nvPr>
            <p:ph type="body" idx="1"/>
          </p:nvPr>
        </p:nvSpPr>
        <p:spPr>
          <a:xfrm>
            <a:off x="1154955" y="2603500"/>
            <a:ext cx="8761412" cy="389428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dirty="0" smtClean="0">
                <a:latin typeface="Times New Roman"/>
                <a:ea typeface="Times New Roman"/>
                <a:cs typeface="Times New Roman"/>
                <a:sym typeface="Times New Roman"/>
              </a:rPr>
              <a:t>Mr</a:t>
            </a:r>
            <a:r>
              <a:rPr lang="en-US" dirty="0" smtClean="0">
                <a:latin typeface="Times New Roman"/>
                <a:ea typeface="Times New Roman"/>
                <a:cs typeface="Times New Roman"/>
                <a:sym typeface="Times New Roman"/>
              </a:rPr>
              <a:t>. Ibrahim told us briefly their methods for acquiring customers.</a:t>
            </a:r>
            <a:br>
              <a:rPr lang="en-US" dirty="0" smtClean="0">
                <a:latin typeface="Times New Roman"/>
                <a:ea typeface="Times New Roman"/>
                <a:cs typeface="Times New Roman"/>
                <a:sym typeface="Times New Roman"/>
              </a:rPr>
            </a:br>
            <a:endParaRPr lang="en-US" dirty="0" smtClean="0">
              <a:latin typeface="Times New Roman"/>
              <a:ea typeface="Times New Roman"/>
              <a:cs typeface="Times New Roman"/>
              <a:sym typeface="Times New Roman"/>
            </a:endParaRPr>
          </a:p>
          <a:p>
            <a:pPr marL="342900" lvl="0" indent="-342900" algn="l" rtl="0">
              <a:spcBef>
                <a:spcPts val="0"/>
              </a:spcBef>
              <a:spcAft>
                <a:spcPts val="0"/>
              </a:spcAft>
              <a:buSzPts val="1440"/>
              <a:buChar char="►"/>
            </a:pPr>
            <a:r>
              <a:rPr lang="en-US" dirty="0" smtClean="0">
                <a:latin typeface="Times New Roman"/>
                <a:cs typeface="Times New Roman"/>
                <a:sym typeface="Times New Roman"/>
              </a:rPr>
              <a:t>We also discussed some issues that Retailo faced during customer acquisition and measures that helped them in reducing thos</a:t>
            </a:r>
            <a:r>
              <a:rPr lang="en-US" dirty="0" smtClean="0">
                <a:latin typeface="Times New Roman"/>
                <a:cs typeface="Times New Roman"/>
                <a:sym typeface="Times New Roman"/>
              </a:rPr>
              <a:t>e issues.</a:t>
            </a:r>
            <a:br>
              <a:rPr lang="en-US" dirty="0" smtClean="0">
                <a:latin typeface="Times New Roman"/>
                <a:cs typeface="Times New Roman"/>
                <a:sym typeface="Times New Roman"/>
              </a:rPr>
            </a:br>
            <a:endParaRPr lang="en-US" dirty="0" smtClean="0">
              <a:latin typeface="Times New Roman"/>
              <a:cs typeface="Times New Roman"/>
              <a:sym typeface="Times New Roman"/>
            </a:endParaRPr>
          </a:p>
          <a:p>
            <a:pPr marL="342900" indent="-342900">
              <a:spcBef>
                <a:spcPts val="0"/>
              </a:spcBef>
            </a:pPr>
            <a:r>
              <a:rPr lang="en-US" dirty="0" smtClean="0">
                <a:latin typeface="Times New Roman"/>
                <a:cs typeface="Times New Roman"/>
                <a:sym typeface="Times New Roman"/>
              </a:rPr>
              <a:t>As of now, Retailo has stopped spending on Customer Acquisition and has pushed all of its focus over Customer Retention due certain reasons some of which are as follows:</a:t>
            </a:r>
            <a:br>
              <a:rPr lang="en-US" dirty="0" smtClean="0">
                <a:latin typeface="Times New Roman"/>
                <a:cs typeface="Times New Roman"/>
                <a:sym typeface="Times New Roman"/>
              </a:rPr>
            </a:br>
            <a:r>
              <a:rPr lang="en-US" dirty="0" smtClean="0">
                <a:latin typeface="Times New Roman"/>
                <a:cs typeface="Times New Roman"/>
                <a:sym typeface="Times New Roman"/>
              </a:rPr>
              <a:t>1. </a:t>
            </a:r>
            <a:r>
              <a:rPr lang="en-US" sz="1600" dirty="0">
                <a:latin typeface="Times New Roman" panose="02020603050405020304" pitchFamily="18" charset="0"/>
                <a:cs typeface="Times New Roman" panose="02020603050405020304" pitchFamily="18" charset="0"/>
              </a:rPr>
              <a:t>Cost-Effective: </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700" dirty="0" smtClean="0">
                <a:latin typeface="Times New Roman" panose="02020603050405020304" pitchFamily="18" charset="0"/>
                <a:cs typeface="Times New Roman" panose="02020603050405020304" pitchFamily="18" charset="0"/>
                <a:sym typeface="Times New Roman"/>
              </a:rPr>
              <a:t>2. </a:t>
            </a:r>
            <a:r>
              <a:rPr lang="en-US" sz="1700" dirty="0">
                <a:latin typeface="Times New Roman" panose="02020603050405020304" pitchFamily="18" charset="0"/>
                <a:cs typeface="Times New Roman" panose="02020603050405020304" pitchFamily="18" charset="0"/>
              </a:rPr>
              <a:t>Referrals and Word-of-Mouth: </a:t>
            </a:r>
            <a:r>
              <a:rPr lang="en-US" sz="1700" dirty="0">
                <a:latin typeface="Times New Roman" panose="02020603050405020304" pitchFamily="18" charset="0"/>
                <a:cs typeface="Times New Roman" panose="02020603050405020304" pitchFamily="18" charset="0"/>
              </a:rPr>
              <a:t/>
            </a:r>
            <a:br>
              <a:rPr lang="en-US" sz="1700" dirty="0">
                <a:latin typeface="Times New Roman" panose="02020603050405020304" pitchFamily="18" charset="0"/>
                <a:cs typeface="Times New Roman" panose="02020603050405020304" pitchFamily="18" charset="0"/>
              </a:rPr>
            </a:br>
            <a:r>
              <a:rPr lang="en-US" sz="1900" dirty="0" smtClean="0">
                <a:latin typeface="Times New Roman" panose="02020603050405020304" pitchFamily="18" charset="0"/>
                <a:cs typeface="Times New Roman" panose="02020603050405020304" pitchFamily="18" charset="0"/>
              </a:rPr>
              <a:t>3. </a:t>
            </a:r>
            <a:r>
              <a:rPr lang="en-US" sz="1900" dirty="0">
                <a:latin typeface="Times New Roman" panose="02020603050405020304" pitchFamily="18" charset="0"/>
                <a:cs typeface="Times New Roman" panose="02020603050405020304" pitchFamily="18" charset="0"/>
              </a:rPr>
              <a:t>Better Customer Insights</a:t>
            </a:r>
            <a:r>
              <a:rPr lang="en-US" sz="1900" dirty="0" smtClean="0">
                <a:latin typeface="Times New Roman" panose="02020603050405020304" pitchFamily="18" charset="0"/>
                <a:cs typeface="Times New Roman" panose="02020603050405020304" pitchFamily="18" charset="0"/>
              </a:rPr>
              <a:t>:</a:t>
            </a:r>
            <a:endParaRPr dirty="0"/>
          </a:p>
          <a:p>
            <a:pPr marL="0" lvl="0" indent="0" algn="l" rtl="0">
              <a:spcBef>
                <a:spcPts val="1000"/>
              </a:spcBef>
              <a:spcAft>
                <a:spcPts val="0"/>
              </a:spcAft>
              <a:buSzPts val="1440"/>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5"/>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2"/>
              </a:buClr>
              <a:buSzPts val="3600"/>
              <a:buFont typeface="Times New Roman"/>
              <a:buNone/>
            </a:pPr>
            <a:r>
              <a:rPr lang="en-US">
                <a:latin typeface="Times New Roman"/>
                <a:ea typeface="Times New Roman"/>
                <a:cs typeface="Times New Roman"/>
                <a:sym typeface="Times New Roman"/>
              </a:rPr>
              <a:t>Issues Regarding Analytics</a:t>
            </a:r>
            <a:endParaRPr/>
          </a:p>
        </p:txBody>
      </p:sp>
      <p:sp>
        <p:nvSpPr>
          <p:cNvPr id="281" name="Google Shape;281;p5"/>
          <p:cNvSpPr txBox="1">
            <a:spLocks noGrp="1"/>
          </p:cNvSpPr>
          <p:nvPr>
            <p:ph type="body" idx="1"/>
          </p:nvPr>
        </p:nvSpPr>
        <p:spPr>
          <a:xfrm>
            <a:off x="1154955" y="2603500"/>
            <a:ext cx="8761412" cy="34163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dirty="0"/>
              <a:t>He identified that they do not have proper effective dashboards. </a:t>
            </a:r>
            <a:endParaRPr dirty="0"/>
          </a:p>
          <a:p>
            <a:pPr marL="342900" lvl="0" indent="-342900" algn="l" rtl="0">
              <a:spcBef>
                <a:spcPts val="1000"/>
              </a:spcBef>
              <a:spcAft>
                <a:spcPts val="0"/>
              </a:spcAft>
              <a:buSzPts val="1440"/>
              <a:buChar char="►"/>
            </a:pPr>
            <a:r>
              <a:rPr lang="en-US" dirty="0"/>
              <a:t>Asked us to design a dashboard which can give the holistic view of all of company’s operation in one place</a:t>
            </a:r>
            <a:endParaRPr dirty="0"/>
          </a:p>
          <a:p>
            <a:pPr marL="0" lvl="0" indent="0" algn="l" rtl="0">
              <a:spcBef>
                <a:spcPts val="1000"/>
              </a:spcBef>
              <a:spcAft>
                <a:spcPts val="0"/>
              </a:spcAft>
              <a:buSzPts val="1440"/>
              <a:buNone/>
            </a:pPr>
            <a:endParaRPr dirty="0"/>
          </a:p>
          <a:p>
            <a:pPr marL="342900" lvl="0" indent="-251459" algn="l" rtl="0">
              <a:spcBef>
                <a:spcPts val="1000"/>
              </a:spcBef>
              <a:spcAft>
                <a:spcPts val="0"/>
              </a:spcAft>
              <a:buSzPts val="1440"/>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Solutions</a:t>
            </a:r>
            <a:endParaRPr lang="en-US" dirty="0"/>
          </a:p>
        </p:txBody>
      </p:sp>
      <p:sp>
        <p:nvSpPr>
          <p:cNvPr id="3" name="Text Placeholder 2"/>
          <p:cNvSpPr>
            <a:spLocks noGrp="1"/>
          </p:cNvSpPr>
          <p:nvPr>
            <p:ph type="body" idx="1"/>
          </p:nvPr>
        </p:nvSpPr>
        <p:spPr/>
        <p:txBody>
          <a:bodyPr/>
          <a:lstStyle/>
          <a:p>
            <a:pPr marL="137160" indent="0">
              <a:buNone/>
            </a:pPr>
            <a:r>
              <a:rPr lang="en-US" b="1" dirty="0" smtClean="0">
                <a:latin typeface="Times New Roman" panose="02020603050405020304" pitchFamily="18" charset="0"/>
                <a:cs typeface="Times New Roman" panose="02020603050405020304" pitchFamily="18" charset="0"/>
              </a:rPr>
              <a:t>Our solution</a:t>
            </a:r>
          </a:p>
          <a:p>
            <a:endParaRPr lang="en-US" dirty="0"/>
          </a:p>
        </p:txBody>
      </p:sp>
      <p:pic>
        <p:nvPicPr>
          <p:cNvPr id="4" name="Google Shape;282;p5"/>
          <p:cNvPicPr preferRelativeResize="0"/>
          <p:nvPr/>
        </p:nvPicPr>
        <p:blipFill rotWithShape="1">
          <a:blip r:embed="rId2">
            <a:alphaModFix/>
          </a:blip>
          <a:srcRect/>
          <a:stretch/>
        </p:blipFill>
        <p:spPr>
          <a:xfrm>
            <a:off x="3094644" y="3534031"/>
            <a:ext cx="5091146" cy="2265406"/>
          </a:xfrm>
          <a:prstGeom prst="rect">
            <a:avLst/>
          </a:prstGeom>
          <a:noFill/>
          <a:ln>
            <a:noFill/>
          </a:ln>
        </p:spPr>
      </p:pic>
    </p:spTree>
    <p:extLst>
      <p:ext uri="{BB962C8B-B14F-4D97-AF65-F5344CB8AC3E}">
        <p14:creationId xmlns:p14="http://schemas.microsoft.com/office/powerpoint/2010/main" val="2104102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g23ab863cc5a_0_0"/>
          <p:cNvSpPr txBox="1">
            <a:spLocks noGrp="1"/>
          </p:cNvSpPr>
          <p:nvPr>
            <p:ph type="title"/>
          </p:nvPr>
        </p:nvSpPr>
        <p:spPr>
          <a:xfrm>
            <a:off x="1154953" y="973668"/>
            <a:ext cx="8761500" cy="707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smtClean="0"/>
              <a:t>Possible Solutions</a:t>
            </a:r>
            <a:endParaRPr dirty="0"/>
          </a:p>
        </p:txBody>
      </p:sp>
      <p:sp>
        <p:nvSpPr>
          <p:cNvPr id="288" name="Google Shape;288;g23ab863cc5a_0_0"/>
          <p:cNvSpPr txBox="1">
            <a:spLocks noGrp="1"/>
          </p:cNvSpPr>
          <p:nvPr>
            <p:ph type="body" idx="1"/>
          </p:nvPr>
        </p:nvSpPr>
        <p:spPr>
          <a:xfrm>
            <a:off x="1154955" y="2603500"/>
            <a:ext cx="8761500" cy="34164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Another Solution:</a:t>
            </a:r>
            <a:endParaRPr/>
          </a:p>
          <a:p>
            <a:pPr marL="0" lvl="0" indent="0" algn="l" rtl="0">
              <a:spcBef>
                <a:spcPts val="1000"/>
              </a:spcBef>
              <a:spcAft>
                <a:spcPts val="0"/>
              </a:spcAft>
              <a:buNone/>
            </a:pPr>
            <a:endParaRPr/>
          </a:p>
        </p:txBody>
      </p:sp>
      <p:pic>
        <p:nvPicPr>
          <p:cNvPr id="289" name="Google Shape;289;g23ab863cc5a_0_0"/>
          <p:cNvPicPr preferRelativeResize="0"/>
          <p:nvPr/>
        </p:nvPicPr>
        <p:blipFill>
          <a:blip r:embed="rId3">
            <a:alphaModFix/>
          </a:blip>
          <a:stretch>
            <a:fillRect/>
          </a:stretch>
        </p:blipFill>
        <p:spPr>
          <a:xfrm>
            <a:off x="1466850" y="3239544"/>
            <a:ext cx="9258300" cy="2604050"/>
          </a:xfrm>
          <a:prstGeom prst="rect">
            <a:avLst/>
          </a:prstGeom>
          <a:noFill/>
          <a:ln>
            <a:noFill/>
          </a:ln>
        </p:spPr>
      </p:pic>
    </p:spTree>
  </p:cSld>
  <p:clrMapOvr>
    <a:masterClrMapping/>
  </p:clrMapOvr>
</p:sld>
</file>

<file path=ppt/theme/theme1.xml><?xml version="1.0" encoding="utf-8"?>
<a:theme xmlns:a="http://schemas.openxmlformats.org/drawingml/2006/main" name="Ion Boardroom">
  <a:themeElements>
    <a:clrScheme name="Ion Boardroom">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818</Words>
  <Application>Microsoft Office PowerPoint</Application>
  <PresentationFormat>Widescreen</PresentationFormat>
  <Paragraphs>54</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Times New Roman</vt:lpstr>
      <vt:lpstr>Noto Sans Symbols</vt:lpstr>
      <vt:lpstr>Century Gothic</vt:lpstr>
      <vt:lpstr>Ion Boardroom</vt:lpstr>
      <vt:lpstr>Assignment 2 </vt:lpstr>
      <vt:lpstr>  Introduction: </vt:lpstr>
      <vt:lpstr>Identify core problems from a business. Share the questions your discussed with the business and the outcome you produced out of it.</vt:lpstr>
      <vt:lpstr>Core business points learnt from the selected articles (as provided on GCR)</vt:lpstr>
      <vt:lpstr>Some possible KPIs that Retailo uses to evaluate seller ranking include:</vt:lpstr>
      <vt:lpstr>Customer Retention over Acquisition</vt:lpstr>
      <vt:lpstr>Issues Regarding Analytics</vt:lpstr>
      <vt:lpstr>Possible Solutions</vt:lpstr>
      <vt:lpstr>Possible Solutions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2 </dc:title>
  <dc:creator>Awais Qasim</dc:creator>
  <cp:lastModifiedBy>tuaha ajaz</cp:lastModifiedBy>
  <cp:revision>3</cp:revision>
  <dcterms:created xsi:type="dcterms:W3CDTF">2023-03-30T17:35:55Z</dcterms:created>
  <dcterms:modified xsi:type="dcterms:W3CDTF">2023-04-30T18:41:06Z</dcterms:modified>
</cp:coreProperties>
</file>