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72" r:id="rId5"/>
    <p:sldId id="270" r:id="rId6"/>
    <p:sldId id="267" r:id="rId7"/>
    <p:sldId id="273" r:id="rId8"/>
    <p:sldId id="276" r:id="rId9"/>
    <p:sldId id="277" r:id="rId10"/>
    <p:sldId id="278"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1E4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1065DF-607E-430E-88BE-D19348924686}"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IN"/>
        </a:p>
      </dgm:t>
    </dgm:pt>
    <dgm:pt modelId="{1230BB29-7E41-470E-AED4-BA9330F9E904}">
      <dgm:prSet phldrT="[Text]"/>
      <dgm:spPr/>
      <dgm:t>
        <a:bodyPr/>
        <a:lstStyle/>
        <a:p>
          <a:r>
            <a:rPr lang="en-US" dirty="0"/>
            <a:t>Data Wrangling – Part 1</a:t>
          </a:r>
          <a:endParaRPr lang="en-IN" dirty="0"/>
        </a:p>
      </dgm:t>
    </dgm:pt>
    <dgm:pt modelId="{D1F75FB8-D84A-4E38-9011-0EEAFF09AD7C}" type="parTrans" cxnId="{BCCDDB11-8641-4BA1-84E4-98BC2E0D9AAF}">
      <dgm:prSet/>
      <dgm:spPr/>
      <dgm:t>
        <a:bodyPr/>
        <a:lstStyle/>
        <a:p>
          <a:endParaRPr lang="en-IN"/>
        </a:p>
      </dgm:t>
    </dgm:pt>
    <dgm:pt modelId="{0274D171-CFA1-46B5-8AC2-94FAE864B801}" type="sibTrans" cxnId="{BCCDDB11-8641-4BA1-84E4-98BC2E0D9AAF}">
      <dgm:prSet/>
      <dgm:spPr/>
      <dgm:t>
        <a:bodyPr/>
        <a:lstStyle/>
        <a:p>
          <a:endParaRPr lang="en-IN"/>
        </a:p>
      </dgm:t>
    </dgm:pt>
    <dgm:pt modelId="{A72242EC-AA40-4F14-8CB3-DE11E42C6D7F}">
      <dgm:prSet phldrT="[Text]"/>
      <dgm:spPr/>
      <dgm:t>
        <a:bodyPr/>
        <a:lstStyle/>
        <a:p>
          <a:r>
            <a:rPr lang="en-US" dirty="0"/>
            <a:t>Handling missing values (by dropping columns with missing % more than 7% ) </a:t>
          </a:r>
          <a:endParaRPr lang="en-IN" dirty="0"/>
        </a:p>
      </dgm:t>
    </dgm:pt>
    <dgm:pt modelId="{189C246A-BE91-49D0-9F04-16EADC1DA4FC}" type="parTrans" cxnId="{0AF9CB6B-490E-4C2D-A202-E1B40228A603}">
      <dgm:prSet/>
      <dgm:spPr/>
      <dgm:t>
        <a:bodyPr/>
        <a:lstStyle/>
        <a:p>
          <a:endParaRPr lang="en-IN"/>
        </a:p>
      </dgm:t>
    </dgm:pt>
    <dgm:pt modelId="{C6C0E709-DF8A-4F6F-BCFE-1D458FB04F8A}" type="sibTrans" cxnId="{0AF9CB6B-490E-4C2D-A202-E1B40228A603}">
      <dgm:prSet/>
      <dgm:spPr/>
      <dgm:t>
        <a:bodyPr/>
        <a:lstStyle/>
        <a:p>
          <a:endParaRPr lang="en-IN"/>
        </a:p>
      </dgm:t>
    </dgm:pt>
    <dgm:pt modelId="{9508359E-71FE-4245-AE43-1FF66495BBF9}">
      <dgm:prSet phldrT="[Text]"/>
      <dgm:spPr/>
      <dgm:t>
        <a:bodyPr/>
        <a:lstStyle/>
        <a:p>
          <a:r>
            <a:rPr lang="en-US" dirty="0"/>
            <a:t>Dropping columns with no analysis value (</a:t>
          </a:r>
          <a:r>
            <a:rPr lang="en-US" dirty="0" err="1"/>
            <a:t>i.e</a:t>
          </a:r>
          <a:r>
            <a:rPr lang="en-US" dirty="0"/>
            <a:t> columns with only 1 value, columns that are significant post approval of the loan, etc.) </a:t>
          </a:r>
          <a:endParaRPr lang="en-IN" dirty="0"/>
        </a:p>
      </dgm:t>
    </dgm:pt>
    <dgm:pt modelId="{7C2B28E0-F9F3-4F79-81CE-B20FA204C3D7}" type="parTrans" cxnId="{3B9AF987-C676-4190-B03A-B216FDECCB3A}">
      <dgm:prSet/>
      <dgm:spPr/>
      <dgm:t>
        <a:bodyPr/>
        <a:lstStyle/>
        <a:p>
          <a:endParaRPr lang="en-IN"/>
        </a:p>
      </dgm:t>
    </dgm:pt>
    <dgm:pt modelId="{895AA9D4-F58C-462A-9ACF-6844422315EF}" type="sibTrans" cxnId="{3B9AF987-C676-4190-B03A-B216FDECCB3A}">
      <dgm:prSet/>
      <dgm:spPr/>
      <dgm:t>
        <a:bodyPr/>
        <a:lstStyle/>
        <a:p>
          <a:endParaRPr lang="en-IN"/>
        </a:p>
      </dgm:t>
    </dgm:pt>
    <dgm:pt modelId="{CC30D503-564A-44D0-85A2-A197782F76BE}">
      <dgm:prSet phldrT="[Text]"/>
      <dgm:spPr/>
      <dgm:t>
        <a:bodyPr/>
        <a:lstStyle/>
        <a:p>
          <a:r>
            <a:rPr lang="en-US" dirty="0"/>
            <a:t>Data Wrangling – Part 2</a:t>
          </a:r>
          <a:endParaRPr lang="en-IN" dirty="0"/>
        </a:p>
      </dgm:t>
    </dgm:pt>
    <dgm:pt modelId="{D1085A48-652E-4BA2-B8FE-DF310816432E}" type="parTrans" cxnId="{84E69D64-6D77-4671-877D-FD9701754B28}">
      <dgm:prSet/>
      <dgm:spPr/>
      <dgm:t>
        <a:bodyPr/>
        <a:lstStyle/>
        <a:p>
          <a:endParaRPr lang="en-IN"/>
        </a:p>
      </dgm:t>
    </dgm:pt>
    <dgm:pt modelId="{B4F82AFF-F2A9-4E2A-9E54-BAE3D5116BD6}" type="sibTrans" cxnId="{84E69D64-6D77-4671-877D-FD9701754B28}">
      <dgm:prSet/>
      <dgm:spPr/>
      <dgm:t>
        <a:bodyPr/>
        <a:lstStyle/>
        <a:p>
          <a:endParaRPr lang="en-IN"/>
        </a:p>
      </dgm:t>
    </dgm:pt>
    <dgm:pt modelId="{6AED2CAE-178D-4B7C-8367-49F8C2998336}">
      <dgm:prSet phldrT="[Text]"/>
      <dgm:spPr/>
      <dgm:t>
        <a:bodyPr/>
        <a:lstStyle/>
        <a:p>
          <a:r>
            <a:rPr lang="en-US" dirty="0"/>
            <a:t>Validating certain internal rules of the data capture (</a:t>
          </a:r>
          <a:r>
            <a:rPr lang="en-US" dirty="0" err="1"/>
            <a:t>eg</a:t>
          </a:r>
          <a:r>
            <a:rPr lang="en-US" dirty="0"/>
            <a:t>:  checking if there are cases where funded amount &gt; listed loan amount)</a:t>
          </a:r>
          <a:endParaRPr lang="en-IN" dirty="0"/>
        </a:p>
      </dgm:t>
    </dgm:pt>
    <dgm:pt modelId="{267749D9-9029-4B7F-8F6C-013B22B18002}" type="parTrans" cxnId="{B04C33C4-414A-45DE-A164-8A6BAAC8816D}">
      <dgm:prSet/>
      <dgm:spPr/>
      <dgm:t>
        <a:bodyPr/>
        <a:lstStyle/>
        <a:p>
          <a:endParaRPr lang="en-IN"/>
        </a:p>
      </dgm:t>
    </dgm:pt>
    <dgm:pt modelId="{7480F93D-BB47-41A2-B2D1-6514427D0AA3}" type="sibTrans" cxnId="{B04C33C4-414A-45DE-A164-8A6BAAC8816D}">
      <dgm:prSet/>
      <dgm:spPr/>
      <dgm:t>
        <a:bodyPr/>
        <a:lstStyle/>
        <a:p>
          <a:endParaRPr lang="en-IN"/>
        </a:p>
      </dgm:t>
    </dgm:pt>
    <dgm:pt modelId="{0A9BAD20-20F5-45E5-9D7A-EDF60B5E7A9E}">
      <dgm:prSet phldrT="[Text]"/>
      <dgm:spPr/>
      <dgm:t>
        <a:bodyPr/>
        <a:lstStyle/>
        <a:p>
          <a:r>
            <a:rPr lang="en-US" dirty="0"/>
            <a:t>Analysis</a:t>
          </a:r>
          <a:endParaRPr lang="en-IN" dirty="0"/>
        </a:p>
      </dgm:t>
    </dgm:pt>
    <dgm:pt modelId="{2DE08C7F-8328-46A4-AE65-A0A9355FEBEF}" type="parTrans" cxnId="{5ED20BB7-5EC5-4340-96C5-14A4B6BF9D1B}">
      <dgm:prSet/>
      <dgm:spPr/>
      <dgm:t>
        <a:bodyPr/>
        <a:lstStyle/>
        <a:p>
          <a:endParaRPr lang="en-IN"/>
        </a:p>
      </dgm:t>
    </dgm:pt>
    <dgm:pt modelId="{8939C992-68A5-42C5-BB1B-3CD6EA364D95}" type="sibTrans" cxnId="{5ED20BB7-5EC5-4340-96C5-14A4B6BF9D1B}">
      <dgm:prSet/>
      <dgm:spPr/>
      <dgm:t>
        <a:bodyPr/>
        <a:lstStyle/>
        <a:p>
          <a:endParaRPr lang="en-IN"/>
        </a:p>
      </dgm:t>
    </dgm:pt>
    <dgm:pt modelId="{85BD7EA0-C668-4378-AFC9-4677B519C34A}">
      <dgm:prSet phldrT="[Text]"/>
      <dgm:spPr/>
      <dgm:t>
        <a:bodyPr/>
        <a:lstStyle/>
        <a:p>
          <a:r>
            <a:rPr lang="en-US" dirty="0"/>
            <a:t>Univariate Analysis (Understanding all the attributes one at a time for loans that are paid vs defaulted loans)</a:t>
          </a:r>
          <a:endParaRPr lang="en-IN" dirty="0"/>
        </a:p>
      </dgm:t>
    </dgm:pt>
    <dgm:pt modelId="{C8ED5C82-858A-4531-BBD1-B239E1A18215}" type="parTrans" cxnId="{08ED55A2-0016-4561-9918-6D8F13E26797}">
      <dgm:prSet/>
      <dgm:spPr/>
      <dgm:t>
        <a:bodyPr/>
        <a:lstStyle/>
        <a:p>
          <a:endParaRPr lang="en-IN"/>
        </a:p>
      </dgm:t>
    </dgm:pt>
    <dgm:pt modelId="{EAD63E4A-51FF-4EB5-AC6A-C4B7D35E200D}" type="sibTrans" cxnId="{08ED55A2-0016-4561-9918-6D8F13E26797}">
      <dgm:prSet/>
      <dgm:spPr/>
      <dgm:t>
        <a:bodyPr/>
        <a:lstStyle/>
        <a:p>
          <a:endParaRPr lang="en-IN"/>
        </a:p>
      </dgm:t>
    </dgm:pt>
    <dgm:pt modelId="{4785E26C-11DD-4E01-B917-1CDDDF385415}">
      <dgm:prSet phldrT="[Text]"/>
      <dgm:spPr/>
      <dgm:t>
        <a:bodyPr/>
        <a:lstStyle/>
        <a:p>
          <a:r>
            <a:rPr lang="en-US" dirty="0"/>
            <a:t>Bivariate Analysis (Understanding attributes in pairs for loans that are paid vs defaulted loans)</a:t>
          </a:r>
          <a:endParaRPr lang="en-IN" dirty="0"/>
        </a:p>
      </dgm:t>
    </dgm:pt>
    <dgm:pt modelId="{1ED82DBB-82C7-4EE9-8861-8854AD3A6068}" type="parTrans" cxnId="{6E92BBB7-29E7-42FD-8D87-9F06010E2101}">
      <dgm:prSet/>
      <dgm:spPr/>
      <dgm:t>
        <a:bodyPr/>
        <a:lstStyle/>
        <a:p>
          <a:endParaRPr lang="en-IN"/>
        </a:p>
      </dgm:t>
    </dgm:pt>
    <dgm:pt modelId="{F230F2F3-0FE8-4D3B-B338-07AB90585F1F}" type="sibTrans" cxnId="{6E92BBB7-29E7-42FD-8D87-9F06010E2101}">
      <dgm:prSet/>
      <dgm:spPr/>
      <dgm:t>
        <a:bodyPr/>
        <a:lstStyle/>
        <a:p>
          <a:endParaRPr lang="en-IN"/>
        </a:p>
      </dgm:t>
    </dgm:pt>
    <dgm:pt modelId="{F76069FA-D6C5-416C-9847-DF5A545DE141}">
      <dgm:prSet phldrT="[Text]"/>
      <dgm:spPr/>
      <dgm:t>
        <a:bodyPr/>
        <a:lstStyle/>
        <a:p>
          <a:r>
            <a:rPr lang="en-US" dirty="0"/>
            <a:t>Correcting column types</a:t>
          </a:r>
          <a:endParaRPr lang="en-IN" dirty="0"/>
        </a:p>
      </dgm:t>
    </dgm:pt>
    <dgm:pt modelId="{DD4BE11C-448B-4DF2-99B2-DE46A3E69C6D}" type="parTrans" cxnId="{BA76FABF-6444-4EF1-ACB3-346BF02E02CB}">
      <dgm:prSet/>
      <dgm:spPr/>
      <dgm:t>
        <a:bodyPr/>
        <a:lstStyle/>
        <a:p>
          <a:endParaRPr lang="en-IN"/>
        </a:p>
      </dgm:t>
    </dgm:pt>
    <dgm:pt modelId="{860AB697-8672-4E53-8A08-BF3B0B0BA963}" type="sibTrans" cxnId="{BA76FABF-6444-4EF1-ACB3-346BF02E02CB}">
      <dgm:prSet/>
      <dgm:spPr/>
      <dgm:t>
        <a:bodyPr/>
        <a:lstStyle/>
        <a:p>
          <a:endParaRPr lang="en-IN"/>
        </a:p>
      </dgm:t>
    </dgm:pt>
    <dgm:pt modelId="{794A4F55-7098-4977-B052-998BA14CF2D9}">
      <dgm:prSet phldrT="[Text]"/>
      <dgm:spPr/>
      <dgm:t>
        <a:bodyPr/>
        <a:lstStyle/>
        <a:p>
          <a:r>
            <a:rPr lang="en-US" dirty="0"/>
            <a:t>Creating more derived features from the existing features</a:t>
          </a:r>
          <a:endParaRPr lang="en-IN" dirty="0"/>
        </a:p>
      </dgm:t>
    </dgm:pt>
    <dgm:pt modelId="{28AF56E6-8C44-4225-A419-1F06E2AEB751}" type="parTrans" cxnId="{BA78F22A-6F91-4F7C-B955-BD999A2D63DA}">
      <dgm:prSet/>
      <dgm:spPr/>
      <dgm:t>
        <a:bodyPr/>
        <a:lstStyle/>
        <a:p>
          <a:endParaRPr lang="en-IN"/>
        </a:p>
      </dgm:t>
    </dgm:pt>
    <dgm:pt modelId="{1B14641F-759F-40C8-BA29-8D3C039BEFCB}" type="sibTrans" cxnId="{BA78F22A-6F91-4F7C-B955-BD999A2D63DA}">
      <dgm:prSet/>
      <dgm:spPr/>
      <dgm:t>
        <a:bodyPr/>
        <a:lstStyle/>
        <a:p>
          <a:endParaRPr lang="en-IN"/>
        </a:p>
      </dgm:t>
    </dgm:pt>
    <dgm:pt modelId="{BCF2E58A-578C-444F-BC1F-D732A64AB978}">
      <dgm:prSet phldrT="[Text]"/>
      <dgm:spPr/>
      <dgm:t>
        <a:bodyPr/>
        <a:lstStyle/>
        <a:p>
          <a:r>
            <a:rPr lang="en-US" dirty="0"/>
            <a:t>Converting all text columns to uppercase,  removing whitespaces and unwanted characters</a:t>
          </a:r>
          <a:endParaRPr lang="en-IN" dirty="0"/>
        </a:p>
      </dgm:t>
    </dgm:pt>
    <dgm:pt modelId="{8C8CBE51-BA66-4E03-9B3C-92311612D6D8}" type="parTrans" cxnId="{CF8692A7-41D2-4A09-A1C9-7267E112B4F9}">
      <dgm:prSet/>
      <dgm:spPr/>
      <dgm:t>
        <a:bodyPr/>
        <a:lstStyle/>
        <a:p>
          <a:endParaRPr lang="en-IN"/>
        </a:p>
      </dgm:t>
    </dgm:pt>
    <dgm:pt modelId="{94785B71-02DF-47D0-95E4-94B6153DF377}" type="sibTrans" cxnId="{CF8692A7-41D2-4A09-A1C9-7267E112B4F9}">
      <dgm:prSet/>
      <dgm:spPr/>
      <dgm:t>
        <a:bodyPr/>
        <a:lstStyle/>
        <a:p>
          <a:endParaRPr lang="en-IN"/>
        </a:p>
      </dgm:t>
    </dgm:pt>
    <dgm:pt modelId="{1AEEAADF-51AA-413F-A890-06529B93EBF6}">
      <dgm:prSet phldrT="[Text]"/>
      <dgm:spPr/>
      <dgm:t>
        <a:bodyPr/>
        <a:lstStyle/>
        <a:p>
          <a:r>
            <a:rPr lang="en-US" dirty="0"/>
            <a:t>Binning continuous data</a:t>
          </a:r>
          <a:endParaRPr lang="en-IN" dirty="0"/>
        </a:p>
      </dgm:t>
    </dgm:pt>
    <dgm:pt modelId="{C481D3AA-C653-4AC4-BC9C-E975F910551A}" type="parTrans" cxnId="{243589E4-766E-461F-ACF5-DF4B24D9143A}">
      <dgm:prSet/>
      <dgm:spPr/>
      <dgm:t>
        <a:bodyPr/>
        <a:lstStyle/>
        <a:p>
          <a:endParaRPr lang="en-IN"/>
        </a:p>
      </dgm:t>
    </dgm:pt>
    <dgm:pt modelId="{95D90906-2E31-4E45-9956-C33EF52BDCF7}" type="sibTrans" cxnId="{243589E4-766E-461F-ACF5-DF4B24D9143A}">
      <dgm:prSet/>
      <dgm:spPr/>
      <dgm:t>
        <a:bodyPr/>
        <a:lstStyle/>
        <a:p>
          <a:endParaRPr lang="en-IN"/>
        </a:p>
      </dgm:t>
    </dgm:pt>
    <dgm:pt modelId="{1068FF10-E91E-452A-9343-923F11337220}">
      <dgm:prSet phldrT="[Text]"/>
      <dgm:spPr/>
      <dgm:t>
        <a:bodyPr/>
        <a:lstStyle/>
        <a:p>
          <a:r>
            <a:rPr lang="en-US" dirty="0"/>
            <a:t>Removing outliers (like borrowers with abnormally high incomes)</a:t>
          </a:r>
          <a:endParaRPr lang="en-IN" dirty="0"/>
        </a:p>
      </dgm:t>
    </dgm:pt>
    <dgm:pt modelId="{5FA9F3FB-4157-4AB6-810A-168E79E84A1F}" type="parTrans" cxnId="{1CF027BA-2247-499A-BEE3-8C69813CB914}">
      <dgm:prSet/>
      <dgm:spPr/>
      <dgm:t>
        <a:bodyPr/>
        <a:lstStyle/>
        <a:p>
          <a:endParaRPr lang="en-IN"/>
        </a:p>
      </dgm:t>
    </dgm:pt>
    <dgm:pt modelId="{3D512C22-A437-4FC7-A063-0DF400B81157}" type="sibTrans" cxnId="{1CF027BA-2247-499A-BEE3-8C69813CB914}">
      <dgm:prSet/>
      <dgm:spPr/>
      <dgm:t>
        <a:bodyPr/>
        <a:lstStyle/>
        <a:p>
          <a:endParaRPr lang="en-IN"/>
        </a:p>
      </dgm:t>
    </dgm:pt>
    <dgm:pt modelId="{0AADB4B8-CE3C-42CD-BA98-04F8DEFDEB34}" type="pres">
      <dgm:prSet presAssocID="{F91065DF-607E-430E-88BE-D19348924686}" presName="linearFlow" presStyleCnt="0">
        <dgm:presLayoutVars>
          <dgm:dir/>
          <dgm:animLvl val="lvl"/>
          <dgm:resizeHandles val="exact"/>
        </dgm:presLayoutVars>
      </dgm:prSet>
      <dgm:spPr/>
    </dgm:pt>
    <dgm:pt modelId="{D6433B0B-12B6-464D-B853-C1890E3667FA}" type="pres">
      <dgm:prSet presAssocID="{1230BB29-7E41-470E-AED4-BA9330F9E904}" presName="composite" presStyleCnt="0"/>
      <dgm:spPr/>
    </dgm:pt>
    <dgm:pt modelId="{799DF0C5-B3D0-4FAF-BF10-47FE4A6F9575}" type="pres">
      <dgm:prSet presAssocID="{1230BB29-7E41-470E-AED4-BA9330F9E904}" presName="parentText" presStyleLbl="alignNode1" presStyleIdx="0" presStyleCnt="3">
        <dgm:presLayoutVars>
          <dgm:chMax val="1"/>
          <dgm:bulletEnabled val="1"/>
        </dgm:presLayoutVars>
      </dgm:prSet>
      <dgm:spPr/>
    </dgm:pt>
    <dgm:pt modelId="{CBCF9617-A2F8-465F-811E-6896D407D6DD}" type="pres">
      <dgm:prSet presAssocID="{1230BB29-7E41-470E-AED4-BA9330F9E904}" presName="descendantText" presStyleLbl="alignAcc1" presStyleIdx="0" presStyleCnt="3" custLinFactNeighborX="429" custLinFactNeighborY="-39988">
        <dgm:presLayoutVars>
          <dgm:bulletEnabled val="1"/>
        </dgm:presLayoutVars>
      </dgm:prSet>
      <dgm:spPr/>
    </dgm:pt>
    <dgm:pt modelId="{6546A8B3-FC0E-4B13-B058-F3B2966F3276}" type="pres">
      <dgm:prSet presAssocID="{0274D171-CFA1-46B5-8AC2-94FAE864B801}" presName="sp" presStyleCnt="0"/>
      <dgm:spPr/>
    </dgm:pt>
    <dgm:pt modelId="{7B948659-78B3-4827-B5D6-7A21D6A40CE3}" type="pres">
      <dgm:prSet presAssocID="{CC30D503-564A-44D0-85A2-A197782F76BE}" presName="composite" presStyleCnt="0"/>
      <dgm:spPr/>
    </dgm:pt>
    <dgm:pt modelId="{D5CA3FBA-C8CC-48C5-9337-9595F8E2AAE0}" type="pres">
      <dgm:prSet presAssocID="{CC30D503-564A-44D0-85A2-A197782F76BE}" presName="parentText" presStyleLbl="alignNode1" presStyleIdx="1" presStyleCnt="3">
        <dgm:presLayoutVars>
          <dgm:chMax val="1"/>
          <dgm:bulletEnabled val="1"/>
        </dgm:presLayoutVars>
      </dgm:prSet>
      <dgm:spPr/>
    </dgm:pt>
    <dgm:pt modelId="{4AD03C4F-E749-413E-8B7C-20152A8B8D56}" type="pres">
      <dgm:prSet presAssocID="{CC30D503-564A-44D0-85A2-A197782F76BE}" presName="descendantText" presStyleLbl="alignAcc1" presStyleIdx="1" presStyleCnt="3">
        <dgm:presLayoutVars>
          <dgm:bulletEnabled val="1"/>
        </dgm:presLayoutVars>
      </dgm:prSet>
      <dgm:spPr/>
    </dgm:pt>
    <dgm:pt modelId="{BCF1FB13-3472-4982-9A63-E3694A040D84}" type="pres">
      <dgm:prSet presAssocID="{B4F82AFF-F2A9-4E2A-9E54-BAE3D5116BD6}" presName="sp" presStyleCnt="0"/>
      <dgm:spPr/>
    </dgm:pt>
    <dgm:pt modelId="{EEEDDFCB-D696-4A82-904A-98A4F83B4BDB}" type="pres">
      <dgm:prSet presAssocID="{0A9BAD20-20F5-45E5-9D7A-EDF60B5E7A9E}" presName="composite" presStyleCnt="0"/>
      <dgm:spPr/>
    </dgm:pt>
    <dgm:pt modelId="{2A32DB6A-012F-4EF8-B019-ADE9DEF030DD}" type="pres">
      <dgm:prSet presAssocID="{0A9BAD20-20F5-45E5-9D7A-EDF60B5E7A9E}" presName="parentText" presStyleLbl="alignNode1" presStyleIdx="2" presStyleCnt="3">
        <dgm:presLayoutVars>
          <dgm:chMax val="1"/>
          <dgm:bulletEnabled val="1"/>
        </dgm:presLayoutVars>
      </dgm:prSet>
      <dgm:spPr/>
    </dgm:pt>
    <dgm:pt modelId="{867BE760-2624-48F0-A246-F6DCDFED7EC1}" type="pres">
      <dgm:prSet presAssocID="{0A9BAD20-20F5-45E5-9D7A-EDF60B5E7A9E}" presName="descendantText" presStyleLbl="alignAcc1" presStyleIdx="2" presStyleCnt="3">
        <dgm:presLayoutVars>
          <dgm:bulletEnabled val="1"/>
        </dgm:presLayoutVars>
      </dgm:prSet>
      <dgm:spPr/>
    </dgm:pt>
  </dgm:ptLst>
  <dgm:cxnLst>
    <dgm:cxn modelId="{BCCDDB11-8641-4BA1-84E4-98BC2E0D9AAF}" srcId="{F91065DF-607E-430E-88BE-D19348924686}" destId="{1230BB29-7E41-470E-AED4-BA9330F9E904}" srcOrd="0" destOrd="0" parTransId="{D1F75FB8-D84A-4E38-9011-0EEAFF09AD7C}" sibTransId="{0274D171-CFA1-46B5-8AC2-94FAE864B801}"/>
    <dgm:cxn modelId="{BA78F22A-6F91-4F7C-B955-BD999A2D63DA}" srcId="{CC30D503-564A-44D0-85A2-A197782F76BE}" destId="{794A4F55-7098-4977-B052-998BA14CF2D9}" srcOrd="1" destOrd="0" parTransId="{28AF56E6-8C44-4225-A419-1F06E2AEB751}" sibTransId="{1B14641F-759F-40C8-BA29-8D3C039BEFCB}"/>
    <dgm:cxn modelId="{84E69D64-6D77-4671-877D-FD9701754B28}" srcId="{F91065DF-607E-430E-88BE-D19348924686}" destId="{CC30D503-564A-44D0-85A2-A197782F76BE}" srcOrd="1" destOrd="0" parTransId="{D1085A48-652E-4BA2-B8FE-DF310816432E}" sibTransId="{B4F82AFF-F2A9-4E2A-9E54-BAE3D5116BD6}"/>
    <dgm:cxn modelId="{0AF9CB6B-490E-4C2D-A202-E1B40228A603}" srcId="{1230BB29-7E41-470E-AED4-BA9330F9E904}" destId="{A72242EC-AA40-4F14-8CB3-DE11E42C6D7F}" srcOrd="0" destOrd="0" parTransId="{189C246A-BE91-49D0-9F04-16EADC1DA4FC}" sibTransId="{C6C0E709-DF8A-4F6F-BCFE-1D458FB04F8A}"/>
    <dgm:cxn modelId="{63F2F76B-683E-440B-B257-06373D3EF31F}" type="presOf" srcId="{A72242EC-AA40-4F14-8CB3-DE11E42C6D7F}" destId="{CBCF9617-A2F8-465F-811E-6896D407D6DD}" srcOrd="0" destOrd="0" presId="urn:microsoft.com/office/officeart/2005/8/layout/chevron2"/>
    <dgm:cxn modelId="{A0111476-A8AC-4855-BAE8-FC657E33801A}" type="presOf" srcId="{85BD7EA0-C668-4378-AFC9-4677B519C34A}" destId="{867BE760-2624-48F0-A246-F6DCDFED7EC1}" srcOrd="0" destOrd="0" presId="urn:microsoft.com/office/officeart/2005/8/layout/chevron2"/>
    <dgm:cxn modelId="{8D066C59-04B2-4EE5-9E44-F2033B1E3B59}" type="presOf" srcId="{CC30D503-564A-44D0-85A2-A197782F76BE}" destId="{D5CA3FBA-C8CC-48C5-9337-9595F8E2AAE0}" srcOrd="0" destOrd="0" presId="urn:microsoft.com/office/officeart/2005/8/layout/chevron2"/>
    <dgm:cxn modelId="{E466FC59-009D-4B05-8FA2-223FDDA04766}" type="presOf" srcId="{4785E26C-11DD-4E01-B917-1CDDDF385415}" destId="{867BE760-2624-48F0-A246-F6DCDFED7EC1}" srcOrd="0" destOrd="1" presId="urn:microsoft.com/office/officeart/2005/8/layout/chevron2"/>
    <dgm:cxn modelId="{6F7B607D-41E2-45D9-89EA-F06AF161E3C7}" type="presOf" srcId="{1AEEAADF-51AA-413F-A890-06529B93EBF6}" destId="{4AD03C4F-E749-413E-8B7C-20152A8B8D56}" srcOrd="0" destOrd="2" presId="urn:microsoft.com/office/officeart/2005/8/layout/chevron2"/>
    <dgm:cxn modelId="{D5A6F47F-C790-4F7F-937B-893937399A5E}" type="presOf" srcId="{F91065DF-607E-430E-88BE-D19348924686}" destId="{0AADB4B8-CE3C-42CD-BA98-04F8DEFDEB34}" srcOrd="0" destOrd="0" presId="urn:microsoft.com/office/officeart/2005/8/layout/chevron2"/>
    <dgm:cxn modelId="{FBBAAF83-BB1A-46C0-A9C2-5FBF71CDC835}" type="presOf" srcId="{6AED2CAE-178D-4B7C-8367-49F8C2998336}" destId="{4AD03C4F-E749-413E-8B7C-20152A8B8D56}" srcOrd="0" destOrd="0" presId="urn:microsoft.com/office/officeart/2005/8/layout/chevron2"/>
    <dgm:cxn modelId="{3B9AF987-C676-4190-B03A-B216FDECCB3A}" srcId="{1230BB29-7E41-470E-AED4-BA9330F9E904}" destId="{9508359E-71FE-4245-AE43-1FF66495BBF9}" srcOrd="1" destOrd="0" parTransId="{7C2B28E0-F9F3-4F79-81CE-B20FA204C3D7}" sibTransId="{895AA9D4-F58C-462A-9ACF-6844422315EF}"/>
    <dgm:cxn modelId="{406C4B89-AFD3-4780-BB85-7A668971D85A}" type="presOf" srcId="{9508359E-71FE-4245-AE43-1FF66495BBF9}" destId="{CBCF9617-A2F8-465F-811E-6896D407D6DD}" srcOrd="0" destOrd="1" presId="urn:microsoft.com/office/officeart/2005/8/layout/chevron2"/>
    <dgm:cxn modelId="{2888E98D-9015-4510-94E2-FF1BE2C1765B}" type="presOf" srcId="{BCF2E58A-578C-444F-BC1F-D732A64AB978}" destId="{CBCF9617-A2F8-465F-811E-6896D407D6DD}" srcOrd="0" destOrd="3" presId="urn:microsoft.com/office/officeart/2005/8/layout/chevron2"/>
    <dgm:cxn modelId="{F1A3CC99-24FB-4AF2-BB50-E3DC8EADA34C}" type="presOf" srcId="{1230BB29-7E41-470E-AED4-BA9330F9E904}" destId="{799DF0C5-B3D0-4FAF-BF10-47FE4A6F9575}" srcOrd="0" destOrd="0" presId="urn:microsoft.com/office/officeart/2005/8/layout/chevron2"/>
    <dgm:cxn modelId="{08ED55A2-0016-4561-9918-6D8F13E26797}" srcId="{0A9BAD20-20F5-45E5-9D7A-EDF60B5E7A9E}" destId="{85BD7EA0-C668-4378-AFC9-4677B519C34A}" srcOrd="0" destOrd="0" parTransId="{C8ED5C82-858A-4531-BBD1-B239E1A18215}" sibTransId="{EAD63E4A-51FF-4EB5-AC6A-C4B7D35E200D}"/>
    <dgm:cxn modelId="{A7A452A7-D195-488E-AAF3-061529639D65}" type="presOf" srcId="{0A9BAD20-20F5-45E5-9D7A-EDF60B5E7A9E}" destId="{2A32DB6A-012F-4EF8-B019-ADE9DEF030DD}" srcOrd="0" destOrd="0" presId="urn:microsoft.com/office/officeart/2005/8/layout/chevron2"/>
    <dgm:cxn modelId="{CF8692A7-41D2-4A09-A1C9-7267E112B4F9}" srcId="{1230BB29-7E41-470E-AED4-BA9330F9E904}" destId="{BCF2E58A-578C-444F-BC1F-D732A64AB978}" srcOrd="3" destOrd="0" parTransId="{8C8CBE51-BA66-4E03-9B3C-92311612D6D8}" sibTransId="{94785B71-02DF-47D0-95E4-94B6153DF377}"/>
    <dgm:cxn modelId="{5ED20BB7-5EC5-4340-96C5-14A4B6BF9D1B}" srcId="{F91065DF-607E-430E-88BE-D19348924686}" destId="{0A9BAD20-20F5-45E5-9D7A-EDF60B5E7A9E}" srcOrd="2" destOrd="0" parTransId="{2DE08C7F-8328-46A4-AE65-A0A9355FEBEF}" sibTransId="{8939C992-68A5-42C5-BB1B-3CD6EA364D95}"/>
    <dgm:cxn modelId="{6E92BBB7-29E7-42FD-8D87-9F06010E2101}" srcId="{0A9BAD20-20F5-45E5-9D7A-EDF60B5E7A9E}" destId="{4785E26C-11DD-4E01-B917-1CDDDF385415}" srcOrd="1" destOrd="0" parTransId="{1ED82DBB-82C7-4EE9-8861-8854AD3A6068}" sibTransId="{F230F2F3-0FE8-4D3B-B338-07AB90585F1F}"/>
    <dgm:cxn modelId="{1CF027BA-2247-499A-BEE3-8C69813CB914}" srcId="{CC30D503-564A-44D0-85A2-A197782F76BE}" destId="{1068FF10-E91E-452A-9343-923F11337220}" srcOrd="3" destOrd="0" parTransId="{5FA9F3FB-4157-4AB6-810A-168E79E84A1F}" sibTransId="{3D512C22-A437-4FC7-A063-0DF400B81157}"/>
    <dgm:cxn modelId="{3DC932BE-77D7-45A8-AD6D-00D8FC706149}" type="presOf" srcId="{794A4F55-7098-4977-B052-998BA14CF2D9}" destId="{4AD03C4F-E749-413E-8B7C-20152A8B8D56}" srcOrd="0" destOrd="1" presId="urn:microsoft.com/office/officeart/2005/8/layout/chevron2"/>
    <dgm:cxn modelId="{BA76FABF-6444-4EF1-ACB3-346BF02E02CB}" srcId="{1230BB29-7E41-470E-AED4-BA9330F9E904}" destId="{F76069FA-D6C5-416C-9847-DF5A545DE141}" srcOrd="2" destOrd="0" parTransId="{DD4BE11C-448B-4DF2-99B2-DE46A3E69C6D}" sibTransId="{860AB697-8672-4E53-8A08-BF3B0B0BA963}"/>
    <dgm:cxn modelId="{B04C33C4-414A-45DE-A164-8A6BAAC8816D}" srcId="{CC30D503-564A-44D0-85A2-A197782F76BE}" destId="{6AED2CAE-178D-4B7C-8367-49F8C2998336}" srcOrd="0" destOrd="0" parTransId="{267749D9-9029-4B7F-8F6C-013B22B18002}" sibTransId="{7480F93D-BB47-41A2-B2D1-6514427D0AA3}"/>
    <dgm:cxn modelId="{1B5A5FE4-B96E-4F9F-B331-EB51595F4AD1}" type="presOf" srcId="{F76069FA-D6C5-416C-9847-DF5A545DE141}" destId="{CBCF9617-A2F8-465F-811E-6896D407D6DD}" srcOrd="0" destOrd="2" presId="urn:microsoft.com/office/officeart/2005/8/layout/chevron2"/>
    <dgm:cxn modelId="{243589E4-766E-461F-ACF5-DF4B24D9143A}" srcId="{CC30D503-564A-44D0-85A2-A197782F76BE}" destId="{1AEEAADF-51AA-413F-A890-06529B93EBF6}" srcOrd="2" destOrd="0" parTransId="{C481D3AA-C653-4AC4-BC9C-E975F910551A}" sibTransId="{95D90906-2E31-4E45-9956-C33EF52BDCF7}"/>
    <dgm:cxn modelId="{90CB62F7-FF23-4F5E-A6C8-6F7D6E807D15}" type="presOf" srcId="{1068FF10-E91E-452A-9343-923F11337220}" destId="{4AD03C4F-E749-413E-8B7C-20152A8B8D56}" srcOrd="0" destOrd="3" presId="urn:microsoft.com/office/officeart/2005/8/layout/chevron2"/>
    <dgm:cxn modelId="{663143DA-EEBF-4CF3-B6CA-EC7EFB264514}" type="presParOf" srcId="{0AADB4B8-CE3C-42CD-BA98-04F8DEFDEB34}" destId="{D6433B0B-12B6-464D-B853-C1890E3667FA}" srcOrd="0" destOrd="0" presId="urn:microsoft.com/office/officeart/2005/8/layout/chevron2"/>
    <dgm:cxn modelId="{E6F2A308-B5DB-460D-AE44-9686A8C87928}" type="presParOf" srcId="{D6433B0B-12B6-464D-B853-C1890E3667FA}" destId="{799DF0C5-B3D0-4FAF-BF10-47FE4A6F9575}" srcOrd="0" destOrd="0" presId="urn:microsoft.com/office/officeart/2005/8/layout/chevron2"/>
    <dgm:cxn modelId="{BCECDBCA-6379-4ECB-ACA2-86E1F9B5A915}" type="presParOf" srcId="{D6433B0B-12B6-464D-B853-C1890E3667FA}" destId="{CBCF9617-A2F8-465F-811E-6896D407D6DD}" srcOrd="1" destOrd="0" presId="urn:microsoft.com/office/officeart/2005/8/layout/chevron2"/>
    <dgm:cxn modelId="{425A8DA6-8535-427E-8211-8440B257E47A}" type="presParOf" srcId="{0AADB4B8-CE3C-42CD-BA98-04F8DEFDEB34}" destId="{6546A8B3-FC0E-4B13-B058-F3B2966F3276}" srcOrd="1" destOrd="0" presId="urn:microsoft.com/office/officeart/2005/8/layout/chevron2"/>
    <dgm:cxn modelId="{AE33AC14-D552-47B1-9E2D-E1FEC4D3486B}" type="presParOf" srcId="{0AADB4B8-CE3C-42CD-BA98-04F8DEFDEB34}" destId="{7B948659-78B3-4827-B5D6-7A21D6A40CE3}" srcOrd="2" destOrd="0" presId="urn:microsoft.com/office/officeart/2005/8/layout/chevron2"/>
    <dgm:cxn modelId="{65010283-691B-4B77-AB3B-B0EDE9463714}" type="presParOf" srcId="{7B948659-78B3-4827-B5D6-7A21D6A40CE3}" destId="{D5CA3FBA-C8CC-48C5-9337-9595F8E2AAE0}" srcOrd="0" destOrd="0" presId="urn:microsoft.com/office/officeart/2005/8/layout/chevron2"/>
    <dgm:cxn modelId="{808B4F1F-7857-4577-81E0-E73F36912F58}" type="presParOf" srcId="{7B948659-78B3-4827-B5D6-7A21D6A40CE3}" destId="{4AD03C4F-E749-413E-8B7C-20152A8B8D56}" srcOrd="1" destOrd="0" presId="urn:microsoft.com/office/officeart/2005/8/layout/chevron2"/>
    <dgm:cxn modelId="{D10F30BA-89CB-4CE1-B1BA-63C63FE62563}" type="presParOf" srcId="{0AADB4B8-CE3C-42CD-BA98-04F8DEFDEB34}" destId="{BCF1FB13-3472-4982-9A63-E3694A040D84}" srcOrd="3" destOrd="0" presId="urn:microsoft.com/office/officeart/2005/8/layout/chevron2"/>
    <dgm:cxn modelId="{E26E77D5-06F2-42BA-B34D-481C68B1C383}" type="presParOf" srcId="{0AADB4B8-CE3C-42CD-BA98-04F8DEFDEB34}" destId="{EEEDDFCB-D696-4A82-904A-98A4F83B4BDB}" srcOrd="4" destOrd="0" presId="urn:microsoft.com/office/officeart/2005/8/layout/chevron2"/>
    <dgm:cxn modelId="{7578A79F-9E75-48B0-9161-CCE55CE06C2B}" type="presParOf" srcId="{EEEDDFCB-D696-4A82-904A-98A4F83B4BDB}" destId="{2A32DB6A-012F-4EF8-B019-ADE9DEF030DD}" srcOrd="0" destOrd="0" presId="urn:microsoft.com/office/officeart/2005/8/layout/chevron2"/>
    <dgm:cxn modelId="{CC35673A-1CC7-4352-8C70-C56B7B9A7B11}" type="presParOf" srcId="{EEEDDFCB-D696-4A82-904A-98A4F83B4BDB}" destId="{867BE760-2624-48F0-A246-F6DCDFED7EC1}"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9DF0C5-B3D0-4FAF-BF10-47FE4A6F9575}">
      <dsp:nvSpPr>
        <dsp:cNvPr id="0" name=""/>
        <dsp:cNvSpPr/>
      </dsp:nvSpPr>
      <dsp:spPr>
        <a:xfrm rot="5400000">
          <a:off x="-289718" y="292805"/>
          <a:ext cx="1931458" cy="1352020"/>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Data Wrangling – Part 1</a:t>
          </a:r>
          <a:endParaRPr lang="en-IN" sz="1600" kern="1200" dirty="0"/>
        </a:p>
      </dsp:txBody>
      <dsp:txXfrm rot="-5400000">
        <a:off x="1" y="679096"/>
        <a:ext cx="1352020" cy="579438"/>
      </dsp:txXfrm>
    </dsp:sp>
    <dsp:sp modelId="{CBCF9617-A2F8-465F-811E-6896D407D6DD}">
      <dsp:nvSpPr>
        <dsp:cNvPr id="0" name=""/>
        <dsp:cNvSpPr/>
      </dsp:nvSpPr>
      <dsp:spPr>
        <a:xfrm rot="5400000">
          <a:off x="4904169" y="-3552148"/>
          <a:ext cx="1255447" cy="835974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Handling missing values (by dropping columns with missing % more than 7% ) </a:t>
          </a:r>
          <a:endParaRPr lang="en-IN" sz="1400" kern="1200" dirty="0"/>
        </a:p>
        <a:p>
          <a:pPr marL="114300" lvl="1" indent="-114300" algn="l" defTabSz="622300">
            <a:lnSpc>
              <a:spcPct val="90000"/>
            </a:lnSpc>
            <a:spcBef>
              <a:spcPct val="0"/>
            </a:spcBef>
            <a:spcAft>
              <a:spcPct val="15000"/>
            </a:spcAft>
            <a:buChar char="•"/>
          </a:pPr>
          <a:r>
            <a:rPr lang="en-US" sz="1400" kern="1200" dirty="0"/>
            <a:t>Dropping columns with no analysis value (</a:t>
          </a:r>
          <a:r>
            <a:rPr lang="en-US" sz="1400" kern="1200" dirty="0" err="1"/>
            <a:t>i.e</a:t>
          </a:r>
          <a:r>
            <a:rPr lang="en-US" sz="1400" kern="1200" dirty="0"/>
            <a:t> columns with only 1 value, columns that are significant post approval of the loan, etc.) </a:t>
          </a:r>
          <a:endParaRPr lang="en-IN" sz="1400" kern="1200" dirty="0"/>
        </a:p>
        <a:p>
          <a:pPr marL="114300" lvl="1" indent="-114300" algn="l" defTabSz="622300">
            <a:lnSpc>
              <a:spcPct val="90000"/>
            </a:lnSpc>
            <a:spcBef>
              <a:spcPct val="0"/>
            </a:spcBef>
            <a:spcAft>
              <a:spcPct val="15000"/>
            </a:spcAft>
            <a:buChar char="•"/>
          </a:pPr>
          <a:r>
            <a:rPr lang="en-US" sz="1400" kern="1200" dirty="0"/>
            <a:t>Correcting column types</a:t>
          </a:r>
          <a:endParaRPr lang="en-IN" sz="1400" kern="1200" dirty="0"/>
        </a:p>
        <a:p>
          <a:pPr marL="114300" lvl="1" indent="-114300" algn="l" defTabSz="622300">
            <a:lnSpc>
              <a:spcPct val="90000"/>
            </a:lnSpc>
            <a:spcBef>
              <a:spcPct val="0"/>
            </a:spcBef>
            <a:spcAft>
              <a:spcPct val="15000"/>
            </a:spcAft>
            <a:buChar char="•"/>
          </a:pPr>
          <a:r>
            <a:rPr lang="en-US" sz="1400" kern="1200" dirty="0"/>
            <a:t>Converting all text columns to uppercase,  removing whitespaces and unwanted characters</a:t>
          </a:r>
          <a:endParaRPr lang="en-IN" sz="1400" kern="1200" dirty="0"/>
        </a:p>
      </dsp:txBody>
      <dsp:txXfrm rot="-5400000">
        <a:off x="1352020" y="61287"/>
        <a:ext cx="8298459" cy="1132875"/>
      </dsp:txXfrm>
    </dsp:sp>
    <dsp:sp modelId="{D5CA3FBA-C8CC-48C5-9337-9595F8E2AAE0}">
      <dsp:nvSpPr>
        <dsp:cNvPr id="0" name=""/>
        <dsp:cNvSpPr/>
      </dsp:nvSpPr>
      <dsp:spPr>
        <a:xfrm rot="5400000">
          <a:off x="-289718" y="2033323"/>
          <a:ext cx="1931458" cy="1352020"/>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Data Wrangling – Part 2</a:t>
          </a:r>
          <a:endParaRPr lang="en-IN" sz="1600" kern="1200" dirty="0"/>
        </a:p>
      </dsp:txBody>
      <dsp:txXfrm rot="-5400000">
        <a:off x="1" y="2419614"/>
        <a:ext cx="1352020" cy="579438"/>
      </dsp:txXfrm>
    </dsp:sp>
    <dsp:sp modelId="{4AD03C4F-E749-413E-8B7C-20152A8B8D56}">
      <dsp:nvSpPr>
        <dsp:cNvPr id="0" name=""/>
        <dsp:cNvSpPr/>
      </dsp:nvSpPr>
      <dsp:spPr>
        <a:xfrm rot="5400000">
          <a:off x="4904169" y="-1808544"/>
          <a:ext cx="1255447" cy="835974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Validating certain internal rules of the data capture (</a:t>
          </a:r>
          <a:r>
            <a:rPr lang="en-US" sz="1400" kern="1200" dirty="0" err="1"/>
            <a:t>eg</a:t>
          </a:r>
          <a:r>
            <a:rPr lang="en-US" sz="1400" kern="1200" dirty="0"/>
            <a:t>:  checking if there are cases where funded amount &gt; listed loan amount)</a:t>
          </a:r>
          <a:endParaRPr lang="en-IN" sz="1400" kern="1200" dirty="0"/>
        </a:p>
        <a:p>
          <a:pPr marL="114300" lvl="1" indent="-114300" algn="l" defTabSz="622300">
            <a:lnSpc>
              <a:spcPct val="90000"/>
            </a:lnSpc>
            <a:spcBef>
              <a:spcPct val="0"/>
            </a:spcBef>
            <a:spcAft>
              <a:spcPct val="15000"/>
            </a:spcAft>
            <a:buChar char="•"/>
          </a:pPr>
          <a:r>
            <a:rPr lang="en-US" sz="1400" kern="1200" dirty="0"/>
            <a:t>Creating more derived features from the existing features</a:t>
          </a:r>
          <a:endParaRPr lang="en-IN" sz="1400" kern="1200" dirty="0"/>
        </a:p>
        <a:p>
          <a:pPr marL="114300" lvl="1" indent="-114300" algn="l" defTabSz="622300">
            <a:lnSpc>
              <a:spcPct val="90000"/>
            </a:lnSpc>
            <a:spcBef>
              <a:spcPct val="0"/>
            </a:spcBef>
            <a:spcAft>
              <a:spcPct val="15000"/>
            </a:spcAft>
            <a:buChar char="•"/>
          </a:pPr>
          <a:r>
            <a:rPr lang="en-US" sz="1400" kern="1200" dirty="0"/>
            <a:t>Binning continuous data</a:t>
          </a:r>
          <a:endParaRPr lang="en-IN" sz="1400" kern="1200" dirty="0"/>
        </a:p>
        <a:p>
          <a:pPr marL="114300" lvl="1" indent="-114300" algn="l" defTabSz="622300">
            <a:lnSpc>
              <a:spcPct val="90000"/>
            </a:lnSpc>
            <a:spcBef>
              <a:spcPct val="0"/>
            </a:spcBef>
            <a:spcAft>
              <a:spcPct val="15000"/>
            </a:spcAft>
            <a:buChar char="•"/>
          </a:pPr>
          <a:r>
            <a:rPr lang="en-US" sz="1400" kern="1200" dirty="0"/>
            <a:t>Removing outliers (like borrowers with abnormally high incomes)</a:t>
          </a:r>
          <a:endParaRPr lang="en-IN" sz="1400" kern="1200" dirty="0"/>
        </a:p>
      </dsp:txBody>
      <dsp:txXfrm rot="-5400000">
        <a:off x="1352020" y="1804891"/>
        <a:ext cx="8298459" cy="1132875"/>
      </dsp:txXfrm>
    </dsp:sp>
    <dsp:sp modelId="{2A32DB6A-012F-4EF8-B019-ADE9DEF030DD}">
      <dsp:nvSpPr>
        <dsp:cNvPr id="0" name=""/>
        <dsp:cNvSpPr/>
      </dsp:nvSpPr>
      <dsp:spPr>
        <a:xfrm rot="5400000">
          <a:off x="-289718" y="3773840"/>
          <a:ext cx="1931458" cy="1352020"/>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Analysis</a:t>
          </a:r>
          <a:endParaRPr lang="en-IN" sz="1600" kern="1200" dirty="0"/>
        </a:p>
      </dsp:txBody>
      <dsp:txXfrm rot="-5400000">
        <a:off x="1" y="4160131"/>
        <a:ext cx="1352020" cy="579438"/>
      </dsp:txXfrm>
    </dsp:sp>
    <dsp:sp modelId="{867BE760-2624-48F0-A246-F6DCDFED7EC1}">
      <dsp:nvSpPr>
        <dsp:cNvPr id="0" name=""/>
        <dsp:cNvSpPr/>
      </dsp:nvSpPr>
      <dsp:spPr>
        <a:xfrm rot="5400000">
          <a:off x="4904169" y="-68026"/>
          <a:ext cx="1255447" cy="835974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Univariate Analysis (Understanding all the attributes one at a time for loans that are paid vs defaulted loans)</a:t>
          </a:r>
          <a:endParaRPr lang="en-IN" sz="1400" kern="1200" dirty="0"/>
        </a:p>
        <a:p>
          <a:pPr marL="114300" lvl="1" indent="-114300" algn="l" defTabSz="622300">
            <a:lnSpc>
              <a:spcPct val="90000"/>
            </a:lnSpc>
            <a:spcBef>
              <a:spcPct val="0"/>
            </a:spcBef>
            <a:spcAft>
              <a:spcPct val="15000"/>
            </a:spcAft>
            <a:buChar char="•"/>
          </a:pPr>
          <a:r>
            <a:rPr lang="en-US" sz="1400" kern="1200" dirty="0"/>
            <a:t>Bivariate Analysis (Understanding attributes in pairs for loans that are paid vs defaulted loans)</a:t>
          </a:r>
          <a:endParaRPr lang="en-IN" sz="1400" kern="1200" dirty="0"/>
        </a:p>
      </dsp:txBody>
      <dsp:txXfrm rot="-5400000">
        <a:off x="1352020" y="3545409"/>
        <a:ext cx="8298459" cy="1132875"/>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18-08-2021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18-08-2021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18-08-2021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18-08-2021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18-08-2021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18-08-2021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18-08-2021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18-08-2021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18-08-2021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18-08-2021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18-08-2021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18-08-2021</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5.sv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1.png"/><Relationship Id="rId7" Type="http://schemas.openxmlformats.org/officeDocument/2006/relationships/image" Target="../media/image7.sv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6.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7.svg"/></Relationships>
</file>

<file path=ppt/slides/_rels/slide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5.sv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5.sv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a:t>LENDING CLUB CASE STUDY</a:t>
            </a:r>
            <a:br>
              <a:rPr lang="en-IN" sz="2800" dirty="0"/>
            </a:br>
            <a:br>
              <a:rPr lang="en-IN" sz="2800" dirty="0"/>
            </a:br>
            <a:r>
              <a:rPr lang="en-IN" sz="2800" dirty="0"/>
              <a:t>SUBMISSION </a:t>
            </a:r>
          </a:p>
        </p:txBody>
      </p:sp>
      <p:sp>
        <p:nvSpPr>
          <p:cNvPr id="3" name="Subtitle 2"/>
          <p:cNvSpPr>
            <a:spLocks noGrp="1"/>
          </p:cNvSpPr>
          <p:nvPr>
            <p:ph type="subTitle" idx="1"/>
          </p:nvPr>
        </p:nvSpPr>
        <p:spPr>
          <a:xfrm>
            <a:off x="388441" y="4793845"/>
            <a:ext cx="6953391" cy="1531917"/>
          </a:xfrm>
        </p:spPr>
        <p:txBody>
          <a:bodyPr>
            <a:normAutofit/>
          </a:bodyPr>
          <a:lstStyle/>
          <a:p>
            <a:pPr algn="l"/>
            <a:r>
              <a:rPr lang="en-IN" sz="1800" i="1" dirty="0"/>
              <a:t>Group Members</a:t>
            </a:r>
            <a:r>
              <a:rPr lang="en-IN" sz="1800" dirty="0"/>
              <a:t>: Mohammed Irshad Hussain / Avesh Anil Mishra</a:t>
            </a:r>
          </a:p>
          <a:p>
            <a:pPr algn="l"/>
            <a:endParaRPr lang="en-IN" sz="1800" dirty="0"/>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899A6-4616-4644-AC33-3593A0C8BFF9}"/>
              </a:ext>
            </a:extLst>
          </p:cNvPr>
          <p:cNvSpPr>
            <a:spLocks noGrp="1"/>
          </p:cNvSpPr>
          <p:nvPr>
            <p:ph type="title"/>
          </p:nvPr>
        </p:nvSpPr>
        <p:spPr/>
        <p:txBody>
          <a:bodyPr>
            <a:normAutofit/>
          </a:bodyPr>
          <a:lstStyle/>
          <a:p>
            <a:r>
              <a:rPr lang="en-IN" sz="2800" b="1" dirty="0"/>
              <a:t>Certain States tends to attract more no. of defaults</a:t>
            </a:r>
          </a:p>
        </p:txBody>
      </p:sp>
      <p:sp>
        <p:nvSpPr>
          <p:cNvPr id="17" name="Content Placeholder 16">
            <a:extLst>
              <a:ext uri="{FF2B5EF4-FFF2-40B4-BE49-F238E27FC236}">
                <a16:creationId xmlns:a16="http://schemas.microsoft.com/office/drawing/2014/main" id="{720540CE-257E-4FD3-992D-76E7A612BFBD}"/>
              </a:ext>
            </a:extLst>
          </p:cNvPr>
          <p:cNvSpPr>
            <a:spLocks noGrp="1"/>
          </p:cNvSpPr>
          <p:nvPr>
            <p:ph idx="1"/>
          </p:nvPr>
        </p:nvSpPr>
        <p:spPr>
          <a:xfrm>
            <a:off x="511629" y="1402672"/>
            <a:ext cx="11568312" cy="5455328"/>
          </a:xfrm>
        </p:spPr>
        <p:txBody>
          <a:bodyPr>
            <a:normAutofit/>
          </a:bodyPr>
          <a:lstStyle/>
          <a:p>
            <a:pPr marL="0" indent="0">
              <a:buNone/>
            </a:pPr>
            <a:r>
              <a:rPr lang="en-US" sz="1600" b="1" dirty="0"/>
              <a:t> </a:t>
            </a:r>
            <a:r>
              <a:rPr lang="en-US" sz="1600" b="1" u="sng" dirty="0"/>
              <a:t>Observation:</a:t>
            </a:r>
          </a:p>
          <a:p>
            <a:pPr marL="0" indent="0">
              <a:buNone/>
            </a:pPr>
            <a:r>
              <a:rPr lang="en-US" sz="1600" dirty="0"/>
              <a:t>It is observed that there is a high probability for defaults in certain states, for example: CA and NY. Where as defaults are at its lowest in some other states, example: ID this can be because the no. of borrowers can be more in CA/NY and less in ID.  </a:t>
            </a:r>
          </a:p>
          <a:p>
            <a:pPr marL="0" indent="0">
              <a:buNone/>
            </a:pPr>
            <a:r>
              <a:rPr lang="en-US" sz="1600" b="1" u="sng" dirty="0"/>
              <a:t>Insight:</a:t>
            </a:r>
          </a:p>
          <a:p>
            <a:pPr marL="0" indent="0">
              <a:buNone/>
            </a:pPr>
            <a:r>
              <a:rPr lang="en-US" sz="1600" dirty="0"/>
              <a:t>The no. of defaults are most in the state of CA, which can be the result of increased number of borrowers in that state.</a:t>
            </a:r>
            <a:endParaRPr lang="en-IN" sz="1600" dirty="0"/>
          </a:p>
        </p:txBody>
      </p:sp>
      <p:pic>
        <p:nvPicPr>
          <p:cNvPr id="20" name="Graphic 19" descr="Lightbulb and gear">
            <a:extLst>
              <a:ext uri="{FF2B5EF4-FFF2-40B4-BE49-F238E27FC236}">
                <a16:creationId xmlns:a16="http://schemas.microsoft.com/office/drawing/2014/main" id="{E06C9E84-EAE6-416C-A1C6-030419B8D56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4214" y="2298191"/>
            <a:ext cx="403411" cy="403411"/>
          </a:xfrm>
          <a:prstGeom prst="rect">
            <a:avLst/>
          </a:prstGeom>
        </p:spPr>
      </p:pic>
      <p:pic>
        <p:nvPicPr>
          <p:cNvPr id="21" name="Graphic 20" descr="Eye">
            <a:extLst>
              <a:ext uri="{FF2B5EF4-FFF2-40B4-BE49-F238E27FC236}">
                <a16:creationId xmlns:a16="http://schemas.microsoft.com/office/drawing/2014/main" id="{E757526C-A305-4F6A-92AC-BC5CE88239D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4803" y="1322942"/>
            <a:ext cx="466164" cy="466164"/>
          </a:xfrm>
          <a:prstGeom prst="rect">
            <a:avLst/>
          </a:prstGeom>
        </p:spPr>
      </p:pic>
      <p:pic>
        <p:nvPicPr>
          <p:cNvPr id="5" name="Picture 4">
            <a:extLst>
              <a:ext uri="{FF2B5EF4-FFF2-40B4-BE49-F238E27FC236}">
                <a16:creationId xmlns:a16="http://schemas.microsoft.com/office/drawing/2014/main" id="{3BDC5614-9709-41C5-895E-FC289C78DCA2}"/>
              </a:ext>
            </a:extLst>
          </p:cNvPr>
          <p:cNvPicPr>
            <a:picLocks noChangeAspect="1"/>
          </p:cNvPicPr>
          <p:nvPr/>
        </p:nvPicPr>
        <p:blipFill>
          <a:blip r:embed="rId6"/>
          <a:stretch>
            <a:fillRect/>
          </a:stretch>
        </p:blipFill>
        <p:spPr>
          <a:xfrm>
            <a:off x="2049711" y="2956264"/>
            <a:ext cx="7487332" cy="3901736"/>
          </a:xfrm>
          <a:prstGeom prst="rect">
            <a:avLst/>
          </a:prstGeom>
        </p:spPr>
      </p:pic>
    </p:spTree>
    <p:extLst>
      <p:ext uri="{BB962C8B-B14F-4D97-AF65-F5344CB8AC3E}">
        <p14:creationId xmlns:p14="http://schemas.microsoft.com/office/powerpoint/2010/main" val="2549946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74631" y="371140"/>
            <a:ext cx="9313817" cy="856138"/>
          </a:xfrm>
        </p:spPr>
        <p:txBody>
          <a:bodyPr>
            <a:normAutofit/>
          </a:bodyPr>
          <a:lstStyle/>
          <a:p>
            <a:r>
              <a:rPr lang="en-IN" sz="2800" b="1" dirty="0"/>
              <a:t>SUMMARY &amp;  CONCLUSIONS</a:t>
            </a:r>
            <a:endParaRPr lang="en-IN" sz="2800" dirty="0"/>
          </a:p>
        </p:txBody>
      </p:sp>
      <p:sp>
        <p:nvSpPr>
          <p:cNvPr id="24" name="Content Placeholder 2">
            <a:extLst>
              <a:ext uri="{FF2B5EF4-FFF2-40B4-BE49-F238E27FC236}">
                <a16:creationId xmlns:a16="http://schemas.microsoft.com/office/drawing/2014/main" id="{1B9591B1-1CB3-4112-963F-AE960C5A32AA}"/>
              </a:ext>
            </a:extLst>
          </p:cNvPr>
          <p:cNvSpPr>
            <a:spLocks noGrp="1"/>
          </p:cNvSpPr>
          <p:nvPr>
            <p:ph idx="1"/>
          </p:nvPr>
        </p:nvSpPr>
        <p:spPr>
          <a:xfrm>
            <a:off x="62752" y="1393794"/>
            <a:ext cx="12129248" cy="5228948"/>
          </a:xfrm>
        </p:spPr>
        <p:txBody>
          <a:bodyPr>
            <a:normAutofit/>
          </a:bodyPr>
          <a:lstStyle/>
          <a:p>
            <a:pPr marL="0" indent="0">
              <a:buNone/>
            </a:pPr>
            <a:r>
              <a:rPr lang="en-US" sz="1600" b="1" u="sng" dirty="0">
                <a:latin typeface="+mn-lt"/>
              </a:rPr>
              <a:t>Following are some key features to be studied before disbursing a loan and hence, are important drivers of default:</a:t>
            </a:r>
          </a:p>
          <a:p>
            <a:pPr marL="0" indent="0">
              <a:buNone/>
            </a:pPr>
            <a:endParaRPr lang="en-US" sz="1600" b="1" u="sng" dirty="0">
              <a:latin typeface="+mn-lt"/>
            </a:endParaRPr>
          </a:p>
          <a:p>
            <a:pPr marL="0" indent="0">
              <a:buNone/>
            </a:pPr>
            <a:r>
              <a:rPr lang="en-US" sz="1600" b="1" i="1" dirty="0">
                <a:latin typeface="+mn-lt"/>
              </a:rPr>
              <a:t>         </a:t>
            </a:r>
            <a:r>
              <a:rPr lang="en-US" sz="1600" i="1" dirty="0">
                <a:latin typeface="+mn-lt"/>
              </a:rPr>
              <a:t>Duration (or tenure) of loan </a:t>
            </a:r>
            <a:r>
              <a:rPr lang="en-US" sz="1600" dirty="0">
                <a:latin typeface="+mn-lt"/>
              </a:rPr>
              <a:t>– Long term loans are associated with higher default, hence loan duration to be negotiated with borrower</a:t>
            </a:r>
          </a:p>
          <a:p>
            <a:pPr marL="0" indent="0">
              <a:buNone/>
            </a:pPr>
            <a:r>
              <a:rPr lang="en-US" sz="1600" dirty="0">
                <a:latin typeface="+mn-lt"/>
              </a:rPr>
              <a:t>         </a:t>
            </a:r>
            <a:r>
              <a:rPr lang="en-US" sz="1600" i="1" dirty="0">
                <a:latin typeface="+mn-lt"/>
              </a:rPr>
              <a:t>Loan Grade </a:t>
            </a:r>
            <a:r>
              <a:rPr lang="en-US" sz="1600" dirty="0">
                <a:latin typeface="+mn-lt"/>
              </a:rPr>
              <a:t>– Higher quality loan grades are associated with lower default, hence priority to be given to borrowers of grade A or B</a:t>
            </a:r>
          </a:p>
          <a:p>
            <a:pPr marL="0" indent="0">
              <a:buNone/>
            </a:pPr>
            <a:r>
              <a:rPr lang="en-US" sz="1600" dirty="0">
                <a:latin typeface="+mn-lt"/>
              </a:rPr>
              <a:t>         Annual Income – Low annual income is directly proportional to more no. of defaults, hence a threshold income level should be   maintained before offering loans. </a:t>
            </a:r>
          </a:p>
          <a:p>
            <a:pPr marL="0" indent="0">
              <a:buNone/>
            </a:pPr>
            <a:r>
              <a:rPr lang="en-US" sz="1600" dirty="0">
                <a:latin typeface="+mn-lt"/>
              </a:rPr>
              <a:t>         Public recorded bankruptcies – Higher number of recorded bankruptcy for a borrower leads to higher chances of defaults, Hence loans should be approved for the borrowers with minimum number of bankruptcies. </a:t>
            </a:r>
          </a:p>
          <a:p>
            <a:pPr marL="0" indent="0">
              <a:buNone/>
            </a:pPr>
            <a:r>
              <a:rPr lang="en-US" sz="1600" dirty="0">
                <a:latin typeface="+mn-lt"/>
              </a:rPr>
              <a:t>         Purpose of loan – There is also a relationship between loan purpose and the no, of charged-off loans, certain loan purposes tends to attract more no. of defaults than usual, therefore loans should be provided based on proper understanding of the purpose and whether the business will be profitable for the borrower or not, which intern define whether the borrower will be able to repay the loan or not. </a:t>
            </a:r>
          </a:p>
          <a:p>
            <a:pPr marL="0" indent="0">
              <a:buNone/>
            </a:pPr>
            <a:r>
              <a:rPr lang="en-US" sz="1600" dirty="0">
                <a:latin typeface="+mn-lt"/>
              </a:rPr>
              <a:t>         State – Charged-off loans in certain states are over the roof whereas in certain states they are at  their lowest. </a:t>
            </a:r>
          </a:p>
          <a:p>
            <a:pPr marL="0" indent="0">
              <a:buNone/>
            </a:pPr>
            <a:endParaRPr lang="en-US" sz="1600" dirty="0">
              <a:latin typeface="+mn-lt"/>
            </a:endParaRPr>
          </a:p>
          <a:p>
            <a:pPr marL="0" indent="0">
              <a:buNone/>
            </a:pPr>
            <a:r>
              <a:rPr lang="en-US" sz="1600" dirty="0">
                <a:latin typeface="+mn-lt"/>
              </a:rPr>
              <a:t>       </a:t>
            </a:r>
          </a:p>
          <a:p>
            <a:pPr marL="0" indent="0">
              <a:buNone/>
            </a:pPr>
            <a:endParaRPr lang="en-US" sz="1600" dirty="0">
              <a:latin typeface="+mn-lt"/>
            </a:endParaRPr>
          </a:p>
          <a:p>
            <a:pPr marL="0" indent="0">
              <a:buNone/>
            </a:pPr>
            <a:endParaRPr lang="en-US" sz="1600" dirty="0">
              <a:latin typeface="+mn-lt"/>
            </a:endParaRPr>
          </a:p>
          <a:p>
            <a:pPr marL="0" indent="0">
              <a:buNone/>
            </a:pPr>
            <a:endParaRPr lang="en-US" sz="1600" dirty="0">
              <a:latin typeface="+mn-lt"/>
            </a:endParaRPr>
          </a:p>
        </p:txBody>
      </p:sp>
      <p:pic>
        <p:nvPicPr>
          <p:cNvPr id="26" name="Graphic 25" descr="Checkmark">
            <a:extLst>
              <a:ext uri="{FF2B5EF4-FFF2-40B4-BE49-F238E27FC236}">
                <a16:creationId xmlns:a16="http://schemas.microsoft.com/office/drawing/2014/main" id="{F5E38375-2164-4CC0-B05B-7D05972482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0416" y="2066365"/>
            <a:ext cx="320488" cy="320488"/>
          </a:xfrm>
          <a:prstGeom prst="rect">
            <a:avLst/>
          </a:prstGeom>
        </p:spPr>
      </p:pic>
      <p:pic>
        <p:nvPicPr>
          <p:cNvPr id="27" name="Graphic 26" descr="Checkmark">
            <a:extLst>
              <a:ext uri="{FF2B5EF4-FFF2-40B4-BE49-F238E27FC236}">
                <a16:creationId xmlns:a16="http://schemas.microsoft.com/office/drawing/2014/main" id="{CE45998B-F8E9-4540-B211-B8D6A3E1C44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0416" y="2386853"/>
            <a:ext cx="320488" cy="320488"/>
          </a:xfrm>
          <a:prstGeom prst="rect">
            <a:avLst/>
          </a:prstGeom>
        </p:spPr>
      </p:pic>
      <p:pic>
        <p:nvPicPr>
          <p:cNvPr id="6" name="Graphic 5" descr="Checkmark">
            <a:extLst>
              <a:ext uri="{FF2B5EF4-FFF2-40B4-BE49-F238E27FC236}">
                <a16:creationId xmlns:a16="http://schemas.microsoft.com/office/drawing/2014/main" id="{38936C2E-5CD5-40C0-A082-113C3F0240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0416" y="2707341"/>
            <a:ext cx="320488" cy="320488"/>
          </a:xfrm>
          <a:prstGeom prst="rect">
            <a:avLst/>
          </a:prstGeom>
        </p:spPr>
      </p:pic>
      <p:pic>
        <p:nvPicPr>
          <p:cNvPr id="7" name="Graphic 6" descr="Checkmark">
            <a:extLst>
              <a:ext uri="{FF2B5EF4-FFF2-40B4-BE49-F238E27FC236}">
                <a16:creationId xmlns:a16="http://schemas.microsoft.com/office/drawing/2014/main" id="{7B95AD3E-BFF4-4ED6-AAC1-BBB5F2FDBF7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0416" y="3268756"/>
            <a:ext cx="320488" cy="320488"/>
          </a:xfrm>
          <a:prstGeom prst="rect">
            <a:avLst/>
          </a:prstGeom>
        </p:spPr>
      </p:pic>
      <p:pic>
        <p:nvPicPr>
          <p:cNvPr id="8" name="Graphic 7" descr="Checkmark">
            <a:extLst>
              <a:ext uri="{FF2B5EF4-FFF2-40B4-BE49-F238E27FC236}">
                <a16:creationId xmlns:a16="http://schemas.microsoft.com/office/drawing/2014/main" id="{15E6A252-F607-4AC3-ACC0-95DA27BDD8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0416" y="3887825"/>
            <a:ext cx="320488" cy="320488"/>
          </a:xfrm>
          <a:prstGeom prst="rect">
            <a:avLst/>
          </a:prstGeom>
        </p:spPr>
      </p:pic>
      <p:pic>
        <p:nvPicPr>
          <p:cNvPr id="9" name="Graphic 8" descr="Checkmark">
            <a:extLst>
              <a:ext uri="{FF2B5EF4-FFF2-40B4-BE49-F238E27FC236}">
                <a16:creationId xmlns:a16="http://schemas.microsoft.com/office/drawing/2014/main" id="{26A68C9A-8DED-4E25-A4B5-4F0F591E7AA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0416" y="4639590"/>
            <a:ext cx="320488" cy="320488"/>
          </a:xfrm>
          <a:prstGeom prst="rect">
            <a:avLst/>
          </a:prstGeom>
        </p:spPr>
      </p:pic>
    </p:spTree>
    <p:extLst>
      <p:ext uri="{BB962C8B-B14F-4D97-AF65-F5344CB8AC3E}">
        <p14:creationId xmlns:p14="http://schemas.microsoft.com/office/powerpoint/2010/main" val="1399706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8408" y="1893382"/>
            <a:ext cx="11168742" cy="5042516"/>
          </a:xfrm>
        </p:spPr>
        <p:txBody>
          <a:bodyPr>
            <a:normAutofit/>
          </a:bodyPr>
          <a:lstStyle/>
          <a:p>
            <a:pPr marL="0" indent="0">
              <a:buNone/>
            </a:pPr>
            <a:r>
              <a:rPr lang="en-US" sz="1600" b="1" dirty="0">
                <a:solidFill>
                  <a:srgbClr val="091E42"/>
                </a:solidFill>
                <a:latin typeface="+mn-lt"/>
              </a:rPr>
              <a:t>Company brief:</a:t>
            </a:r>
          </a:p>
          <a:p>
            <a:pPr marL="0" indent="0">
              <a:buNone/>
            </a:pPr>
            <a:r>
              <a:rPr lang="en-US" sz="1200" dirty="0">
                <a:latin typeface="+mj-lt"/>
              </a:rPr>
              <a:t>Lending club is a peer to peer lending company and </a:t>
            </a:r>
            <a:r>
              <a:rPr lang="en-US" sz="1200" b="0" i="0" dirty="0">
                <a:effectLst/>
                <a:latin typeface="+mj-lt"/>
              </a:rPr>
              <a:t>is the largest online loan marketplace, facilitating personal loans, business loans, and financing of medical procedures. Borrowers can easily access lower interest rate loans through a fast online interface. </a:t>
            </a:r>
          </a:p>
          <a:p>
            <a:pPr marL="0" indent="0">
              <a:buNone/>
            </a:pPr>
            <a:r>
              <a:rPr lang="en-IN" sz="1600" b="1" dirty="0">
                <a:solidFill>
                  <a:srgbClr val="091E42"/>
                </a:solidFill>
                <a:latin typeface="+mn-lt"/>
              </a:rPr>
              <a:t>Analysis objective:</a:t>
            </a:r>
          </a:p>
          <a:p>
            <a:pPr marL="0" indent="0">
              <a:buNone/>
            </a:pPr>
            <a:r>
              <a:rPr lang="en-US" sz="1200" dirty="0">
                <a:latin typeface="+mj-lt"/>
              </a:rPr>
              <a:t>Lending Club aims to identify those significant drivers </a:t>
            </a:r>
            <a:r>
              <a:rPr lang="en-US" sz="1100" i="1" dirty="0">
                <a:latin typeface="+mj-lt"/>
              </a:rPr>
              <a:t>(</a:t>
            </a:r>
            <a:r>
              <a:rPr lang="en-US" sz="1100" b="0" i="1" dirty="0">
                <a:effectLst/>
                <a:latin typeface="+mj-lt"/>
              </a:rPr>
              <a:t>features which are strong indicators of default)</a:t>
            </a:r>
            <a:r>
              <a:rPr lang="en-US" sz="1100" b="0" i="1" dirty="0">
                <a:effectLst/>
                <a:latin typeface="freight-text-pro"/>
              </a:rPr>
              <a:t> </a:t>
            </a:r>
            <a:r>
              <a:rPr lang="en-US" sz="1100" i="1" dirty="0">
                <a:latin typeface="+mj-lt"/>
              </a:rPr>
              <a:t> </a:t>
            </a:r>
            <a:r>
              <a:rPr lang="en-US" sz="1200" dirty="0">
                <a:latin typeface="+mj-lt"/>
              </a:rPr>
              <a:t>of loan default and observe patterns which indicate if a borrower is likely to default</a:t>
            </a:r>
            <a:endParaRPr lang="en-US" sz="1200" b="0" i="0" dirty="0">
              <a:effectLst/>
              <a:latin typeface="+mj-lt"/>
            </a:endParaRPr>
          </a:p>
          <a:p>
            <a:pPr marL="0" indent="0">
              <a:buNone/>
            </a:pPr>
            <a:r>
              <a:rPr lang="en-US" sz="1600" b="1" dirty="0">
                <a:solidFill>
                  <a:srgbClr val="091E42"/>
                </a:solidFill>
                <a:latin typeface="+mn-lt"/>
              </a:rPr>
              <a:t>Types of potential business decisions:</a:t>
            </a:r>
          </a:p>
          <a:p>
            <a:pPr marL="0" indent="0">
              <a:buNone/>
            </a:pPr>
            <a:r>
              <a:rPr lang="en-US" sz="1200" b="1" i="0" dirty="0">
                <a:effectLst/>
                <a:latin typeface="+mj-lt"/>
              </a:rPr>
              <a:t>Loan accepted:</a:t>
            </a:r>
            <a:r>
              <a:rPr lang="en-US" sz="1200" b="0" i="0" dirty="0">
                <a:effectLst/>
                <a:latin typeface="+mj-lt"/>
              </a:rPr>
              <a:t> If the company approves the loan, there are 3 possible scenarios described below:</a:t>
            </a:r>
          </a:p>
          <a:p>
            <a:pPr marL="0" indent="0">
              <a:buNone/>
            </a:pPr>
            <a:r>
              <a:rPr lang="en-US" sz="1200" b="1" i="0" dirty="0">
                <a:effectLst/>
                <a:latin typeface="+mj-lt"/>
              </a:rPr>
              <a:t>	</a:t>
            </a:r>
            <a:r>
              <a:rPr lang="en-US" sz="1200" b="1" dirty="0" err="1">
                <a:latin typeface="+mj-lt"/>
              </a:rPr>
              <a:t>i</a:t>
            </a:r>
            <a:r>
              <a:rPr lang="en-US" sz="1200" b="1" dirty="0">
                <a:latin typeface="+mj-lt"/>
              </a:rPr>
              <a:t>) </a:t>
            </a:r>
            <a:r>
              <a:rPr lang="en-US" sz="1200" b="1" i="0" dirty="0">
                <a:effectLst/>
                <a:latin typeface="+mj-lt"/>
              </a:rPr>
              <a:t>Fully paid</a:t>
            </a:r>
            <a:r>
              <a:rPr lang="en-US" sz="1200" b="0" i="0" dirty="0">
                <a:effectLst/>
                <a:latin typeface="+mj-lt"/>
              </a:rPr>
              <a:t>: Applicant has fully paid the loan (the principal and the interest rate)</a:t>
            </a:r>
          </a:p>
          <a:p>
            <a:pPr marL="0" indent="0">
              <a:buNone/>
            </a:pPr>
            <a:r>
              <a:rPr lang="en-US" sz="1200" b="1" i="0" dirty="0">
                <a:effectLst/>
                <a:latin typeface="+mj-lt"/>
              </a:rPr>
              <a:t>	ii) Current</a:t>
            </a:r>
            <a:r>
              <a:rPr lang="en-US" sz="1200" b="0" i="0" dirty="0">
                <a:effectLst/>
                <a:latin typeface="+mj-lt"/>
              </a:rPr>
              <a:t>: Applicant is in the process of paying the instalments, i.e. the tenure of the loan is not yet completed. These candidates are not labelled as 'defaulted’.</a:t>
            </a:r>
          </a:p>
          <a:p>
            <a:pPr marL="0" indent="0">
              <a:buNone/>
            </a:pPr>
            <a:r>
              <a:rPr lang="en-US" sz="1200" b="1" i="0" dirty="0">
                <a:effectLst/>
                <a:latin typeface="+mj-lt"/>
              </a:rPr>
              <a:t>	iii) Charged-off</a:t>
            </a:r>
            <a:r>
              <a:rPr lang="en-US" sz="1200" b="0" i="0" dirty="0">
                <a:effectLst/>
                <a:latin typeface="+mj-lt"/>
              </a:rPr>
              <a:t>: Applicant has not paid the instalments in due time for a long period of time, i.e. he/she has </a:t>
            </a:r>
            <a:r>
              <a:rPr lang="en-US" sz="1200" b="1" i="0" dirty="0">
                <a:effectLst/>
                <a:latin typeface="+mj-lt"/>
              </a:rPr>
              <a:t>defaulted </a:t>
            </a:r>
            <a:r>
              <a:rPr lang="en-US" sz="1200" b="0" i="0" dirty="0">
                <a:effectLst/>
                <a:latin typeface="+mj-lt"/>
              </a:rPr>
              <a:t>on the loan </a:t>
            </a:r>
          </a:p>
          <a:p>
            <a:pPr marL="0" indent="0">
              <a:buNone/>
            </a:pPr>
            <a:r>
              <a:rPr lang="en-US" sz="1200" b="1" i="0" dirty="0">
                <a:effectLst/>
                <a:latin typeface="+mj-lt"/>
              </a:rPr>
              <a:t>Loan rejected</a:t>
            </a:r>
            <a:r>
              <a:rPr lang="en-US" sz="1200" b="0" i="0" dirty="0">
                <a:effectLst/>
                <a:latin typeface="+mj-lt"/>
              </a:rPr>
              <a:t>: The company had rejected the loan (because the candidate does not meet their requirements etc.). Since the loan was rejected, there is no transactional history of those applicants with the company and so this data is not available with the company (and thus in this dataset)</a:t>
            </a:r>
          </a:p>
          <a:p>
            <a:pPr marL="0" indent="0">
              <a:buNone/>
            </a:pPr>
            <a:r>
              <a:rPr lang="en-IN" sz="1600" b="1" dirty="0">
                <a:solidFill>
                  <a:srgbClr val="091E42"/>
                </a:solidFill>
                <a:latin typeface="+mn-lt"/>
              </a:rPr>
              <a:t>Data source available:</a:t>
            </a:r>
          </a:p>
          <a:p>
            <a:pPr marL="0" indent="0">
              <a:buNone/>
            </a:pPr>
            <a:r>
              <a:rPr lang="en-IN" sz="1200" b="1" dirty="0">
                <a:solidFill>
                  <a:srgbClr val="091E42"/>
                </a:solidFill>
                <a:latin typeface="+mj-lt"/>
              </a:rPr>
              <a:t>1.       Loans data </a:t>
            </a:r>
            <a:r>
              <a:rPr lang="en-IN" sz="1200" dirty="0">
                <a:latin typeface="+mj-lt"/>
              </a:rPr>
              <a:t>– contains information about features of the borrowers and the loan that were disbursed by Lending Club in the past </a:t>
            </a:r>
            <a:endParaRPr lang="en-IN" sz="1400" dirty="0"/>
          </a:p>
        </p:txBody>
      </p:sp>
      <p:sp>
        <p:nvSpPr>
          <p:cNvPr id="5" name="Title 1"/>
          <p:cNvSpPr>
            <a:spLocks noGrp="1"/>
          </p:cNvSpPr>
          <p:nvPr>
            <p:ph type="title"/>
          </p:nvPr>
        </p:nvSpPr>
        <p:spPr>
          <a:xfrm>
            <a:off x="1136469" y="640080"/>
            <a:ext cx="9313817" cy="856138"/>
          </a:xfrm>
        </p:spPr>
        <p:txBody>
          <a:bodyPr/>
          <a:lstStyle/>
          <a:p>
            <a:r>
              <a:rPr lang="en-US" sz="2800" dirty="0"/>
              <a:t>Lending Club to identify the significant drivers of loan default</a:t>
            </a:r>
            <a:endParaRPr lang="en-IN" sz="2800" dirty="0"/>
          </a:p>
        </p:txBody>
      </p:sp>
    </p:spTree>
    <p:extLst>
      <p:ext uri="{BB962C8B-B14F-4D97-AF65-F5344CB8AC3E}">
        <p14:creationId xmlns:p14="http://schemas.microsoft.com/office/powerpoint/2010/main" val="386975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15341C29-8A72-463C-AFEB-7509517CB3B4}"/>
              </a:ext>
            </a:extLst>
          </p:cNvPr>
          <p:cNvGraphicFramePr/>
          <p:nvPr>
            <p:extLst>
              <p:ext uri="{D42A27DB-BD31-4B8C-83A1-F6EECF244321}">
                <p14:modId xmlns:p14="http://schemas.microsoft.com/office/powerpoint/2010/main" val="2089183949"/>
              </p:ext>
            </p:extLst>
          </p:nvPr>
        </p:nvGraphicFramePr>
        <p:xfrm>
          <a:off x="1240117" y="1259549"/>
          <a:ext cx="9711766"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a:extLst>
              <a:ext uri="{FF2B5EF4-FFF2-40B4-BE49-F238E27FC236}">
                <a16:creationId xmlns:a16="http://schemas.microsoft.com/office/drawing/2014/main" id="{8EE28530-E947-4422-A03B-8C2CB8E61FCD}"/>
              </a:ext>
            </a:extLst>
          </p:cNvPr>
          <p:cNvSpPr>
            <a:spLocks noGrp="1"/>
          </p:cNvSpPr>
          <p:nvPr>
            <p:ph type="title"/>
          </p:nvPr>
        </p:nvSpPr>
        <p:spPr>
          <a:xfrm>
            <a:off x="3272886" y="269431"/>
            <a:ext cx="4642950" cy="856138"/>
          </a:xfrm>
        </p:spPr>
        <p:txBody>
          <a:bodyPr>
            <a:normAutofit/>
          </a:bodyPr>
          <a:lstStyle/>
          <a:p>
            <a:r>
              <a:rPr lang="en-US" sz="3200" b="1" dirty="0"/>
              <a:t>Overall analysis pipeline</a:t>
            </a:r>
            <a:endParaRPr lang="en-IN" sz="3200" dirty="0"/>
          </a:p>
        </p:txBody>
      </p:sp>
    </p:spTree>
    <p:extLst>
      <p:ext uri="{BB962C8B-B14F-4D97-AF65-F5344CB8AC3E}">
        <p14:creationId xmlns:p14="http://schemas.microsoft.com/office/powerpoint/2010/main" val="211859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9874" y="564290"/>
            <a:ext cx="9313817" cy="856138"/>
          </a:xfrm>
        </p:spPr>
        <p:txBody>
          <a:bodyPr>
            <a:normAutofit/>
          </a:bodyPr>
          <a:lstStyle/>
          <a:p>
            <a:r>
              <a:rPr lang="en-US" sz="3200" b="1" dirty="0"/>
              <a:t>L</a:t>
            </a:r>
            <a:r>
              <a:rPr lang="en-IN" sz="3200" b="1" dirty="0"/>
              <a:t>ong-term loans tend to default more</a:t>
            </a:r>
            <a:endParaRPr lang="en-IN" sz="3200" dirty="0"/>
          </a:p>
        </p:txBody>
      </p:sp>
      <p:sp>
        <p:nvSpPr>
          <p:cNvPr id="3" name="Content Placeholder 2"/>
          <p:cNvSpPr>
            <a:spLocks noGrp="1"/>
          </p:cNvSpPr>
          <p:nvPr>
            <p:ph idx="1"/>
          </p:nvPr>
        </p:nvSpPr>
        <p:spPr>
          <a:xfrm>
            <a:off x="197224" y="1420428"/>
            <a:ext cx="11788587" cy="5231384"/>
          </a:xfrm>
        </p:spPr>
        <p:txBody>
          <a:bodyPr>
            <a:normAutofit/>
          </a:bodyPr>
          <a:lstStyle/>
          <a:p>
            <a:pPr marL="0" indent="0">
              <a:buNone/>
            </a:pPr>
            <a:r>
              <a:rPr lang="en-US" sz="1600" b="1" dirty="0">
                <a:latin typeface="+mn-lt"/>
              </a:rPr>
              <a:t>         </a:t>
            </a:r>
            <a:r>
              <a:rPr lang="en-US" sz="1600" b="1" u="sng" dirty="0">
                <a:latin typeface="+mn-lt"/>
              </a:rPr>
              <a:t>Observation:</a:t>
            </a:r>
          </a:p>
          <a:p>
            <a:pPr marL="0" indent="0">
              <a:buNone/>
            </a:pPr>
            <a:r>
              <a:rPr lang="en-US" sz="1600" dirty="0"/>
              <a:t>It is clearly observed that loans that have been completely ‘</a:t>
            </a:r>
            <a:r>
              <a:rPr lang="en-US" sz="1600" i="1" dirty="0"/>
              <a:t>paid-off</a:t>
            </a:r>
            <a:r>
              <a:rPr lang="en-US" sz="1600" dirty="0"/>
              <a:t>’ have a larger proportion of short term loans (3 years) when compared to loans that have ‘</a:t>
            </a:r>
            <a:r>
              <a:rPr lang="en-US" sz="1600" i="1" dirty="0"/>
              <a:t>defaulted</a:t>
            </a:r>
            <a:r>
              <a:rPr lang="en-US" sz="1600" dirty="0"/>
              <a:t>’</a:t>
            </a:r>
          </a:p>
          <a:p>
            <a:pPr marL="0" indent="0">
              <a:buNone/>
            </a:pPr>
            <a:r>
              <a:rPr lang="en-US" sz="1600" b="1" dirty="0">
                <a:latin typeface="+mn-lt"/>
              </a:rPr>
              <a:t>         </a:t>
            </a:r>
            <a:r>
              <a:rPr lang="en-US" sz="1600" b="1" u="sng" dirty="0">
                <a:latin typeface="+mn-lt"/>
              </a:rPr>
              <a:t>Insight:</a:t>
            </a:r>
          </a:p>
          <a:p>
            <a:pPr marL="0" indent="0">
              <a:buNone/>
            </a:pPr>
            <a:r>
              <a:rPr lang="en-US" sz="1600" dirty="0"/>
              <a:t>This is potentially observed because longer repayment periods are accompanied with costlier loans as borrowers need to repay a larger sum over a long time</a:t>
            </a:r>
          </a:p>
          <a:p>
            <a:pPr marL="0" indent="0">
              <a:buNone/>
            </a:pPr>
            <a:endParaRPr lang="en-IN" sz="1600" dirty="0"/>
          </a:p>
        </p:txBody>
      </p:sp>
      <p:pic>
        <p:nvPicPr>
          <p:cNvPr id="11" name="Picture 10">
            <a:extLst>
              <a:ext uri="{FF2B5EF4-FFF2-40B4-BE49-F238E27FC236}">
                <a16:creationId xmlns:a16="http://schemas.microsoft.com/office/drawing/2014/main" id="{CCED9267-E75C-4E0E-A215-22991327D673}"/>
              </a:ext>
            </a:extLst>
          </p:cNvPr>
          <p:cNvPicPr>
            <a:picLocks noChangeAspect="1"/>
          </p:cNvPicPr>
          <p:nvPr/>
        </p:nvPicPr>
        <p:blipFill>
          <a:blip r:embed="rId2"/>
          <a:stretch>
            <a:fillRect/>
          </a:stretch>
        </p:blipFill>
        <p:spPr>
          <a:xfrm>
            <a:off x="2483991" y="3211995"/>
            <a:ext cx="6683319" cy="3238781"/>
          </a:xfrm>
          <a:prstGeom prst="rect">
            <a:avLst/>
          </a:prstGeom>
        </p:spPr>
      </p:pic>
      <p:pic>
        <p:nvPicPr>
          <p:cNvPr id="13" name="Graphic 12" descr="Eye">
            <a:extLst>
              <a:ext uri="{FF2B5EF4-FFF2-40B4-BE49-F238E27FC236}">
                <a16:creationId xmlns:a16="http://schemas.microsoft.com/office/drawing/2014/main" id="{010EA1ED-D900-401B-8933-653BB9CABC9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6189" y="1331258"/>
            <a:ext cx="466164" cy="466164"/>
          </a:xfrm>
          <a:prstGeom prst="rect">
            <a:avLst/>
          </a:prstGeom>
        </p:spPr>
      </p:pic>
      <p:pic>
        <p:nvPicPr>
          <p:cNvPr id="15" name="Graphic 14" descr="Lightbulb and gear">
            <a:extLst>
              <a:ext uri="{FF2B5EF4-FFF2-40B4-BE49-F238E27FC236}">
                <a16:creationId xmlns:a16="http://schemas.microsoft.com/office/drawing/2014/main" id="{1185D046-77E5-43B2-BEBA-166A087D3D9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06189" y="2272554"/>
            <a:ext cx="403411" cy="403411"/>
          </a:xfrm>
          <a:prstGeom prst="rect">
            <a:avLst/>
          </a:prstGeom>
        </p:spPr>
      </p:pic>
      <p:pic>
        <p:nvPicPr>
          <p:cNvPr id="16" name="Graphic 15" descr="Bar graph with upward trend outline">
            <a:extLst>
              <a:ext uri="{FF2B5EF4-FFF2-40B4-BE49-F238E27FC236}">
                <a16:creationId xmlns:a16="http://schemas.microsoft.com/office/drawing/2014/main" id="{855B7110-B455-4C2E-997B-2C949FBF25B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528259" y="6303079"/>
            <a:ext cx="496431" cy="496431"/>
          </a:xfrm>
          <a:prstGeom prst="rect">
            <a:avLst/>
          </a:prstGeom>
        </p:spPr>
      </p:pic>
      <p:sp>
        <p:nvSpPr>
          <p:cNvPr id="17" name="TextBox 16">
            <a:extLst>
              <a:ext uri="{FF2B5EF4-FFF2-40B4-BE49-F238E27FC236}">
                <a16:creationId xmlns:a16="http://schemas.microsoft.com/office/drawing/2014/main" id="{C01634C6-09E1-43CF-83B4-4E9F7664768D}"/>
              </a:ext>
            </a:extLst>
          </p:cNvPr>
          <p:cNvSpPr txBox="1"/>
          <p:nvPr/>
        </p:nvSpPr>
        <p:spPr>
          <a:xfrm>
            <a:off x="3478976" y="6513312"/>
            <a:ext cx="4971496" cy="276999"/>
          </a:xfrm>
          <a:prstGeom prst="rect">
            <a:avLst/>
          </a:prstGeom>
          <a:noFill/>
        </p:spPr>
        <p:txBody>
          <a:bodyPr wrap="square" rtlCol="0">
            <a:spAutoFit/>
          </a:bodyPr>
          <a:lstStyle/>
          <a:p>
            <a:r>
              <a:rPr lang="en-US" sz="1200" dirty="0"/>
              <a:t>Plot 1: Comparison of Loan periods in ‘</a:t>
            </a:r>
            <a:r>
              <a:rPr lang="en-US" sz="1200" i="1" dirty="0"/>
              <a:t>paid loans</a:t>
            </a:r>
            <a:r>
              <a:rPr lang="en-US" sz="1200" dirty="0"/>
              <a:t>’ vs ‘</a:t>
            </a:r>
            <a:r>
              <a:rPr lang="en-US" sz="1200" i="1" dirty="0"/>
              <a:t>defaulted loans</a:t>
            </a:r>
            <a:r>
              <a:rPr lang="en-US" sz="1200" dirty="0"/>
              <a:t>’</a:t>
            </a:r>
            <a:endParaRPr lang="en-IN" sz="1200" dirty="0"/>
          </a:p>
        </p:txBody>
      </p:sp>
    </p:spTree>
    <p:extLst>
      <p:ext uri="{BB962C8B-B14F-4D97-AF65-F5344CB8AC3E}">
        <p14:creationId xmlns:p14="http://schemas.microsoft.com/office/powerpoint/2010/main" val="3991466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2360" y="425729"/>
            <a:ext cx="9827280" cy="856138"/>
          </a:xfrm>
        </p:spPr>
        <p:txBody>
          <a:bodyPr>
            <a:normAutofit fontScale="90000"/>
          </a:bodyPr>
          <a:lstStyle/>
          <a:p>
            <a:r>
              <a:rPr lang="en-IN" b="1" dirty="0"/>
              <a:t> </a:t>
            </a:r>
            <a:r>
              <a:rPr lang="en-IN" sz="3600" b="1" dirty="0"/>
              <a:t>Lower loan grades are associated with higher defaults</a:t>
            </a:r>
            <a:endParaRPr lang="en-IN" sz="3600" dirty="0"/>
          </a:p>
        </p:txBody>
      </p:sp>
      <p:sp>
        <p:nvSpPr>
          <p:cNvPr id="20" name="Content Placeholder 2">
            <a:extLst>
              <a:ext uri="{FF2B5EF4-FFF2-40B4-BE49-F238E27FC236}">
                <a16:creationId xmlns:a16="http://schemas.microsoft.com/office/drawing/2014/main" id="{624F0D80-EF18-4F86-97A7-38E2A3FA948D}"/>
              </a:ext>
            </a:extLst>
          </p:cNvPr>
          <p:cNvSpPr>
            <a:spLocks noGrp="1"/>
          </p:cNvSpPr>
          <p:nvPr>
            <p:ph idx="1"/>
          </p:nvPr>
        </p:nvSpPr>
        <p:spPr>
          <a:xfrm>
            <a:off x="80683" y="1200887"/>
            <a:ext cx="11788587" cy="5231384"/>
          </a:xfrm>
        </p:spPr>
        <p:txBody>
          <a:bodyPr>
            <a:normAutofit/>
          </a:bodyPr>
          <a:lstStyle/>
          <a:p>
            <a:pPr marL="0" indent="0">
              <a:buNone/>
            </a:pPr>
            <a:r>
              <a:rPr lang="en-US" sz="1600" b="1" dirty="0">
                <a:latin typeface="+mn-lt"/>
              </a:rPr>
              <a:t>         </a:t>
            </a:r>
            <a:r>
              <a:rPr lang="en-US" sz="1600" b="1" u="sng" dirty="0">
                <a:latin typeface="+mn-lt"/>
              </a:rPr>
              <a:t>Observation:</a:t>
            </a:r>
          </a:p>
          <a:p>
            <a:pPr marL="0" indent="0">
              <a:buNone/>
            </a:pPr>
            <a:r>
              <a:rPr lang="en-US" sz="1600" dirty="0"/>
              <a:t>Lower loan grades like (grade C and below) are more prominent in defaulted loans where ‘paid-off’ loans have a better loan grade</a:t>
            </a:r>
          </a:p>
          <a:p>
            <a:pPr marL="0" indent="0">
              <a:buNone/>
            </a:pPr>
            <a:r>
              <a:rPr lang="en-US" sz="1600" b="1" dirty="0">
                <a:latin typeface="+mn-lt"/>
              </a:rPr>
              <a:t>         </a:t>
            </a:r>
            <a:r>
              <a:rPr lang="en-US" sz="1600" b="1" u="sng" dirty="0">
                <a:latin typeface="+mn-lt"/>
              </a:rPr>
              <a:t>Insight:</a:t>
            </a:r>
          </a:p>
          <a:p>
            <a:pPr marL="0" indent="0">
              <a:buNone/>
            </a:pPr>
            <a:r>
              <a:rPr lang="en-US" sz="1600" dirty="0"/>
              <a:t>Borrowers are assigned a loan grade by Lending club and hence a better loan grade is accompanied with benefits like lower interest rates, lower installments, etc., hence we observe a higher repayment when loan grades are better (grade A or grade B)</a:t>
            </a:r>
            <a:endParaRPr lang="en-IN" sz="1600" dirty="0"/>
          </a:p>
        </p:txBody>
      </p:sp>
      <p:pic>
        <p:nvPicPr>
          <p:cNvPr id="22" name="Picture 21">
            <a:extLst>
              <a:ext uri="{FF2B5EF4-FFF2-40B4-BE49-F238E27FC236}">
                <a16:creationId xmlns:a16="http://schemas.microsoft.com/office/drawing/2014/main" id="{1F7B86FB-979E-4429-9E20-C76AF15BFF00}"/>
              </a:ext>
            </a:extLst>
          </p:cNvPr>
          <p:cNvPicPr>
            <a:picLocks noChangeAspect="1"/>
          </p:cNvPicPr>
          <p:nvPr/>
        </p:nvPicPr>
        <p:blipFill>
          <a:blip r:embed="rId2"/>
          <a:stretch>
            <a:fillRect/>
          </a:stretch>
        </p:blipFill>
        <p:spPr>
          <a:xfrm>
            <a:off x="6262817" y="2806750"/>
            <a:ext cx="3296094" cy="3666041"/>
          </a:xfrm>
          <a:prstGeom prst="rect">
            <a:avLst/>
          </a:prstGeom>
        </p:spPr>
      </p:pic>
      <p:pic>
        <p:nvPicPr>
          <p:cNvPr id="24" name="Picture 23">
            <a:extLst>
              <a:ext uri="{FF2B5EF4-FFF2-40B4-BE49-F238E27FC236}">
                <a16:creationId xmlns:a16="http://schemas.microsoft.com/office/drawing/2014/main" id="{7684A685-18D9-4179-8AF6-7700BDEE51C1}"/>
              </a:ext>
            </a:extLst>
          </p:cNvPr>
          <p:cNvPicPr>
            <a:picLocks noChangeAspect="1"/>
          </p:cNvPicPr>
          <p:nvPr/>
        </p:nvPicPr>
        <p:blipFill>
          <a:blip r:embed="rId3"/>
          <a:stretch>
            <a:fillRect/>
          </a:stretch>
        </p:blipFill>
        <p:spPr>
          <a:xfrm>
            <a:off x="2633089" y="2854580"/>
            <a:ext cx="3140182" cy="3577691"/>
          </a:xfrm>
          <a:prstGeom prst="rect">
            <a:avLst/>
          </a:prstGeom>
        </p:spPr>
      </p:pic>
      <p:pic>
        <p:nvPicPr>
          <p:cNvPr id="25" name="Graphic 24" descr="Eye">
            <a:extLst>
              <a:ext uri="{FF2B5EF4-FFF2-40B4-BE49-F238E27FC236}">
                <a16:creationId xmlns:a16="http://schemas.microsoft.com/office/drawing/2014/main" id="{A75AEA4B-C43B-4522-99BD-D8A2BE36B30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683" y="1125070"/>
            <a:ext cx="466164" cy="466164"/>
          </a:xfrm>
          <a:prstGeom prst="rect">
            <a:avLst/>
          </a:prstGeom>
        </p:spPr>
      </p:pic>
      <p:pic>
        <p:nvPicPr>
          <p:cNvPr id="26" name="Graphic 25" descr="Lightbulb and gear">
            <a:extLst>
              <a:ext uri="{FF2B5EF4-FFF2-40B4-BE49-F238E27FC236}">
                <a16:creationId xmlns:a16="http://schemas.microsoft.com/office/drawing/2014/main" id="{78AC1F5C-D887-49AB-A793-E80D66FB16B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0683" y="1850919"/>
            <a:ext cx="403411" cy="403411"/>
          </a:xfrm>
          <a:prstGeom prst="rect">
            <a:avLst/>
          </a:prstGeom>
        </p:spPr>
      </p:pic>
      <p:sp>
        <p:nvSpPr>
          <p:cNvPr id="27" name="TextBox 26">
            <a:extLst>
              <a:ext uri="{FF2B5EF4-FFF2-40B4-BE49-F238E27FC236}">
                <a16:creationId xmlns:a16="http://schemas.microsoft.com/office/drawing/2014/main" id="{1C9A28ED-84A1-4388-8A81-D8F1B639DCFA}"/>
              </a:ext>
            </a:extLst>
          </p:cNvPr>
          <p:cNvSpPr txBox="1"/>
          <p:nvPr/>
        </p:nvSpPr>
        <p:spPr>
          <a:xfrm>
            <a:off x="3478976" y="6513312"/>
            <a:ext cx="5665024" cy="276999"/>
          </a:xfrm>
          <a:prstGeom prst="rect">
            <a:avLst/>
          </a:prstGeom>
          <a:noFill/>
        </p:spPr>
        <p:txBody>
          <a:bodyPr wrap="square" rtlCol="0">
            <a:spAutoFit/>
          </a:bodyPr>
          <a:lstStyle/>
          <a:p>
            <a:r>
              <a:rPr lang="en-US" sz="1200" dirty="0"/>
              <a:t>Plot 2: Comparison of Loan grades (and sub grades) in ‘</a:t>
            </a:r>
            <a:r>
              <a:rPr lang="en-US" sz="1200" i="1" dirty="0"/>
              <a:t>paid loans</a:t>
            </a:r>
            <a:r>
              <a:rPr lang="en-US" sz="1200" dirty="0"/>
              <a:t>’ vs ‘</a:t>
            </a:r>
            <a:r>
              <a:rPr lang="en-US" sz="1200" i="1" dirty="0"/>
              <a:t>defaulted loans</a:t>
            </a:r>
            <a:r>
              <a:rPr lang="en-US" sz="1200" dirty="0"/>
              <a:t>’</a:t>
            </a:r>
            <a:endParaRPr lang="en-IN" sz="1200" dirty="0"/>
          </a:p>
        </p:txBody>
      </p:sp>
      <p:pic>
        <p:nvPicPr>
          <p:cNvPr id="28" name="Graphic 27" descr="Bar graph with upward trend outline">
            <a:extLst>
              <a:ext uri="{FF2B5EF4-FFF2-40B4-BE49-F238E27FC236}">
                <a16:creationId xmlns:a16="http://schemas.microsoft.com/office/drawing/2014/main" id="{0EC3D391-8BAE-489F-8FEF-984453CAF93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482462" y="6293880"/>
            <a:ext cx="496431" cy="496431"/>
          </a:xfrm>
          <a:prstGeom prst="rect">
            <a:avLst/>
          </a:prstGeom>
        </p:spPr>
      </p:pic>
    </p:spTree>
    <p:extLst>
      <p:ext uri="{BB962C8B-B14F-4D97-AF65-F5344CB8AC3E}">
        <p14:creationId xmlns:p14="http://schemas.microsoft.com/office/powerpoint/2010/main" val="4200147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Higher interest rate is a common feature among defaulters</a:t>
            </a:r>
            <a:endParaRPr lang="en-IN" sz="2800" dirty="0"/>
          </a:p>
        </p:txBody>
      </p:sp>
      <p:sp>
        <p:nvSpPr>
          <p:cNvPr id="35" name="Content Placeholder 2">
            <a:extLst>
              <a:ext uri="{FF2B5EF4-FFF2-40B4-BE49-F238E27FC236}">
                <a16:creationId xmlns:a16="http://schemas.microsoft.com/office/drawing/2014/main" id="{F4D9404C-3029-4F44-ABF5-D707805C1256}"/>
              </a:ext>
            </a:extLst>
          </p:cNvPr>
          <p:cNvSpPr>
            <a:spLocks noGrp="1"/>
          </p:cNvSpPr>
          <p:nvPr>
            <p:ph idx="1"/>
          </p:nvPr>
        </p:nvSpPr>
        <p:spPr>
          <a:xfrm>
            <a:off x="89648" y="1326393"/>
            <a:ext cx="11788587" cy="5231384"/>
          </a:xfrm>
        </p:spPr>
        <p:txBody>
          <a:bodyPr>
            <a:normAutofit/>
          </a:bodyPr>
          <a:lstStyle/>
          <a:p>
            <a:pPr marL="0" indent="0">
              <a:buNone/>
            </a:pPr>
            <a:r>
              <a:rPr lang="en-US" sz="1600" b="1" dirty="0">
                <a:latin typeface="+mn-lt"/>
              </a:rPr>
              <a:t>         </a:t>
            </a:r>
            <a:r>
              <a:rPr lang="en-US" sz="1600" b="1" u="sng" dirty="0">
                <a:latin typeface="+mn-lt"/>
              </a:rPr>
              <a:t>Observation:</a:t>
            </a:r>
          </a:p>
          <a:p>
            <a:pPr marL="0" indent="0">
              <a:buNone/>
            </a:pPr>
            <a:r>
              <a:rPr lang="en-US" sz="1600" dirty="0"/>
              <a:t>Loan defaulters seem to be paying back credit which charges a higher interest rate (</a:t>
            </a:r>
            <a:r>
              <a:rPr lang="en-US" sz="1600" i="1" dirty="0"/>
              <a:t>sometimes</a:t>
            </a:r>
            <a:r>
              <a:rPr lang="en-US" sz="1600" dirty="0"/>
              <a:t> as high as 15%) when compared to borrowers who have paid back fully (median interest rate &lt; 12%)</a:t>
            </a:r>
          </a:p>
          <a:p>
            <a:pPr marL="0" indent="0">
              <a:buNone/>
            </a:pPr>
            <a:r>
              <a:rPr lang="en-US" sz="1600" b="1" dirty="0">
                <a:latin typeface="+mn-lt"/>
              </a:rPr>
              <a:t>         </a:t>
            </a:r>
            <a:r>
              <a:rPr lang="en-US" sz="1600" b="1" u="sng" dirty="0">
                <a:latin typeface="+mn-lt"/>
              </a:rPr>
              <a:t>Insight:</a:t>
            </a:r>
          </a:p>
          <a:p>
            <a:pPr marL="0" indent="0">
              <a:buNone/>
            </a:pPr>
            <a:r>
              <a:rPr lang="en-US" sz="1600" dirty="0"/>
              <a:t>This is expected because higher interest rate is mostly associated with lower grade loans and hence increasing net installment per month and the total sum repaid (principle + interest)</a:t>
            </a:r>
            <a:endParaRPr lang="en-IN" sz="1600" dirty="0"/>
          </a:p>
        </p:txBody>
      </p:sp>
      <p:pic>
        <p:nvPicPr>
          <p:cNvPr id="11" name="Picture 10">
            <a:extLst>
              <a:ext uri="{FF2B5EF4-FFF2-40B4-BE49-F238E27FC236}">
                <a16:creationId xmlns:a16="http://schemas.microsoft.com/office/drawing/2014/main" id="{E5B62CDC-A345-43DE-ADCF-9E5125664853}"/>
              </a:ext>
            </a:extLst>
          </p:cNvPr>
          <p:cNvPicPr>
            <a:picLocks noChangeAspect="1"/>
          </p:cNvPicPr>
          <p:nvPr/>
        </p:nvPicPr>
        <p:blipFill>
          <a:blip r:embed="rId2"/>
          <a:stretch>
            <a:fillRect/>
          </a:stretch>
        </p:blipFill>
        <p:spPr>
          <a:xfrm>
            <a:off x="3458546" y="3293523"/>
            <a:ext cx="4669661" cy="3098312"/>
          </a:xfrm>
          <a:prstGeom prst="rect">
            <a:avLst/>
          </a:prstGeom>
        </p:spPr>
      </p:pic>
      <p:pic>
        <p:nvPicPr>
          <p:cNvPr id="37" name="Graphic 36" descr="Lightbulb and gear">
            <a:extLst>
              <a:ext uri="{FF2B5EF4-FFF2-40B4-BE49-F238E27FC236}">
                <a16:creationId xmlns:a16="http://schemas.microsoft.com/office/drawing/2014/main" id="{DC5863FD-7FA8-4BB7-B481-6AFD9888A1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059" y="2209507"/>
            <a:ext cx="403411" cy="403411"/>
          </a:xfrm>
          <a:prstGeom prst="rect">
            <a:avLst/>
          </a:prstGeom>
        </p:spPr>
      </p:pic>
      <p:pic>
        <p:nvPicPr>
          <p:cNvPr id="41" name="Graphic 40" descr="Eye">
            <a:extLst>
              <a:ext uri="{FF2B5EF4-FFF2-40B4-BE49-F238E27FC236}">
                <a16:creationId xmlns:a16="http://schemas.microsoft.com/office/drawing/2014/main" id="{B8937D5A-1C2F-4CC8-8594-6FBDC25F28A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648" y="1263136"/>
            <a:ext cx="466164" cy="466164"/>
          </a:xfrm>
          <a:prstGeom prst="rect">
            <a:avLst/>
          </a:prstGeom>
        </p:spPr>
      </p:pic>
      <p:sp>
        <p:nvSpPr>
          <p:cNvPr id="42" name="TextBox 41">
            <a:extLst>
              <a:ext uri="{FF2B5EF4-FFF2-40B4-BE49-F238E27FC236}">
                <a16:creationId xmlns:a16="http://schemas.microsoft.com/office/drawing/2014/main" id="{5685306B-BFE0-4E74-AC3B-D4EBFF16F30E}"/>
              </a:ext>
            </a:extLst>
          </p:cNvPr>
          <p:cNvSpPr txBox="1"/>
          <p:nvPr/>
        </p:nvSpPr>
        <p:spPr>
          <a:xfrm>
            <a:off x="3458546" y="6482533"/>
            <a:ext cx="5665024" cy="276999"/>
          </a:xfrm>
          <a:prstGeom prst="rect">
            <a:avLst/>
          </a:prstGeom>
          <a:noFill/>
        </p:spPr>
        <p:txBody>
          <a:bodyPr wrap="square" rtlCol="0">
            <a:spAutoFit/>
          </a:bodyPr>
          <a:lstStyle/>
          <a:p>
            <a:r>
              <a:rPr lang="en-US" sz="1200" dirty="0"/>
              <a:t>Plot 3: Comparison of interest rates in ‘</a:t>
            </a:r>
            <a:r>
              <a:rPr lang="en-US" sz="1200" i="1" dirty="0"/>
              <a:t>paid loans</a:t>
            </a:r>
            <a:r>
              <a:rPr lang="en-US" sz="1200" dirty="0"/>
              <a:t>’ vs ‘</a:t>
            </a:r>
            <a:r>
              <a:rPr lang="en-US" sz="1200" i="1" dirty="0"/>
              <a:t>defaulted loans</a:t>
            </a:r>
            <a:r>
              <a:rPr lang="en-US" sz="1200" dirty="0"/>
              <a:t>’</a:t>
            </a:r>
            <a:endParaRPr lang="en-IN" sz="1200" dirty="0"/>
          </a:p>
        </p:txBody>
      </p:sp>
      <p:pic>
        <p:nvPicPr>
          <p:cNvPr id="43" name="Graphic 42" descr="Bar graph with upward trend outline">
            <a:extLst>
              <a:ext uri="{FF2B5EF4-FFF2-40B4-BE49-F238E27FC236}">
                <a16:creationId xmlns:a16="http://schemas.microsoft.com/office/drawing/2014/main" id="{2ABBC9E8-4FA1-49D8-9C94-A6EF5DD29FA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356956" y="6263101"/>
            <a:ext cx="496431" cy="496431"/>
          </a:xfrm>
          <a:prstGeom prst="rect">
            <a:avLst/>
          </a:prstGeom>
        </p:spPr>
      </p:pic>
    </p:spTree>
    <p:extLst>
      <p:ext uri="{BB962C8B-B14F-4D97-AF65-F5344CB8AC3E}">
        <p14:creationId xmlns:p14="http://schemas.microsoft.com/office/powerpoint/2010/main" val="567511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899A6-4616-4644-AC33-3593A0C8BFF9}"/>
              </a:ext>
            </a:extLst>
          </p:cNvPr>
          <p:cNvSpPr>
            <a:spLocks noGrp="1"/>
          </p:cNvSpPr>
          <p:nvPr>
            <p:ph type="title"/>
          </p:nvPr>
        </p:nvSpPr>
        <p:spPr/>
        <p:txBody>
          <a:bodyPr>
            <a:normAutofit/>
          </a:bodyPr>
          <a:lstStyle/>
          <a:p>
            <a:r>
              <a:rPr lang="en-IN" sz="2800" b="1" dirty="0"/>
              <a:t>Higher Annual Income has less number of charged-off loans</a:t>
            </a:r>
          </a:p>
        </p:txBody>
      </p:sp>
      <p:sp>
        <p:nvSpPr>
          <p:cNvPr id="17" name="Content Placeholder 16">
            <a:extLst>
              <a:ext uri="{FF2B5EF4-FFF2-40B4-BE49-F238E27FC236}">
                <a16:creationId xmlns:a16="http://schemas.microsoft.com/office/drawing/2014/main" id="{720540CE-257E-4FD3-992D-76E7A612BFBD}"/>
              </a:ext>
            </a:extLst>
          </p:cNvPr>
          <p:cNvSpPr>
            <a:spLocks noGrp="1"/>
          </p:cNvSpPr>
          <p:nvPr>
            <p:ph idx="1"/>
          </p:nvPr>
        </p:nvSpPr>
        <p:spPr>
          <a:xfrm>
            <a:off x="511629" y="1340528"/>
            <a:ext cx="11168742" cy="5517472"/>
          </a:xfrm>
        </p:spPr>
        <p:txBody>
          <a:bodyPr>
            <a:normAutofit/>
          </a:bodyPr>
          <a:lstStyle/>
          <a:p>
            <a:pPr marL="0" indent="0">
              <a:buNone/>
            </a:pPr>
            <a:r>
              <a:rPr lang="en-US" sz="1600" b="1" dirty="0"/>
              <a:t> </a:t>
            </a:r>
            <a:r>
              <a:rPr lang="en-US" sz="1600" b="1" u="sng" dirty="0"/>
              <a:t>Observation:</a:t>
            </a:r>
          </a:p>
          <a:p>
            <a:pPr marL="0" indent="0">
              <a:buNone/>
            </a:pPr>
            <a:r>
              <a:rPr lang="en-US" sz="1600" dirty="0"/>
              <a:t>It is observed that there is a high probability for Individuals with high annual income fully paying the loan amount, at the same time, the proportion of defaults is higher for the ones with low annual income. </a:t>
            </a:r>
          </a:p>
          <a:p>
            <a:pPr marL="0" indent="0">
              <a:buNone/>
            </a:pPr>
            <a:r>
              <a:rPr lang="en-US" sz="1600" b="1" u="sng" dirty="0"/>
              <a:t>Insight:</a:t>
            </a:r>
          </a:p>
          <a:p>
            <a:pPr marL="0" indent="0">
              <a:buNone/>
            </a:pPr>
            <a:r>
              <a:rPr lang="en-US" sz="1600" dirty="0"/>
              <a:t>This is expected because higher annual income may help in repaying the loans back as compared to low annual income so the number of loan defaults are higher for individuals with low annual income. </a:t>
            </a:r>
            <a:endParaRPr lang="en-IN" sz="1600" dirty="0"/>
          </a:p>
        </p:txBody>
      </p:sp>
      <p:pic>
        <p:nvPicPr>
          <p:cNvPr id="19" name="Picture 18">
            <a:extLst>
              <a:ext uri="{FF2B5EF4-FFF2-40B4-BE49-F238E27FC236}">
                <a16:creationId xmlns:a16="http://schemas.microsoft.com/office/drawing/2014/main" id="{EF6C2A28-E742-413E-991A-BF6F740D588B}"/>
              </a:ext>
            </a:extLst>
          </p:cNvPr>
          <p:cNvPicPr>
            <a:picLocks noChangeAspect="1"/>
          </p:cNvPicPr>
          <p:nvPr/>
        </p:nvPicPr>
        <p:blipFill>
          <a:blip r:embed="rId2"/>
          <a:stretch>
            <a:fillRect/>
          </a:stretch>
        </p:blipFill>
        <p:spPr>
          <a:xfrm>
            <a:off x="3316447" y="3338104"/>
            <a:ext cx="5239213" cy="3455887"/>
          </a:xfrm>
          <a:prstGeom prst="rect">
            <a:avLst/>
          </a:prstGeom>
        </p:spPr>
      </p:pic>
      <p:pic>
        <p:nvPicPr>
          <p:cNvPr id="20" name="Graphic 19" descr="Lightbulb and gear">
            <a:extLst>
              <a:ext uri="{FF2B5EF4-FFF2-40B4-BE49-F238E27FC236}">
                <a16:creationId xmlns:a16="http://schemas.microsoft.com/office/drawing/2014/main" id="{E06C9E84-EAE6-416C-A1C6-030419B8D56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059" y="2209507"/>
            <a:ext cx="403411" cy="403411"/>
          </a:xfrm>
          <a:prstGeom prst="rect">
            <a:avLst/>
          </a:prstGeom>
        </p:spPr>
      </p:pic>
      <p:pic>
        <p:nvPicPr>
          <p:cNvPr id="21" name="Graphic 20" descr="Eye">
            <a:extLst>
              <a:ext uri="{FF2B5EF4-FFF2-40B4-BE49-F238E27FC236}">
                <a16:creationId xmlns:a16="http://schemas.microsoft.com/office/drawing/2014/main" id="{E757526C-A305-4F6A-92AC-BC5CE88239D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648" y="1263136"/>
            <a:ext cx="466164" cy="466164"/>
          </a:xfrm>
          <a:prstGeom prst="rect">
            <a:avLst/>
          </a:prstGeom>
        </p:spPr>
      </p:pic>
    </p:spTree>
    <p:extLst>
      <p:ext uri="{BB962C8B-B14F-4D97-AF65-F5344CB8AC3E}">
        <p14:creationId xmlns:p14="http://schemas.microsoft.com/office/powerpoint/2010/main" val="2192144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899A6-4616-4644-AC33-3593A0C8BFF9}"/>
              </a:ext>
            </a:extLst>
          </p:cNvPr>
          <p:cNvSpPr>
            <a:spLocks noGrp="1"/>
          </p:cNvSpPr>
          <p:nvPr>
            <p:ph type="title"/>
          </p:nvPr>
        </p:nvSpPr>
        <p:spPr>
          <a:xfrm>
            <a:off x="1136468" y="552817"/>
            <a:ext cx="9313817" cy="856138"/>
          </a:xfrm>
        </p:spPr>
        <p:txBody>
          <a:bodyPr>
            <a:normAutofit fontScale="90000"/>
          </a:bodyPr>
          <a:lstStyle/>
          <a:p>
            <a:r>
              <a:rPr lang="en-IN" sz="2800" b="1" dirty="0"/>
              <a:t>High chances of defaults if borrower has been recorded bankrupt</a:t>
            </a:r>
          </a:p>
        </p:txBody>
      </p:sp>
      <p:sp>
        <p:nvSpPr>
          <p:cNvPr id="17" name="Content Placeholder 16">
            <a:extLst>
              <a:ext uri="{FF2B5EF4-FFF2-40B4-BE49-F238E27FC236}">
                <a16:creationId xmlns:a16="http://schemas.microsoft.com/office/drawing/2014/main" id="{720540CE-257E-4FD3-992D-76E7A612BFBD}"/>
              </a:ext>
            </a:extLst>
          </p:cNvPr>
          <p:cNvSpPr>
            <a:spLocks noGrp="1"/>
          </p:cNvSpPr>
          <p:nvPr>
            <p:ph idx="1"/>
          </p:nvPr>
        </p:nvSpPr>
        <p:spPr>
          <a:xfrm>
            <a:off x="511629" y="1408955"/>
            <a:ext cx="11168742" cy="5449045"/>
          </a:xfrm>
        </p:spPr>
        <p:txBody>
          <a:bodyPr>
            <a:normAutofit/>
          </a:bodyPr>
          <a:lstStyle/>
          <a:p>
            <a:pPr marL="0" indent="0">
              <a:buNone/>
            </a:pPr>
            <a:r>
              <a:rPr lang="en-US" sz="1600" b="1" dirty="0"/>
              <a:t> </a:t>
            </a:r>
            <a:r>
              <a:rPr lang="en-US" sz="1600" b="1" u="sng" dirty="0"/>
              <a:t>Observation:</a:t>
            </a:r>
          </a:p>
          <a:p>
            <a:pPr marL="0" indent="0">
              <a:buNone/>
            </a:pPr>
            <a:r>
              <a:rPr lang="en-US" sz="1600" dirty="0"/>
              <a:t>It is observed that there is a high probability for Individuals with (1 or more than 1) recorded no. of bankruptcies to default the loan repayments. </a:t>
            </a:r>
          </a:p>
          <a:p>
            <a:pPr marL="0" indent="0">
              <a:buNone/>
            </a:pPr>
            <a:r>
              <a:rPr lang="en-US" sz="1600" b="1" u="sng" dirty="0"/>
              <a:t>Insight:</a:t>
            </a:r>
          </a:p>
          <a:p>
            <a:pPr marL="0" indent="0">
              <a:buNone/>
            </a:pPr>
            <a:r>
              <a:rPr lang="en-US" sz="1600" dirty="0"/>
              <a:t>This can be a very important parameter in order to access the borrower and his/her repayment capabilities at the same time reducing the risk of defaults.</a:t>
            </a:r>
            <a:endParaRPr lang="en-IN" sz="1600" dirty="0"/>
          </a:p>
        </p:txBody>
      </p:sp>
      <p:pic>
        <p:nvPicPr>
          <p:cNvPr id="20" name="Graphic 19" descr="Lightbulb and gear">
            <a:extLst>
              <a:ext uri="{FF2B5EF4-FFF2-40B4-BE49-F238E27FC236}">
                <a16:creationId xmlns:a16="http://schemas.microsoft.com/office/drawing/2014/main" id="{E06C9E84-EAE6-416C-A1C6-030419B8D56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6180" y="2286899"/>
            <a:ext cx="403411" cy="403411"/>
          </a:xfrm>
          <a:prstGeom prst="rect">
            <a:avLst/>
          </a:prstGeom>
        </p:spPr>
      </p:pic>
      <p:pic>
        <p:nvPicPr>
          <p:cNvPr id="21" name="Graphic 20" descr="Eye">
            <a:extLst>
              <a:ext uri="{FF2B5EF4-FFF2-40B4-BE49-F238E27FC236}">
                <a16:creationId xmlns:a16="http://schemas.microsoft.com/office/drawing/2014/main" id="{E757526C-A305-4F6A-92AC-BC5CE88239D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4803" y="1340528"/>
            <a:ext cx="466164" cy="466164"/>
          </a:xfrm>
          <a:prstGeom prst="rect">
            <a:avLst/>
          </a:prstGeom>
        </p:spPr>
      </p:pic>
      <p:pic>
        <p:nvPicPr>
          <p:cNvPr id="4" name="Picture 3">
            <a:extLst>
              <a:ext uri="{FF2B5EF4-FFF2-40B4-BE49-F238E27FC236}">
                <a16:creationId xmlns:a16="http://schemas.microsoft.com/office/drawing/2014/main" id="{1FB65BC5-1DBB-4FF2-B124-D2202F6B493D}"/>
              </a:ext>
            </a:extLst>
          </p:cNvPr>
          <p:cNvPicPr>
            <a:picLocks noChangeAspect="1"/>
          </p:cNvPicPr>
          <p:nvPr/>
        </p:nvPicPr>
        <p:blipFill>
          <a:blip r:embed="rId6"/>
          <a:stretch>
            <a:fillRect/>
          </a:stretch>
        </p:blipFill>
        <p:spPr>
          <a:xfrm>
            <a:off x="3350999" y="3231181"/>
            <a:ext cx="4884756" cy="3553948"/>
          </a:xfrm>
          <a:prstGeom prst="rect">
            <a:avLst/>
          </a:prstGeom>
        </p:spPr>
      </p:pic>
    </p:spTree>
    <p:extLst>
      <p:ext uri="{BB962C8B-B14F-4D97-AF65-F5344CB8AC3E}">
        <p14:creationId xmlns:p14="http://schemas.microsoft.com/office/powerpoint/2010/main" val="3735540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899A6-4616-4644-AC33-3593A0C8BFF9}"/>
              </a:ext>
            </a:extLst>
          </p:cNvPr>
          <p:cNvSpPr>
            <a:spLocks noGrp="1"/>
          </p:cNvSpPr>
          <p:nvPr>
            <p:ph type="title"/>
          </p:nvPr>
        </p:nvSpPr>
        <p:spPr/>
        <p:txBody>
          <a:bodyPr>
            <a:normAutofit fontScale="90000"/>
          </a:bodyPr>
          <a:lstStyle/>
          <a:p>
            <a:r>
              <a:rPr lang="en-IN" sz="2800" b="1" dirty="0"/>
              <a:t>Loan purpose and Grades are Important parameters for charged off loans</a:t>
            </a:r>
          </a:p>
        </p:txBody>
      </p:sp>
      <p:sp>
        <p:nvSpPr>
          <p:cNvPr id="17" name="Content Placeholder 16">
            <a:extLst>
              <a:ext uri="{FF2B5EF4-FFF2-40B4-BE49-F238E27FC236}">
                <a16:creationId xmlns:a16="http://schemas.microsoft.com/office/drawing/2014/main" id="{720540CE-257E-4FD3-992D-76E7A612BFBD}"/>
              </a:ext>
            </a:extLst>
          </p:cNvPr>
          <p:cNvSpPr>
            <a:spLocks noGrp="1"/>
          </p:cNvSpPr>
          <p:nvPr>
            <p:ph idx="1"/>
          </p:nvPr>
        </p:nvSpPr>
        <p:spPr>
          <a:xfrm>
            <a:off x="511629" y="1402672"/>
            <a:ext cx="11568312" cy="5455328"/>
          </a:xfrm>
        </p:spPr>
        <p:txBody>
          <a:bodyPr>
            <a:normAutofit/>
          </a:bodyPr>
          <a:lstStyle/>
          <a:p>
            <a:pPr marL="0" indent="0">
              <a:buNone/>
            </a:pPr>
            <a:r>
              <a:rPr lang="en-US" sz="1600" b="1" dirty="0"/>
              <a:t> </a:t>
            </a:r>
            <a:r>
              <a:rPr lang="en-US" sz="1600" b="1" u="sng" dirty="0"/>
              <a:t>Observation:</a:t>
            </a:r>
          </a:p>
          <a:p>
            <a:pPr marL="0" indent="0">
              <a:buNone/>
            </a:pPr>
            <a:r>
              <a:rPr lang="en-US" sz="1600" dirty="0"/>
              <a:t>It is observed that there is a high probability for defaults in certain purposes, say 1. Small Business 2. Renewable Energy 3. Education and the lower grades highly contribute to the default rates. </a:t>
            </a:r>
          </a:p>
          <a:p>
            <a:pPr marL="0" indent="0">
              <a:buNone/>
            </a:pPr>
            <a:r>
              <a:rPr lang="en-US" sz="1600" b="1" u="sng" dirty="0"/>
              <a:t>Insight:</a:t>
            </a:r>
          </a:p>
          <a:p>
            <a:pPr marL="0" indent="0">
              <a:buNone/>
            </a:pPr>
            <a:r>
              <a:rPr lang="en-US" sz="1600" dirty="0"/>
              <a:t>The company should make through decision based on grades and purpose before offering the loan amount to the borrowers.</a:t>
            </a:r>
            <a:endParaRPr lang="en-IN" sz="1600" dirty="0"/>
          </a:p>
        </p:txBody>
      </p:sp>
      <p:pic>
        <p:nvPicPr>
          <p:cNvPr id="20" name="Graphic 19" descr="Lightbulb and gear">
            <a:extLst>
              <a:ext uri="{FF2B5EF4-FFF2-40B4-BE49-F238E27FC236}">
                <a16:creationId xmlns:a16="http://schemas.microsoft.com/office/drawing/2014/main" id="{E06C9E84-EAE6-416C-A1C6-030419B8D56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4214" y="2298191"/>
            <a:ext cx="403411" cy="403411"/>
          </a:xfrm>
          <a:prstGeom prst="rect">
            <a:avLst/>
          </a:prstGeom>
        </p:spPr>
      </p:pic>
      <p:pic>
        <p:nvPicPr>
          <p:cNvPr id="21" name="Graphic 20" descr="Eye">
            <a:extLst>
              <a:ext uri="{FF2B5EF4-FFF2-40B4-BE49-F238E27FC236}">
                <a16:creationId xmlns:a16="http://schemas.microsoft.com/office/drawing/2014/main" id="{E757526C-A305-4F6A-92AC-BC5CE88239D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4803" y="1322942"/>
            <a:ext cx="466164" cy="466164"/>
          </a:xfrm>
          <a:prstGeom prst="rect">
            <a:avLst/>
          </a:prstGeom>
        </p:spPr>
      </p:pic>
      <p:pic>
        <p:nvPicPr>
          <p:cNvPr id="4" name="Picture 3">
            <a:extLst>
              <a:ext uri="{FF2B5EF4-FFF2-40B4-BE49-F238E27FC236}">
                <a16:creationId xmlns:a16="http://schemas.microsoft.com/office/drawing/2014/main" id="{0DC1814B-2443-4F3D-8BB6-E61CB153687A}"/>
              </a:ext>
            </a:extLst>
          </p:cNvPr>
          <p:cNvPicPr>
            <a:picLocks noChangeAspect="1"/>
          </p:cNvPicPr>
          <p:nvPr/>
        </p:nvPicPr>
        <p:blipFill>
          <a:blip r:embed="rId6"/>
          <a:stretch>
            <a:fillRect/>
          </a:stretch>
        </p:blipFill>
        <p:spPr>
          <a:xfrm>
            <a:off x="112059" y="3210688"/>
            <a:ext cx="6784759" cy="3682823"/>
          </a:xfrm>
          <a:prstGeom prst="rect">
            <a:avLst/>
          </a:prstGeom>
        </p:spPr>
      </p:pic>
      <p:pic>
        <p:nvPicPr>
          <p:cNvPr id="8" name="Picture 7">
            <a:extLst>
              <a:ext uri="{FF2B5EF4-FFF2-40B4-BE49-F238E27FC236}">
                <a16:creationId xmlns:a16="http://schemas.microsoft.com/office/drawing/2014/main" id="{98BA59C9-2B8C-408D-A95A-C0C41C2AE66C}"/>
              </a:ext>
            </a:extLst>
          </p:cNvPr>
          <p:cNvPicPr>
            <a:picLocks noChangeAspect="1"/>
          </p:cNvPicPr>
          <p:nvPr/>
        </p:nvPicPr>
        <p:blipFill>
          <a:blip r:embed="rId7"/>
          <a:stretch>
            <a:fillRect/>
          </a:stretch>
        </p:blipFill>
        <p:spPr>
          <a:xfrm>
            <a:off x="6896818" y="3175177"/>
            <a:ext cx="5183123" cy="3616240"/>
          </a:xfrm>
          <a:prstGeom prst="rect">
            <a:avLst/>
          </a:prstGeom>
        </p:spPr>
      </p:pic>
    </p:spTree>
    <p:extLst>
      <p:ext uri="{BB962C8B-B14F-4D97-AF65-F5344CB8AC3E}">
        <p14:creationId xmlns:p14="http://schemas.microsoft.com/office/powerpoint/2010/main" val="406939698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870</TotalTime>
  <Words>1332</Words>
  <Application>Microsoft Office PowerPoint</Application>
  <PresentationFormat>Widescreen</PresentationFormat>
  <Paragraphs>79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freight-text-pro</vt:lpstr>
      <vt:lpstr>Times New Roman</vt:lpstr>
      <vt:lpstr>Office Theme</vt:lpstr>
      <vt:lpstr>LENDING CLUB CASE STUDY  SUBMISSION </vt:lpstr>
      <vt:lpstr>Lending Club to identify the significant drivers of loan default</vt:lpstr>
      <vt:lpstr>Overall analysis pipeline</vt:lpstr>
      <vt:lpstr>Long-term loans tend to default more</vt:lpstr>
      <vt:lpstr> Lower loan grades are associated with higher defaults</vt:lpstr>
      <vt:lpstr>Higher interest rate is a common feature among defaulters</vt:lpstr>
      <vt:lpstr>Higher Annual Income has less number of charged-off loans</vt:lpstr>
      <vt:lpstr>High chances of defaults if borrower has been recorded bankrupt</vt:lpstr>
      <vt:lpstr>Loan purpose and Grades are Important parameters for charged off loans</vt:lpstr>
      <vt:lpstr>Certain States tends to attract more no. of defaults</vt:lpstr>
      <vt:lpstr>SUMMARY &amp;  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Avesh Mishra</cp:lastModifiedBy>
  <cp:revision>67</cp:revision>
  <dcterms:created xsi:type="dcterms:W3CDTF">2016-06-09T08:16:28Z</dcterms:created>
  <dcterms:modified xsi:type="dcterms:W3CDTF">2021-08-18T12:30:04Z</dcterms:modified>
</cp:coreProperties>
</file>