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'Summary Statistics'!$C$2:$C$56</cx:f>
        <cx:lvl ptCount="55" formatCode="_-[$$-en-US]* #,##0.00_ ;_-[$$-en-US]* \-#,##0.00\ ;_-[$$-en-US]* &quot;-&quot;??_ ;_-@_ ">
          <cx:pt idx="0">215639000000</cx:pt>
          <cx:pt idx="1">5854430000</cx:pt>
          <cx:pt idx="2">3421409000</cx:pt>
          <cx:pt idx="3">6439746000</cx:pt>
          <cx:pt idx="4">2504100000</cx:pt>
          <cx:pt idx="5">2197448000</cx:pt>
          <cx:pt idx="6">10825000000</cx:pt>
          <cx:pt idx="7">5568700000</cx:pt>
          <cx:pt idx="8">4664000000</cx:pt>
          <cx:pt idx="9">6667216000</cx:pt>
          <cx:pt idx="10">49247000000</cx:pt>
          <cx:pt idx="11">12416000000</cx:pt>
          <cx:pt idx="12">3418265000</cx:pt>
          <cx:pt idx="13">4396000000</cx:pt>
          <cx:pt idx="14">8979000000</cx:pt>
          <cx:pt idx="15">27638000000</cx:pt>
          <cx:pt idx="16">1995034000</cx:pt>
          <cx:pt idx="17">6595200000</cx:pt>
          <cx:pt idx="18">5254000000</cx:pt>
          <cx:pt idx="19">1557067000</cx:pt>
          <cx:pt idx="20">3578995000</cx:pt>
          <cx:pt idx="21">9390000000</cx:pt>
          <cx:pt idx="22">2898150000</cx:pt>
          <cx:pt idx="23">48238000000</cx:pt>
          <cx:pt idx="24">7467000000</cx:pt>
          <cx:pt idx="25">81741000000</cx:pt>
          <cx:pt idx="26">59387000000</cx:pt>
          <cx:pt idx="27">4694000000</cx:pt>
          <cx:pt idx="28">4857800000</cx:pt>
          <cx:pt idx="29">2984493000</cx:pt>
          <cx:pt idx="30">1423936000</cx:pt>
          <cx:pt idx="31">5885893000</cx:pt>
          <cx:pt idx="32">10776000000</cx:pt>
          <cx:pt idx="33">2173334000</cx:pt>
          <cx:pt idx="34">85320000000</cx:pt>
          <cx:pt idx="35">12399000000</cx:pt>
          <cx:pt idx="36">8830669000</cx:pt>
          <cx:pt idx="37">5546000000</cx:pt>
          <cx:pt idx="38">5010000000</cx:pt>
          <cx:pt idx="39">23554000000</cx:pt>
          <cx:pt idx="40">2052230000</cx:pt>
          <cx:pt idx="41">11160000000</cx:pt>
          <cx:pt idx="42">3289000000</cx:pt>
          <cx:pt idx="43">3600000000</cx:pt>
          <cx:pt idx="44">2530000000</cx:pt>
          <cx:pt idx="45">12238000000</cx:pt>
          <cx:pt idx="46">2779541000</cx:pt>
          <cx:pt idx="47">13000000000</cx:pt>
          <cx:pt idx="48">15082000000</cx:pt>
          <cx:pt idx="49">1059366000</cx:pt>
          <cx:pt idx="50">12994000000</cx:pt>
          <cx:pt idx="51">5483700000</cx:pt>
          <cx:pt idx="52">2213881000</cx:pt>
          <cx:pt idx="53">18045000000</cx:pt>
          <cx:pt idx="54">4968301000</cx:pt>
        </cx:lvl>
      </cx:numDim>
    </cx:data>
  </cx:chartData>
  <cx:chart>
    <cx:title pos="t" align="ctr" overlay="0">
      <cx:tx>
        <cx:txData>
          <cx:v>Total Revenue of IT Companies in Year 4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Revenue of IT Companies in Year 4</a:t>
          </a:r>
        </a:p>
      </cx:txPr>
    </cx:title>
    <cx:plotArea>
      <cx:plotAreaRegion>
        <cx:series layoutId="clusteredColumn" uniqueId="{5E977F51-4BFA-47A3-A72F-32B98022CAE1}">
          <cx:tx>
            <cx:txData>
              <cx:f>'Summary Statistics'!$C$1</cx:f>
              <cx:v>  Total Revenue  </cx:v>
            </cx:txData>
          </cx:tx>
          <cx:dataLabels>
            <cx:visibility seriesName="0" categoryName="0" value="1"/>
          </cx:dataLabels>
          <cx:dataId val="0"/>
          <cx:layoutPr>
            <cx:binning intervalClosed="r" overflow="auto">
              <cx:binCount val="20"/>
            </cx:binning>
          </cx:layoutPr>
        </cx:series>
      </cx:plotAreaRegion>
      <cx:axis id="0">
        <cx:catScaling gapWidth="0"/>
        <cx:title>
          <cx:tx>
            <cx:txData>
              <cx:v>Total Revenue (in USD)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Revenue (in USD)</a:t>
              </a:r>
            </a:p>
          </cx:txPr>
        </cx:title>
        <cx:tickLabels/>
      </cx:axis>
      <cx:axis id="1">
        <cx:valScaling/>
        <cx:title>
          <cx:tx>
            <cx:txData>
              <cx:v>No. of Companies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No. of Companies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36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D6614-F0DD-42D3-9569-C5DC20A8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b="1" dirty="0" err="1"/>
              <a:t>Analyze</a:t>
            </a:r>
            <a:r>
              <a:rPr lang="en-IN" sz="4800" b="1" dirty="0"/>
              <a:t> NYSE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9EE2-B49D-4139-AEE6-023F2ECCA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/>
              <a:t>Ayush Gupta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ADFA6-5BE7-48B8-8A0F-1FFE56BCE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3" r="30828" b="2"/>
          <a:stretch/>
        </p:blipFill>
        <p:spPr>
          <a:xfrm>
            <a:off x="1694666" y="625683"/>
            <a:ext cx="4298277" cy="54542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3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E65A-1F32-4C38-A004-FDE4163C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105" dirty="0"/>
              <a:t>What </a:t>
            </a:r>
            <a:r>
              <a:rPr lang="en-IN" spc="-100" dirty="0"/>
              <a:t>is </a:t>
            </a:r>
            <a:r>
              <a:rPr lang="en-IN" spc="-15" dirty="0"/>
              <a:t>the </a:t>
            </a:r>
            <a:r>
              <a:rPr lang="en-IN" spc="-50" dirty="0"/>
              <a:t>Total</a:t>
            </a:r>
            <a:r>
              <a:rPr lang="en-IN" spc="90" dirty="0"/>
              <a:t> </a:t>
            </a:r>
            <a:r>
              <a:rPr lang="en-IN" spc="-65" dirty="0"/>
              <a:t>Revenue</a:t>
            </a:r>
            <a:r>
              <a:rPr lang="en-IN" spc="-5" dirty="0"/>
              <a:t> </a:t>
            </a:r>
            <a:r>
              <a:rPr lang="en-IN" spc="-20" dirty="0"/>
              <a:t>for </a:t>
            </a:r>
            <a:r>
              <a:rPr lang="en-IN" spc="5" dirty="0"/>
              <a:t>IT </a:t>
            </a:r>
            <a:r>
              <a:rPr lang="en-IN" spc="-45" dirty="0"/>
              <a:t>Sector </a:t>
            </a:r>
            <a:r>
              <a:rPr lang="en-IN" spc="-65" dirty="0"/>
              <a:t>Companies </a:t>
            </a:r>
            <a:r>
              <a:rPr lang="en-IN" spc="-55" dirty="0"/>
              <a:t>in </a:t>
            </a:r>
            <a:r>
              <a:rPr lang="en-IN" spc="-90" dirty="0"/>
              <a:t>Year</a:t>
            </a:r>
            <a:r>
              <a:rPr lang="en-IN" dirty="0"/>
              <a:t> </a:t>
            </a:r>
            <a:r>
              <a:rPr lang="en-IN" spc="-114" dirty="0"/>
              <a:t>4?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9A51-742B-4578-BB73-27EE79CE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746" y="2272683"/>
            <a:ext cx="6338656" cy="403667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Here is a histogram for Total Revenue of IT Companies in Year 4.</a:t>
            </a:r>
            <a:r>
              <a:rPr lang="en-IN" sz="7200" dirty="0">
                <a:latin typeface="Carlito"/>
                <a:cs typeface="Carlito"/>
              </a:rPr>
              <a:t>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As we can see the histogram is right or positively skewed.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The Mean for total revenue in Year </a:t>
            </a:r>
            <a:r>
              <a:rPr lang="en-IN" sz="7200" b="1" dirty="0">
                <a:solidFill>
                  <a:srgbClr val="233A44"/>
                </a:solidFill>
                <a:latin typeface="Carlito"/>
                <a:cs typeface="Carlito"/>
              </a:rPr>
              <a:t>4 </a:t>
            </a: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is </a:t>
            </a:r>
            <a:r>
              <a:rPr lang="en-IN" sz="7200" b="1" spc="-5" dirty="0">
                <a:solidFill>
                  <a:srgbClr val="233A44"/>
                </a:solidFill>
                <a:latin typeface="Carlito"/>
              </a:rPr>
              <a:t>$16,035,034,620</a:t>
            </a:r>
            <a:r>
              <a:rPr lang="en-IN" sz="7200" b="1" dirty="0">
                <a:solidFill>
                  <a:srgbClr val="233A44"/>
                </a:solidFill>
                <a:latin typeface="Carlito"/>
                <a:cs typeface="Carlito"/>
              </a:rPr>
              <a:t>, </a:t>
            </a: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more than the three times value of the median</a:t>
            </a:r>
            <a:r>
              <a:rPr lang="en-IN" sz="7200" b="1" spc="-5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lang="en-IN" sz="7200" b="1" spc="-5" dirty="0">
                <a:solidFill>
                  <a:srgbClr val="233A44"/>
                </a:solidFill>
                <a:latin typeface="Carlito"/>
              </a:rPr>
              <a:t>$5,568,700,000.00.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This histogram shows us that most of these companies will earn between $1 Billion to $7 Billion in Year 4, i.e., 33 companies.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We also found the Standard Deviation for total revenue to be</a:t>
            </a:r>
            <a:r>
              <a:rPr lang="en-IN" sz="7200" b="1" spc="-5" dirty="0">
                <a:solidFill>
                  <a:srgbClr val="233A44"/>
                </a:solidFill>
                <a:latin typeface="Carlito"/>
              </a:rPr>
              <a:t> $32,915,809,921.49 </a:t>
            </a: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which is rather high, and thus we can conclude that high standard deviation means that values are spread out, with the more revenue generating companies affecting the standard deviation.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Finally, about skewness, we can say that the presence of </a:t>
            </a:r>
            <a:r>
              <a:rPr lang="en-IN" sz="7200" b="1" dirty="0">
                <a:solidFill>
                  <a:srgbClr val="233A44"/>
                </a:solidFill>
                <a:latin typeface="Carlito"/>
                <a:cs typeface="Carlito"/>
              </a:rPr>
              <a:t>3 </a:t>
            </a: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IT Companies with total revenue more than $78 Billion in Year </a:t>
            </a:r>
            <a:r>
              <a:rPr lang="en-IN" sz="7200" b="1" dirty="0">
                <a:solidFill>
                  <a:srgbClr val="233A44"/>
                </a:solidFill>
                <a:latin typeface="Carlito"/>
                <a:cs typeface="Carlito"/>
              </a:rPr>
              <a:t>4 </a:t>
            </a:r>
            <a:r>
              <a:rPr lang="en-IN" sz="7200" b="1" spc="-5" dirty="0">
                <a:solidFill>
                  <a:srgbClr val="233A44"/>
                </a:solidFill>
                <a:latin typeface="Carlito"/>
                <a:cs typeface="Carlito"/>
              </a:rPr>
              <a:t>can explain it all</a:t>
            </a:r>
            <a:r>
              <a:rPr lang="en-IN" sz="7200" b="1" dirty="0">
                <a:solidFill>
                  <a:srgbClr val="233A44"/>
                </a:solidFill>
                <a:latin typeface="Carlito"/>
                <a:cs typeface="Carlito"/>
              </a:rPr>
              <a:t>.</a:t>
            </a:r>
            <a:endParaRPr lang="en-IN" sz="7200" dirty="0">
              <a:latin typeface="Carlito"/>
              <a:cs typeface="Carlito"/>
            </a:endParaRPr>
          </a:p>
          <a:p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FE08766-A5A4-4AC3-AD29-84CF80FE9D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2406443"/>
                  </p:ext>
                </p:extLst>
              </p:nvPr>
            </p:nvGraphicFramePr>
            <p:xfrm>
              <a:off x="464599" y="2272683"/>
              <a:ext cx="4924148" cy="40366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FE08766-A5A4-4AC3-AD29-84CF80FE9D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599" y="2272683"/>
                <a:ext cx="4924148" cy="4036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5000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Carlito</vt:lpstr>
      <vt:lpstr>AccentBoxVTI</vt:lpstr>
      <vt:lpstr>Analyze NYSE Data</vt:lpstr>
      <vt:lpstr>What is the Total Revenue for IT Sector Companies in Year 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NYSE Data</dc:title>
  <dc:creator>Ayush Gupta</dc:creator>
  <cp:lastModifiedBy>Ayush Gupta</cp:lastModifiedBy>
  <cp:revision>8</cp:revision>
  <dcterms:created xsi:type="dcterms:W3CDTF">2021-03-31T13:37:26Z</dcterms:created>
  <dcterms:modified xsi:type="dcterms:W3CDTF">2021-03-31T16:07:08Z</dcterms:modified>
</cp:coreProperties>
</file>