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ush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ush\Desktop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ush\Desktop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NO.</a:t>
            </a:r>
            <a:r>
              <a:rPr lang="en-US" baseline="0" dirty="0"/>
              <a:t> OF TRACKS IN EACH GENRE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482350317841502E-2"/>
          <c:y val="0.11634473512365125"/>
          <c:w val="0.89355480224021866"/>
          <c:h val="0.630165016959498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TRACKS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  <c:pt idx="10">
                  <c:v>Reggae</c:v>
                </c:pt>
                <c:pt idx="11">
                  <c:v>Pop</c:v>
                </c:pt>
                <c:pt idx="12">
                  <c:v>Soundtrack</c:v>
                </c:pt>
                <c:pt idx="13">
                  <c:v>Alternative</c:v>
                </c:pt>
                <c:pt idx="14">
                  <c:v>Hip Hop/Rap</c:v>
                </c:pt>
                <c:pt idx="15">
                  <c:v>Electronica/Dance</c:v>
                </c:pt>
                <c:pt idx="16">
                  <c:v>World</c:v>
                </c:pt>
                <c:pt idx="17">
                  <c:v>Heavy Metal</c:v>
                </c:pt>
                <c:pt idx="18">
                  <c:v>Sci Fi &amp; Fantasy</c:v>
                </c:pt>
                <c:pt idx="19">
                  <c:v>Easy Listening</c:v>
                </c:pt>
                <c:pt idx="20">
                  <c:v>Comedy</c:v>
                </c:pt>
                <c:pt idx="21">
                  <c:v>Bossa Nova</c:v>
                </c:pt>
                <c:pt idx="22">
                  <c:v>Science Fiction</c:v>
                </c:pt>
                <c:pt idx="23">
                  <c:v>Rock And Roll</c:v>
                </c:pt>
                <c:pt idx="24">
                  <c:v>Opera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93</c:v>
                </c:pt>
                <c:pt idx="6">
                  <c:v>81</c:v>
                </c:pt>
                <c:pt idx="7">
                  <c:v>74</c:v>
                </c:pt>
                <c:pt idx="8">
                  <c:v>64</c:v>
                </c:pt>
                <c:pt idx="9">
                  <c:v>61</c:v>
                </c:pt>
                <c:pt idx="10">
                  <c:v>58</c:v>
                </c:pt>
                <c:pt idx="11">
                  <c:v>48</c:v>
                </c:pt>
                <c:pt idx="12">
                  <c:v>43</c:v>
                </c:pt>
                <c:pt idx="13">
                  <c:v>40</c:v>
                </c:pt>
                <c:pt idx="14">
                  <c:v>35</c:v>
                </c:pt>
                <c:pt idx="15">
                  <c:v>30</c:v>
                </c:pt>
                <c:pt idx="16">
                  <c:v>28</c:v>
                </c:pt>
                <c:pt idx="17">
                  <c:v>28</c:v>
                </c:pt>
                <c:pt idx="18">
                  <c:v>26</c:v>
                </c:pt>
                <c:pt idx="19">
                  <c:v>24</c:v>
                </c:pt>
                <c:pt idx="20">
                  <c:v>17</c:v>
                </c:pt>
                <c:pt idx="21">
                  <c:v>15</c:v>
                </c:pt>
                <c:pt idx="22">
                  <c:v>13</c:v>
                </c:pt>
                <c:pt idx="23">
                  <c:v>12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8-4EF9-93F0-9375CE77A2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38212928"/>
        <c:axId val="1538214176"/>
      </c:barChart>
      <c:catAx>
        <c:axId val="1538212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214176"/>
        <c:crosses val="autoZero"/>
        <c:auto val="1"/>
        <c:lblAlgn val="ctr"/>
        <c:lblOffset val="100"/>
        <c:noMultiLvlLbl val="0"/>
      </c:catAx>
      <c:valAx>
        <c:axId val="153821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Tracks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21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</a:t>
            </a:r>
            <a:r>
              <a:rPr lang="en-IN" baseline="0"/>
              <a:t> 5 SPENDERS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Sheet2!$E$1:$E$5</c:f>
              <c:strCache>
                <c:ptCount val="5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</c:strCache>
            </c:strRef>
          </c:cat>
          <c:val>
            <c:numRef>
              <c:f>Sheet2!$F$1:$F$5</c:f>
              <c:numCache>
                <c:formatCode>_-[$$-409]* #,##0.00_ ;_-[$$-409]* \-#,##0.00\ ;_-[$$-409]* "-"??_ ;_-@_ </c:formatCode>
                <c:ptCount val="5"/>
                <c:pt idx="0">
                  <c:v>523.05999999999995</c:v>
                </c:pt>
                <c:pt idx="1">
                  <c:v>303.95999999999998</c:v>
                </c:pt>
                <c:pt idx="2">
                  <c:v>195.1</c:v>
                </c:pt>
                <c:pt idx="3">
                  <c:v>190.1</c:v>
                </c:pt>
                <c:pt idx="4">
                  <c:v>156.47999999999999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73-4F26-9DFE-8FE199B578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1129087"/>
        <c:axId val="1861109119"/>
      </c:barChart>
      <c:catAx>
        <c:axId val="1861129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109119"/>
        <c:crosses val="autoZero"/>
        <c:auto val="1"/>
        <c:lblAlgn val="ctr"/>
        <c:lblOffset val="100"/>
        <c:noMultiLvlLbl val="0"/>
      </c:catAx>
      <c:valAx>
        <c:axId val="186110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Money</a:t>
                </a:r>
                <a:r>
                  <a:rPr lang="en-IN" baseline="0"/>
                  <a:t> Spent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112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NO. OF TRACKS</a:t>
            </a:r>
            <a:r>
              <a:rPr lang="en-US" baseline="0"/>
              <a:t> PER ENCODING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Sheet6!$C$1</c:f>
              <c:strCache>
                <c:ptCount val="1"/>
                <c:pt idx="0">
                  <c:v>NO. OF TRACKS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Sheet6!$B$2:$B$6</c:f>
              <c:strCache>
                <c:ptCount val="5"/>
                <c:pt idx="0">
                  <c:v>MPEG audio file</c:v>
                </c:pt>
                <c:pt idx="1">
                  <c:v>Protected AAC audio file</c:v>
                </c:pt>
                <c:pt idx="2">
                  <c:v>Protected MPEG-4 video file</c:v>
                </c:pt>
                <c:pt idx="3">
                  <c:v>Purchased AAC audio file</c:v>
                </c:pt>
                <c:pt idx="4">
                  <c:v>AAC audio file</c:v>
                </c:pt>
              </c:strCache>
            </c:strRef>
          </c:cat>
          <c:val>
            <c:numRef>
              <c:f>Sheet6!$C$2:$C$6</c:f>
              <c:numCache>
                <c:formatCode>General</c:formatCode>
                <c:ptCount val="5"/>
                <c:pt idx="0">
                  <c:v>3034</c:v>
                </c:pt>
                <c:pt idx="1">
                  <c:v>237</c:v>
                </c:pt>
                <c:pt idx="2">
                  <c:v>214</c:v>
                </c:pt>
                <c:pt idx="3">
                  <c:v>7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8E-462C-ADB3-8CF80A18C8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39718192"/>
        <c:axId val="1539711536"/>
      </c:barChart>
      <c:catAx>
        <c:axId val="1539718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Type of Encoding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711536"/>
        <c:crosses val="autoZero"/>
        <c:auto val="1"/>
        <c:lblAlgn val="ctr"/>
        <c:lblOffset val="100"/>
        <c:noMultiLvlLbl val="0"/>
      </c:catAx>
      <c:valAx>
        <c:axId val="1539711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Tracks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71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 TOTAL SALES BY EACH SALES REPRESENTATIVE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[Book1.xlsx]Sheet7!$D$1</c:f>
              <c:strCache>
                <c:ptCount val="1"/>
                <c:pt idx="0">
                  <c:v> TOTAL SALES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[Book1.xlsx]Sheet7!$A$2:$C$4</c:f>
              <c:multiLvlStrCache>
                <c:ptCount val="3"/>
                <c:lvl>
                  <c:pt idx="0">
                    <c:v>Peacock</c:v>
                  </c:pt>
                  <c:pt idx="1">
                    <c:v>Park</c:v>
                  </c:pt>
                  <c:pt idx="2">
                    <c:v>Johnson</c:v>
                  </c:pt>
                </c:lvl>
                <c:lvl>
                  <c:pt idx="0">
                    <c:v>Jane</c:v>
                  </c:pt>
                  <c:pt idx="1">
                    <c:v>Margaret</c:v>
                  </c:pt>
                  <c:pt idx="2">
                    <c:v>Steve</c:v>
                  </c:pt>
                </c:lvl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</c:lvl>
              </c:multiLvlStrCache>
            </c:multiLvlStrRef>
          </c:cat>
          <c:val>
            <c:numRef>
              <c:f>[Book1.xlsx]Sheet7!$D$2:$D$4</c:f>
              <c:numCache>
                <c:formatCode>_-[$$-409]* #,##0.00_ ;_-[$$-409]* \-#,##0.00\ ;_-[$$-409]* "-"??_ ;_-@_ </c:formatCode>
                <c:ptCount val="3"/>
                <c:pt idx="0">
                  <c:v>833.04000000000201</c:v>
                </c:pt>
                <c:pt idx="1">
                  <c:v>775.400000000001</c:v>
                </c:pt>
                <c:pt idx="2">
                  <c:v>720.16000000000099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8C-49ED-AB98-E1BF01EC57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39182944"/>
        <c:axId val="1639186688"/>
      </c:barChart>
      <c:catAx>
        <c:axId val="163918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  <a:r>
                  <a:rPr lang="en-IN" baseline="0"/>
                  <a:t> Representative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186688"/>
        <c:crosses val="autoZero"/>
        <c:auto val="1"/>
        <c:lblAlgn val="ctr"/>
        <c:lblOffset val="100"/>
        <c:noMultiLvlLbl val="0"/>
      </c:catAx>
      <c:valAx>
        <c:axId val="16391866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Sales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18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36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9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8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D6614-F0DD-42D3-9569-C5DC20A8F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b="1" dirty="0"/>
              <a:t>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69EE2-B49D-4139-AEE6-023F2ECCA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IN" sz="2000"/>
              <a:t>Ayush Gupta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ADFA6-5BE7-48B8-8A0F-1FFE56BCE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3" r="30828" b="2"/>
          <a:stretch/>
        </p:blipFill>
        <p:spPr>
          <a:xfrm>
            <a:off x="1694666" y="625683"/>
            <a:ext cx="4298277" cy="545424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33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E65A-1F32-4C38-A004-FDE4163C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pc="105" dirty="0"/>
              <a:t>What is the number of tracks in each Genre?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9A51-742B-4578-BB73-27EE79CE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768" y="2272683"/>
            <a:ext cx="4598633" cy="4036677"/>
          </a:xfrm>
        </p:spPr>
        <p:txBody>
          <a:bodyPr>
            <a:normAutofit/>
          </a:bodyPr>
          <a:lstStyle/>
          <a:p>
            <a:r>
              <a:rPr lang="en-IN" dirty="0"/>
              <a:t>Rock has the most amount of tracks, 1297 tracks.</a:t>
            </a:r>
          </a:p>
          <a:p>
            <a:r>
              <a:rPr lang="en-IN" dirty="0"/>
              <a:t>Opera has the least number of tracks, 1 track.</a:t>
            </a:r>
          </a:p>
          <a:p>
            <a:r>
              <a:rPr lang="en-IN" dirty="0"/>
              <a:t>There are a total of 3503 tracks and 25 genres.</a:t>
            </a: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319DC1-CF0E-46FC-81E0-940F160A4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625840"/>
              </p:ext>
            </p:extLst>
          </p:nvPr>
        </p:nvGraphicFramePr>
        <p:xfrm>
          <a:off x="464597" y="2272684"/>
          <a:ext cx="6664171" cy="4036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350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19A7-126A-41C9-9C19-6EF9CC59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are </a:t>
            </a:r>
            <a:r>
              <a:rPr lang="en-IN"/>
              <a:t>the top 5 countries </a:t>
            </a:r>
            <a:r>
              <a:rPr lang="en-IN" dirty="0"/>
              <a:t>that spent the most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0F3D-CC05-40E5-8428-F2D210C0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1" y="2227135"/>
            <a:ext cx="4625445" cy="4116577"/>
          </a:xfrm>
        </p:spPr>
        <p:txBody>
          <a:bodyPr>
            <a:normAutofit/>
          </a:bodyPr>
          <a:lstStyle/>
          <a:p>
            <a:r>
              <a:rPr lang="en-IN" dirty="0"/>
              <a:t>The TOP 5 countries that spent the most money are, in order, USA($523.06), Canada($303.96), France($195.10), Brazil($190.10) and Germany($156.48).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3064F61-5272-4BE8-9771-F6BFF69A11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337387"/>
              </p:ext>
            </p:extLst>
          </p:nvPr>
        </p:nvGraphicFramePr>
        <p:xfrm>
          <a:off x="408373" y="2192781"/>
          <a:ext cx="5687627" cy="411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05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4BB0-85CD-4387-A10D-1F778102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many tracks are encoded by each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A240-668B-4E8B-9FB8-49FEA561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550" y="2478024"/>
            <a:ext cx="3835146" cy="369417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Most popular format of encoding is MPEG, with 3034 tracks encoded in this type of encoding.</a:t>
            </a:r>
          </a:p>
          <a:p>
            <a:r>
              <a:rPr lang="en-IN" dirty="0"/>
              <a:t>AAC and Purchased AAC audio files are the least used type of encoding.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F1B654-99F0-45C3-822C-C21B0B606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858486"/>
              </p:ext>
            </p:extLst>
          </p:nvPr>
        </p:nvGraphicFramePr>
        <p:xfrm>
          <a:off x="0" y="2171700"/>
          <a:ext cx="7448550" cy="413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832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3FAD-609E-4445-8DE9-98EA78E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the sale done by each sales representative?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3ADA-B964-4190-9150-76397FF5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9" y="2126742"/>
            <a:ext cx="4425697" cy="4045458"/>
          </a:xfrm>
        </p:spPr>
        <p:txBody>
          <a:bodyPr/>
          <a:lstStyle/>
          <a:p>
            <a:r>
              <a:rPr lang="en-IN" dirty="0"/>
              <a:t>Jane Peacock made the maximum sale of $833.04.</a:t>
            </a:r>
          </a:p>
          <a:p>
            <a:r>
              <a:rPr lang="en-IN" dirty="0"/>
              <a:t>Both the other sales representatives did almost the same amount of sale.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49F6787-CA28-4394-BE05-80E6948541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395002"/>
              </p:ext>
            </p:extLst>
          </p:nvPr>
        </p:nvGraphicFramePr>
        <p:xfrm>
          <a:off x="328474" y="2126742"/>
          <a:ext cx="6529525" cy="4396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66861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211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SQL Project</vt:lpstr>
      <vt:lpstr>What is the number of tracks in each Genre?</vt:lpstr>
      <vt:lpstr>Which are the top 5 countries that spent the most money?</vt:lpstr>
      <vt:lpstr>How many tracks are encoded by each type?</vt:lpstr>
      <vt:lpstr>What is the sale done by each sales representative?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NYSE Data</dc:title>
  <dc:creator>Ayush Gupta</dc:creator>
  <cp:lastModifiedBy>Ayush Gupta</cp:lastModifiedBy>
  <cp:revision>14</cp:revision>
  <dcterms:created xsi:type="dcterms:W3CDTF">2021-03-31T13:37:26Z</dcterms:created>
  <dcterms:modified xsi:type="dcterms:W3CDTF">2021-04-13T20:29:39Z</dcterms:modified>
</cp:coreProperties>
</file>