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470" r:id="rId4"/>
    <p:sldId id="435" r:id="rId5"/>
    <p:sldId id="424" r:id="rId6"/>
    <p:sldId id="426" r:id="rId7"/>
    <p:sldId id="427" r:id="rId8"/>
    <p:sldId id="429" r:id="rId9"/>
    <p:sldId id="425" r:id="rId10"/>
    <p:sldId id="449" r:id="rId11"/>
    <p:sldId id="261" r:id="rId12"/>
    <p:sldId id="264" r:id="rId13"/>
    <p:sldId id="415" r:id="rId14"/>
    <p:sldId id="472" r:id="rId15"/>
    <p:sldId id="423" r:id="rId16"/>
    <p:sldId id="437" r:id="rId17"/>
    <p:sldId id="438" r:id="rId18"/>
    <p:sldId id="422" r:id="rId19"/>
    <p:sldId id="474" r:id="rId20"/>
    <p:sldId id="441" r:id="rId21"/>
    <p:sldId id="473" r:id="rId22"/>
    <p:sldId id="496" r:id="rId23"/>
    <p:sldId id="497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54" r:id="rId35"/>
    <p:sldId id="455" r:id="rId36"/>
    <p:sldId id="417" r:id="rId37"/>
    <p:sldId id="457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85" r:id="rId46"/>
    <p:sldId id="465" r:id="rId47"/>
    <p:sldId id="467" r:id="rId48"/>
    <p:sldId id="413" r:id="rId49"/>
    <p:sldId id="434" r:id="rId50"/>
    <p:sldId id="486" r:id="rId51"/>
    <p:sldId id="414" r:id="rId52"/>
    <p:sldId id="439" r:id="rId53"/>
    <p:sldId id="487" r:id="rId54"/>
    <p:sldId id="488" r:id="rId5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9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20.09.2017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231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21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align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34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align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85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20.09.2017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k.lips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ourses.dp.ua/web/02/globe.jp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&#1064;&#1077;&#1089;&#1090;&#1085;&#1072;&#1076;&#1094;&#1072;&#1090;&#1077;&#1088;&#1080;&#1095;&#1085;&#1072;&#1103;_&#1089;&#1080;&#1089;&#1090;&#1077;&#1084;&#1072;_&#1089;&#1095;&#1080;&#1089;&#1083;&#1077;&#1085;&#1080;&#1103;" TargetMode="Externa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02/homework.pdf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1880" y="908720"/>
            <a:ext cx="238719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HTML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808" y="476672"/>
            <a:ext cx="3751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HTML-</a:t>
            </a:r>
            <a:r>
              <a:rPr lang="ru-RU" sz="4000" b="1" dirty="0" smtClean="0"/>
              <a:t>документ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9925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0070C0"/>
                </a:solidFill>
              </a:rPr>
              <a:t>&lt;tag </a:t>
            </a:r>
            <a:r>
              <a:rPr lang="sv-SE" sz="4000" b="1" dirty="0" smtClean="0">
                <a:solidFill>
                  <a:srgbClr val="00B050"/>
                </a:solidFill>
              </a:rPr>
              <a:t>attr="value”</a:t>
            </a:r>
            <a:r>
              <a:rPr lang="sv-SE" sz="4000" b="1" dirty="0" smtClean="0">
                <a:solidFill>
                  <a:srgbClr val="0070C0"/>
                </a:solidFill>
              </a:rPr>
              <a:t>&gt;</a:t>
            </a:r>
            <a:r>
              <a:rPr lang="sv-SE" sz="4000" b="1" dirty="0" smtClean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 smtClean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925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 smtClean="0">
                <a:solidFill>
                  <a:srgbClr val="0070C0"/>
                </a:solidFill>
              </a:rPr>
              <a:t>Теги</a:t>
            </a:r>
            <a:r>
              <a:rPr lang="ru-RU" sz="3200" dirty="0" smtClean="0"/>
              <a:t> как контейнер для блока текста </a:t>
            </a:r>
          </a:p>
          <a:p>
            <a:pPr marL="342900" indent="-342900"/>
            <a:r>
              <a:rPr lang="ru-RU" sz="3200" dirty="0" smtClean="0"/>
              <a:t>	+ </a:t>
            </a:r>
            <a:r>
              <a:rPr lang="ru-RU" sz="3200" b="1" dirty="0" smtClean="0">
                <a:solidFill>
                  <a:srgbClr val="00B050"/>
                </a:solidFill>
              </a:rPr>
              <a:t>атрибуты </a:t>
            </a:r>
            <a:r>
              <a:rPr lang="ru-RU" sz="3200" dirty="0" smtClean="0"/>
              <a:t>(</a:t>
            </a:r>
            <a:r>
              <a:rPr lang="ru-RU" sz="3200" i="1" dirty="0" smtClean="0"/>
              <a:t>свойства</a:t>
            </a:r>
            <a:r>
              <a:rPr lang="ru-RU" sz="3200" dirty="0" smtClean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500409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 smtClean="0"/>
              <a:t> данные (содержимое, </a:t>
            </a:r>
            <a:r>
              <a:rPr lang="ru-RU" sz="3200" dirty="0" err="1" smtClean="0"/>
              <a:t>контент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23914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состоит из:</a:t>
            </a:r>
            <a:endParaRPr lang="ru-RU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288340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 smtClean="0">
                <a:solidFill>
                  <a:srgbClr val="0070C0"/>
                </a:solidFill>
              </a:rPr>
              <a:t>Теги </a:t>
            </a:r>
            <a:r>
              <a:rPr lang="ru-RU" sz="3200" dirty="0" smtClean="0"/>
              <a:t>могут быть парными и одиночными;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70080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Блокнот</a:t>
            </a:r>
            <a:endParaRPr lang="uk-UA" sz="3200" b="1" dirty="0"/>
          </a:p>
        </p:txBody>
      </p:sp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340" y="2492896"/>
            <a:ext cx="7089060" cy="28803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99592" y="62068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Текстовый редактор</a:t>
            </a:r>
            <a:endParaRPr lang="uk-UA" sz="32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273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Notepad++</a:t>
            </a:r>
            <a:endParaRPr lang="uk-UA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6064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Текстовый редактор</a:t>
            </a:r>
            <a:endParaRPr lang="uk-UA" sz="3200" dirty="0"/>
          </a:p>
        </p:txBody>
      </p:sp>
      <p:pic>
        <p:nvPicPr>
          <p:cNvPr id="22532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205644" cy="4281895"/>
          </a:xfrm>
          <a:prstGeom prst="rect">
            <a:avLst/>
          </a:prstGeom>
          <a:noFill/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33265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Первый </a:t>
            </a:r>
            <a:r>
              <a:rPr lang="en-US" sz="4000" b="1" dirty="0" smtClean="0"/>
              <a:t>HTML</a:t>
            </a:r>
            <a:r>
              <a:rPr lang="ru-RU" sz="4000" b="1" dirty="0" smtClean="0"/>
              <a:t>-документ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013176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Сохраните как </a:t>
            </a:r>
            <a:r>
              <a:rPr lang="en-US" sz="2800" b="1" dirty="0" smtClean="0"/>
              <a:t>*.html</a:t>
            </a:r>
            <a:r>
              <a:rPr lang="ru-RU" sz="2800" dirty="0" smtClean="0"/>
              <a:t>, </a:t>
            </a:r>
            <a:br>
              <a:rPr lang="ru-RU" sz="2800" dirty="0" smtClean="0"/>
            </a:br>
            <a:r>
              <a:rPr lang="ru-RU" sz="2800" dirty="0" smtClean="0"/>
              <a:t>и нажмите </a:t>
            </a:r>
            <a:r>
              <a:rPr lang="en-US" sz="2800" b="1" u="sng" dirty="0" err="1" smtClean="0"/>
              <a:t>Ctrl+Shift+Alt+R</a:t>
            </a:r>
            <a:endParaRPr lang="uk-UA" sz="2800" b="1" u="sng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571564" cy="302433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79715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Структура </a:t>
            </a:r>
          </a:p>
          <a:p>
            <a:pPr algn="ctr"/>
            <a:r>
              <a:rPr lang="en-US" sz="6600" dirty="0" smtClean="0"/>
              <a:t>HTML-</a:t>
            </a:r>
            <a:r>
              <a:rPr lang="ru-RU" sz="6600" dirty="0" smtClean="0"/>
              <a:t>документа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20045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0379"/>
            <a:ext cx="8267996" cy="432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9592" y="33265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Структура </a:t>
            </a:r>
            <a:r>
              <a:rPr lang="en-US" sz="4000" dirty="0" smtClean="0"/>
              <a:t>HTML</a:t>
            </a:r>
            <a:r>
              <a:rPr lang="ru-RU" sz="4000" dirty="0" smtClean="0"/>
              <a:t> документа</a:t>
            </a:r>
            <a:endParaRPr lang="uk-UA" sz="32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3222" t="14344" r="72256" b="76781"/>
          <a:stretch>
            <a:fillRect/>
          </a:stretch>
        </p:blipFill>
        <p:spPr bwMode="auto">
          <a:xfrm>
            <a:off x="513229" y="1484784"/>
            <a:ext cx="2009342" cy="3965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546" y="2060848"/>
            <a:ext cx="7620000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02060" y="5661248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Древовидная структура </a:t>
            </a:r>
            <a:r>
              <a:rPr lang="en-US" sz="2800" i="1" dirty="0" smtClean="0"/>
              <a:t>HTML</a:t>
            </a:r>
            <a:r>
              <a:rPr lang="ru-RU" sz="2800" i="1" dirty="0" smtClean="0"/>
              <a:t>-документа</a:t>
            </a:r>
            <a:endParaRPr lang="ru-RU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3265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Структура </a:t>
            </a:r>
            <a:r>
              <a:rPr lang="en-US" sz="4000" dirty="0" smtClean="0"/>
              <a:t>HTML</a:t>
            </a:r>
            <a:r>
              <a:rPr lang="ru-RU" sz="4000" dirty="0" smtClean="0"/>
              <a:t> документа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11396" y="6093296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Древовидная структура </a:t>
            </a:r>
            <a:r>
              <a:rPr lang="en-US" sz="2800" i="1" dirty="0" smtClean="0"/>
              <a:t>HTML</a:t>
            </a:r>
            <a:r>
              <a:rPr lang="ru-RU" sz="2800" i="1" dirty="0" smtClean="0"/>
              <a:t>-документа</a:t>
            </a:r>
            <a:endParaRPr lang="ru-RU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083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Структура </a:t>
            </a:r>
            <a:r>
              <a:rPr lang="en-US" sz="4000" dirty="0" smtClean="0"/>
              <a:t>HTML</a:t>
            </a:r>
            <a:r>
              <a:rPr lang="ru-RU" sz="4000" dirty="0" smtClean="0"/>
              <a:t> документа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95287" cy="447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62068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Объявление типа документа</a:t>
            </a:r>
            <a:endParaRPr lang="uk-UA" sz="32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&lt;HEAD&gt;</a:t>
            </a:r>
            <a:endParaRPr lang="ru-RU" sz="3200" dirty="0" smtClean="0"/>
          </a:p>
          <a:p>
            <a:pPr algn="ctr"/>
            <a:r>
              <a:rPr lang="ru-RU" sz="3200" dirty="0" smtClean="0"/>
              <a:t>Служебная / «невидимая» часть документа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49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34076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Сайт – набор текстовых файлов</a:t>
            </a:r>
            <a:br>
              <a:rPr lang="ru-RU" sz="3600" b="1" dirty="0" smtClean="0"/>
            </a:br>
            <a:r>
              <a:rPr lang="en-US" sz="3600" b="1" dirty="0" smtClean="0"/>
              <a:t> (</a:t>
            </a:r>
            <a:r>
              <a:rPr lang="ru-RU" sz="3600" b="1" dirty="0" smtClean="0"/>
              <a:t>каждый из которых соответствует странице сайта</a:t>
            </a:r>
            <a:r>
              <a:rPr lang="en-US" sz="36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6747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Набор текстовых файлов в формате </a:t>
            </a:r>
            <a:r>
              <a:rPr lang="en-US" sz="2800" b="1" dirty="0" smtClean="0"/>
              <a:t>HTML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3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935596" y="620688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&lt;HEAD&gt;</a:t>
            </a:r>
            <a:endParaRPr lang="uk-UA" sz="6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988840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&lt;title&gt;&lt;/title&gt;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&lt;style&gt;&lt;/style&gt;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&lt;link /&gt;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&lt;script&gt;&lt;/script&gt;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&lt;meta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&lt;BODY&gt;</a:t>
            </a:r>
            <a:endParaRPr lang="ru-RU" sz="8000" dirty="0" smtClean="0"/>
          </a:p>
          <a:p>
            <a:pPr algn="ctr"/>
            <a:r>
              <a:rPr lang="ru-RU" sz="3600" dirty="0" smtClean="0"/>
              <a:t>Содержимое / контент документа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975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395953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Размещение элементов на странице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194568" cy="266429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4139952" y="4581128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5714092"/>
            <a:ext cx="461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Что даст такая разметка?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0990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5596" y="11663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Размещение элементов на странице</a:t>
            </a:r>
            <a:endParaRPr lang="uk-UA" sz="3200" b="1" dirty="0"/>
          </a:p>
        </p:txBody>
      </p:sp>
      <p:sp>
        <p:nvSpPr>
          <p:cNvPr id="7" name="Стрелка углом 6"/>
          <p:cNvSpPr/>
          <p:nvPr/>
        </p:nvSpPr>
        <p:spPr>
          <a:xfrm flipV="1">
            <a:off x="3203848" y="3501008"/>
            <a:ext cx="1152128" cy="108012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180016"/>
            <a:ext cx="8028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Вывод:  </a:t>
            </a:r>
            <a:r>
              <a:rPr lang="ru-RU" sz="2400" i="1" dirty="0" smtClean="0"/>
              <a:t>независимо от того сколько у вас пробелов (или табуляций) в тексте документа и переносов строк, браузер отобразит их как один пробел. И некоторые теги создают перенос строки…. 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45288"/>
            <a:ext cx="5375114" cy="174760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" r="19723"/>
          <a:stretch/>
        </p:blipFill>
        <p:spPr>
          <a:xfrm>
            <a:off x="4986316" y="2637760"/>
            <a:ext cx="3672408" cy="25194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859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2435404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Строчные и блочные теги</a:t>
            </a:r>
          </a:p>
          <a:p>
            <a:pPr algn="ctr"/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Inline &amp; Block</a:t>
            </a:r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uk-UA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023119"/>
            <a:ext cx="757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теги в </a:t>
            </a:r>
            <a:r>
              <a:rPr lang="en-US" sz="2400" b="1" dirty="0" smtClean="0"/>
              <a:t>&lt;BODY&gt; </a:t>
            </a:r>
            <a:r>
              <a:rPr lang="ru-RU" sz="2400" b="1" dirty="0" smtClean="0"/>
              <a:t>относятся к одной из двух категорий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614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-27384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49102"/>
            <a:ext cx="7992888" cy="531620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025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552" y="768358"/>
            <a:ext cx="500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Блочные (</a:t>
            </a:r>
            <a:r>
              <a:rPr lang="en-US" sz="5400" b="1" dirty="0" smtClean="0"/>
              <a:t>Block</a:t>
            </a:r>
            <a:r>
              <a:rPr lang="ru-RU" sz="5400" b="1" dirty="0" smtClean="0"/>
              <a:t>)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4180" y="2460046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&lt;div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649" y="3813179"/>
            <a:ext cx="532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Строчные (</a:t>
            </a:r>
            <a:r>
              <a:rPr lang="en-US" sz="5400" b="1" dirty="0" smtClean="0"/>
              <a:t>Inline</a:t>
            </a:r>
            <a:r>
              <a:rPr lang="ru-RU" sz="5400" b="1" dirty="0" smtClean="0"/>
              <a:t>)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3006" y="5504867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&gt;,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&lt;span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5596" y="460581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52159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Блочным</a:t>
            </a:r>
            <a:r>
              <a:rPr lang="ru-RU" sz="2400" dirty="0" smtClean="0"/>
              <a:t> </a:t>
            </a:r>
            <a:r>
              <a:rPr lang="ru-RU" sz="2400" i="1" dirty="0" smtClean="0"/>
              <a:t>называется элемент, который отображается на </a:t>
            </a:r>
            <a:r>
              <a:rPr lang="ru-RU" sz="2400" i="1" dirty="0" err="1" smtClean="0"/>
              <a:t>веб-странице</a:t>
            </a:r>
            <a:r>
              <a:rPr lang="ru-RU" sz="2400" i="1" dirty="0" smtClean="0"/>
              <a:t> в виде прямоугольника. Такой элемент занимает всю доступную ширину, высота элемента определяется его содержимым, и он всегда начинается с новой строки.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443310"/>
            <a:ext cx="853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rgbClr val="0070C0"/>
                </a:solidFill>
              </a:rPr>
              <a:t>Строчные элементы можно вставлять в блочные.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415173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Строчными</a:t>
            </a:r>
            <a:r>
              <a:rPr lang="ru-RU" sz="2400" dirty="0" smtClean="0"/>
              <a:t> </a:t>
            </a:r>
            <a:r>
              <a:rPr lang="ru-RU" sz="2400" i="1" dirty="0" smtClean="0"/>
              <a:t>называются такие элементы документа, которые являются непосредственной частью строки.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598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-27384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68760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Блочные теги </a:t>
            </a:r>
            <a:r>
              <a:rPr lang="ru-RU" sz="2400" dirty="0" smtClean="0"/>
              <a:t>применяют когда необходимо сделать </a:t>
            </a:r>
            <a:r>
              <a:rPr lang="ru-RU" sz="2400" dirty="0" err="1" smtClean="0"/>
              <a:t>абцаз</a:t>
            </a:r>
            <a:r>
              <a:rPr lang="ru-RU" sz="2400" dirty="0" smtClean="0"/>
              <a:t> (или занять прямоугольную область).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48" y="4779149"/>
            <a:ext cx="8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Строчные элементы можно вставлять в блочные.</a:t>
            </a:r>
            <a:endParaRPr lang="ru-RU" sz="28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28498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Строчными</a:t>
            </a:r>
            <a:r>
              <a:rPr lang="ru-RU" sz="2400" dirty="0" smtClean="0"/>
              <a:t> </a:t>
            </a:r>
            <a:r>
              <a:rPr lang="ru-RU" sz="2400" b="1" dirty="0" smtClean="0"/>
              <a:t>теги </a:t>
            </a:r>
            <a:r>
              <a:rPr lang="ru-RU" sz="2400" dirty="0" smtClean="0"/>
              <a:t>применяют когда в абзаце часть строк необходимо выделить особым образом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854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8373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Строчные и блочные теги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0075"/>
            <a:ext cx="7260470" cy="39253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302" y="167217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-179090" y="4810500"/>
            <a:ext cx="79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Подготовьте такой документ, чтобы не набирать текс воспользуйтесь текстом-«рыбой» для заполнения тегов.</a:t>
            </a:r>
            <a:endParaRPr lang="ru-RU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745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Для этого нам пригодиться сайт-генератор </a:t>
            </a:r>
            <a:r>
              <a:rPr lang="en-US" sz="2400" b="1" i="1" dirty="0" smtClean="0"/>
              <a:t>Loren </a:t>
            </a:r>
            <a:r>
              <a:rPr lang="en-US" sz="2400" b="1" i="1" dirty="0" err="1" smtClean="0"/>
              <a:t>Ipsum</a:t>
            </a:r>
            <a:r>
              <a:rPr lang="en-US" sz="2400" b="1" i="1" dirty="0" smtClean="0"/>
              <a:t> </a:t>
            </a:r>
            <a:r>
              <a:rPr lang="ru-RU" sz="2400" i="1" dirty="0" smtClean="0"/>
              <a:t>текста: </a:t>
            </a:r>
            <a:r>
              <a:rPr lang="en-US" sz="2400" i="1" dirty="0">
                <a:hlinkClick r:id="rId4"/>
              </a:rPr>
              <a:t>http://uk.lipsum.com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72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Зачем нужен</a:t>
            </a:r>
            <a:endParaRPr lang="en-US" sz="8000" dirty="0" smtClean="0"/>
          </a:p>
          <a:p>
            <a:pPr algn="ctr"/>
            <a:r>
              <a:rPr lang="ru-RU" sz="8000" dirty="0" smtClean="0"/>
              <a:t> </a:t>
            </a:r>
            <a:r>
              <a:rPr lang="en-US" sz="8000" dirty="0" smtClean="0"/>
              <a:t>HTML?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36065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33439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Строчные и блочные теги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211" y="268585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5525492"/>
            <a:ext cx="79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Добавляем тегов и смотрим, что происходит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2" y="1484784"/>
            <a:ext cx="7127592" cy="35570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858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052736"/>
            <a:ext cx="8210550" cy="31527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27584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Строчные и блочные теги</a:t>
            </a:r>
            <a:endParaRPr lang="uk-UA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6724" y="4293096"/>
            <a:ext cx="684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Блочные теги требуют выделения для себя прямоугольной области на странице.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6724" y="5301208"/>
            <a:ext cx="6841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Строчные элементы работают с той областью страницы которую занимает строка (внутри этого самого строчного элемента).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3528" y="2924944"/>
            <a:ext cx="41044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07504" y="1988840"/>
            <a:ext cx="504056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33439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Строчные и блочные теги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211" y="268585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5703639"/>
            <a:ext cx="79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«Подкрасим» элементы для наглядности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2" y="1129486"/>
            <a:ext cx="6769646" cy="438195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027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Строчные и блочные теги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5805264"/>
            <a:ext cx="79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«Подкрасим» элементы для наглядности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10" r="914"/>
          <a:stretch/>
        </p:blipFill>
        <p:spPr>
          <a:xfrm>
            <a:off x="756448" y="1196752"/>
            <a:ext cx="7848000" cy="439248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539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2068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Тег для изображений</a:t>
            </a:r>
            <a:endParaRPr lang="uk-UA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28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&lt;</a:t>
            </a:r>
            <a:r>
              <a:rPr lang="en-US" sz="6000" b="1" dirty="0" err="1" smtClean="0">
                <a:solidFill>
                  <a:srgbClr val="C00000"/>
                </a:solidFill>
              </a:rPr>
              <a:t>img</a:t>
            </a:r>
            <a:r>
              <a:rPr lang="en-US" sz="6000" b="1" dirty="0" smtClean="0">
                <a:solidFill>
                  <a:srgbClr val="C00000"/>
                </a:solidFill>
              </a:rPr>
              <a:t>  … /&gt;</a:t>
            </a:r>
            <a:endParaRPr lang="uk-UA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306896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src</a:t>
            </a:r>
            <a:r>
              <a:rPr lang="en-US" sz="3600" b="1" dirty="0" smtClean="0">
                <a:solidFill>
                  <a:srgbClr val="FF0000"/>
                </a:solidFill>
              </a:rPr>
              <a:t>=""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width=""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height="" </a:t>
            </a:r>
            <a:endParaRPr lang="ru-RU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alt=""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2068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Тег для ссылки</a:t>
            </a:r>
            <a:endParaRPr lang="uk-UA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28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&lt;a … /&gt;</a:t>
            </a:r>
            <a:endParaRPr lang="uk-UA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306896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href</a:t>
            </a:r>
            <a:r>
              <a:rPr lang="en-US" sz="3600" b="1" dirty="0" smtClean="0">
                <a:solidFill>
                  <a:srgbClr val="FF0000"/>
                </a:solidFill>
              </a:rPr>
              <a:t>=""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target=""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3600" b="1" dirty="0" err="1" smtClean="0">
                <a:solidFill>
                  <a:srgbClr val="00B050"/>
                </a:solidFill>
              </a:rPr>
              <a:t>rel</a:t>
            </a:r>
            <a:r>
              <a:rPr lang="en-US" sz="3600" b="1" dirty="0" smtClean="0">
                <a:solidFill>
                  <a:srgbClr val="00B050"/>
                </a:solidFill>
              </a:rPr>
              <a:t>="" 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395953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Изображения </a:t>
            </a:r>
            <a:r>
              <a:rPr lang="en-US" sz="3200" b="1" dirty="0" smtClean="0"/>
              <a:t>&amp; </a:t>
            </a:r>
            <a:r>
              <a:rPr lang="ru-RU" sz="3200" b="1" dirty="0" smtClean="0"/>
              <a:t>ссылки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588" y="4941168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Сохраните как </a:t>
            </a:r>
            <a:r>
              <a:rPr lang="en-US" sz="2800" b="1" dirty="0" smtClean="0"/>
              <a:t>*.html</a:t>
            </a:r>
            <a:r>
              <a:rPr lang="ru-RU" sz="2800" dirty="0" smtClean="0"/>
              <a:t>, </a:t>
            </a:r>
            <a:br>
              <a:rPr lang="ru-RU" sz="2800" dirty="0" smtClean="0"/>
            </a:br>
            <a:r>
              <a:rPr lang="ru-RU" sz="2800" dirty="0" smtClean="0"/>
              <a:t>и нажмите </a:t>
            </a:r>
            <a:r>
              <a:rPr lang="en-US" sz="2800" b="1" u="sng" dirty="0" err="1" smtClean="0"/>
              <a:t>Ctrl+Shift+Alt+R</a:t>
            </a:r>
            <a:endParaRPr lang="uk-UA" sz="2800" b="1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105958" cy="358896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62880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83568" y="6110292"/>
            <a:ext cx="67687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92D05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4"/>
              </a:rPr>
              <a:t>http://</a:t>
            </a:r>
            <a:r>
              <a:rPr lang="ru-RU" sz="2400" b="1" dirty="0" smtClean="0">
                <a:hlinkClick r:id="rId4"/>
              </a:rPr>
              <a:t>files.courses.dp.ua/web/02/globe.jpg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8864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Изображения </a:t>
            </a:r>
            <a:r>
              <a:rPr lang="en-US" sz="3200" b="1" dirty="0" smtClean="0"/>
              <a:t>&amp; </a:t>
            </a:r>
            <a:r>
              <a:rPr lang="ru-RU" sz="3200" b="1" dirty="0" smtClean="0"/>
              <a:t>ссылки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57871"/>
            <a:ext cx="6103640" cy="551023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3912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О кодировке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40167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1663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HTML</a:t>
            </a:r>
            <a:r>
              <a:rPr lang="ru-RU" sz="4000" b="1" dirty="0" smtClean="0"/>
              <a:t> документ и кодировка</a:t>
            </a:r>
            <a:endParaRPr lang="uk-UA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1584"/>
          <a:stretch>
            <a:fillRect/>
          </a:stretch>
        </p:blipFill>
        <p:spPr bwMode="auto">
          <a:xfrm>
            <a:off x="5004048" y="1052736"/>
            <a:ext cx="3989666" cy="1808737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4211960" y="1772816"/>
            <a:ext cx="648072" cy="432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3455876" y="2600908"/>
            <a:ext cx="648072" cy="43204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08" y="1052736"/>
            <a:ext cx="3673527" cy="129614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62300"/>
            <a:ext cx="4171950" cy="18669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69804" y="6021288"/>
            <a:ext cx="4750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Проблемы с кодировкой…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1667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-273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Зачем нужен </a:t>
            </a:r>
            <a:r>
              <a:rPr lang="en-US" sz="3600" b="1" dirty="0" smtClean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764704"/>
            <a:ext cx="3414547" cy="51125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9795" y="5949280"/>
            <a:ext cx="760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HTML </a:t>
            </a:r>
            <a:r>
              <a:rPr lang="ru-RU" sz="2400" i="1" dirty="0" smtClean="0"/>
              <a:t>задумывался как средство переноса научной документации в электронный вид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5993" b="34937"/>
          <a:stretch>
            <a:fillRect/>
          </a:stretch>
        </p:blipFill>
        <p:spPr bwMode="auto">
          <a:xfrm>
            <a:off x="1619672" y="1700808"/>
            <a:ext cx="2415639" cy="11244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725144"/>
            <a:ext cx="61974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>
            <a:off x="4211960" y="2132856"/>
            <a:ext cx="792088" cy="2880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r="75079" b="43372"/>
          <a:stretch>
            <a:fillRect/>
          </a:stretch>
        </p:blipFill>
        <p:spPr bwMode="auto">
          <a:xfrm>
            <a:off x="5220072" y="1628800"/>
            <a:ext cx="2160240" cy="11495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 rot="5400000">
            <a:off x="4247964" y="2528900"/>
            <a:ext cx="720080" cy="309634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187624" y="60840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https://ru.wikipedia.org/wiki/</a:t>
            </a:r>
            <a:r>
              <a:rPr lang="uk-UA" dirty="0" smtClean="0">
                <a:hlinkClick r:id="rId5"/>
              </a:rPr>
              <a:t>Шестнадцатеричная_система_счисления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332656"/>
            <a:ext cx="237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Кодировка</a:t>
            </a:r>
            <a:endParaRPr lang="uk-UA" sz="36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8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-msdn.sec.s-msft.com/dynimg/IC23748.gif"/>
          <p:cNvPicPr>
            <a:picLocks noChangeAspect="1" noChangeArrowheads="1"/>
          </p:cNvPicPr>
          <p:nvPr/>
        </p:nvPicPr>
        <p:blipFill>
          <a:blip r:embed="rId2" cstate="print"/>
          <a:srcRect l="1772" t="5941" b="457"/>
          <a:stretch>
            <a:fillRect/>
          </a:stretch>
        </p:blipFill>
        <p:spPr bwMode="auto">
          <a:xfrm>
            <a:off x="-3087" y="692696"/>
            <a:ext cx="4503079" cy="5112568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677" t="22613" r="48768" b="41995"/>
          <a:stretch>
            <a:fillRect/>
          </a:stretch>
        </p:blipFill>
        <p:spPr bwMode="auto">
          <a:xfrm>
            <a:off x="4716016" y="786364"/>
            <a:ext cx="4277879" cy="6264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Стрелка вниз 4"/>
          <p:cNvSpPr/>
          <p:nvPr/>
        </p:nvSpPr>
        <p:spPr>
          <a:xfrm rot="1991906">
            <a:off x="4870902" y="1939004"/>
            <a:ext cx="360040" cy="9361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низ 5"/>
          <p:cNvSpPr/>
          <p:nvPr/>
        </p:nvSpPr>
        <p:spPr>
          <a:xfrm rot="19407967">
            <a:off x="5031282" y="4308292"/>
            <a:ext cx="360040" cy="9361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 t="6631"/>
          <a:stretch>
            <a:fillRect/>
          </a:stretch>
        </p:blipFill>
        <p:spPr bwMode="auto">
          <a:xfrm>
            <a:off x="2195736" y="5945985"/>
            <a:ext cx="792088" cy="79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949280"/>
            <a:ext cx="702418" cy="8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5976453"/>
            <a:ext cx="821978" cy="83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 cstate="print"/>
          <a:srcRect t="6299"/>
          <a:stretch>
            <a:fillRect/>
          </a:stretch>
        </p:blipFill>
        <p:spPr bwMode="auto">
          <a:xfrm>
            <a:off x="4644008" y="5938320"/>
            <a:ext cx="866813" cy="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 cstate="print"/>
          <a:srcRect t="11811"/>
          <a:stretch>
            <a:fillRect/>
          </a:stretch>
        </p:blipFill>
        <p:spPr bwMode="auto">
          <a:xfrm>
            <a:off x="5433379" y="5877272"/>
            <a:ext cx="866813" cy="84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4058" y="5881835"/>
            <a:ext cx="762198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71641" y="5874555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3729" y="5805264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83809" y="5946563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Облако 16"/>
          <p:cNvSpPr/>
          <p:nvPr/>
        </p:nvSpPr>
        <p:spPr>
          <a:xfrm>
            <a:off x="6444208" y="1988840"/>
            <a:ext cx="2232248" cy="295232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4288" y="2420888"/>
            <a:ext cx="771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692351" y="97468"/>
            <a:ext cx="1887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Кодировка</a:t>
            </a:r>
            <a:endParaRPr lang="uk-UA" sz="2800" b="1" dirty="0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25152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3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fonta.ru/books/images/tmp1008-405.png"/>
          <p:cNvPicPr>
            <a:picLocks noChangeAspect="1" noChangeArrowheads="1"/>
          </p:cNvPicPr>
          <p:nvPr/>
        </p:nvPicPr>
        <p:blipFill>
          <a:blip r:embed="rId2" cstate="print"/>
          <a:srcRect l="69973"/>
          <a:stretch>
            <a:fillRect/>
          </a:stretch>
        </p:blipFill>
        <p:spPr bwMode="auto">
          <a:xfrm>
            <a:off x="1043608" y="692696"/>
            <a:ext cx="1273694" cy="5832648"/>
          </a:xfrm>
          <a:prstGeom prst="rect">
            <a:avLst/>
          </a:prstGeom>
          <a:noFill/>
        </p:spPr>
      </p:pic>
      <p:pic>
        <p:nvPicPr>
          <p:cNvPr id="5" name="Picture 2" descr="http://nice.artip.ru/sites/default/files/files2/cp1251.png"/>
          <p:cNvPicPr>
            <a:picLocks noChangeAspect="1" noChangeArrowheads="1"/>
          </p:cNvPicPr>
          <p:nvPr/>
        </p:nvPicPr>
        <p:blipFill>
          <a:blip r:embed="rId3" cstate="print"/>
          <a:srcRect l="74817" t="10987" r="860" b="2307"/>
          <a:stretch>
            <a:fillRect/>
          </a:stretch>
        </p:blipFill>
        <p:spPr bwMode="auto">
          <a:xfrm>
            <a:off x="6488056" y="821341"/>
            <a:ext cx="2044384" cy="57040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36846" y="179348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KOI-8r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64120" y="32336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cp1251</a:t>
            </a:r>
            <a:endParaRPr lang="uk-UA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83768" y="2420888"/>
            <a:ext cx="3816424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 разных таблицах расширяющих </a:t>
            </a:r>
            <a:r>
              <a:rPr lang="en-US" b="1" dirty="0" smtClean="0"/>
              <a:t>ASCII </a:t>
            </a:r>
            <a:r>
              <a:rPr lang="ru-RU" b="1" dirty="0" err="1" smtClean="0"/>
              <a:t>кирилическими</a:t>
            </a:r>
            <a:r>
              <a:rPr lang="ru-RU" b="1" dirty="0" smtClean="0"/>
              <a:t> символами, эти самые </a:t>
            </a:r>
            <a:r>
              <a:rPr lang="ru-RU" b="1" dirty="0" err="1" smtClean="0"/>
              <a:t>кирилические</a:t>
            </a:r>
            <a:r>
              <a:rPr lang="ru-RU" b="1" dirty="0" smtClean="0"/>
              <a:t> символы стоят на различных позициях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1916832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Суть проблемы</a:t>
            </a:r>
            <a:endParaRPr lang="uk-UA" b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7951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3990" y="692696"/>
            <a:ext cx="826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KOI-8-r, cp1251,…</a:t>
            </a:r>
            <a:r>
              <a:rPr lang="ru-RU" b="1" dirty="0" smtClean="0"/>
              <a:t>  =</a:t>
            </a:r>
            <a:r>
              <a:rPr lang="en-US" b="1" dirty="0" smtClean="0"/>
              <a:t>&gt; 1 </a:t>
            </a:r>
            <a:r>
              <a:rPr lang="ru-RU" b="1" dirty="0" smtClean="0"/>
              <a:t>байт = 256 различных символов. </a:t>
            </a:r>
            <a:r>
              <a:rPr lang="ru-RU" i="1" dirty="0" smtClean="0"/>
              <a:t>Даже 2 языковых набора влезают с трудом.</a:t>
            </a:r>
            <a:endParaRPr lang="uk-U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3991" y="1484784"/>
            <a:ext cx="811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Unicode </a:t>
            </a:r>
            <a:r>
              <a:rPr lang="ru-RU" b="1" dirty="0" smtClean="0"/>
              <a:t>(</a:t>
            </a:r>
            <a:r>
              <a:rPr lang="en-US" b="1" dirty="0" smtClean="0"/>
              <a:t>UTF-8, UTF-16….</a:t>
            </a:r>
            <a:r>
              <a:rPr lang="ru-RU" b="1" dirty="0" smtClean="0"/>
              <a:t>)</a:t>
            </a:r>
            <a:r>
              <a:rPr lang="en-US" b="1" dirty="0" smtClean="0"/>
              <a:t>=&gt; </a:t>
            </a:r>
            <a:r>
              <a:rPr lang="ru-RU" b="1" dirty="0" smtClean="0"/>
              <a:t>От </a:t>
            </a:r>
            <a:r>
              <a:rPr lang="en-US" b="1" dirty="0" smtClean="0"/>
              <a:t>1 </a:t>
            </a:r>
            <a:r>
              <a:rPr lang="ru-RU" b="1" dirty="0" smtClean="0"/>
              <a:t>до 6 байт – триллионы символов. </a:t>
            </a:r>
            <a:r>
              <a:rPr lang="ru-RU" i="1" dirty="0" smtClean="0"/>
              <a:t>Все языковые наборы</a:t>
            </a:r>
            <a:r>
              <a:rPr lang="en-US" i="1" dirty="0" smtClean="0"/>
              <a:t>.</a:t>
            </a:r>
            <a:endParaRPr lang="uk-UA" b="1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 r="33867"/>
          <a:stretch>
            <a:fillRect/>
          </a:stretch>
        </p:blipFill>
        <p:spPr bwMode="auto">
          <a:xfrm>
            <a:off x="755576" y="2621275"/>
            <a:ext cx="5444146" cy="16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869160"/>
            <a:ext cx="577397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051326" y="311603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ASCII</a:t>
            </a:r>
            <a:endParaRPr lang="uk-UA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51326" y="551723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UTF-8</a:t>
            </a:r>
            <a:endParaRPr lang="uk-U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1720" y="97468"/>
            <a:ext cx="548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Unicode </a:t>
            </a:r>
            <a:r>
              <a:rPr lang="ru-RU" sz="2800" b="1" dirty="0" smtClean="0"/>
              <a:t>как решение проблемы…</a:t>
            </a:r>
            <a:endParaRPr lang="uk-UA" sz="2800" b="1" dirty="0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4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4683" y="1340768"/>
            <a:ext cx="8494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4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ru-RU" sz="4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4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"UTF-8" /&gt; </a:t>
            </a:r>
            <a:endParaRPr lang="ru-RU" sz="4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5348" y="5949280"/>
            <a:ext cx="645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…</a:t>
            </a:r>
            <a:r>
              <a:rPr lang="ru-RU" sz="2800" i="1" dirty="0" smtClean="0"/>
              <a:t>и сохранять файлы</a:t>
            </a:r>
            <a:r>
              <a:rPr lang="en-US" sz="2800" i="1" dirty="0" smtClean="0"/>
              <a:t> </a:t>
            </a:r>
            <a:r>
              <a:rPr lang="ru-RU" sz="2800" i="1" dirty="0" smtClean="0"/>
              <a:t>в кодировке </a:t>
            </a:r>
            <a:r>
              <a:rPr lang="en-US" sz="2800" i="1" dirty="0" smtClean="0"/>
              <a:t>UTF-8.</a:t>
            </a:r>
            <a:endParaRPr lang="uk-UA" sz="2800" i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96" y="2492896"/>
            <a:ext cx="8276209" cy="316835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907704" y="3573016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1512252" y="332656"/>
            <a:ext cx="6297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Чтобы не было проблем с кодировкой,</a:t>
            </a:r>
            <a:br>
              <a:rPr lang="ru-RU" sz="2800" b="1" dirty="0" smtClean="0"/>
            </a:br>
            <a:r>
              <a:rPr lang="ru-RU" sz="2800" b="1" dirty="0" smtClean="0"/>
              <a:t> то используйте тег 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9995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Будет полезным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5658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394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 smtClean="0">
                <a:solidFill>
                  <a:srgbClr val="3333CC"/>
                </a:solidFill>
              </a:rPr>
              <a:t>www.w3.org</a:t>
            </a:r>
            <a:endParaRPr lang="uk-UA" sz="96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774557"/>
            <a:ext cx="709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World Wide Web Consortium (W3C)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0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60611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3333CC"/>
                </a:solidFill>
              </a:rPr>
              <a:t>https://webref.ru/html</a:t>
            </a:r>
            <a:endParaRPr lang="uk-UA" sz="48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1580599"/>
            <a:ext cx="644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Если уровень английского языка не позволяет…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27584" y="188640"/>
            <a:ext cx="782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«Изучаем </a:t>
            </a:r>
            <a:r>
              <a:rPr lang="en-US" sz="2400" b="1" dirty="0" smtClean="0"/>
              <a:t>HTML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CSS</a:t>
            </a:r>
            <a:r>
              <a:rPr lang="ru-RU" sz="2400" b="1" dirty="0" smtClean="0"/>
              <a:t>». Эрик </a:t>
            </a:r>
            <a:r>
              <a:rPr lang="ru-RU" sz="2400" b="1" dirty="0" err="1" smtClean="0"/>
              <a:t>Фримен</a:t>
            </a:r>
            <a:r>
              <a:rPr lang="ru-RU" sz="2400" b="1" dirty="0" smtClean="0"/>
              <a:t>, Элизабет </a:t>
            </a:r>
            <a:r>
              <a:rPr lang="ru-RU" sz="2400" b="1" dirty="0" err="1" smtClean="0"/>
              <a:t>Фримен</a:t>
            </a:r>
            <a:r>
              <a:rPr lang="ru-RU" sz="2400" b="1" dirty="0" smtClean="0"/>
              <a:t>.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ttp://static1.ozone.ru/multimedia/books_covers/10071085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836712"/>
            <a:ext cx="4816996" cy="55826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6021288"/>
            <a:ext cx="686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hlinkClick r:id="rId2"/>
              </a:rPr>
              <a:t>http://www.w3schools.com/html/</a:t>
            </a:r>
            <a:endParaRPr lang="ru-RU" sz="3600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30798"/>
            <a:ext cx="7704856" cy="467446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827584" y="332656"/>
            <a:ext cx="7828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Тренажер по </a:t>
            </a:r>
            <a:r>
              <a:rPr lang="en-US" sz="3600" b="1" dirty="0" smtClean="0"/>
              <a:t>HTML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30" y="921406"/>
            <a:ext cx="4531189" cy="252028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-273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Зачем нужен </a:t>
            </a:r>
            <a:r>
              <a:rPr lang="en-US" sz="3600" b="1" dirty="0" smtClean="0"/>
              <a:t>HTML?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134" y="372971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Никакой структуры, сложно разобраться, что к чему.</a:t>
            </a:r>
            <a:endParaRPr lang="ru-RU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8887" y="2105668"/>
            <a:ext cx="4329577" cy="337004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38371" y="5662989"/>
            <a:ext cx="40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Удобная для человека структура документа.</a:t>
            </a:r>
            <a:endParaRPr lang="ru-RU" i="1" dirty="0"/>
          </a:p>
        </p:txBody>
      </p:sp>
      <p:sp>
        <p:nvSpPr>
          <p:cNvPr id="4" name="Стрелка вправо 3"/>
          <p:cNvSpPr/>
          <p:nvPr/>
        </p:nvSpPr>
        <p:spPr>
          <a:xfrm rot="2045557">
            <a:off x="5153015" y="1275065"/>
            <a:ext cx="1066271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Домашнее задание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8138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9512" y="804833"/>
            <a:ext cx="8784976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 smtClean="0"/>
              <a:t>Узнать, что такое спецсимволы </a:t>
            </a:r>
            <a:r>
              <a:rPr lang="en-US" sz="2400" b="1" dirty="0" smtClean="0"/>
              <a:t>HTML </a:t>
            </a:r>
            <a:r>
              <a:rPr lang="ru-RU" sz="2400" b="1" dirty="0" smtClean="0"/>
              <a:t>зачем нужны, как правильно использовать:</a:t>
            </a:r>
          </a:p>
          <a:p>
            <a:pPr algn="ctr" fontAlgn="base"/>
            <a:r>
              <a:rPr lang="en-US" sz="2400" b="1" dirty="0" smtClean="0">
                <a:hlinkClick r:id="rId2"/>
              </a:rPr>
              <a:t>http://www.google.com</a:t>
            </a:r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29414" t="63455" r="30666" b="10235"/>
          <a:stretch>
            <a:fillRect/>
          </a:stretch>
        </p:blipFill>
        <p:spPr bwMode="auto">
          <a:xfrm>
            <a:off x="6732240" y="1340768"/>
            <a:ext cx="1608135" cy="6480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251520" y="2468825"/>
            <a:ext cx="8784976" cy="14642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 smtClean="0"/>
              <a:t>Узнать, что делают следующие теги:</a:t>
            </a:r>
            <a:r>
              <a:rPr lang="en-US" sz="2400" b="1" dirty="0" smtClean="0"/>
              <a:t> </a:t>
            </a:r>
            <a:r>
              <a:rPr lang="en-US" sz="1600" dirty="0" smtClean="0"/>
              <a:t>&lt;!DOCTYPE&gt;, &lt;!-- --&gt;, 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&gt;, &lt;div&gt;, &lt;footer&gt;, &lt;header</a:t>
            </a:r>
            <a:r>
              <a:rPr lang="en-US" sz="1600" dirty="0"/>
              <a:t>&gt;, </a:t>
            </a:r>
            <a:r>
              <a:rPr lang="en-US" sz="1600" dirty="0" smtClean="0"/>
              <a:t>&lt;article&gt;, &lt;h1&gt;-&lt;h6&gt;, &lt;</a:t>
            </a:r>
            <a:r>
              <a:rPr lang="en-US" sz="1600" dirty="0" err="1" smtClean="0"/>
              <a:t>hr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i</a:t>
            </a:r>
            <a:r>
              <a:rPr lang="en-US" sz="1600" dirty="0" smtClean="0"/>
              <a:t>&gt;, &lt;b&gt;, &lt;</a:t>
            </a:r>
            <a:r>
              <a:rPr lang="en-US" sz="1600" dirty="0" err="1" smtClean="0"/>
              <a:t>iframe</a:t>
            </a:r>
            <a:r>
              <a:rPr lang="en-US" sz="1600" dirty="0" smtClean="0"/>
              <a:t>&gt;, &lt;meta&gt;, 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ol</a:t>
            </a:r>
            <a:r>
              <a:rPr lang="en-US" sz="1600" dirty="0" smtClean="0"/>
              <a:t>&gt;</a:t>
            </a:r>
            <a:r>
              <a:rPr lang="ru-RU" sz="1600" dirty="0" smtClean="0"/>
              <a:t>, </a:t>
            </a:r>
            <a:r>
              <a:rPr lang="en-US" sz="1600" dirty="0" smtClean="0"/>
              <a:t>&lt;li&gt;, &lt;strong&gt;, &lt;span&gt;, &lt;script&gt;, &lt;style&gt;, &lt;table&gt;,</a:t>
            </a:r>
            <a:r>
              <a:rPr lang="ru-RU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&gt;, &lt;td&gt;</a:t>
            </a:r>
            <a:r>
              <a:rPr lang="ru-RU" sz="1600" dirty="0" smtClean="0"/>
              <a:t>, </a:t>
            </a:r>
            <a:r>
              <a:rPr lang="en-US" sz="1600" dirty="0" smtClean="0"/>
              <a:t>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&gt;, &lt;font&gt;.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algn="ctr" fontAlgn="base"/>
            <a:r>
              <a:rPr lang="en-US" sz="2400" b="1" dirty="0" smtClean="0">
                <a:hlinkClick r:id="rId2"/>
              </a:rPr>
              <a:t>http://www.google.com</a:t>
            </a:r>
            <a:endParaRPr lang="ru-RU" sz="2400" dirty="0" smtClean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1520" y="4149080"/>
            <a:ext cx="8784976" cy="919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 smtClean="0"/>
              <a:t>Найти информацию об атрибутах </a:t>
            </a:r>
            <a:r>
              <a:rPr lang="en-US" sz="2400" b="1" dirty="0" smtClean="0"/>
              <a:t>ID, NAME, CLASS</a:t>
            </a:r>
          </a:p>
          <a:p>
            <a:pPr algn="ctr" fontAlgn="base"/>
            <a:r>
              <a:rPr lang="en-US" sz="2400" b="1" dirty="0" smtClean="0">
                <a:hlinkClick r:id="rId2"/>
              </a:rPr>
              <a:t>http://www.google.com</a:t>
            </a:r>
            <a:endParaRPr lang="ru-RU" sz="2400" dirty="0" smtClean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1520" y="5245903"/>
            <a:ext cx="8784976" cy="919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 smtClean="0"/>
              <a:t>Познакомиться с </a:t>
            </a:r>
            <a:r>
              <a:rPr lang="ru-RU" sz="2400" b="1" u="sng" dirty="0" err="1" smtClean="0">
                <a:solidFill>
                  <a:srgbClr val="3333CC"/>
                </a:solidFill>
              </a:rPr>
              <a:t>lipsum.com</a:t>
            </a:r>
            <a:r>
              <a:rPr lang="ru-RU" sz="2400" b="1" dirty="0" smtClean="0"/>
              <a:t> и </a:t>
            </a:r>
            <a:r>
              <a:rPr lang="ru-RU" sz="2400" b="1" u="sng" dirty="0" err="1" smtClean="0">
                <a:solidFill>
                  <a:srgbClr val="3333CC"/>
                </a:solidFill>
              </a:rPr>
              <a:t>placehold.it</a:t>
            </a:r>
            <a:r>
              <a:rPr lang="ru-RU" sz="2400" b="1" u="sng" dirty="0" smtClean="0"/>
              <a:t> </a:t>
            </a:r>
          </a:p>
          <a:p>
            <a:pPr algn="ctr" fontAlgn="base"/>
            <a:r>
              <a:rPr lang="ru-RU" sz="2400" b="1" dirty="0" smtClean="0"/>
              <a:t>Узнать зачем они нужны. 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62880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Домашнее задания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880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Домашнее задания</a:t>
            </a:r>
            <a:endParaRPr lang="uk-UA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3344" y="573325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Сверстать </a:t>
            </a:r>
            <a:r>
              <a:rPr lang="en-US" sz="2400" i="1" dirty="0" smtClean="0"/>
              <a:t>HTML</a:t>
            </a:r>
            <a:r>
              <a:rPr lang="ru-RU" sz="2400" i="1" dirty="0" smtClean="0"/>
              <a:t> страницу</a:t>
            </a:r>
            <a:r>
              <a:rPr lang="en-US" sz="2400" i="1" dirty="0" smtClean="0"/>
              <a:t> </a:t>
            </a:r>
            <a:r>
              <a:rPr lang="ru-RU" sz="2400" i="1" dirty="0" smtClean="0"/>
              <a:t>максимально соответствующую шаблону</a:t>
            </a:r>
            <a:endParaRPr lang="ru-RU" sz="2400" i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9779" y="762321"/>
            <a:ext cx="3680453" cy="449833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1043608" y="5301208"/>
            <a:ext cx="726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3"/>
              </a:rPr>
              <a:t>http://files.courses.dp.ua/web/02/homework.pdf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Минута юмора…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8628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953433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Microsoft Word </a:t>
            </a:r>
            <a:r>
              <a:rPr lang="ru-RU" sz="4000" b="1" dirty="0" smtClean="0"/>
              <a:t>как инструмент разработки сайтов</a:t>
            </a:r>
            <a:r>
              <a:rPr lang="en-US" sz="4000" b="1" dirty="0" smtClean="0"/>
              <a:t> </a:t>
            </a:r>
            <a:r>
              <a:rPr lang="en-US" sz="4000" b="1" dirty="0" smtClean="0">
                <a:sym typeface="Wingdings" pitchFamily="2" charset="2"/>
              </a:rPr>
              <a:t></a:t>
            </a:r>
            <a:endParaRPr lang="uk-UA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8864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Текстовый процессор</a:t>
            </a:r>
            <a:endParaRPr lang="uk-UA" sz="32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4344" y="2492896"/>
            <a:ext cx="5347320" cy="350917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70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6771115" cy="48450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-273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Зачем нужен </a:t>
            </a:r>
            <a:r>
              <a:rPr lang="en-US" sz="3600" b="1" dirty="0" smtClean="0"/>
              <a:t>HTML?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672" y="5755481"/>
            <a:ext cx="677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Структура появилась, но всё равно воспринимать текс сложно…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38544"/>
            <a:ext cx="7863628" cy="56267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827584" y="1268760"/>
            <a:ext cx="12241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(с границей) 8"/>
          <p:cNvSpPr/>
          <p:nvPr/>
        </p:nvSpPr>
        <p:spPr>
          <a:xfrm>
            <a:off x="3059832" y="692696"/>
            <a:ext cx="2376264" cy="720080"/>
          </a:xfrm>
          <a:prstGeom prst="accentCallout1">
            <a:avLst>
              <a:gd name="adj1" fmla="val 50299"/>
              <a:gd name="adj2" fmla="val -11164"/>
              <a:gd name="adj3" fmla="val 103233"/>
              <a:gd name="adj4" fmla="val -41419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Это заголовок (название)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11560" y="1556792"/>
            <a:ext cx="7560840" cy="64807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(с границей) 10"/>
          <p:cNvSpPr/>
          <p:nvPr/>
        </p:nvSpPr>
        <p:spPr>
          <a:xfrm>
            <a:off x="6767736" y="2708920"/>
            <a:ext cx="2376264" cy="720080"/>
          </a:xfrm>
          <a:prstGeom prst="accentCallout1">
            <a:avLst>
              <a:gd name="adj1" fmla="val 50299"/>
              <a:gd name="adj2" fmla="val -11164"/>
              <a:gd name="adj3" fmla="val -77584"/>
              <a:gd name="adj4" fmla="val -3849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6"/>
                </a:solidFill>
              </a:rPr>
              <a:t>Это аннотация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755576" y="2276872"/>
            <a:ext cx="504056" cy="3600400"/>
          </a:xfrm>
          <a:prstGeom prst="lef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459269" y="3787278"/>
            <a:ext cx="380078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А это пошли параграфы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-9939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Зачем нужен </a:t>
            </a:r>
            <a:r>
              <a:rPr lang="en-US" sz="3600" b="1" dirty="0" smtClean="0"/>
              <a:t>HTML?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67" y="6300028"/>
            <a:ext cx="823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Чтобы браузер мог отобразить текст «по человечески» ему нужны подсказки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9907"/>
          <a:stretch>
            <a:fillRect/>
          </a:stretch>
        </p:blipFill>
        <p:spPr bwMode="auto">
          <a:xfrm>
            <a:off x="811391" y="669228"/>
            <a:ext cx="7344816" cy="463198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512" y="-273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Зачем нужен </a:t>
            </a:r>
            <a:r>
              <a:rPr lang="en-US" sz="3600" b="1" dirty="0" smtClean="0"/>
              <a:t>HTML?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5590981"/>
            <a:ext cx="651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Но подсказки должны сами быть частью текстового файлов.</a:t>
            </a:r>
          </a:p>
          <a:p>
            <a:pPr algn="ctr"/>
            <a:r>
              <a:rPr lang="ru-RU" i="1" dirty="0" smtClean="0"/>
              <a:t>Подсказками для браузера выступают теги.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4191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HTML</a:t>
            </a:r>
            <a:r>
              <a:rPr lang="ru-RU" sz="2400" dirty="0" smtClean="0"/>
              <a:t> (</a:t>
            </a:r>
            <a:r>
              <a:rPr lang="ru-RU" sz="2400" i="1" dirty="0" err="1" smtClean="0"/>
              <a:t>HyperText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Markup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Language</a:t>
            </a:r>
            <a:r>
              <a:rPr lang="ru-RU" sz="2400" i="1" dirty="0" smtClean="0"/>
              <a:t>) – язык разметки текста, по сути </a:t>
            </a:r>
            <a:r>
              <a:rPr lang="ru-RU" sz="2400" b="1" i="1" dirty="0" smtClean="0"/>
              <a:t>структурирует</a:t>
            </a:r>
            <a:r>
              <a:rPr lang="ru-RU" sz="2400" i="1" dirty="0" smtClean="0"/>
              <a:t> (определяет структуру текста) и выполняет роль </a:t>
            </a:r>
            <a:r>
              <a:rPr lang="ru-RU" sz="2400" b="1" i="1" dirty="0" smtClean="0"/>
              <a:t>контейнера</a:t>
            </a:r>
            <a:r>
              <a:rPr lang="ru-RU" sz="2400" i="1" dirty="0" smtClean="0"/>
              <a:t> </a:t>
            </a:r>
            <a:r>
              <a:rPr lang="ru-RU" sz="2400" b="1" i="1" dirty="0" smtClean="0"/>
              <a:t>для текста </a:t>
            </a:r>
            <a:r>
              <a:rPr lang="ru-RU" sz="2400" i="1" dirty="0" smtClean="0"/>
              <a:t>(данных, информации).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91580" y="220660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Данные</a:t>
            </a:r>
            <a:r>
              <a:rPr lang="ru-RU" sz="3600" dirty="0" smtClean="0"/>
              <a:t> + </a:t>
            </a:r>
            <a:r>
              <a:rPr lang="ru-RU" sz="3600" dirty="0" smtClean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580" y="400680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&lt;title&gt; </a:t>
            </a:r>
            <a:r>
              <a:rPr lang="en-US" sz="3600" b="1" dirty="0" smtClean="0"/>
              <a:t>Page title </a:t>
            </a:r>
            <a:r>
              <a:rPr lang="en-US" sz="3600" dirty="0" smtClean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14445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Текст </a:t>
            </a:r>
            <a:r>
              <a:rPr lang="ru-RU" sz="3600" dirty="0" smtClean="0"/>
              <a:t>+ </a:t>
            </a:r>
            <a:r>
              <a:rPr lang="ru-RU" sz="3600" dirty="0" smtClean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511828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Язык </a:t>
            </a:r>
            <a:r>
              <a:rPr lang="ru-RU" sz="2400" b="1" dirty="0" smtClean="0"/>
              <a:t>HTML</a:t>
            </a:r>
            <a:r>
              <a:rPr lang="ru-RU" sz="2400" dirty="0" smtClean="0"/>
              <a:t> </a:t>
            </a:r>
            <a:r>
              <a:rPr lang="ru-RU" sz="2400" b="1" dirty="0" smtClean="0"/>
              <a:t>интерпретируется</a:t>
            </a:r>
            <a:r>
              <a:rPr lang="en-US" sz="2400" dirty="0" smtClean="0"/>
              <a:t> </a:t>
            </a:r>
            <a:r>
              <a:rPr lang="ru-RU" sz="2400" dirty="0" smtClean="0"/>
              <a:t>браузерами и </a:t>
            </a:r>
            <a:r>
              <a:rPr lang="ru-RU" sz="2400" i="1" dirty="0" smtClean="0"/>
              <a:t>отображается в виде документа</a:t>
            </a:r>
            <a:r>
              <a:rPr lang="ru-RU" sz="2400" dirty="0" smtClean="0"/>
              <a:t> в удобной для человека форме.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984</Words>
  <Application>Microsoft Office PowerPoint</Application>
  <PresentationFormat>Экран (4:3)</PresentationFormat>
  <Paragraphs>196</Paragraphs>
  <Slides>54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451</cp:revision>
  <dcterms:created xsi:type="dcterms:W3CDTF">2014-11-20T09:08:59Z</dcterms:created>
  <dcterms:modified xsi:type="dcterms:W3CDTF">2017-09-20T18:29:02Z</dcterms:modified>
</cp:coreProperties>
</file>