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380" r:id="rId2"/>
    <p:sldId id="457" r:id="rId3"/>
    <p:sldId id="475" r:id="rId4"/>
    <p:sldId id="416" r:id="rId5"/>
    <p:sldId id="458" r:id="rId6"/>
    <p:sldId id="484" r:id="rId7"/>
    <p:sldId id="463" r:id="rId8"/>
    <p:sldId id="387" r:id="rId9"/>
    <p:sldId id="461" r:id="rId10"/>
    <p:sldId id="459" r:id="rId11"/>
    <p:sldId id="460" r:id="rId12"/>
    <p:sldId id="561" r:id="rId13"/>
    <p:sldId id="562" r:id="rId14"/>
    <p:sldId id="525" r:id="rId15"/>
    <p:sldId id="489" r:id="rId16"/>
    <p:sldId id="490" r:id="rId17"/>
    <p:sldId id="500" r:id="rId18"/>
    <p:sldId id="495" r:id="rId19"/>
    <p:sldId id="578" r:id="rId20"/>
    <p:sldId id="551" r:id="rId21"/>
    <p:sldId id="530" r:id="rId22"/>
    <p:sldId id="494" r:id="rId23"/>
    <p:sldId id="496" r:id="rId24"/>
    <p:sldId id="501" r:id="rId25"/>
    <p:sldId id="579" r:id="rId26"/>
    <p:sldId id="502" r:id="rId27"/>
    <p:sldId id="567" r:id="rId28"/>
    <p:sldId id="497" r:id="rId29"/>
    <p:sldId id="548" r:id="rId30"/>
    <p:sldId id="498" r:id="rId31"/>
    <p:sldId id="569" r:id="rId32"/>
    <p:sldId id="571" r:id="rId33"/>
    <p:sldId id="572" r:id="rId34"/>
    <p:sldId id="573" r:id="rId35"/>
    <p:sldId id="570" r:id="rId36"/>
    <p:sldId id="465" r:id="rId37"/>
    <p:sldId id="466" r:id="rId38"/>
    <p:sldId id="539" r:id="rId39"/>
    <p:sldId id="542" r:id="rId40"/>
    <p:sldId id="537" r:id="rId41"/>
    <p:sldId id="576" r:id="rId42"/>
    <p:sldId id="545" r:id="rId43"/>
    <p:sldId id="522" r:id="rId44"/>
    <p:sldId id="538" r:id="rId45"/>
    <p:sldId id="540" r:id="rId46"/>
    <p:sldId id="574" r:id="rId4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19.10.2017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38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files.courses.dp.ua/web/03/ex0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colorpicker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files.courses.dp.ua/web/03/ex0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318" y="908720"/>
            <a:ext cx="470032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CSS</a:t>
            </a:r>
            <a:r>
              <a:rPr lang="ru-RU" sz="7200" dirty="0" smtClean="0">
                <a:solidFill>
                  <a:schemeClr val="bg1"/>
                </a:solidFill>
              </a:rPr>
              <a:t>, часть 1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00" y="1886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solidFill>
                  <a:srgbClr val="3333CC"/>
                </a:solidFill>
              </a:rPr>
              <a:t>&lt;style&gt;&lt;/style&gt;</a:t>
            </a:r>
            <a:endParaRPr lang="ru-RU" sz="4800" b="1" dirty="0" smtClean="0">
              <a:solidFill>
                <a:srgbClr val="3333C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2485"/>
            <a:ext cx="8022402" cy="518884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00" y="2217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&lt;link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=“” /&gt;</a:t>
            </a:r>
          </a:p>
        </p:txBody>
      </p:sp>
      <p:sp>
        <p:nvSpPr>
          <p:cNvPr id="12" name="Управляющая кнопка: документ 11">
            <a:hlinkClick r:id="" action="ppaction://noaction" highlightClick="1"/>
          </p:cNvPr>
          <p:cNvSpPr/>
          <p:nvPr/>
        </p:nvSpPr>
        <p:spPr>
          <a:xfrm>
            <a:off x="1403648" y="4437112"/>
            <a:ext cx="864096" cy="864096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899592" y="5268956"/>
            <a:ext cx="1954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mystyle.css</a:t>
            </a:r>
            <a:endParaRPr lang="en-US" sz="1400" b="1" dirty="0" smtClean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0" y="400506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78462"/>
            <a:ext cx="8664263" cy="239455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83968" y="335699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ru-RU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65104"/>
            <a:ext cx="4147660" cy="129614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1691680" y="2033416"/>
            <a:ext cx="7056784" cy="26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На практике…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5419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3279" y="272842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CSS Example</a:t>
            </a:r>
            <a:endParaRPr lang="ru-RU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34661" y="4388331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4849996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files.courses.dp.ua/web/03/ex04.html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80728"/>
            <a:ext cx="4287139" cy="324891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5576" y="5517232"/>
            <a:ext cx="594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И скопируйте в ваш текстовый редактор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620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Свойства отвечающие за внешний вид элементов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CSS. Внешний вид элемента (тега) 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0006" y="310409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834818"/>
            <a:ext cx="5178685" cy="57137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CSS. Внешний вид элемента (тега) 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728"/>
            <a:ext cx="6413959" cy="535196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2" y="2492896"/>
            <a:ext cx="3343275" cy="23717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95064" y="563196"/>
            <a:ext cx="7128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Консоль разработчика, инспектор объектов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покажут как браузер применяют </a:t>
            </a:r>
            <a:r>
              <a:rPr lang="en-US" sz="3200" b="1" dirty="0" smtClean="0"/>
              <a:t>CSS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1" y="2204864"/>
            <a:ext cx="8109218" cy="377972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5064" y="347172"/>
            <a:ext cx="7128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Консоль разработчика, инспектор объектов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покажут как браузер применяют </a:t>
            </a:r>
            <a:r>
              <a:rPr lang="en-US" sz="3200" b="1" dirty="0" smtClean="0"/>
              <a:t>CSS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7360" y="131148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 одному тегу могут применятся сразу несколько правил, эти правила могут противоречить друг другу.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08851"/>
            <a:ext cx="5067859" cy="20882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95861"/>
            <a:ext cx="3590925" cy="26574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9539" y="463761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6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2122909"/>
            <a:ext cx="7496175" cy="29622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439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Теги и атрибуты оформления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1663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DIV &amp; SPAN</a:t>
            </a:r>
            <a:endParaRPr lang="ru-RU" sz="3200" b="1" dirty="0" smtClean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 отличии от других тегов</a:t>
            </a:r>
            <a:r>
              <a:rPr lang="en-US" sz="2400" dirty="0" smtClean="0"/>
              <a:t> DIV </a:t>
            </a:r>
            <a:r>
              <a:rPr lang="ru-RU" sz="2400" dirty="0" smtClean="0"/>
              <a:t>и </a:t>
            </a:r>
            <a:r>
              <a:rPr lang="en-US" sz="2400" dirty="0" smtClean="0"/>
              <a:t>SPAN </a:t>
            </a:r>
            <a:r>
              <a:rPr lang="ru-RU" sz="2400" dirty="0" smtClean="0"/>
              <a:t>являются соответственно блочным и строчным тегами для которых не установлено никаких стилей по умолчанию. </a:t>
            </a:r>
            <a:r>
              <a:rPr lang="ru-RU" sz="2400" dirty="0"/>
              <a:t>В отличии от других тегов </a:t>
            </a:r>
            <a:r>
              <a:rPr lang="en-US" sz="2400" dirty="0"/>
              <a:t>DIV </a:t>
            </a:r>
            <a:r>
              <a:rPr lang="ru-RU" sz="2400" dirty="0"/>
              <a:t>и </a:t>
            </a:r>
            <a:r>
              <a:rPr lang="en-US" sz="2400" dirty="0"/>
              <a:t>SPAN</a:t>
            </a:r>
            <a:r>
              <a:rPr lang="ru-RU" sz="2400" dirty="0"/>
              <a:t> удобно использовать в качестве «болванок» для оформления элемента стилями, с нуля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263691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Например</a:t>
            </a:r>
            <a:r>
              <a:rPr lang="ru-RU" dirty="0" smtClean="0"/>
              <a:t>: </a:t>
            </a:r>
            <a:r>
              <a:rPr lang="ru-RU" i="1" dirty="0" smtClean="0"/>
              <a:t>если мы хотим покрасить одно слово в предложении красным цветом, нам необходимо выделить это слово (т.е. взять его в теги), и применить стиль </a:t>
            </a:r>
            <a:r>
              <a:rPr lang="en-US" b="1" i="1" dirty="0" err="1" smtClean="0"/>
              <a:t>color:red</a:t>
            </a:r>
            <a:r>
              <a:rPr lang="en-US" i="1" dirty="0" smtClean="0"/>
              <a:t>;</a:t>
            </a:r>
            <a:r>
              <a:rPr lang="ru-RU" i="1" dirty="0" smtClean="0"/>
              <a:t> для него.</a:t>
            </a:r>
            <a:endParaRPr lang="ru-RU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84304"/>
            <a:ext cx="8108943" cy="2636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1561" b="18439"/>
          <a:stretch/>
        </p:blipFill>
        <p:spPr>
          <a:xfrm>
            <a:off x="2339752" y="3944344"/>
            <a:ext cx="4032448" cy="288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1944" y="4298350"/>
            <a:ext cx="803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Однако использование строчных тегов на подобии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i</a:t>
            </a:r>
            <a:r>
              <a:rPr lang="en-US" b="1" i="1" dirty="0" smtClean="0"/>
              <a:t>&gt;</a:t>
            </a:r>
            <a:r>
              <a:rPr lang="ru-RU" i="1" dirty="0" smtClean="0"/>
              <a:t>, помимо возможности выделить слово, добавит свой стиль – курсив, а нам это не нужно.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36" y="4994038"/>
            <a:ext cx="8276520" cy="30717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5445224"/>
            <a:ext cx="3031385" cy="35164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99936" y="5805264"/>
            <a:ext cx="770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Использование </a:t>
            </a:r>
            <a:r>
              <a:rPr lang="en-US" i="1" dirty="0" smtClean="0"/>
              <a:t>SPAN </a:t>
            </a:r>
            <a:r>
              <a:rPr lang="ru-RU" i="1" dirty="0" smtClean="0"/>
              <a:t>решило проблему, и слово выделено, и никаких других стилей к нему не применено.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Свойства отвечающие за </a:t>
            </a:r>
            <a:r>
              <a:rPr lang="ru-RU" sz="6000" dirty="0" smtClean="0"/>
              <a:t>размеры элемента (тега)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CSS. Размеры элемента (тега) 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49416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0" y="1124744"/>
            <a:ext cx="7288090" cy="384915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CSS. Размеры элемента (тега)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549250" cy="424847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CSS. Размеры элемента (тега) 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7132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91880" y="602128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CSS box model</a:t>
            </a:r>
            <a:endParaRPr lang="ru-RU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1620" y="4046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Свойство </a:t>
            </a:r>
            <a:r>
              <a:rPr lang="en-US" sz="3600" b="1" dirty="0" smtClean="0"/>
              <a:t>box-sizing</a:t>
            </a:r>
            <a:endParaRPr lang="ru-RU" sz="3600" b="1" dirty="0" smtClean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Свойство </a:t>
            </a:r>
            <a:r>
              <a:rPr lang="en-US" sz="2400" b="1" i="1" dirty="0" smtClean="0"/>
              <a:t>box-sizing: border-box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 и рамка. 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196752"/>
            <a:ext cx="7056784" cy="256538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635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CSS. Размеры элемента (тега) 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3779912" y="213285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1600" y="2843354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2197023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margin-top: 10px;</a:t>
            </a:r>
          </a:p>
          <a:p>
            <a:r>
              <a:rPr lang="en-US" sz="2800" b="1" dirty="0" smtClean="0"/>
              <a:t>margin-right: 10px;</a:t>
            </a:r>
          </a:p>
          <a:p>
            <a:r>
              <a:rPr lang="en-US" sz="2800" b="1" dirty="0" smtClean="0"/>
              <a:t>margin-bottom: 10px;</a:t>
            </a:r>
          </a:p>
          <a:p>
            <a:r>
              <a:rPr lang="en-US" sz="2800" b="1" dirty="0" smtClean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357263"/>
            <a:ext cx="861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Отступы можно задать для каждой стороны в отдельности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Единицы измерения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147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187" y="334397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62844"/>
              </p:ext>
            </p:extLst>
          </p:nvPr>
        </p:nvGraphicFramePr>
        <p:xfrm>
          <a:off x="578187" y="1628800"/>
          <a:ext cx="8191500" cy="25603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mm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Миллиметр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pc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Пика (1 пика равна 12 пунктам)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186" y="4581128"/>
            <a:ext cx="817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  <a:endParaRPr lang="ru-RU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-162272" y="5661248"/>
            <a:ext cx="9342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webref.ru/css/value/size</a:t>
            </a:r>
            <a:endParaRPr lang="ru-RU" sz="2800" b="1" dirty="0" smtClean="0"/>
          </a:p>
          <a:p>
            <a:pPr algn="ctr"/>
            <a:r>
              <a:rPr lang="en-US" sz="2800" b="1" dirty="0">
                <a:hlinkClick r:id="rId3"/>
              </a:rPr>
              <a:t>https://</a:t>
            </a:r>
            <a:r>
              <a:rPr lang="en-US" sz="2800" b="1" dirty="0" smtClean="0">
                <a:hlinkClick r:id="rId3"/>
              </a:rPr>
              <a:t>webref.ru/course/css-basics/size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187" y="44624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-162272" y="5661248"/>
            <a:ext cx="9342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webref.ru/css/value/size</a:t>
            </a:r>
            <a:endParaRPr lang="ru-RU" sz="2800" b="1" dirty="0" smtClean="0"/>
          </a:p>
          <a:p>
            <a:pPr algn="ctr"/>
            <a:r>
              <a:rPr lang="en-US" sz="2800" b="1" dirty="0">
                <a:hlinkClick r:id="rId3"/>
              </a:rPr>
              <a:t>https://</a:t>
            </a:r>
            <a:r>
              <a:rPr lang="en-US" sz="2800" b="1" dirty="0" smtClean="0">
                <a:hlinkClick r:id="rId3"/>
              </a:rPr>
              <a:t>webref.ru/course/css-basics/size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97378"/>
              </p:ext>
            </p:extLst>
          </p:nvPr>
        </p:nvGraphicFramePr>
        <p:xfrm>
          <a:off x="578187" y="1556792"/>
          <a:ext cx="8191500" cy="10972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vw</a:t>
                      </a:r>
                      <a:endParaRPr lang="en-US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vh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01764"/>
              </p:ext>
            </p:extLst>
          </p:nvPr>
        </p:nvGraphicFramePr>
        <p:xfrm>
          <a:off x="547850" y="2934603"/>
          <a:ext cx="8191500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959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057">
                <a:tc>
                  <a:txBody>
                    <a:bodyPr/>
                    <a:lstStyle/>
                    <a:p>
                      <a:pPr algn="r" fontAlgn="t"/>
                      <a:r>
                        <a:rPr lang="ru-RU" dirty="0" smtClean="0">
                          <a:effectLst/>
                        </a:rPr>
                        <a:t>%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При задании</a:t>
                      </a:r>
                      <a:r>
                        <a:rPr lang="ru-RU" baseline="0" dirty="0" smtClean="0">
                          <a:effectLst/>
                        </a:rPr>
                        <a:t> размера шрифта – % от размера шрифта текущего элемента по умолчанию</a:t>
                      </a:r>
                      <a:r>
                        <a:rPr lang="ru-RU" b="0" i="1" baseline="0" dirty="0" smtClean="0">
                          <a:effectLst/>
                        </a:rPr>
                        <a:t>, при задании размерностей берёт процент от доступной размерности родителя (т.е. если ширина экрана 1000 пикселей, и мы ставит для элемента ширину 35%, то его ширина будет составлять 350 пикселей).</a:t>
                      </a:r>
                      <a:endParaRPr lang="ru-RU" b="1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117451"/>
            <a:ext cx="8401050" cy="38957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6238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Теги и атрибуты оформления</a:t>
            </a:r>
            <a:endParaRPr lang="en-US" sz="3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5536" y="5301208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Куча проблем: </a:t>
            </a:r>
            <a:r>
              <a:rPr lang="ru-RU" sz="2400" i="1" dirty="0" smtClean="0"/>
              <a:t>захламляется </a:t>
            </a:r>
            <a:r>
              <a:rPr lang="en-US" sz="2400" i="1" dirty="0" smtClean="0"/>
              <a:t>HTML</a:t>
            </a:r>
            <a:r>
              <a:rPr lang="ru-RU" sz="2400" i="1" dirty="0" smtClean="0"/>
              <a:t>-разметка, многократно дублируется один и тот же код и т.д. и т.п.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606148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padding: 5px;</a:t>
            </a:r>
            <a:r>
              <a:rPr lang="en-US" sz="4800" b="1" dirty="0" smtClean="0">
                <a:solidFill>
                  <a:srgbClr val="00B050"/>
                </a:solidFill>
              </a:rPr>
              <a:t>	</a:t>
            </a:r>
            <a:r>
              <a:rPr lang="ru-RU" sz="4800" b="1" dirty="0" smtClean="0">
                <a:solidFill>
                  <a:srgbClr val="00B05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padding: 0px;</a:t>
            </a:r>
            <a:r>
              <a:rPr lang="en-US" sz="4800" b="1" dirty="0" smtClean="0">
                <a:solidFill>
                  <a:srgbClr val="00B050"/>
                </a:solidFill>
              </a:rPr>
              <a:t>	</a:t>
            </a:r>
            <a:r>
              <a:rPr lang="ru-RU" sz="4800" b="1" dirty="0" smtClean="0">
                <a:solidFill>
                  <a:srgbClr val="00B05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padding: 5;	</a:t>
            </a:r>
            <a:r>
              <a:rPr lang="en-US" sz="4800" b="1" dirty="0" smtClean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padding: 0;</a:t>
            </a:r>
            <a:r>
              <a:rPr lang="en-US" sz="4800" b="1" dirty="0" smtClean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4046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Указание единиц измерений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CSS Pixel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8517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187" y="262389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CSS </a:t>
            </a:r>
            <a:r>
              <a:rPr lang="ru-RU" sz="3600" b="1" dirty="0" smtClean="0"/>
              <a:t>пиксель</a:t>
            </a:r>
            <a:r>
              <a:rPr lang="ru-RU" sz="3600" b="1" dirty="0" smtClean="0">
                <a:solidFill>
                  <a:srgbClr val="FF0000"/>
                </a:solidFill>
              </a:rPr>
              <a:t> ≠ </a:t>
            </a:r>
            <a:r>
              <a:rPr lang="ru-RU" sz="3600" b="1" dirty="0" smtClean="0"/>
              <a:t>Физический пиксель </a:t>
            </a:r>
          </a:p>
        </p:txBody>
      </p:sp>
      <p:pic>
        <p:nvPicPr>
          <p:cNvPr id="1026" name="Picture 2" descr="http://www.getgrawlix.com/blog_content/tips-to-optimize-graphics/Using-hardware-pi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4392488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1905217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27584" y="3645024"/>
            <a:ext cx="74168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getgrawlix.com/blog_content/tips-to-optimize-graphics/Using-reference-pix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9" y="3861048"/>
            <a:ext cx="4538935" cy="2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16215" y="4293096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187" y="262389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CSS </a:t>
            </a:r>
            <a:r>
              <a:rPr lang="ru-RU" sz="3600" b="1" dirty="0" smtClean="0"/>
              <a:t>пиксель</a:t>
            </a:r>
            <a:r>
              <a:rPr lang="ru-RU" sz="3600" b="1" dirty="0" smtClean="0">
                <a:solidFill>
                  <a:srgbClr val="FF0000"/>
                </a:solidFill>
              </a:rPr>
              <a:t> ≠ </a:t>
            </a:r>
            <a:r>
              <a:rPr lang="ru-RU" sz="3600" b="1" dirty="0" smtClean="0"/>
              <a:t>Физический пиксель </a:t>
            </a:r>
          </a:p>
        </p:txBody>
      </p:sp>
      <p:pic>
        <p:nvPicPr>
          <p:cNvPr id="2050" name="Picture 2" descr="http://www.inserthtml.com/wp-content/uploads/2012/09/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18596"/>
            <a:ext cx="74888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434498"/>
            <a:ext cx="7522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/>
              <a:t>CSS </a:t>
            </a:r>
            <a:r>
              <a:rPr lang="ru-RU" sz="2000" i="1" dirty="0" smtClean="0"/>
              <a:t>пиксель – размер точки условно соответствующий </a:t>
            </a:r>
            <a:r>
              <a:rPr lang="en-US" sz="2000" i="1" dirty="0" smtClean="0"/>
              <a:t>~ 96 </a:t>
            </a:r>
            <a:r>
              <a:rPr lang="ru-RU" sz="2000" i="1" dirty="0" smtClean="0"/>
              <a:t>точкам на дюйм. Сколько физических пикселей используется для от рисовки одного </a:t>
            </a:r>
            <a:r>
              <a:rPr lang="en-US" sz="2000" i="1" dirty="0" smtClean="0"/>
              <a:t>CSS </a:t>
            </a:r>
            <a:r>
              <a:rPr lang="ru-RU" sz="2000" i="1" dirty="0" smtClean="0"/>
              <a:t>пикселя зависит от конкретного экрана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8387" y="5829063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3"/>
              </a:rPr>
              <a:t>https://</a:t>
            </a:r>
            <a:r>
              <a:rPr lang="ru-RU" sz="2000" b="1" dirty="0" smtClean="0">
                <a:hlinkClick r:id="rId3"/>
              </a:rPr>
              <a:t>www.w3schools.com/cssref/css_units.asp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87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187" y="262389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CSS </a:t>
            </a:r>
            <a:r>
              <a:rPr lang="ru-RU" sz="3600" b="1" dirty="0" smtClean="0"/>
              <a:t>пиксель</a:t>
            </a:r>
            <a:r>
              <a:rPr lang="ru-RU" sz="3600" b="1" dirty="0" smtClean="0">
                <a:solidFill>
                  <a:srgbClr val="FF0000"/>
                </a:solidFill>
              </a:rPr>
              <a:t> ≠ </a:t>
            </a:r>
            <a:r>
              <a:rPr lang="ru-RU" sz="3600" b="1" dirty="0" smtClean="0"/>
              <a:t>Физический пиксель </a:t>
            </a:r>
          </a:p>
        </p:txBody>
      </p:sp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15" y="1086154"/>
            <a:ext cx="6003205" cy="34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4437112"/>
            <a:ext cx="7522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/>
              <a:t>CSS </a:t>
            </a:r>
            <a:r>
              <a:rPr lang="ru-RU" sz="2000" i="1" dirty="0" smtClean="0"/>
              <a:t>пиксель – размер точки условно соответствующий </a:t>
            </a:r>
            <a:r>
              <a:rPr lang="en-US" sz="2000" i="1" dirty="0" smtClean="0"/>
              <a:t>~ 96 </a:t>
            </a:r>
            <a:r>
              <a:rPr lang="ru-RU" sz="2000" i="1" dirty="0" smtClean="0"/>
              <a:t>точкам на дюйм. Сколько физических пикселей используется для от рисовки одного </a:t>
            </a:r>
            <a:r>
              <a:rPr lang="en-US" sz="2000" i="1" dirty="0" smtClean="0"/>
              <a:t>CSS </a:t>
            </a:r>
            <a:r>
              <a:rPr lang="ru-RU" sz="2000" i="1" dirty="0" smtClean="0"/>
              <a:t>пикселя зависит от конкретного экрана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5837202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3"/>
              </a:rPr>
              <a:t>https://</a:t>
            </a:r>
            <a:r>
              <a:rPr lang="ru-RU" sz="2000" b="1" dirty="0" smtClean="0">
                <a:hlinkClick r:id="rId3"/>
              </a:rPr>
              <a:t>www.w3schools.com/cssref/css_units.asp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852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цвета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466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356" y="908720"/>
            <a:ext cx="881441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59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CSS. Цвет</a:t>
            </a:r>
            <a:endParaRPr lang="en-US" sz="4000" b="1" dirty="0" smtClean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755" y="5733256"/>
            <a:ext cx="6882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http://www.color</a:t>
            </a:r>
            <a:r>
              <a:rPr lang="en-US" sz="4400" b="1" u="sng" dirty="0" smtClean="0">
                <a:hlinkClick r:id="rId2"/>
              </a:rPr>
              <a:t>picker.</a:t>
            </a:r>
            <a:r>
              <a:rPr lang="en-US" sz="4400" b="1" u="sng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com</a:t>
            </a:r>
            <a:endParaRPr lang="uk-UA" sz="4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574" y="1196752"/>
            <a:ext cx="5932885" cy="41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CSS. Цвет</a:t>
            </a:r>
            <a:endParaRPr lang="en-US" sz="4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Итого</a:t>
            </a:r>
            <a:endParaRPr lang="uk-UA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711" y="97468"/>
            <a:ext cx="617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Как при помощи CSS навести красоту?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764704"/>
            <a:ext cx="6912768" cy="20621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 smtClean="0"/>
              <a:t>CSS</a:t>
            </a:r>
            <a:r>
              <a:rPr lang="en-US" sz="3200" i="1" dirty="0" smtClean="0"/>
              <a:t> </a:t>
            </a:r>
            <a:r>
              <a:rPr lang="ru-RU" sz="3200" i="1" dirty="0" smtClean="0"/>
              <a:t>предоставляет множество инструментов («кирпичиков») из которых возможно построить практически всё.</a:t>
            </a:r>
            <a:endParaRPr lang="ru-RU" sz="3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023081"/>
            <a:ext cx="6912768" cy="25545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Мастерство верстальщика состоит в том, чтобы разложить задачу на множество деталей каждую из которых можно описать правилом.</a:t>
            </a:r>
            <a:endParaRPr lang="ru-RU" sz="3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5858108"/>
            <a:ext cx="69127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i="1" dirty="0" smtClean="0"/>
              <a:t>Поэтому: практика и еще раз практика!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CSS</a:t>
            </a:r>
            <a:r>
              <a:rPr lang="ru-RU" sz="2400" dirty="0" smtClean="0"/>
              <a:t> (</a:t>
            </a:r>
            <a:r>
              <a:rPr lang="ru-RU" sz="2400" dirty="0" smtClean="0">
                <a:hlinkClick r:id="rId2" tooltip="Английский язык"/>
              </a:rPr>
              <a:t>англ.</a:t>
            </a:r>
            <a:r>
              <a:rPr lang="ru-RU" sz="2400" dirty="0" smtClean="0"/>
              <a:t> </a:t>
            </a:r>
            <a:r>
              <a:rPr lang="ru-RU" sz="2400" i="1" dirty="0" err="1" smtClean="0"/>
              <a:t>Cascading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Style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Sheets</a:t>
            </a:r>
            <a:r>
              <a:rPr lang="ru-RU" sz="2400" dirty="0" smtClean="0"/>
              <a:t> — </a:t>
            </a:r>
            <a:r>
              <a:rPr lang="ru-RU" sz="2400" i="1" dirty="0" smtClean="0"/>
              <a:t>каскадные таблицы* стилей</a:t>
            </a:r>
            <a:r>
              <a:rPr lang="ru-RU" sz="2400" dirty="0" smtClean="0"/>
              <a:t>) — язык </a:t>
            </a:r>
            <a:r>
              <a:rPr lang="ru-RU" sz="2400" b="1" dirty="0" smtClean="0"/>
              <a:t>описания внешнего вида документа</a:t>
            </a:r>
            <a:r>
              <a:rPr lang="ru-RU" sz="2400" dirty="0" smtClean="0"/>
              <a:t>, написанного с использованием </a:t>
            </a:r>
            <a:r>
              <a:rPr lang="en-US" sz="2400" dirty="0" smtClean="0"/>
              <a:t>HTML</a:t>
            </a:r>
            <a:r>
              <a:rPr lang="ru-RU" sz="24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3628" y="409274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Зачем?</a:t>
            </a:r>
            <a:endParaRPr lang="en-US" sz="4000" b="1" dirty="0" smtClean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76540" y="1628800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 smtClean="0"/>
              <a:t>* </a:t>
            </a:r>
            <a:r>
              <a:rPr lang="ru-RU" i="1" dirty="0" smtClean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944650"/>
            <a:ext cx="82809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i="1" dirty="0" smtClean="0"/>
              <a:t>Разделение данных (тегов и текста) и их оформления;</a:t>
            </a:r>
          </a:p>
          <a:p>
            <a:endParaRPr lang="ru-RU" sz="2600" i="1" dirty="0" smtClean="0"/>
          </a:p>
          <a:p>
            <a:r>
              <a:rPr lang="ru-RU" sz="2600" i="1" dirty="0" smtClean="0"/>
              <a:t>Повторное использование кода.</a:t>
            </a:r>
            <a:endParaRPr lang="ru-RU" sz="2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9612" y="2639814"/>
            <a:ext cx="72008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CSS</a:t>
            </a:r>
            <a:r>
              <a:rPr lang="ru-RU" sz="3200" b="1" dirty="0" smtClean="0">
                <a:solidFill>
                  <a:srgbClr val="FF0000"/>
                </a:solidFill>
              </a:rPr>
              <a:t> нужен чтобы задать оформление конкретным тегам.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Домашнее задание</a:t>
            </a:r>
            <a:endParaRPr lang="uk-UA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042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11659" y="2132856"/>
            <a:ext cx="6120680" cy="523220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position: relative;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21527" y="476672"/>
            <a:ext cx="6300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Изучить свойство отвечающее за позиционирование элемента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11659" y="2978949"/>
            <a:ext cx="6120680" cy="523220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position: fixed;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11659" y="3825042"/>
            <a:ext cx="6120680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position: absolute;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4941168"/>
            <a:ext cx="720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А также о свойствах: </a:t>
            </a:r>
            <a:r>
              <a:rPr lang="en-US" sz="2400" b="1" dirty="0" smtClean="0"/>
              <a:t>top, right, bottom, left</a:t>
            </a:r>
            <a:r>
              <a:rPr lang="ru-RU" sz="2400" b="1" i="1" dirty="0"/>
              <a:t> </a:t>
            </a:r>
            <a:r>
              <a:rPr lang="ru-RU" sz="2400" i="1" dirty="0" smtClean="0"/>
              <a:t>без которых свойства позиционирования бесполезны.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5458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27584" y="188640"/>
            <a:ext cx="782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«Изучаем </a:t>
            </a:r>
            <a:r>
              <a:rPr lang="en-US" sz="2400" b="1" dirty="0" smtClean="0"/>
              <a:t>HTML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CSS</a:t>
            </a:r>
            <a:r>
              <a:rPr lang="ru-RU" sz="2400" b="1" dirty="0" smtClean="0"/>
              <a:t>». Эрик </a:t>
            </a:r>
            <a:r>
              <a:rPr lang="ru-RU" sz="2400" b="1" dirty="0" err="1" smtClean="0"/>
              <a:t>Фримен</a:t>
            </a:r>
            <a:r>
              <a:rPr lang="ru-RU" sz="2400" b="1" dirty="0" smtClean="0"/>
              <a:t>, Элизабет </a:t>
            </a:r>
            <a:r>
              <a:rPr lang="ru-RU" sz="2400" b="1" dirty="0" err="1" smtClean="0"/>
              <a:t>Фримен</a:t>
            </a:r>
            <a:r>
              <a:rPr lang="ru-RU" sz="2400" b="1" dirty="0" smtClean="0"/>
              <a:t>.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ttp://static1.ozone.ru/multimedia/books_covers/10071085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836712"/>
            <a:ext cx="4816996" cy="55826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6093296"/>
            <a:ext cx="771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hlinkClick r:id="rId2"/>
              </a:rPr>
              <a:t>http://www.w3schools.com/css/default.asp</a:t>
            </a:r>
            <a:endParaRPr lang="ru-RU" sz="3200" b="1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36712"/>
            <a:ext cx="7376019" cy="504056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987824" y="241484"/>
            <a:ext cx="3521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W3School CSS 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31800" y="6021288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</a:t>
            </a:r>
            <a:r>
              <a:rPr lang="en-US" sz="3600" b="1" dirty="0" smtClean="0">
                <a:hlinkClick r:id="rId2"/>
              </a:rPr>
              <a:t>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44624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Справочник по </a:t>
            </a:r>
            <a:r>
              <a:rPr lang="en-US" sz="3600" b="1" dirty="0" smtClean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4" y="836712"/>
            <a:ext cx="6907104" cy="507069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0110" y="130670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Домашнее задание №1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704870"/>
            <a:ext cx="83529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 smtClean="0"/>
              <a:t>Есть тег </a:t>
            </a:r>
            <a:r>
              <a:rPr lang="en-US" sz="2300" b="1" i="1" dirty="0" smtClean="0"/>
              <a:t>&lt;button&gt; </a:t>
            </a:r>
            <a:r>
              <a:rPr lang="ru-RU" sz="2300" i="1" dirty="0" smtClean="0"/>
              <a:t>который позволяет отобразить на странице кнопку, но кнопку вот в не самом лучшем виде. Однако </a:t>
            </a:r>
            <a:r>
              <a:rPr lang="en-US" sz="2300" i="1" dirty="0" smtClean="0"/>
              <a:t>CSS </a:t>
            </a:r>
            <a:r>
              <a:rPr lang="ru-RU" sz="2300" i="1" dirty="0" smtClean="0"/>
              <a:t>позволяет её изменить до неузнаваемости, при помощи стилей. </a:t>
            </a:r>
            <a:endParaRPr lang="ru-RU" sz="23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249326"/>
            <a:ext cx="2952328" cy="1160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769" y="2564904"/>
            <a:ext cx="2619375" cy="17716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 r="9843"/>
          <a:stretch>
            <a:fillRect/>
          </a:stretch>
        </p:blipFill>
        <p:spPr bwMode="auto">
          <a:xfrm>
            <a:off x="2051720" y="1568917"/>
            <a:ext cx="1288549" cy="52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021147" y="85493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/>
              <a:t>C</a:t>
            </a:r>
            <a:r>
              <a:rPr lang="ru-RU" sz="2400" b="1" i="1" dirty="0" smtClean="0"/>
              <a:t>верстать вот такую кнопку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3779912" y="1568917"/>
            <a:ext cx="1165671" cy="52107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0110" y="11663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Домашнее задание №2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46254" y="727383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На основе</a:t>
            </a:r>
            <a:r>
              <a:rPr lang="en-US" i="1" dirty="0" smtClean="0"/>
              <a:t> </a:t>
            </a:r>
            <a:r>
              <a:rPr lang="ru-RU" i="1" dirty="0" smtClean="0"/>
              <a:t>предложенной заготовки</a:t>
            </a:r>
            <a:r>
              <a:rPr lang="en-US" i="1" dirty="0"/>
              <a:t>: 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files.courses.dp.ua/web/03/ex05.html</a:t>
            </a:r>
            <a:endParaRPr lang="en-US" i="1" dirty="0" smtClean="0"/>
          </a:p>
          <a:p>
            <a:pPr algn="ctr"/>
            <a:r>
              <a:rPr lang="ru-RU" i="1" dirty="0" smtClean="0"/>
              <a:t> сверстать вот такой макет:</a:t>
            </a:r>
            <a:r>
              <a:rPr lang="en-US" i="1" dirty="0" smtClean="0"/>
              <a:t> </a:t>
            </a:r>
            <a:endParaRPr lang="ru-RU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0007" t="15739" r="12951" b="6388"/>
          <a:stretch/>
        </p:blipFill>
        <p:spPr>
          <a:xfrm>
            <a:off x="1979713" y="1676690"/>
            <a:ext cx="5873730" cy="499267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9065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26238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strike="sngStrike" dirty="0" smtClean="0"/>
              <a:t>Теги и атрибуты оформления</a:t>
            </a:r>
            <a:r>
              <a:rPr lang="en-US" sz="3600" b="1" dirty="0" smtClean="0"/>
              <a:t>  CSS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0477"/>
            <a:ext cx="8022402" cy="518884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051720" y="1979696"/>
            <a:ext cx="331236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CSS отвечает за такие аспекты  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18687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i="1" dirty="0" smtClean="0"/>
              <a:t>Внешний вид элемента (цвет, шрифт, прозрачность и т.д. );</a:t>
            </a:r>
            <a:br>
              <a:rPr lang="ru-RU" sz="3600" i="1" dirty="0" smtClean="0"/>
            </a:br>
            <a:endParaRPr lang="ru-RU" sz="3600" i="1" dirty="0" smtClean="0"/>
          </a:p>
          <a:p>
            <a:pPr marL="342900" indent="-342900">
              <a:buAutoNum type="arabicPeriod"/>
            </a:pPr>
            <a:r>
              <a:rPr lang="ru-RU" sz="3600" i="1" dirty="0" smtClean="0"/>
              <a:t>Размеры элемента (высота, ширина, границы, отступы и т.д.);</a:t>
            </a:r>
            <a:br>
              <a:rPr lang="ru-RU" sz="3600" i="1" dirty="0" smtClean="0"/>
            </a:br>
            <a:endParaRPr lang="ru-RU" sz="3600" i="1" dirty="0" smtClean="0"/>
          </a:p>
          <a:p>
            <a:pPr marL="342900" indent="-342900">
              <a:buAutoNum type="arabicPeriod"/>
            </a:pPr>
            <a:r>
              <a:rPr lang="ru-RU" sz="3600" i="1" dirty="0" smtClean="0"/>
              <a:t>Положение элемента на странице;</a:t>
            </a:r>
            <a:endParaRPr lang="ru-RU" sz="3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5268" y="5733256"/>
            <a:ext cx="445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* под элементом, подразумевается тег.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8864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Синтаксис </a:t>
            </a:r>
            <a:r>
              <a:rPr lang="en-US" sz="4000" b="1" dirty="0" smtClean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3212976"/>
            <a:ext cx="76960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div</a:t>
            </a:r>
            <a:r>
              <a:rPr lang="en-US" sz="4400" b="1" dirty="0" smtClean="0"/>
              <a:t> { </a:t>
            </a:r>
            <a:r>
              <a:rPr lang="en-US" sz="4400" b="1" dirty="0" smtClean="0">
                <a:solidFill>
                  <a:srgbClr val="00B050"/>
                </a:solidFill>
              </a:rPr>
              <a:t>color</a:t>
            </a:r>
            <a:r>
              <a:rPr lang="en-US" sz="4400" b="1" dirty="0" smtClean="0"/>
              <a:t>: </a:t>
            </a:r>
            <a:r>
              <a:rPr lang="en-US" sz="4400" b="1" dirty="0" smtClean="0">
                <a:solidFill>
                  <a:schemeClr val="accent6"/>
                </a:solidFill>
              </a:rPr>
              <a:t>red</a:t>
            </a:r>
            <a:r>
              <a:rPr lang="en-US" sz="4400" b="1" dirty="0" smtClean="0"/>
              <a:t>; </a:t>
            </a:r>
            <a:r>
              <a:rPr lang="en-US" sz="4400" b="1" dirty="0" smtClean="0">
                <a:solidFill>
                  <a:srgbClr val="00B050"/>
                </a:solidFill>
              </a:rPr>
              <a:t>font-size</a:t>
            </a:r>
            <a:r>
              <a:rPr lang="en-US" sz="4400" b="1" dirty="0" smtClean="0"/>
              <a:t>: </a:t>
            </a:r>
            <a:r>
              <a:rPr lang="en-US" sz="4400" b="1" dirty="0" smtClean="0">
                <a:solidFill>
                  <a:schemeClr val="accent6"/>
                </a:solidFill>
              </a:rPr>
              <a:t>16pt</a:t>
            </a:r>
            <a:r>
              <a:rPr lang="en-US" sz="4400" b="1" dirty="0" smtClean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611560" y="177281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CSS </a:t>
            </a:r>
            <a:r>
              <a:rPr lang="ru-RU" sz="2000" b="1" dirty="0" smtClean="0">
                <a:solidFill>
                  <a:schemeClr val="tx1"/>
                </a:solidFill>
              </a:rPr>
              <a:t>селектор</a:t>
            </a:r>
            <a:r>
              <a:rPr lang="ru-RU" sz="2000" dirty="0" smtClean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css</a:t>
            </a:r>
            <a:r>
              <a:rPr lang="en-US" sz="2000" b="1" dirty="0" smtClean="0">
                <a:solidFill>
                  <a:schemeClr val="tx1"/>
                </a:solidFill>
              </a:rPr>
              <a:t> selector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1403648" y="407707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414908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Имя свойства, которое устанавливается (</a:t>
            </a:r>
            <a:r>
              <a:rPr lang="en-US" sz="2000" b="1" dirty="0" smtClean="0"/>
              <a:t>property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4572000" y="177281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 smtClean="0">
                <a:solidFill>
                  <a:schemeClr val="tx1"/>
                </a:solidFill>
              </a:rPr>
              <a:t>value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60648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Как использовать стили?</a:t>
            </a:r>
            <a:endParaRPr lang="en-US" sz="48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3488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style=“”</a:t>
            </a:r>
            <a:endParaRPr lang="en-US" sz="4800" b="1" dirty="0" smtClean="0">
              <a:solidFill>
                <a:srgbClr val="3333CC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3333CC"/>
                </a:solidFill>
              </a:rPr>
              <a:t>&lt;style&gt;&lt;/style&gt;</a:t>
            </a:r>
            <a:endParaRPr lang="ru-RU" sz="4800" b="1" dirty="0" smtClean="0">
              <a:solidFill>
                <a:srgbClr val="3333CC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&lt;link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=“”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0" y="1886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style=“”</a:t>
            </a:r>
            <a:endParaRPr lang="uk-UA" sz="4800" b="1" dirty="0" smtClean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524875" cy="55054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853984" y="4932024"/>
            <a:ext cx="2880320" cy="23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934</Words>
  <Application>Microsoft Office PowerPoint</Application>
  <PresentationFormat>Экран (4:3)</PresentationFormat>
  <Paragraphs>172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616</cp:revision>
  <dcterms:created xsi:type="dcterms:W3CDTF">2014-11-20T09:08:59Z</dcterms:created>
  <dcterms:modified xsi:type="dcterms:W3CDTF">2017-10-19T20:55:28Z</dcterms:modified>
</cp:coreProperties>
</file>