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380" r:id="rId2"/>
    <p:sldId id="665" r:id="rId3"/>
    <p:sldId id="666" r:id="rId4"/>
    <p:sldId id="667" r:id="rId5"/>
    <p:sldId id="622" r:id="rId6"/>
    <p:sldId id="615" r:id="rId7"/>
    <p:sldId id="593" r:id="rId8"/>
    <p:sldId id="616" r:id="rId9"/>
    <p:sldId id="649" r:id="rId10"/>
    <p:sldId id="619" r:id="rId11"/>
    <p:sldId id="620" r:id="rId12"/>
    <p:sldId id="526" r:id="rId13"/>
    <p:sldId id="650" r:id="rId14"/>
    <p:sldId id="547" r:id="rId15"/>
    <p:sldId id="646" r:id="rId16"/>
    <p:sldId id="652" r:id="rId17"/>
    <p:sldId id="540" r:id="rId18"/>
    <p:sldId id="651" r:id="rId19"/>
    <p:sldId id="664" r:id="rId20"/>
    <p:sldId id="544" r:id="rId21"/>
    <p:sldId id="546" r:id="rId22"/>
    <p:sldId id="545" r:id="rId23"/>
    <p:sldId id="576" r:id="rId24"/>
    <p:sldId id="578" r:id="rId25"/>
    <p:sldId id="579" r:id="rId26"/>
    <p:sldId id="663" r:id="rId27"/>
    <p:sldId id="658" r:id="rId28"/>
    <p:sldId id="659" r:id="rId29"/>
    <p:sldId id="660" r:id="rId30"/>
    <p:sldId id="661" r:id="rId31"/>
    <p:sldId id="662" r:id="rId32"/>
    <p:sldId id="653" r:id="rId33"/>
    <p:sldId id="654" r:id="rId34"/>
    <p:sldId id="657" r:id="rId35"/>
    <p:sldId id="610" r:id="rId36"/>
    <p:sldId id="611" r:id="rId3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0000" autoAdjust="0"/>
  </p:normalViewPr>
  <p:slideViewPr>
    <p:cSldViewPr>
      <p:cViewPr varScale="1">
        <p:scale>
          <a:sx n="104" d="100"/>
          <a:sy n="104" d="100"/>
        </p:scale>
        <p:origin x="20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26.09.2017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638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26.09.2017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26.09.2017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26.09.2017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26.09.2017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26.09.2017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26.09.2017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:first-chil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web/04/ex02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htmlbook.ru/samcss/kaskadirovani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web/04/ex08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s.courses.dp.ua/web/04/homework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iles.courses.dp.ua/web/04/ex0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318" y="908720"/>
            <a:ext cx="4700326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CSS</a:t>
            </a:r>
            <a:r>
              <a:rPr lang="ru-RU" sz="7200" dirty="0" smtClean="0">
                <a:solidFill>
                  <a:schemeClr val="bg1"/>
                </a:solidFill>
              </a:rPr>
              <a:t>, часть </a:t>
            </a:r>
            <a:r>
              <a:rPr lang="en-US" sz="7200" smtClean="0">
                <a:solidFill>
                  <a:schemeClr val="bg1"/>
                </a:solidFill>
              </a:rPr>
              <a:t>2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1620" y="188640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Селектор по атрибуту </a:t>
            </a:r>
            <a:r>
              <a:rPr lang="en-US" sz="3200" b="1" dirty="0" smtClean="0"/>
              <a:t>id (</a:t>
            </a:r>
            <a:r>
              <a:rPr lang="ru-RU" sz="3200" b="1" dirty="0" smtClean="0"/>
              <a:t>знак </a:t>
            </a:r>
            <a:r>
              <a:rPr lang="en-US" sz="3200" b="1" dirty="0" smtClean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3909334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&lt;div </a:t>
            </a:r>
            <a:r>
              <a:rPr lang="en-US" sz="2800" b="1" dirty="0" smtClean="0">
                <a:solidFill>
                  <a:srgbClr val="00B050"/>
                </a:solidFill>
              </a:rPr>
              <a:t>id</a:t>
            </a:r>
            <a:r>
              <a:rPr lang="en-US" sz="2800" b="1" dirty="0" smtClean="0"/>
              <a:t>=“</a:t>
            </a:r>
            <a:r>
              <a:rPr lang="en-US" sz="2800" b="1" dirty="0" smtClean="0">
                <a:solidFill>
                  <a:schemeClr val="accent6"/>
                </a:solidFill>
              </a:rPr>
              <a:t>tiger</a:t>
            </a:r>
            <a:r>
              <a:rPr lang="en-US" sz="2800" b="1" dirty="0" smtClean="0"/>
              <a:t>”</a:t>
            </a:r>
            <a:r>
              <a:rPr lang="en-US" sz="2800" b="1" dirty="0" smtClean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5229200"/>
            <a:ext cx="8334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 smtClean="0"/>
              <a:t>#</a:t>
            </a:r>
            <a:r>
              <a:rPr lang="ru-RU" sz="2800" b="1" i="1" dirty="0" smtClean="0"/>
              <a:t>идентификатор </a:t>
            </a:r>
            <a:r>
              <a:rPr lang="en-US" sz="2800" i="1" dirty="0" smtClean="0"/>
              <a:t>– </a:t>
            </a:r>
            <a:r>
              <a:rPr lang="en-US" sz="2800" i="1" dirty="0" err="1" smtClean="0"/>
              <a:t>css</a:t>
            </a:r>
            <a:r>
              <a:rPr lang="en-US" sz="2800" i="1" dirty="0" smtClean="0"/>
              <a:t>-</a:t>
            </a:r>
            <a:r>
              <a:rPr lang="ru-RU" sz="2800" i="1" dirty="0" smtClean="0"/>
              <a:t>селектор, который позволяет выбрать теги у которых есть атрибут </a:t>
            </a:r>
            <a:r>
              <a:rPr lang="en-US" sz="2800" i="1" dirty="0" smtClean="0"/>
              <a:t>id </a:t>
            </a:r>
            <a:r>
              <a:rPr lang="ru-RU" sz="2800" i="1" dirty="0" smtClean="0"/>
              <a:t>равный заданному</a:t>
            </a:r>
            <a:endParaRPr lang="ru-RU" sz="28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65577"/>
            <a:ext cx="4276725" cy="154305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962" y="2576686"/>
            <a:ext cx="4438650" cy="207645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11345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01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116632"/>
            <a:ext cx="74168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Один тег может удовлетворять требованиям нескольких селекторов одновременно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085184"/>
            <a:ext cx="7776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300" i="1" dirty="0" smtClean="0"/>
              <a:t>Селектор определяет правила по которым браузер определяет теги к которым будет применены стили. Любой тег можно подходить под несколько правил одновременно. </a:t>
            </a:r>
            <a:endParaRPr lang="ru-RU" sz="23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07540"/>
            <a:ext cx="4352925" cy="242887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826618"/>
            <a:ext cx="4495800" cy="211455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11345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88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Сложные селекторы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116632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Комбинированный 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399" y="4293096"/>
            <a:ext cx="7658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Комбинированный селектор позволяет задать правило для тегов которые должны соответствовать нескольким простым правилам, например: иметь два определенных класса, или тег должен быть определенного типа и иметь определённый класс.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9" y="702559"/>
            <a:ext cx="4314825" cy="24003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033" y="1984538"/>
            <a:ext cx="4448175" cy="21240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44042" y="59055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99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40043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Селектор с отрицанием</a:t>
            </a:r>
            <a:r>
              <a:rPr lang="en-US" sz="3200" b="1" dirty="0" smtClean="0"/>
              <a:t> ‘:not()’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4658360"/>
            <a:ext cx="81369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 smtClean="0"/>
              <a:t>Селектор с отрицанием позволит выбрать все теги с классом </a:t>
            </a:r>
            <a:r>
              <a:rPr lang="en-US" sz="2400" b="1" i="1" dirty="0"/>
              <a:t>.</a:t>
            </a:r>
            <a:r>
              <a:rPr lang="en-US" sz="2400" b="1" i="1" dirty="0" smtClean="0"/>
              <a:t>cat</a:t>
            </a:r>
            <a:r>
              <a:rPr lang="ru-RU" sz="2400" b="1" i="1" dirty="0" smtClean="0"/>
              <a:t> </a:t>
            </a:r>
            <a:r>
              <a:rPr lang="ru-RU" sz="2400" i="1" dirty="0" smtClean="0"/>
              <a:t>за исключением тех, которые еще имеют и класс </a:t>
            </a:r>
            <a:r>
              <a:rPr lang="ru-RU" sz="2400" b="1" i="1" dirty="0" smtClean="0"/>
              <a:t>.</a:t>
            </a:r>
            <a:r>
              <a:rPr lang="en-US" sz="2400" b="1" i="1" dirty="0" smtClean="0"/>
              <a:t>dog</a:t>
            </a:r>
            <a:r>
              <a:rPr lang="en-US" sz="2400" i="1" dirty="0" smtClean="0"/>
              <a:t>. </a:t>
            </a:r>
            <a:r>
              <a:rPr lang="ru-RU" sz="2400" i="1" dirty="0" smtClean="0"/>
              <a:t>Селектор отрицания может использоваться и в более сложных выражениях. </a:t>
            </a:r>
            <a:r>
              <a:rPr lang="en-US" sz="2400" b="1" i="1" dirty="0" smtClean="0">
                <a:solidFill>
                  <a:schemeClr val="accent2"/>
                </a:solidFill>
              </a:rPr>
              <a:t>:not </a:t>
            </a:r>
            <a:r>
              <a:rPr lang="ru-RU" sz="2400" b="1" i="1" dirty="0" smtClean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i="1" dirty="0" smtClean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19" y="990582"/>
            <a:ext cx="4252177" cy="164633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060848"/>
            <a:ext cx="5041215" cy="244827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06896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1560" y="4739660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 smtClean="0"/>
              <a:t>Это соседний селектор. Он поможет нам выбрать все</a:t>
            </a:r>
            <a:r>
              <a:rPr lang="en-US" sz="2400" i="1" dirty="0" smtClean="0"/>
              <a:t> </a:t>
            </a:r>
            <a:r>
              <a:rPr lang="ru-RU" sz="2400" i="1" dirty="0" smtClean="0"/>
              <a:t>теги с классом </a:t>
            </a:r>
            <a:r>
              <a:rPr lang="en-US" sz="2400" b="1" i="1" dirty="0" smtClean="0"/>
              <a:t>.dog</a:t>
            </a:r>
            <a:r>
              <a:rPr lang="ru-RU" sz="2400" i="1" dirty="0" smtClean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i="1" dirty="0" smtClean="0"/>
              <a:t>id</a:t>
            </a:r>
            <a:r>
              <a:rPr lang="en-US" sz="2400" i="1" dirty="0" smtClean="0"/>
              <a:t> </a:t>
            </a:r>
            <a:r>
              <a:rPr lang="ru-RU" sz="2400" i="1" dirty="0" smtClean="0"/>
              <a:t>равным </a:t>
            </a:r>
            <a:r>
              <a:rPr lang="en-US" sz="2400" b="1" i="1" dirty="0" smtClean="0"/>
              <a:t>tiger</a:t>
            </a:r>
            <a:r>
              <a:rPr lang="en-US" sz="2400" i="1" dirty="0" smtClean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1620" y="188640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Селектор соседей (знак </a:t>
            </a:r>
            <a:r>
              <a:rPr lang="en-US" sz="3200" b="1" dirty="0" smtClean="0"/>
              <a:t>‘~’</a:t>
            </a:r>
            <a:r>
              <a:rPr lang="ru-RU" sz="3200" b="1" dirty="0" smtClean="0"/>
              <a:t>)</a:t>
            </a:r>
            <a:endParaRPr lang="en-US" sz="3200" b="1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82" y="980728"/>
            <a:ext cx="4133850" cy="15240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294636"/>
            <a:ext cx="4888764" cy="235265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140968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10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27585" y="4653136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 smtClean="0"/>
              <a:t>Это соседний селектор. Он поможет нам выбрать первый тег с классом </a:t>
            </a:r>
            <a:r>
              <a:rPr lang="en-US" sz="2400" b="1" i="1" dirty="0" smtClean="0"/>
              <a:t>.dog</a:t>
            </a:r>
            <a:r>
              <a:rPr lang="ru-RU" sz="2400" i="1" dirty="0" smtClean="0"/>
              <a:t>, который находятся на одном уровне (прямые потомки одного родителя) и следуют </a:t>
            </a:r>
            <a:r>
              <a:rPr lang="ru-RU" sz="2400" b="1" i="1" dirty="0" smtClean="0"/>
              <a:t>сразу же </a:t>
            </a:r>
            <a:r>
              <a:rPr lang="ru-RU" sz="2400" i="1" dirty="0" smtClean="0"/>
              <a:t>за тегом с </a:t>
            </a:r>
            <a:r>
              <a:rPr lang="en-US" sz="2400" b="1" i="1" dirty="0" smtClean="0"/>
              <a:t>id</a:t>
            </a:r>
            <a:r>
              <a:rPr lang="en-US" sz="2400" i="1" dirty="0" smtClean="0"/>
              <a:t> </a:t>
            </a:r>
            <a:r>
              <a:rPr lang="ru-RU" sz="2400" i="1" dirty="0" smtClean="0"/>
              <a:t>равным </a:t>
            </a:r>
            <a:r>
              <a:rPr lang="en-US" sz="2400" b="1" i="1" dirty="0" smtClean="0"/>
              <a:t>tiger</a:t>
            </a:r>
            <a:r>
              <a:rPr lang="en-US" sz="2400" i="1" dirty="0" smtClean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1620" y="188640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Селектор</a:t>
            </a:r>
            <a:r>
              <a:rPr lang="en-US" sz="3200" b="1" dirty="0" smtClean="0"/>
              <a:t> </a:t>
            </a:r>
            <a:r>
              <a:rPr lang="ru-RU" sz="3200" b="1" dirty="0" smtClean="0"/>
              <a:t>первого соседа (знак </a:t>
            </a:r>
            <a:r>
              <a:rPr lang="en-US" sz="3200" b="1" dirty="0" smtClean="0"/>
              <a:t>‘</a:t>
            </a:r>
            <a:r>
              <a:rPr lang="ru-RU" sz="3200" b="1" dirty="0" smtClean="0"/>
              <a:t>+</a:t>
            </a:r>
            <a:r>
              <a:rPr lang="en-US" sz="3200" b="1" dirty="0" smtClean="0"/>
              <a:t>’</a:t>
            </a:r>
            <a:r>
              <a:rPr lang="ru-RU" sz="3200" b="1" dirty="0" smtClean="0"/>
              <a:t>)</a:t>
            </a:r>
            <a:endParaRPr lang="en-US" sz="3200" b="1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0728"/>
            <a:ext cx="4105275" cy="154305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060848"/>
            <a:ext cx="5030696" cy="244827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4123" y="3015714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24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4581128"/>
            <a:ext cx="79208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i="1" dirty="0" smtClean="0"/>
              <a:t>Селектор говорит, что правило должно применится к тегу у которого есть класс </a:t>
            </a:r>
            <a:r>
              <a:rPr lang="en-US" sz="2600" b="1" i="1" dirty="0" smtClean="0"/>
              <a:t>.cat </a:t>
            </a:r>
            <a:r>
              <a:rPr lang="ru-RU" sz="2600" i="1" dirty="0" smtClean="0"/>
              <a:t>но только если у него среди родителей есть тег с классом </a:t>
            </a:r>
            <a:r>
              <a:rPr lang="en-US" sz="2600" b="1" i="1" dirty="0" smtClean="0"/>
              <a:t>.dog </a:t>
            </a:r>
            <a:r>
              <a:rPr lang="en-US" sz="2600" i="1" dirty="0" smtClean="0"/>
              <a:t>(</a:t>
            </a:r>
            <a:r>
              <a:rPr lang="ru-RU" sz="2600" i="1" dirty="0" smtClean="0"/>
              <a:t>вместо классов можно использовать </a:t>
            </a:r>
            <a:r>
              <a:rPr lang="en-US" sz="2600" i="1" dirty="0" smtClean="0"/>
              <a:t>id</a:t>
            </a:r>
            <a:r>
              <a:rPr lang="ru-RU" sz="2600" i="1" dirty="0" smtClean="0"/>
              <a:t>, название тегов или комбинированный селектор).</a:t>
            </a:r>
            <a:endParaRPr lang="uk-UA" sz="2600" i="1" dirty="0" smtClean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640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Селектор дочерних элементов (просто знак пробела) - когда нужно найти элемент вложенный в другой элемент</a:t>
            </a:r>
            <a:endParaRPr lang="en-US" sz="2400" b="1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2901759" cy="132346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03460"/>
            <a:ext cx="8136904" cy="173686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765" y="1163624"/>
            <a:ext cx="3165675" cy="132346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25" y="1240608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4576479"/>
            <a:ext cx="79208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i="1" dirty="0" smtClean="0"/>
              <a:t>Селектор говорит, что правило должно применится к тегу у которого есть класс </a:t>
            </a:r>
            <a:r>
              <a:rPr lang="en-US" sz="2600" b="1" i="1" dirty="0" smtClean="0"/>
              <a:t>.cat </a:t>
            </a:r>
            <a:r>
              <a:rPr lang="ru-RU" sz="2600" i="1" dirty="0" smtClean="0"/>
              <a:t>но только если он </a:t>
            </a:r>
            <a:r>
              <a:rPr lang="ru-RU" sz="2600" b="1" i="1" dirty="0" smtClean="0"/>
              <a:t>прямой</a:t>
            </a:r>
            <a:r>
              <a:rPr lang="ru-RU" sz="2600" i="1" dirty="0" smtClean="0"/>
              <a:t> потомок тега с классом </a:t>
            </a:r>
            <a:r>
              <a:rPr lang="en-US" sz="2600" b="1" i="1" dirty="0" smtClean="0"/>
              <a:t>.dog </a:t>
            </a:r>
            <a:r>
              <a:rPr lang="en-US" sz="2600" i="1" dirty="0" smtClean="0"/>
              <a:t>(</a:t>
            </a:r>
            <a:r>
              <a:rPr lang="ru-RU" sz="2600" i="1" dirty="0" smtClean="0"/>
              <a:t>вместо классов можно использовать </a:t>
            </a:r>
            <a:r>
              <a:rPr lang="en-US" sz="2600" i="1" dirty="0" smtClean="0"/>
              <a:t>id</a:t>
            </a:r>
            <a:r>
              <a:rPr lang="ru-RU" sz="2600" i="1" dirty="0" smtClean="0"/>
              <a:t>, название тегов или комбинированный селектор).</a:t>
            </a:r>
            <a:endParaRPr lang="uk-UA" sz="2600" i="1" dirty="0" smtClean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640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Прямой селектор дочерних элементов (знак </a:t>
            </a:r>
            <a:r>
              <a:rPr lang="en-US" sz="2400" b="1" dirty="0" smtClean="0"/>
              <a:t>‘&gt;’</a:t>
            </a:r>
            <a:r>
              <a:rPr lang="ru-RU" sz="2400" b="1" dirty="0" smtClean="0"/>
              <a:t>) - когда нужно найти элемент</a:t>
            </a:r>
            <a:r>
              <a:rPr lang="en-US" sz="2400" b="1" dirty="0"/>
              <a:t> </a:t>
            </a:r>
            <a:r>
              <a:rPr lang="en-US" sz="2400" b="1" dirty="0" smtClean="0"/>
              <a:t>–</a:t>
            </a:r>
            <a:r>
              <a:rPr lang="ru-RU" sz="2400" b="1" dirty="0"/>
              <a:t> </a:t>
            </a:r>
            <a:r>
              <a:rPr lang="ru-RU" sz="2400" b="1" dirty="0" smtClean="0"/>
              <a:t>прямой потомок</a:t>
            </a:r>
            <a:endParaRPr lang="en-US" sz="2400" b="1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03460"/>
            <a:ext cx="8136904" cy="173686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240608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124956"/>
            <a:ext cx="2952328" cy="134272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107" y="1053755"/>
            <a:ext cx="3505944" cy="146584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9359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836712"/>
            <a:ext cx="41044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p:</a:t>
            </a:r>
            <a:r>
              <a:rPr lang="en-US" sz="2400" b="1" dirty="0" smtClean="0">
                <a:solidFill>
                  <a:srgbClr val="FF0000"/>
                </a:solidFill>
              </a:rPr>
              <a:t>nth-child(odd)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background: #ff0000;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smtClean="0"/>
              <a:t>p:</a:t>
            </a:r>
            <a:r>
              <a:rPr lang="en-US" sz="2400" b="1" dirty="0" smtClean="0">
                <a:solidFill>
                  <a:srgbClr val="3333CC"/>
                </a:solidFill>
              </a:rPr>
              <a:t>nth-child(even)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background: #0000ff;</a:t>
            </a:r>
          </a:p>
          <a:p>
            <a:r>
              <a:rPr lang="en-US" sz="2400" dirty="0" smtClean="0"/>
              <a:t>}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p:</a:t>
            </a:r>
            <a:r>
              <a:rPr lang="en-US" sz="2400" b="1" dirty="0" smtClean="0">
                <a:solidFill>
                  <a:srgbClr val="00B050"/>
                </a:solidFill>
              </a:rPr>
              <a:t>nth-child(3)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background: #ff0000;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20072" y="969690"/>
            <a:ext cx="33123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&lt;div&gt;</a:t>
            </a:r>
            <a:endParaRPr lang="ru-RU" sz="3200" b="1" dirty="0" smtClean="0"/>
          </a:p>
          <a:p>
            <a:pPr lvl="1"/>
            <a:r>
              <a:rPr lang="en-US" sz="3200" b="1" dirty="0" smtClean="0">
                <a:solidFill>
                  <a:srgbClr val="FF0000"/>
                </a:solidFill>
              </a:rPr>
              <a:t>&lt;p&gt;text 1&lt;/p&gt;</a:t>
            </a:r>
          </a:p>
          <a:p>
            <a:pPr lvl="1"/>
            <a:r>
              <a:rPr lang="en-US" sz="3200" b="1" dirty="0" smtClean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3200" b="1" dirty="0" smtClean="0">
                <a:solidFill>
                  <a:srgbClr val="00B050"/>
                </a:solidFill>
              </a:rPr>
              <a:t>&lt;p&gt;text 3&lt;/p&gt;</a:t>
            </a:r>
          </a:p>
          <a:p>
            <a:pPr lvl="1"/>
            <a:r>
              <a:rPr lang="en-US" sz="3200" b="1" dirty="0" smtClean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3200" b="1" dirty="0" smtClean="0">
                <a:solidFill>
                  <a:srgbClr val="FF0000"/>
                </a:solidFill>
              </a:rPr>
              <a:t>&lt;p&gt;text 5&lt;/p&gt;</a:t>
            </a:r>
          </a:p>
          <a:p>
            <a:r>
              <a:rPr lang="en-US" sz="3200" b="1" dirty="0" smtClean="0"/>
              <a:t>&lt;/div&gt;</a:t>
            </a: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1663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Селектор по порядковым номерам</a:t>
            </a:r>
            <a:endParaRPr lang="en-US" sz="3600" b="1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4941168"/>
            <a:ext cx="842493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i="1" dirty="0" smtClean="0"/>
              <a:t>Если по селектору нашлось более одного элемента, то </a:t>
            </a:r>
            <a:r>
              <a:rPr lang="ru-RU" sz="2600" i="1" dirty="0" err="1" smtClean="0"/>
              <a:t>псевдокласс</a:t>
            </a:r>
            <a:r>
              <a:rPr lang="ru-RU" sz="2600" i="1" dirty="0" smtClean="0"/>
              <a:t> </a:t>
            </a:r>
            <a:r>
              <a:rPr lang="en-US" sz="2600" b="1" i="1" dirty="0" smtClean="0"/>
              <a:t>:nth-child </a:t>
            </a:r>
            <a:r>
              <a:rPr lang="ru-RU" sz="2600" i="1" dirty="0" smtClean="0"/>
              <a:t>позволяет уточнить порядковые номера элементов которые нас интересуют.</a:t>
            </a:r>
            <a:endParaRPr lang="en-US" sz="2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6868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Не все свойства одинаково полезны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36723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35796" y="980728"/>
            <a:ext cx="3888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a[title]  {</a:t>
            </a:r>
          </a:p>
          <a:p>
            <a:r>
              <a:rPr lang="en-US" sz="4000" dirty="0" smtClean="0"/>
              <a:t> 	color: green;</a:t>
            </a:r>
          </a:p>
          <a:p>
            <a:r>
              <a:rPr lang="en-US" sz="4000" dirty="0" smtClean="0"/>
              <a:t>}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852936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i="1" dirty="0" smtClean="0"/>
              <a:t>Это селектор атрибутов. Он выберет только те ссылки, у которых имеется указанный атрибут </a:t>
            </a:r>
            <a:r>
              <a:rPr lang="ru-RU" sz="3600" b="1" i="1" dirty="0" err="1" smtClean="0"/>
              <a:t>title</a:t>
            </a:r>
            <a:r>
              <a:rPr lang="ru-RU" sz="3600" i="1" dirty="0" smtClean="0"/>
              <a:t>.</a:t>
            </a:r>
            <a:endParaRPr lang="en-US" sz="3600" b="1" i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085184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863D"/>
                </a:solidFill>
              </a:rPr>
              <a:t>&lt;a </a:t>
            </a:r>
            <a:r>
              <a:rPr lang="en-US" sz="3600" dirty="0" err="1" smtClean="0">
                <a:solidFill>
                  <a:srgbClr val="00863D"/>
                </a:solidFill>
              </a:rPr>
              <a:t>href</a:t>
            </a:r>
            <a:r>
              <a:rPr lang="en-US" sz="3600" dirty="0" smtClean="0">
                <a:solidFill>
                  <a:srgbClr val="00863D"/>
                </a:solidFill>
              </a:rPr>
              <a:t>=“http...” </a:t>
            </a:r>
            <a:r>
              <a:rPr lang="en-US" sz="3600" b="1" dirty="0" smtClean="0">
                <a:solidFill>
                  <a:srgbClr val="00863D"/>
                </a:solidFill>
              </a:rPr>
              <a:t>title=“some title”</a:t>
            </a:r>
            <a:r>
              <a:rPr lang="en-US" sz="3600" dirty="0" smtClean="0">
                <a:solidFill>
                  <a:srgbClr val="00863D"/>
                </a:solidFill>
              </a:rPr>
              <a:t>&gt;…&lt;/a&gt;</a:t>
            </a:r>
            <a:endParaRPr lang="uk-UA" sz="3600" b="1" dirty="0" smtClean="0">
              <a:solidFill>
                <a:srgbClr val="00863D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628" y="19038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Селектор атрибутов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75656" y="908720"/>
            <a:ext cx="698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[title=“</a:t>
            </a:r>
            <a:r>
              <a:rPr lang="en-US" sz="4000" b="1" dirty="0" err="1" smtClean="0">
                <a:solidFill>
                  <a:srgbClr val="00B050"/>
                </a:solidFill>
              </a:rPr>
              <a:t>ad_block</a:t>
            </a:r>
            <a:r>
              <a:rPr lang="en-US" sz="4000" b="1" dirty="0" smtClean="0"/>
              <a:t>"] </a:t>
            </a:r>
            <a:r>
              <a:rPr lang="en-US" sz="4000" dirty="0" smtClean="0"/>
              <a:t>{ </a:t>
            </a:r>
          </a:p>
          <a:p>
            <a:r>
              <a:rPr lang="en-US" sz="4000" dirty="0" smtClean="0"/>
              <a:t>	color: green; </a:t>
            </a:r>
          </a:p>
          <a:p>
            <a:r>
              <a:rPr lang="en-US" sz="4000" dirty="0" smtClean="0"/>
              <a:t>}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306896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i="1" dirty="0" smtClean="0"/>
              <a:t>Правило применяется для всех элементов, у которых атрибут </a:t>
            </a:r>
            <a:r>
              <a:rPr lang="en-US" sz="3600" b="1" i="1" dirty="0" smtClean="0"/>
              <a:t>title </a:t>
            </a:r>
            <a:r>
              <a:rPr lang="ru-RU" sz="3600" i="1" dirty="0" smtClean="0"/>
              <a:t>равен </a:t>
            </a:r>
            <a:r>
              <a:rPr lang="en-US" sz="3600" b="1" dirty="0" err="1" smtClean="0"/>
              <a:t>ad_block</a:t>
            </a:r>
            <a:r>
              <a:rPr lang="ru-RU" sz="3600" i="1" dirty="0" smtClean="0"/>
              <a:t>. </a:t>
            </a:r>
            <a:endParaRPr lang="en-US" sz="3600" b="1" i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1571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solidFill>
                  <a:srgbClr val="00B050"/>
                </a:solidFill>
              </a:rPr>
              <a:t>&lt;</a:t>
            </a:r>
            <a:r>
              <a:rPr lang="en-US" sz="4000" dirty="0" smtClean="0">
                <a:solidFill>
                  <a:srgbClr val="00B050"/>
                </a:solidFill>
              </a:rPr>
              <a:t>div </a:t>
            </a:r>
            <a:r>
              <a:rPr lang="en-US" sz="4000" b="1" dirty="0" smtClean="0">
                <a:solidFill>
                  <a:srgbClr val="00B050"/>
                </a:solidFill>
              </a:rPr>
              <a:t>title</a:t>
            </a:r>
            <a:r>
              <a:rPr lang="ru-RU" sz="4000" b="1" dirty="0" smtClean="0">
                <a:solidFill>
                  <a:srgbClr val="00B050"/>
                </a:solidFill>
              </a:rPr>
              <a:t>="</a:t>
            </a:r>
            <a:r>
              <a:rPr lang="en-US" sz="4000" b="1" dirty="0" err="1" smtClean="0">
                <a:solidFill>
                  <a:srgbClr val="00B050"/>
                </a:solidFill>
              </a:rPr>
              <a:t>ad_block</a:t>
            </a:r>
            <a:r>
              <a:rPr lang="ru-RU" sz="4000" b="1" dirty="0" smtClean="0">
                <a:solidFill>
                  <a:srgbClr val="00B050"/>
                </a:solidFill>
              </a:rPr>
              <a:t>"</a:t>
            </a:r>
            <a:r>
              <a:rPr lang="ru-RU" sz="4000" dirty="0" smtClean="0">
                <a:solidFill>
                  <a:srgbClr val="00B050"/>
                </a:solidFill>
              </a:rPr>
              <a:t>&gt;</a:t>
            </a:r>
            <a:r>
              <a:rPr lang="en-US" sz="4000" dirty="0" smtClean="0">
                <a:solidFill>
                  <a:srgbClr val="00B050"/>
                </a:solidFill>
              </a:rPr>
              <a:t>…&lt;/div&gt;</a:t>
            </a:r>
            <a:endParaRPr lang="uk-UA" sz="4000" b="1" dirty="0" smtClean="0">
              <a:solidFill>
                <a:srgbClr val="00B05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3628" y="19038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Селектор атрибутов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95736" y="908720"/>
            <a:ext cx="52565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a[</a:t>
            </a:r>
            <a:r>
              <a:rPr lang="en-US" sz="4000" dirty="0" err="1" smtClean="0"/>
              <a:t>href</a:t>
            </a:r>
            <a:r>
              <a:rPr lang="en-US" sz="4000" dirty="0" smtClean="0"/>
              <a:t>="</a:t>
            </a:r>
            <a:r>
              <a:rPr lang="en-US" sz="4000" dirty="0" smtClean="0">
                <a:solidFill>
                  <a:srgbClr val="00B050"/>
                </a:solidFill>
              </a:rPr>
              <a:t>http://itc.ua</a:t>
            </a:r>
            <a:r>
              <a:rPr lang="en-US" sz="4000" dirty="0" smtClean="0"/>
              <a:t>"]  {</a:t>
            </a:r>
          </a:p>
          <a:p>
            <a:r>
              <a:rPr lang="en-US" sz="4000" dirty="0" smtClean="0"/>
              <a:t>	color: green; </a:t>
            </a:r>
          </a:p>
          <a:p>
            <a:r>
              <a:rPr lang="en-US" sz="4000" dirty="0" smtClean="0"/>
              <a:t>}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3023081"/>
            <a:ext cx="84969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i="1" dirty="0" smtClean="0"/>
              <a:t>Указанный выше код выберет все ссылки, указывающие на </a:t>
            </a:r>
            <a:r>
              <a:rPr lang="ru-RU" sz="3200" b="1" i="1" dirty="0" smtClean="0"/>
              <a:t>http://</a:t>
            </a:r>
            <a:r>
              <a:rPr lang="en-US" sz="3200" b="1" i="1" dirty="0" smtClean="0"/>
              <a:t>itc.ua</a:t>
            </a:r>
            <a:r>
              <a:rPr lang="ru-RU" sz="3200" i="1" dirty="0" smtClean="0"/>
              <a:t>. Они окрасятся в зелёный цвет. Стиль остальных ссылок останется без изменений.</a:t>
            </a:r>
            <a:endParaRPr lang="en-US" sz="3200" b="1" i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530120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863D"/>
                </a:solidFill>
              </a:rPr>
              <a:t>&lt;a </a:t>
            </a:r>
            <a:r>
              <a:rPr lang="en-US" sz="4000" dirty="0" err="1" smtClean="0">
                <a:solidFill>
                  <a:srgbClr val="00863D"/>
                </a:solidFill>
              </a:rPr>
              <a:t>href</a:t>
            </a:r>
            <a:r>
              <a:rPr lang="en-US" sz="4000" b="1" dirty="0" smtClean="0">
                <a:solidFill>
                  <a:srgbClr val="00863D"/>
                </a:solidFill>
              </a:rPr>
              <a:t>=“</a:t>
            </a:r>
            <a:r>
              <a:rPr lang="ru-RU" sz="4000" b="1" dirty="0" smtClean="0">
                <a:solidFill>
                  <a:srgbClr val="00863D"/>
                </a:solidFill>
              </a:rPr>
              <a:t>http://</a:t>
            </a:r>
            <a:r>
              <a:rPr lang="en-US" sz="4000" b="1" dirty="0" smtClean="0">
                <a:solidFill>
                  <a:srgbClr val="00863D"/>
                </a:solidFill>
              </a:rPr>
              <a:t>itc.ua” </a:t>
            </a:r>
            <a:r>
              <a:rPr lang="en-US" sz="4000" dirty="0" smtClean="0">
                <a:solidFill>
                  <a:srgbClr val="00863D"/>
                </a:solidFill>
              </a:rPr>
              <a:t>title=“”&gt;…&lt;/a&gt;</a:t>
            </a:r>
            <a:endParaRPr lang="uk-UA" sz="4000" b="1" dirty="0" smtClean="0">
              <a:solidFill>
                <a:srgbClr val="00863D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3628" y="19038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Селектор атрибутов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1800" y="983340"/>
            <a:ext cx="4032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a[</a:t>
            </a:r>
            <a:r>
              <a:rPr lang="en-US" sz="4000" b="1" dirty="0" err="1" smtClean="0"/>
              <a:t>href</a:t>
            </a:r>
            <a:r>
              <a:rPr lang="en-US" sz="4000" b="1" dirty="0" smtClean="0"/>
              <a:t>*</a:t>
            </a:r>
            <a:r>
              <a:rPr lang="en-US" sz="4000" dirty="0" smtClean="0"/>
              <a:t>="</a:t>
            </a:r>
            <a:r>
              <a:rPr lang="en-US" sz="4000" dirty="0" err="1" smtClean="0">
                <a:solidFill>
                  <a:srgbClr val="00B050"/>
                </a:solidFill>
              </a:rPr>
              <a:t>tuts</a:t>
            </a:r>
            <a:r>
              <a:rPr lang="en-US" sz="4000" dirty="0" smtClean="0"/>
              <a:t>"] {</a:t>
            </a:r>
          </a:p>
          <a:p>
            <a:r>
              <a:rPr lang="en-US" sz="4000" dirty="0" smtClean="0"/>
              <a:t>	color: green; </a:t>
            </a:r>
            <a:endParaRPr lang="en-US" sz="4000" dirty="0"/>
          </a:p>
          <a:p>
            <a:r>
              <a:rPr lang="en-US" sz="4000" dirty="0" smtClean="0"/>
              <a:t>}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269302"/>
            <a:ext cx="80648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i="1" dirty="0" smtClean="0"/>
              <a:t>Звёздочка означает, что указанное значение должно быть частью указанного атрибута. Поэтому этот селектор выберет и </a:t>
            </a:r>
            <a:r>
              <a:rPr lang="ru-RU" sz="2800" b="1" i="1" dirty="0" err="1" smtClean="0"/>
              <a:t>nettuts.com</a:t>
            </a:r>
            <a:r>
              <a:rPr lang="ru-RU" sz="2800" i="1" dirty="0" smtClean="0"/>
              <a:t>, </a:t>
            </a:r>
            <a:r>
              <a:rPr lang="ru-RU" sz="2800" i="1" dirty="0" err="1" smtClean="0"/>
              <a:t>и</a:t>
            </a:r>
            <a:r>
              <a:rPr lang="ru-RU" sz="2800" i="1" dirty="0" smtClean="0"/>
              <a:t> </a:t>
            </a:r>
            <a:r>
              <a:rPr lang="ru-RU" sz="2800" b="1" i="1" dirty="0" err="1" smtClean="0"/>
              <a:t>net.tutsplus.com</a:t>
            </a:r>
            <a:r>
              <a:rPr lang="ru-RU" sz="2800" i="1" dirty="0" smtClean="0"/>
              <a:t>, </a:t>
            </a:r>
            <a:r>
              <a:rPr lang="ru-RU" sz="2800" i="1" dirty="0" err="1" smtClean="0"/>
              <a:t>и</a:t>
            </a:r>
            <a:r>
              <a:rPr lang="ru-RU" sz="2800" i="1" dirty="0" smtClean="0"/>
              <a:t> даже </a:t>
            </a:r>
            <a:r>
              <a:rPr lang="ru-RU" sz="2800" b="1" i="1" dirty="0" err="1" smtClean="0"/>
              <a:t>tutsplus.com</a:t>
            </a:r>
            <a:r>
              <a:rPr lang="ru-RU" sz="2800" i="1" dirty="0" smtClean="0"/>
              <a:t>.</a:t>
            </a:r>
            <a:endParaRPr lang="en-US" sz="2800" b="1" i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53012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863D"/>
                </a:solidFill>
              </a:rPr>
              <a:t>&lt;a </a:t>
            </a:r>
            <a:r>
              <a:rPr lang="en-US" sz="3600" b="1" dirty="0" err="1" smtClean="0">
                <a:solidFill>
                  <a:srgbClr val="00863D"/>
                </a:solidFill>
              </a:rPr>
              <a:t>href</a:t>
            </a:r>
            <a:r>
              <a:rPr lang="en-US" sz="3600" b="1" dirty="0" smtClean="0">
                <a:solidFill>
                  <a:srgbClr val="00863D"/>
                </a:solidFill>
              </a:rPr>
              <a:t>=“./abctutsxxx.html” </a:t>
            </a:r>
            <a:r>
              <a:rPr lang="en-US" sz="3600" dirty="0" smtClean="0">
                <a:solidFill>
                  <a:srgbClr val="00863D"/>
                </a:solidFill>
              </a:rPr>
              <a:t>title=“”&gt;…&lt;/a&gt;</a:t>
            </a:r>
            <a:endParaRPr lang="uk-UA" sz="3600" b="1" dirty="0" smtClean="0">
              <a:solidFill>
                <a:srgbClr val="00863D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628" y="19038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Селектор атрибутов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99792" y="908720"/>
            <a:ext cx="40324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a[</a:t>
            </a:r>
            <a:r>
              <a:rPr lang="en-US" sz="3600" dirty="0" err="1" smtClean="0"/>
              <a:t>href</a:t>
            </a:r>
            <a:r>
              <a:rPr lang="en-US" sz="3600" dirty="0" smtClean="0"/>
              <a:t>^="</a:t>
            </a:r>
            <a:r>
              <a:rPr lang="en-US" sz="3600" dirty="0" smtClean="0">
                <a:solidFill>
                  <a:srgbClr val="00B050"/>
                </a:solidFill>
              </a:rPr>
              <a:t>http://</a:t>
            </a:r>
            <a:r>
              <a:rPr lang="en-US" sz="3600" dirty="0" smtClean="0"/>
              <a:t>"] {</a:t>
            </a: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3600" i="1" dirty="0" smtClean="0"/>
              <a:t>	</a:t>
            </a:r>
            <a:r>
              <a:rPr lang="en-US" sz="4000" dirty="0" smtClean="0"/>
              <a:t>color: green;</a:t>
            </a:r>
            <a:endParaRPr lang="en-US" sz="3600" dirty="0" smtClean="0"/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2780928"/>
            <a:ext cx="7920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i="1" dirty="0" smtClean="0"/>
              <a:t>Символ</a:t>
            </a:r>
            <a:r>
              <a:rPr lang="ru-RU" sz="3200" b="1" i="1" dirty="0" smtClean="0"/>
              <a:t> </a:t>
            </a:r>
            <a:r>
              <a:rPr lang="en-US" sz="3200" b="1" i="1" dirty="0" smtClean="0"/>
              <a:t>^</a:t>
            </a:r>
            <a:r>
              <a:rPr lang="ru-RU" sz="3200" i="1" dirty="0" smtClean="0"/>
              <a:t> означает, что указанное значение должно быть началом указанного атрибута. Данные пример подкрасит все внешние ссылки со страницы.</a:t>
            </a:r>
            <a:endParaRPr lang="en-US" sz="3200" b="1" i="1" dirty="0" smtClean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864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Селектор атрибутов</a:t>
            </a:r>
            <a:endParaRPr lang="en-US" sz="36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5376118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863D"/>
                </a:solidFill>
              </a:rPr>
              <a:t>&lt;a </a:t>
            </a:r>
            <a:r>
              <a:rPr lang="en-US" sz="3200" b="1" dirty="0" err="1" smtClean="0">
                <a:solidFill>
                  <a:srgbClr val="00863D"/>
                </a:solidFill>
              </a:rPr>
              <a:t>href</a:t>
            </a:r>
            <a:r>
              <a:rPr lang="en-US" sz="3200" b="1" dirty="0" smtClean="0">
                <a:solidFill>
                  <a:srgbClr val="00863D"/>
                </a:solidFill>
              </a:rPr>
              <a:t>=“http://www.</a:t>
            </a:r>
            <a:r>
              <a:rPr lang="en-US" sz="3200" b="1" dirty="0">
                <a:solidFill>
                  <a:srgbClr val="00863D"/>
                </a:solidFill>
              </a:rPr>
              <a:t>i</a:t>
            </a:r>
            <a:r>
              <a:rPr lang="en-US" sz="3200" b="1" dirty="0" smtClean="0">
                <a:solidFill>
                  <a:srgbClr val="00863D"/>
                </a:solidFill>
              </a:rPr>
              <a:t>tc.ua” </a:t>
            </a:r>
            <a:r>
              <a:rPr lang="en-US" sz="3200" dirty="0" smtClean="0">
                <a:solidFill>
                  <a:srgbClr val="00863D"/>
                </a:solidFill>
              </a:rPr>
              <a:t>title=“”&gt;…&lt;/a&gt;</a:t>
            </a:r>
          </a:p>
          <a:p>
            <a:pPr algn="ctr"/>
            <a:r>
              <a:rPr lang="en-US" sz="3200" dirty="0" smtClean="0"/>
              <a:t>&lt;a </a:t>
            </a:r>
            <a:r>
              <a:rPr lang="en-US" sz="3200" b="1" dirty="0" err="1" smtClean="0"/>
              <a:t>href</a:t>
            </a:r>
            <a:r>
              <a:rPr lang="en-US" sz="3200" b="1" dirty="0" smtClean="0"/>
              <a:t>=“./page.html” </a:t>
            </a:r>
            <a:r>
              <a:rPr lang="en-US" sz="3200" dirty="0" smtClean="0"/>
              <a:t>title=“”&gt;…&lt;/a</a:t>
            </a:r>
            <a:r>
              <a:rPr lang="en-US" sz="3200" dirty="0" smtClean="0">
                <a:solidFill>
                  <a:srgbClr val="00863D"/>
                </a:solidFill>
              </a:rPr>
              <a:t>&gt;</a:t>
            </a:r>
            <a:endParaRPr lang="uk-UA" sz="3200" b="1" dirty="0" smtClean="0">
              <a:solidFill>
                <a:srgbClr val="00863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27784" y="908720"/>
            <a:ext cx="4104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a[</a:t>
            </a:r>
            <a:r>
              <a:rPr lang="en-US" sz="4000" dirty="0" err="1" smtClean="0"/>
              <a:t>href</a:t>
            </a:r>
            <a:r>
              <a:rPr lang="en-US" sz="4000" dirty="0" smtClean="0"/>
              <a:t>$="</a:t>
            </a:r>
            <a:r>
              <a:rPr lang="en-US" sz="4000" dirty="0" smtClean="0">
                <a:solidFill>
                  <a:srgbClr val="00B050"/>
                </a:solidFill>
              </a:rPr>
              <a:t>.jpg</a:t>
            </a:r>
            <a:r>
              <a:rPr lang="en-US" sz="4000" dirty="0" smtClean="0"/>
              <a:t>"] {</a:t>
            </a:r>
          </a:p>
          <a:p>
            <a:r>
              <a:rPr lang="en-US" sz="4000" dirty="0" smtClean="0"/>
              <a:t> 	color: green;</a:t>
            </a:r>
          </a:p>
          <a:p>
            <a:r>
              <a:rPr lang="en-US" sz="4000" dirty="0" smtClean="0"/>
              <a:t>}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924944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i="1" dirty="0" smtClean="0"/>
              <a:t>Символ </a:t>
            </a:r>
            <a:r>
              <a:rPr lang="ru-RU" sz="2800" b="1" i="1" dirty="0" smtClean="0"/>
              <a:t>$</a:t>
            </a:r>
            <a:r>
              <a:rPr lang="ru-RU" sz="2800" i="1" dirty="0" smtClean="0"/>
              <a:t>, говорит что мы ищем по заданному атрибуту который оканчивается на  заданную строку. В этом случае мы ищем все ссылки на фото, т.е. путь в них должен заканчиваться на </a:t>
            </a:r>
            <a:r>
              <a:rPr lang="ru-RU" sz="2800" b="1" i="1" dirty="0" smtClean="0"/>
              <a:t>.</a:t>
            </a:r>
            <a:r>
              <a:rPr lang="ru-RU" sz="2800" b="1" i="1" dirty="0" err="1" smtClean="0"/>
              <a:t>jpg</a:t>
            </a:r>
            <a:r>
              <a:rPr lang="ru-RU" sz="2800" i="1" dirty="0" smtClean="0"/>
              <a:t>. </a:t>
            </a:r>
            <a:endParaRPr lang="en-US" sz="2800" b="1" i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725144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863D"/>
                </a:solidFill>
              </a:rPr>
              <a:t>&lt;a </a:t>
            </a:r>
            <a:r>
              <a:rPr lang="en-US" sz="4000" dirty="0" err="1" smtClean="0">
                <a:solidFill>
                  <a:srgbClr val="00863D"/>
                </a:solidFill>
              </a:rPr>
              <a:t>href</a:t>
            </a:r>
            <a:r>
              <a:rPr lang="en-US" sz="4000" b="1" dirty="0" smtClean="0">
                <a:solidFill>
                  <a:srgbClr val="00863D"/>
                </a:solidFill>
              </a:rPr>
              <a:t>=“./pic.jpg”</a:t>
            </a:r>
            <a:r>
              <a:rPr lang="en-US" sz="4000" dirty="0" smtClean="0">
                <a:solidFill>
                  <a:srgbClr val="00863D"/>
                </a:solidFill>
              </a:rPr>
              <a:t>&gt;…&lt;/a&gt;</a:t>
            </a:r>
          </a:p>
          <a:p>
            <a:pPr algn="ctr"/>
            <a:r>
              <a:rPr lang="en-US" sz="4000" dirty="0" smtClean="0"/>
              <a:t>&lt;a </a:t>
            </a:r>
            <a:r>
              <a:rPr lang="en-US" sz="4000" dirty="0" err="1" smtClean="0"/>
              <a:t>href</a:t>
            </a:r>
            <a:r>
              <a:rPr lang="en-US" sz="4000" b="1" dirty="0" smtClean="0"/>
              <a:t>=“./pic.png”</a:t>
            </a:r>
            <a:r>
              <a:rPr lang="en-US" sz="4000" dirty="0" smtClean="0"/>
              <a:t>&gt;…&lt;/a&gt;</a:t>
            </a:r>
            <a:endParaRPr lang="uk-UA" sz="4000" b="1" dirty="0" smtClean="0">
              <a:solidFill>
                <a:srgbClr val="FF000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8864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Селектор атрибутов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366" y="18864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Также будут полезны</a:t>
            </a:r>
            <a:endParaRPr lang="en-US" sz="3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451711" y="2030701"/>
            <a:ext cx="227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:first-child</a:t>
            </a:r>
          </a:p>
          <a:p>
            <a:r>
              <a:rPr lang="en-US" sz="4000" i="1" dirty="0" smtClean="0"/>
              <a:t>:last-child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4581128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Следящие </a:t>
            </a:r>
            <a:r>
              <a:rPr lang="ru-RU" sz="2800" i="1" dirty="0" err="1" smtClean="0"/>
              <a:t>псевдоклассы</a:t>
            </a:r>
            <a:r>
              <a:rPr lang="ru-RU" sz="2800" i="1" dirty="0" smtClean="0"/>
              <a:t> могут вам пригодиться, рекомендую узнать о них подробнее </a:t>
            </a:r>
            <a:r>
              <a:rPr lang="en-US" sz="2800" i="1" dirty="0">
                <a:hlinkClick r:id="rId2"/>
              </a:rPr>
              <a:t>https://developer.mozilla.org/en-US/docs/Web/CSS/:</a:t>
            </a:r>
            <a:r>
              <a:rPr lang="en-US" sz="2800" i="1" dirty="0" smtClean="0">
                <a:hlinkClick r:id="rId2"/>
              </a:rPr>
              <a:t>first-child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0732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strike="sngStrike" dirty="0" smtClean="0"/>
              <a:t>Каскадирование</a:t>
            </a:r>
          </a:p>
          <a:p>
            <a:pPr algn="ctr"/>
            <a:r>
              <a:rPr lang="ru-RU" sz="6000" strike="sngStrike" dirty="0" smtClean="0"/>
              <a:t>Специфичность</a:t>
            </a:r>
          </a:p>
          <a:p>
            <a:pPr algn="ctr"/>
            <a:r>
              <a:rPr lang="ru-RU" sz="6000" dirty="0" smtClean="0"/>
              <a:t>Как браузер разрешает противоречия?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89858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16632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К одному тегу могут применятся несколько правил, но что если они противоречат друг другу?</a:t>
            </a:r>
            <a:endParaRPr lang="en-US" sz="36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3" y="2091547"/>
            <a:ext cx="8369871" cy="306564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23528" y="5517232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Скопируйте код </a:t>
            </a:r>
            <a:r>
              <a:rPr lang="en-US" sz="2800" i="1" dirty="0" smtClean="0"/>
              <a:t> </a:t>
            </a:r>
            <a:r>
              <a:rPr lang="ru-RU" sz="2800" i="1" dirty="0" smtClean="0"/>
              <a:t>разметки в </a:t>
            </a:r>
            <a:r>
              <a:rPr lang="en-US" sz="2800" i="1" dirty="0" smtClean="0"/>
              <a:t>notepad+</a:t>
            </a:r>
            <a:r>
              <a:rPr lang="ru-RU" sz="2800" i="1" dirty="0" smtClean="0"/>
              <a:t>+.</a:t>
            </a:r>
            <a:endParaRPr lang="ru-RU" sz="28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9544" y="6040452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hlinkClick r:id="rId3"/>
              </a:rPr>
              <a:t>http://files.courses.dp.ua/web/0</a:t>
            </a:r>
            <a:r>
              <a:rPr lang="ru-RU" sz="2800" b="1" dirty="0" smtClean="0">
                <a:hlinkClick r:id="rId3"/>
              </a:rPr>
              <a:t>4</a:t>
            </a:r>
            <a:r>
              <a:rPr lang="en-US" sz="2800" b="1" dirty="0" smtClean="0">
                <a:hlinkClick r:id="rId3"/>
              </a:rPr>
              <a:t>/ex02.html</a:t>
            </a:r>
            <a:endParaRPr lang="ru-RU" sz="2800" b="1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8806" y="239781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64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59829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В случае противоречия браузер отдаёт предпочтение одному из стилевых правил. У правил есть приоритеты.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95736" y="206084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Порядок приоритетов такой: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01214" y="6093296"/>
            <a:ext cx="5741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http://</a:t>
            </a:r>
            <a:r>
              <a:rPr lang="ru-RU" sz="2400" b="1" dirty="0" smtClean="0">
                <a:hlinkClick r:id="rId2"/>
              </a:rPr>
              <a:t>htmlbook.ru/samcss/kaskadirovanie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0613" y="2708920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 smtClean="0"/>
              <a:t>Наибольший приоритет имеют стили описанные прямо в теге в атрибуте </a:t>
            </a:r>
            <a:r>
              <a:rPr lang="en-US" b="1" dirty="0" smtClean="0"/>
              <a:t>style=“…”</a:t>
            </a:r>
            <a:r>
              <a:rPr lang="ru-RU" dirty="0" smtClean="0"/>
              <a:t>;</a:t>
            </a:r>
            <a:endParaRPr lang="en-US" dirty="0" smtClean="0"/>
          </a:p>
          <a:p>
            <a:pPr marL="342900" indent="-342900" algn="just">
              <a:buAutoNum type="arabicPeriod"/>
            </a:pPr>
            <a:r>
              <a:rPr lang="ru-RU" dirty="0" smtClean="0"/>
              <a:t>Далее следует правила у которых есть селектор по атрибуту </a:t>
            </a:r>
            <a:r>
              <a:rPr lang="en-US" b="1" dirty="0" smtClean="0"/>
              <a:t>id</a:t>
            </a:r>
            <a:r>
              <a:rPr lang="ru-RU" dirty="0" smtClean="0"/>
              <a:t> т.е. вида </a:t>
            </a:r>
            <a:r>
              <a:rPr lang="en-US" b="1" dirty="0" smtClean="0"/>
              <a:t>#report { … }</a:t>
            </a:r>
            <a:r>
              <a:rPr lang="en-US" dirty="0" smtClean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 smtClean="0"/>
              <a:t>После этого следуют правила с селекторами по любым другим атрибутам (в том числе и атрибуту </a:t>
            </a:r>
            <a:r>
              <a:rPr lang="en-US" dirty="0" smtClean="0"/>
              <a:t>class </a:t>
            </a:r>
            <a:r>
              <a:rPr lang="ru-RU" dirty="0" smtClean="0"/>
              <a:t>т.е. вида </a:t>
            </a:r>
            <a:r>
              <a:rPr lang="en-US" b="1" dirty="0" smtClean="0"/>
              <a:t>.</a:t>
            </a:r>
            <a:r>
              <a:rPr lang="en-US" b="1" dirty="0" err="1" smtClean="0"/>
              <a:t>sometype</a:t>
            </a:r>
            <a:r>
              <a:rPr lang="en-US" b="1" dirty="0" smtClean="0"/>
              <a:t> { … }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 smtClean="0"/>
              <a:t>Правила в селекторе которых просто название тега, например </a:t>
            </a:r>
            <a:r>
              <a:rPr lang="en-US" b="1" dirty="0" smtClean="0"/>
              <a:t>h1 { … }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508692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Если у нескольких правил одинаковый приоритет, то применяется то, которое встречается последним (т.е. идёт ниже по тексту чем другие).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485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042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4941168"/>
            <a:ext cx="82089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hlinkClick r:id="rId2"/>
              </a:rPr>
              <a:t>http://caniuse.com/</a:t>
            </a:r>
            <a:r>
              <a:rPr lang="en-US" sz="2800" b="1" dirty="0" smtClean="0"/>
              <a:t> - </a:t>
            </a:r>
            <a:r>
              <a:rPr lang="ru-RU" sz="2400" i="1" dirty="0" smtClean="0"/>
              <a:t>сервисе который знает в какому браузере какое </a:t>
            </a:r>
            <a:r>
              <a:rPr lang="en-US" sz="2400" b="1" i="1" dirty="0" err="1" smtClean="0"/>
              <a:t>css</a:t>
            </a:r>
            <a:r>
              <a:rPr lang="ru-RU" sz="2400" i="1" dirty="0" smtClean="0"/>
              <a:t>-свойство поддерживается;</a:t>
            </a:r>
            <a:endParaRPr lang="ru-RU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6148" y="1207205"/>
            <a:ext cx="4640108" cy="3373923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27440" y="333193"/>
            <a:ext cx="583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Где какое свойство будет работать?!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9018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88640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Систему приоритетов в </a:t>
            </a:r>
            <a:r>
              <a:rPr lang="en-US" sz="2800" b="1" dirty="0" smtClean="0"/>
              <a:t>CSS</a:t>
            </a:r>
            <a:r>
              <a:rPr lang="ru-RU" sz="2800" b="1" dirty="0" smtClean="0"/>
              <a:t> называют «специфичностью селекторов».</a:t>
            </a:r>
            <a:r>
              <a:rPr lang="en-US" sz="2800" b="1" dirty="0" smtClean="0"/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12776"/>
            <a:ext cx="5984422" cy="403244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051720" y="5877272"/>
            <a:ext cx="5682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Приоритеты правил в нашем примере 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7596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8550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!</a:t>
            </a:r>
            <a:r>
              <a:rPr lang="en-US" sz="2800" b="1" dirty="0" smtClean="0"/>
              <a:t>important – </a:t>
            </a:r>
            <a:r>
              <a:rPr lang="ru-RU" sz="2800" b="1" dirty="0" smtClean="0"/>
              <a:t>когда нельзя, но очень нужно.</a:t>
            </a:r>
            <a:endParaRPr lang="en-US" sz="2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3528" y="5445224"/>
            <a:ext cx="7776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 smtClean="0"/>
              <a:t>Команда </a:t>
            </a:r>
            <a:r>
              <a:rPr lang="en-US" sz="2200" b="1" i="1" dirty="0" smtClean="0"/>
              <a:t>!important </a:t>
            </a:r>
            <a:r>
              <a:rPr lang="ru-RU" sz="2200" i="1" dirty="0" smtClean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  <a:endParaRPr lang="ru-RU" sz="22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09" y="1195963"/>
            <a:ext cx="6052935" cy="403323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4569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9167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95" y="1052736"/>
            <a:ext cx="4008402" cy="266429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555776" y="501317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hlinkClick r:id="rId3"/>
              </a:rPr>
              <a:t>http://</a:t>
            </a:r>
            <a:r>
              <a:rPr lang="en-US" b="1" i="1" dirty="0" smtClean="0">
                <a:hlinkClick r:id="rId3"/>
              </a:rPr>
              <a:t>files.courses.dp.ua/web/04/ex08.html</a:t>
            </a:r>
            <a:endParaRPr lang="ru-RU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188640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Создадим разметку товара в интернет-магазине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976" y="3812847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Необходимо воспроизвести разметку одной позиции товара в интернет магазине. Без внесения изменений в </a:t>
            </a:r>
            <a:r>
              <a:rPr lang="en-US" i="1" dirty="0" smtClean="0"/>
              <a:t>HTML-</a:t>
            </a:r>
            <a:r>
              <a:rPr lang="ru-RU" i="1" dirty="0" smtClean="0"/>
              <a:t>разметку.</a:t>
            </a:r>
            <a:endParaRPr lang="ru-RU" i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923928" y="0"/>
            <a:ext cx="0" cy="6858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7991" y="547788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8" y="109537"/>
            <a:ext cx="38290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580" y="116632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Создадим разметку товара в интернет-магазине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696" y="619761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Один из вариантов решения</a:t>
            </a:r>
            <a:endParaRPr lang="ru-RU" sz="280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623819"/>
            <a:ext cx="8424936" cy="544299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852936"/>
            <a:ext cx="87969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79" y="836977"/>
            <a:ext cx="2866671" cy="50166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928" y="764704"/>
            <a:ext cx="2779496" cy="50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smtClean="0"/>
              <a:t>Домашнее задание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764705"/>
            <a:ext cx="343593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764704"/>
            <a:ext cx="343593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4776" y="116632"/>
            <a:ext cx="4074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Задача на </a:t>
            </a:r>
            <a:r>
              <a:rPr lang="en-US" sz="2800" b="1" dirty="0" smtClean="0"/>
              <a:t>CSS </a:t>
            </a:r>
            <a:r>
              <a:rPr lang="ru-RU" sz="2800" b="1" dirty="0" smtClean="0"/>
              <a:t>селекторы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5305" y="6063679"/>
            <a:ext cx="722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 smtClean="0"/>
              <a:t>Используя </a:t>
            </a:r>
            <a:r>
              <a:rPr lang="en-US" sz="2400" b="1" i="1" dirty="0" smtClean="0">
                <a:solidFill>
                  <a:srgbClr val="FF0000"/>
                </a:solidFill>
              </a:rPr>
              <a:t>!!!</a:t>
            </a:r>
            <a:r>
              <a:rPr lang="ru-RU" sz="2400" b="1" i="1" dirty="0" smtClean="0">
                <a:solidFill>
                  <a:srgbClr val="FF0000"/>
                </a:solidFill>
              </a:rPr>
              <a:t>только</a:t>
            </a:r>
            <a:r>
              <a:rPr lang="en-US" sz="2400" b="1" i="1" dirty="0" smtClean="0">
                <a:solidFill>
                  <a:srgbClr val="FF0000"/>
                </a:solidFill>
              </a:rPr>
              <a:t> CSS</a:t>
            </a:r>
            <a:r>
              <a:rPr lang="ru-RU" sz="2400" b="1" i="1" dirty="0">
                <a:solidFill>
                  <a:srgbClr val="FF0000"/>
                </a:solidFill>
              </a:rPr>
              <a:t> !!!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ru-RU" sz="2400" i="1" dirty="0" smtClean="0"/>
              <a:t>«раскрасьте» страницу.</a:t>
            </a:r>
            <a:endParaRPr lang="ru-RU" sz="2400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5517232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hlinkClick r:id="rId4"/>
              </a:rPr>
              <a:t>http://files.courses.dp.ua/web/0</a:t>
            </a:r>
            <a:r>
              <a:rPr lang="ru-RU" sz="2800" b="1" dirty="0" smtClean="0">
                <a:hlinkClick r:id="rId4"/>
              </a:rPr>
              <a:t>4</a:t>
            </a:r>
            <a:r>
              <a:rPr lang="en-US" sz="2800" b="1" dirty="0" smtClean="0">
                <a:hlinkClick r:id="rId4"/>
              </a:rPr>
              <a:t>/homework.html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CSS</a:t>
            </a:r>
            <a:r>
              <a:rPr lang="ru-RU" sz="8000" dirty="0" smtClean="0"/>
              <a:t> </a:t>
            </a:r>
            <a:r>
              <a:rPr lang="ru-RU" sz="8000" dirty="0" smtClean="0"/>
              <a:t>селекторы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11899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179929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Селекторы </a:t>
            </a:r>
            <a:r>
              <a:rPr lang="en-US" sz="3200" b="1" dirty="0" smtClean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205406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i="1" dirty="0" smtClean="0"/>
              <a:t>CSS </a:t>
            </a:r>
            <a:r>
              <a:rPr lang="ru-RU" sz="2800" i="1" dirty="0" smtClean="0"/>
              <a:t>селектор, в составе правила, говорит браузеру к каким тегам, нужно описанные стили применять», т.е. задать условие, по которому браузер определит, подходит тег чтобы повесить на него правило </a:t>
            </a:r>
            <a:r>
              <a:rPr lang="ru-RU" sz="2800" i="1" dirty="0"/>
              <a:t>или </a:t>
            </a:r>
            <a:r>
              <a:rPr lang="ru-RU" sz="2800" i="1" dirty="0" smtClean="0"/>
              <a:t>нет.</a:t>
            </a:r>
            <a:endParaRPr lang="ru-RU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10106" y="980728"/>
            <a:ext cx="718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CSS </a:t>
            </a:r>
            <a:r>
              <a:rPr lang="ru-RU" sz="2400" i="1" dirty="0" smtClean="0"/>
              <a:t>задаёт оформление тегам при помощи правил.</a:t>
            </a:r>
            <a:endParaRPr lang="ru-RU" sz="240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7311" y="3212976"/>
            <a:ext cx="79885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div</a:t>
            </a:r>
            <a:r>
              <a:rPr lang="en-US" sz="4400" b="1" dirty="0" smtClean="0"/>
              <a:t> { </a:t>
            </a:r>
            <a:r>
              <a:rPr lang="en-US" sz="4400" b="1" dirty="0" smtClean="0">
                <a:solidFill>
                  <a:srgbClr val="00B050"/>
                </a:solidFill>
              </a:rPr>
              <a:t>color</a:t>
            </a:r>
            <a:r>
              <a:rPr lang="en-US" sz="4400" b="1" dirty="0" smtClean="0"/>
              <a:t>: </a:t>
            </a:r>
            <a:r>
              <a:rPr lang="en-US" sz="4400" b="1" dirty="0" smtClean="0">
                <a:solidFill>
                  <a:schemeClr val="accent6"/>
                </a:solidFill>
              </a:rPr>
              <a:t>red</a:t>
            </a:r>
            <a:r>
              <a:rPr lang="en-US" sz="4400" b="1" dirty="0" smtClean="0"/>
              <a:t>; </a:t>
            </a:r>
            <a:r>
              <a:rPr lang="en-US" sz="4400" b="1" dirty="0" smtClean="0">
                <a:solidFill>
                  <a:srgbClr val="00B050"/>
                </a:solidFill>
              </a:rPr>
              <a:t>font-size</a:t>
            </a:r>
            <a:r>
              <a:rPr lang="en-US" sz="4400" b="1" dirty="0" smtClean="0"/>
              <a:t>: </a:t>
            </a:r>
            <a:r>
              <a:rPr lang="en-US" sz="4400" b="1" dirty="0" smtClean="0">
                <a:solidFill>
                  <a:schemeClr val="accent6"/>
                </a:solidFill>
              </a:rPr>
              <a:t>16pt</a:t>
            </a:r>
            <a:r>
              <a:rPr lang="en-US" sz="4400" b="1" dirty="0" smtClean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11560" y="177281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CSS </a:t>
            </a:r>
            <a:r>
              <a:rPr lang="ru-RU" sz="2000" b="1" dirty="0" smtClean="0">
                <a:solidFill>
                  <a:schemeClr val="tx1"/>
                </a:solidFill>
              </a:rPr>
              <a:t>селектор</a:t>
            </a:r>
            <a:r>
              <a:rPr lang="ru-RU" sz="2000" dirty="0" smtClean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b="1" dirty="0" err="1" smtClean="0">
                <a:solidFill>
                  <a:schemeClr val="tx1"/>
                </a:solidFill>
              </a:rPr>
              <a:t>css</a:t>
            </a:r>
            <a:r>
              <a:rPr lang="en-US" sz="2000" b="1" dirty="0" smtClean="0">
                <a:solidFill>
                  <a:schemeClr val="tx1"/>
                </a:solidFill>
              </a:rPr>
              <a:t> selector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/>
              <a:t>Простые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CSS</a:t>
            </a:r>
            <a:r>
              <a:rPr lang="ru-RU" sz="8000" dirty="0" smtClean="0"/>
              <a:t> селекторы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18187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1937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551723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Скопируйте код</a:t>
            </a:r>
            <a:r>
              <a:rPr lang="en-US" sz="2800" i="1" dirty="0" smtClean="0"/>
              <a:t> </a:t>
            </a:r>
            <a:r>
              <a:rPr lang="ru-RU" sz="2800" i="1" dirty="0" smtClean="0"/>
              <a:t>разметки в </a:t>
            </a:r>
            <a:r>
              <a:rPr lang="en-US" sz="2800" i="1" dirty="0" smtClean="0"/>
              <a:t>notepad+</a:t>
            </a:r>
            <a:r>
              <a:rPr lang="ru-RU" sz="2800" i="1" dirty="0" smtClean="0"/>
              <a:t>+.</a:t>
            </a:r>
            <a:endParaRPr lang="ru-RU" sz="2800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91580" y="6084755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hlinkClick r:id="rId2"/>
              </a:rPr>
              <a:t>http://files.courses.dp.ua/web/0</a:t>
            </a:r>
            <a:r>
              <a:rPr lang="ru-RU" sz="2800" b="1" dirty="0" smtClean="0">
                <a:hlinkClick r:id="rId2"/>
              </a:rPr>
              <a:t>4</a:t>
            </a:r>
            <a:r>
              <a:rPr lang="en-US" sz="2800" b="1" dirty="0" smtClean="0">
                <a:hlinkClick r:id="rId2"/>
              </a:rPr>
              <a:t>/ex06.html</a:t>
            </a:r>
            <a:endParaRPr lang="ru-RU" sz="2800" b="1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0006" y="264833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t="789" b="-17"/>
          <a:stretch/>
        </p:blipFill>
        <p:spPr>
          <a:xfrm>
            <a:off x="1138472" y="1044614"/>
            <a:ext cx="5256584" cy="438264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88640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Селектор </a:t>
            </a:r>
            <a:r>
              <a:rPr lang="en-US" sz="3200" b="1" dirty="0" smtClean="0"/>
              <a:t>CSS </a:t>
            </a:r>
            <a:r>
              <a:rPr lang="ru-RU" sz="3200" b="1" dirty="0" smtClean="0"/>
              <a:t>по названию тега</a:t>
            </a:r>
            <a:endParaRPr lang="en-US" sz="3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16149" y="5775647"/>
            <a:ext cx="737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 smtClean="0"/>
              <a:t>Стиль применяется ко всем тегам указанного типа.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974243"/>
            <a:ext cx="4400550" cy="153352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48" y="3212976"/>
            <a:ext cx="5553075" cy="22764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1741005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51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88640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Селектор по имени класса (знак </a:t>
            </a:r>
            <a:r>
              <a:rPr lang="en-US" sz="3200" b="1" dirty="0" smtClean="0"/>
              <a:t>‘ . ’</a:t>
            </a:r>
            <a:r>
              <a:rPr lang="ru-RU" sz="3200" b="1" dirty="0" smtClean="0"/>
              <a:t>)</a:t>
            </a:r>
            <a:endParaRPr lang="en-US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1212" y="3625860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&lt;div </a:t>
            </a:r>
            <a:r>
              <a:rPr lang="en-US" sz="2800" b="1" dirty="0" smtClean="0">
                <a:solidFill>
                  <a:srgbClr val="00B050"/>
                </a:solidFill>
              </a:rPr>
              <a:t>class</a:t>
            </a:r>
            <a:r>
              <a:rPr lang="en-US" sz="2800" b="1" dirty="0" smtClean="0"/>
              <a:t>=“</a:t>
            </a:r>
            <a:r>
              <a:rPr lang="en-US" sz="2800" b="1" dirty="0" smtClean="0">
                <a:solidFill>
                  <a:schemeClr val="accent6"/>
                </a:solidFill>
              </a:rPr>
              <a:t>bird</a:t>
            </a:r>
            <a:r>
              <a:rPr lang="en-US" sz="2800" b="1" dirty="0" smtClean="0"/>
              <a:t>”</a:t>
            </a:r>
            <a:r>
              <a:rPr lang="en-US" sz="2800" b="1" dirty="0" smtClean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548" y="4857418"/>
            <a:ext cx="8622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 smtClean="0"/>
              <a:t>.</a:t>
            </a:r>
            <a:r>
              <a:rPr lang="ru-RU" sz="2800" b="1" i="1" dirty="0" smtClean="0"/>
              <a:t>имя-класса </a:t>
            </a:r>
            <a:r>
              <a:rPr lang="en-US" sz="2800" i="1" dirty="0" smtClean="0"/>
              <a:t>–</a:t>
            </a:r>
            <a:r>
              <a:rPr lang="ru-RU" sz="2800" i="1" dirty="0" smtClean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  <a:endParaRPr lang="ru-RU" sz="28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4" y="908720"/>
            <a:ext cx="4922476" cy="212523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4022" y="102587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564904"/>
            <a:ext cx="4533900" cy="215265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8555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1196</Words>
  <Application>Microsoft Office PowerPoint</Application>
  <PresentationFormat>Экран (4:3)</PresentationFormat>
  <Paragraphs>156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9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718</cp:revision>
  <dcterms:created xsi:type="dcterms:W3CDTF">2014-11-20T09:08:59Z</dcterms:created>
  <dcterms:modified xsi:type="dcterms:W3CDTF">2017-09-26T07:41:04Z</dcterms:modified>
</cp:coreProperties>
</file>