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2"/>
  </p:notesMasterIdLst>
  <p:sldIdLst>
    <p:sldId id="380" r:id="rId2"/>
    <p:sldId id="414" r:id="rId3"/>
    <p:sldId id="415" r:id="rId4"/>
    <p:sldId id="416" r:id="rId5"/>
    <p:sldId id="417" r:id="rId6"/>
    <p:sldId id="381" r:id="rId7"/>
    <p:sldId id="382" r:id="rId8"/>
    <p:sldId id="453" r:id="rId9"/>
    <p:sldId id="454" r:id="rId10"/>
    <p:sldId id="390" r:id="rId11"/>
    <p:sldId id="441" r:id="rId12"/>
    <p:sldId id="442" r:id="rId13"/>
    <p:sldId id="434" r:id="rId14"/>
    <p:sldId id="431" r:id="rId15"/>
    <p:sldId id="432" r:id="rId16"/>
    <p:sldId id="424" r:id="rId17"/>
    <p:sldId id="425" r:id="rId18"/>
    <p:sldId id="426" r:id="rId19"/>
    <p:sldId id="427" r:id="rId20"/>
    <p:sldId id="428" r:id="rId21"/>
    <p:sldId id="429" r:id="rId22"/>
    <p:sldId id="430" r:id="rId23"/>
    <p:sldId id="443" r:id="rId24"/>
    <p:sldId id="444" r:id="rId25"/>
    <p:sldId id="445" r:id="rId26"/>
    <p:sldId id="446" r:id="rId27"/>
    <p:sldId id="455" r:id="rId28"/>
    <p:sldId id="456" r:id="rId29"/>
    <p:sldId id="451" r:id="rId30"/>
    <p:sldId id="452" r:id="rId31"/>
  </p:sldIdLst>
  <p:sldSz cx="9144000" cy="6858000" type="screen4x3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63D"/>
    <a:srgbClr val="33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799B23B-EC83-4686-B30A-512413B5E67A}" styleName="Светлый стиль 3 — акцент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58" autoAdjust="0"/>
    <p:restoredTop sz="90116" autoAdjust="0"/>
  </p:normalViewPr>
  <p:slideViewPr>
    <p:cSldViewPr>
      <p:cViewPr varScale="1">
        <p:scale>
          <a:sx n="104" d="100"/>
          <a:sy n="104" d="100"/>
        </p:scale>
        <p:origin x="1776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522811-C5C6-42D2-A409-F8556720C93F}" type="datetimeFigureOut">
              <a:rPr lang="uk-UA" smtClean="0"/>
              <a:pPr/>
              <a:t>07.02.2018</a:t>
            </a:fld>
            <a:endParaRPr lang="uk-UA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68688-711B-4328-ACFB-54B46FA90133}" type="slidenum">
              <a:rPr lang="uk-UA" smtClean="0"/>
              <a:pPr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054139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E6AC4-C3FE-4E70-88D1-136405B25267}" type="datetime1">
              <a:rPr lang="uk-UA" smtClean="0"/>
              <a:pPr/>
              <a:t>07.02.2018</a:t>
            </a:fld>
            <a:endParaRPr lang="uk-UA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85949-5AE9-41F1-B18C-DA1006B0E8CC}" type="datetime1">
              <a:rPr lang="uk-UA" smtClean="0"/>
              <a:pPr/>
              <a:t>07.02.2018</a:t>
            </a:fld>
            <a:endParaRPr lang="uk-UA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C227C-94C5-4BA1-A89C-1C7570144B22}" type="datetime1">
              <a:rPr lang="uk-UA" smtClean="0"/>
              <a:pPr/>
              <a:t>07.02.2018</a:t>
            </a:fld>
            <a:endParaRPr lang="uk-UA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2E168-B245-4D8D-8538-B29990DBF87B}" type="datetime1">
              <a:rPr lang="uk-UA" smtClean="0"/>
              <a:pPr/>
              <a:t>07.02.2018</a:t>
            </a:fld>
            <a:endParaRPr lang="uk-UA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DAF6E-7007-4E61-B36E-794BF232B234}" type="datetime1">
              <a:rPr lang="uk-UA" smtClean="0"/>
              <a:pPr/>
              <a:t>07.02.2018</a:t>
            </a:fld>
            <a:endParaRPr lang="uk-UA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141DD-FE72-44AA-B946-B70892F1F5B7}" type="datetime1">
              <a:rPr lang="uk-UA" smtClean="0"/>
              <a:pPr/>
              <a:t>07.02.2018</a:t>
            </a:fld>
            <a:endParaRPr lang="uk-UA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4DC7C-6CC4-4D1F-A21B-A650800E0532}" type="datetime1">
              <a:rPr lang="uk-UA" smtClean="0"/>
              <a:pPr/>
              <a:t>07.02.2018</a:t>
            </a:fld>
            <a:endParaRPr lang="uk-UA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753FA-BE70-4E9D-A1A2-A798C2E22C2C}" type="datetime1">
              <a:rPr lang="uk-UA" smtClean="0"/>
              <a:pPr/>
              <a:t>07.02.2018</a:t>
            </a:fld>
            <a:endParaRPr lang="uk-UA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E9D1B-A194-48C6-B5A1-4C29D0F81227}" type="datetime1">
              <a:rPr lang="uk-UA" smtClean="0"/>
              <a:pPr/>
              <a:t>07.02.2018</a:t>
            </a:fld>
            <a:endParaRPr lang="uk-UA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C5B78-3AEE-4E8C-84A2-DF8B252C6B7D}" type="datetime1">
              <a:rPr lang="uk-UA" smtClean="0"/>
              <a:pPr/>
              <a:t>07.02.2018</a:t>
            </a:fld>
            <a:endParaRPr lang="uk-UA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6AC05-7690-4D29-B090-15CFA8055B58}" type="datetime1">
              <a:rPr lang="uk-UA" smtClean="0"/>
              <a:pPr/>
              <a:t>07.02.2018</a:t>
            </a:fld>
            <a:endParaRPr lang="uk-UA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78AB5-85A2-4D58-9351-A198925B541D}" type="datetime1">
              <a:rPr lang="uk-UA" smtClean="0"/>
              <a:pPr/>
              <a:t>07.02.2018</a:t>
            </a:fld>
            <a:endParaRPr lang="uk-UA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AA22-90B4-448C-8B6B-C699140D38B9}" type="slidenum">
              <a:rPr lang="uk-UA" smtClean="0"/>
              <a:pPr/>
              <a:t>‹#›</a:t>
            </a:fld>
            <a:endParaRPr lang="uk-UA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necolas.github.io/normalize.css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hyperlink" Target="https://necolas.github.io/normalize.css/5.0.0/normalize.css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elrumordelaluz.github.io/csshake/" TargetMode="External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csshake.surge.sh/csshake.min.css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://ianlunn.github.io/Hover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20.png"/><Relationship Id="rId7" Type="http://schemas.openxmlformats.org/officeDocument/2006/relationships/image" Target="../media/image22.png"/><Relationship Id="rId2" Type="http://schemas.openxmlformats.org/officeDocument/2006/relationships/hyperlink" Target="https://ninjamoc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ireframe.cc/" TargetMode="External"/><Relationship Id="rId5" Type="http://schemas.openxmlformats.org/officeDocument/2006/relationships/image" Target="../media/image21.png"/><Relationship Id="rId4" Type="http://schemas.openxmlformats.org/officeDocument/2006/relationships/hyperlink" Target="https://moqups.com/" TargetMode="External"/><Relationship Id="rId9" Type="http://schemas.openxmlformats.org/officeDocument/2006/relationships/hyperlink" Target="https://www.invisionapp.com/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://files.courses.dp.ua/web/08/ex03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files.courses.dp.ua/web/08/ex01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fonts.google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fontawesome.io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hyperlink" Target="https://fontawesome.com/get-started/web-fonts-with-css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fontawesome.com/how-to-use/web-fonts-with-css#basic-us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l="-11000"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8"/>
          <p:cNvSpPr txBox="1"/>
          <p:nvPr/>
        </p:nvSpPr>
        <p:spPr>
          <a:xfrm>
            <a:off x="3164517" y="5589240"/>
            <a:ext cx="3138744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solidFill>
                  <a:schemeClr val="bg1"/>
                </a:solidFill>
                <a:latin typeface="+mj-lt"/>
              </a:rPr>
              <a:t>www.courses.dp.ua</a:t>
            </a:r>
            <a:endParaRPr lang="uk-UA" sz="28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25718" y="861098"/>
            <a:ext cx="6531724" cy="101566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ru-RU" sz="6000" dirty="0" smtClean="0">
                <a:solidFill>
                  <a:schemeClr val="bg1"/>
                </a:solidFill>
              </a:rPr>
              <a:t>Макеты и практики</a:t>
            </a:r>
            <a:endParaRPr lang="uk-UA" sz="2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73879" y="601524"/>
            <a:ext cx="79305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Font Awesome </a:t>
            </a:r>
            <a:r>
              <a:rPr lang="ru-RU" sz="2800" b="1" dirty="0" smtClean="0"/>
              <a:t>хорошее дополнение к </a:t>
            </a:r>
            <a:r>
              <a:rPr lang="en-US" sz="2800" b="1" dirty="0" smtClean="0"/>
              <a:t>Bootstrap’</a:t>
            </a:r>
            <a:r>
              <a:rPr lang="ru-RU" sz="2800" b="1" dirty="0"/>
              <a:t>у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44039" y="4296044"/>
            <a:ext cx="84963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i="1" dirty="0" smtClean="0"/>
              <a:t>Иконки из состава</a:t>
            </a:r>
            <a:r>
              <a:rPr lang="en-US" sz="2400" i="1" dirty="0" smtClean="0"/>
              <a:t> </a:t>
            </a:r>
            <a:r>
              <a:rPr lang="en-US" sz="2400" b="1" i="1" dirty="0" smtClean="0"/>
              <a:t>Font Awesome </a:t>
            </a:r>
            <a:r>
              <a:rPr lang="ru-RU" sz="2400" i="1" dirty="0" smtClean="0"/>
              <a:t>удачно дополняют компоненты </a:t>
            </a:r>
            <a:r>
              <a:rPr lang="en-US" sz="2400" b="1" i="1" dirty="0" smtClean="0"/>
              <a:t>Bootstrap</a:t>
            </a:r>
            <a:r>
              <a:rPr lang="ru-RU" sz="2400" i="1" dirty="0" smtClean="0"/>
              <a:t>, а готовые анимации помогут быстро оживить страницу. </a:t>
            </a:r>
            <a:endParaRPr lang="ru-RU" sz="2400" i="1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188" y="1812032"/>
            <a:ext cx="8496300" cy="1905000"/>
          </a:xfrm>
          <a:prstGeom prst="rect">
            <a:avLst/>
          </a:prstGeom>
          <a:ln w="28575">
            <a:noFill/>
          </a:ln>
        </p:spPr>
      </p:pic>
    </p:spTree>
    <p:extLst>
      <p:ext uri="{BB962C8B-B14F-4D97-AF65-F5344CB8AC3E}">
        <p14:creationId xmlns:p14="http://schemas.microsoft.com/office/powerpoint/2010/main" val="21844921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6512" y="0"/>
            <a:ext cx="9144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/>
              <a:t>Normalize.css</a:t>
            </a:r>
            <a:endParaRPr lang="uk-UA" sz="6000" dirty="0"/>
          </a:p>
        </p:txBody>
      </p:sp>
    </p:spTree>
    <p:extLst>
      <p:ext uri="{BB962C8B-B14F-4D97-AF65-F5344CB8AC3E}">
        <p14:creationId xmlns:p14="http://schemas.microsoft.com/office/powerpoint/2010/main" val="633092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91680" y="116632"/>
            <a:ext cx="619268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Normalize.css - </a:t>
            </a:r>
            <a:r>
              <a:rPr lang="ru-RU" sz="3200" b="1" dirty="0" smtClean="0"/>
              <a:t>сброс исходных настроек </a:t>
            </a:r>
            <a:r>
              <a:rPr lang="en-US" sz="3200" b="1" dirty="0" smtClean="0"/>
              <a:t>CSS</a:t>
            </a:r>
            <a:endParaRPr lang="en-US" sz="3200" b="1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2098890" y="4581128"/>
            <a:ext cx="53782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>
                <a:hlinkClick r:id="rId2"/>
              </a:rPr>
              <a:t>https://necolas.github.io/normalize.css</a:t>
            </a:r>
            <a:r>
              <a:rPr lang="ru-RU" sz="2400" b="1" dirty="0" smtClean="0">
                <a:hlinkClick r:id="rId2"/>
              </a:rPr>
              <a:t>/</a:t>
            </a:r>
            <a:endParaRPr lang="ru-RU" sz="2400" b="1" dirty="0"/>
          </a:p>
        </p:txBody>
      </p:sp>
      <p:pic>
        <p:nvPicPr>
          <p:cNvPr id="16" name="Рисунок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3158" y="1196752"/>
            <a:ext cx="4088932" cy="3240360"/>
          </a:xfrm>
          <a:prstGeom prst="rect">
            <a:avLst/>
          </a:prstGeom>
          <a:ln w="28575">
            <a:solidFill>
              <a:srgbClr val="00B0F0"/>
            </a:solidFill>
          </a:ln>
        </p:spPr>
      </p:pic>
      <p:cxnSp>
        <p:nvCxnSpPr>
          <p:cNvPr id="18" name="Прямая соединительная линия 17"/>
          <p:cNvCxnSpPr/>
          <p:nvPr/>
        </p:nvCxnSpPr>
        <p:spPr>
          <a:xfrm>
            <a:off x="863588" y="5085184"/>
            <a:ext cx="7668852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Прямоугольник 18"/>
          <p:cNvSpPr/>
          <p:nvPr/>
        </p:nvSpPr>
        <p:spPr>
          <a:xfrm>
            <a:off x="755576" y="6093296"/>
            <a:ext cx="63367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hlinkClick r:id="rId4"/>
              </a:rPr>
              <a:t>https://</a:t>
            </a:r>
            <a:r>
              <a:rPr lang="ru-RU" dirty="0" smtClean="0">
                <a:hlinkClick r:id="rId4"/>
              </a:rPr>
              <a:t>necolas.github.io/normalize.css/5.0.0/normalize.css</a:t>
            </a:r>
            <a:endParaRPr lang="ru-RU" dirty="0"/>
          </a:p>
        </p:txBody>
      </p:sp>
      <p:sp>
        <p:nvSpPr>
          <p:cNvPr id="20" name="TextBox 19"/>
          <p:cNvSpPr txBox="1"/>
          <p:nvPr/>
        </p:nvSpPr>
        <p:spPr>
          <a:xfrm>
            <a:off x="714309" y="5169966"/>
            <a:ext cx="74528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Normalize.css</a:t>
            </a:r>
            <a:r>
              <a:rPr lang="en-US" i="1" dirty="0" smtClean="0"/>
              <a:t> – CSS </a:t>
            </a:r>
            <a:r>
              <a:rPr lang="ru-RU" i="1" dirty="0" smtClean="0"/>
              <a:t>библиотека которая «сбрасывает» настройки браузеров к единому набору, что гарантирует, что никакое стилевое оформление от браузера не испортит наш </a:t>
            </a:r>
            <a:r>
              <a:rPr lang="en-US" i="1" dirty="0" smtClean="0"/>
              <a:t>CSS </a:t>
            </a:r>
            <a:r>
              <a:rPr lang="ru-RU" i="1" dirty="0" smtClean="0"/>
              <a:t>код.</a:t>
            </a:r>
            <a:endParaRPr lang="ru-RU" i="1" dirty="0"/>
          </a:p>
        </p:txBody>
      </p:sp>
      <p:pic>
        <p:nvPicPr>
          <p:cNvPr id="21" name="Рисунок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05486" y="1414206"/>
            <a:ext cx="3350890" cy="2705257"/>
          </a:xfrm>
          <a:prstGeom prst="rect">
            <a:avLst/>
          </a:prstGeom>
          <a:ln w="28575">
            <a:solidFill>
              <a:srgbClr val="00B0F0"/>
            </a:solidFill>
          </a:ln>
        </p:spPr>
      </p:pic>
    </p:spTree>
    <p:extLst>
      <p:ext uri="{BB962C8B-B14F-4D97-AF65-F5344CB8AC3E}">
        <p14:creationId xmlns:p14="http://schemas.microsoft.com/office/powerpoint/2010/main" val="16350975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dirty="0" smtClean="0"/>
              <a:t>Анимационные</a:t>
            </a:r>
          </a:p>
          <a:p>
            <a:pPr algn="ctr"/>
            <a:r>
              <a:rPr lang="en-US" sz="6000" dirty="0" smtClean="0"/>
              <a:t>CSS </a:t>
            </a:r>
            <a:r>
              <a:rPr lang="ru-RU" sz="6000" dirty="0" smtClean="0"/>
              <a:t>библиотеки </a:t>
            </a:r>
          </a:p>
        </p:txBody>
      </p:sp>
    </p:spTree>
    <p:extLst>
      <p:ext uri="{BB962C8B-B14F-4D97-AF65-F5344CB8AC3E}">
        <p14:creationId xmlns:p14="http://schemas.microsoft.com/office/powerpoint/2010/main" val="28281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6" name="Picture 2" descr="http://beloweb.ru/wp-content/uploads/2014/06/12345672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484784"/>
            <a:ext cx="7143750" cy="2476501"/>
          </a:xfrm>
          <a:prstGeom prst="rect">
            <a:avLst/>
          </a:prstGeom>
          <a:noFill/>
          <a:ln w="28575">
            <a:solidFill>
              <a:srgbClr val="00B0F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1547664" y="4365104"/>
            <a:ext cx="635815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>
                <a:hlinkClick r:id="rId3"/>
              </a:rPr>
              <a:t>http://elrumordelaluz.github.io/csshake</a:t>
            </a:r>
            <a:r>
              <a:rPr lang="ru-RU" sz="2800" b="1" dirty="0" smtClean="0">
                <a:hlinkClick r:id="rId3"/>
              </a:rPr>
              <a:t>/</a:t>
            </a:r>
            <a:endParaRPr lang="ru-RU" sz="2800" b="1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3707672" y="692696"/>
            <a:ext cx="21036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CSS Shake</a:t>
            </a:r>
            <a:endParaRPr lang="ru-RU" sz="36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187624" y="5313982"/>
            <a:ext cx="52565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b="1" dirty="0" smtClean="0"/>
              <a:t>Подключение библиотеки: </a:t>
            </a:r>
            <a:endParaRPr lang="en-US" b="1" dirty="0" smtClean="0"/>
          </a:p>
          <a:p>
            <a:pPr algn="just"/>
            <a:r>
              <a:rPr lang="en-US" i="1" dirty="0" smtClean="0"/>
              <a:t>&lt;</a:t>
            </a:r>
            <a:r>
              <a:rPr lang="en-US" i="1" dirty="0"/>
              <a:t>link </a:t>
            </a:r>
            <a:r>
              <a:rPr lang="en-US" i="1" dirty="0" err="1"/>
              <a:t>rel</a:t>
            </a:r>
            <a:r>
              <a:rPr lang="en-US" i="1" dirty="0"/>
              <a:t>="stylesheet" type="text/</a:t>
            </a:r>
            <a:r>
              <a:rPr lang="en-US" i="1" dirty="0" err="1"/>
              <a:t>css</a:t>
            </a:r>
            <a:r>
              <a:rPr lang="en-US" i="1" dirty="0"/>
              <a:t>" </a:t>
            </a:r>
            <a:r>
              <a:rPr lang="en-US" i="1" dirty="0" err="1"/>
              <a:t>href</a:t>
            </a:r>
            <a:r>
              <a:rPr lang="en-US" i="1" dirty="0"/>
              <a:t>="</a:t>
            </a:r>
            <a:r>
              <a:rPr lang="en-US" i="1" dirty="0">
                <a:hlinkClick r:id="rId4"/>
              </a:rPr>
              <a:t>http://</a:t>
            </a:r>
            <a:r>
              <a:rPr lang="en-US" i="1" dirty="0" smtClean="0">
                <a:hlinkClick r:id="rId4"/>
              </a:rPr>
              <a:t>csshake.surge.sh/csshake.min.css</a:t>
            </a:r>
            <a:r>
              <a:rPr lang="en-US" i="1" dirty="0"/>
              <a:t>"&gt; </a:t>
            </a: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4091872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691680" y="4705980"/>
            <a:ext cx="59766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hlinkClick r:id="rId2"/>
              </a:rPr>
              <a:t>http://ianlunn.github.io/Hover</a:t>
            </a:r>
            <a:r>
              <a:rPr lang="en-US" sz="2800" b="1" dirty="0" smtClean="0">
                <a:hlinkClick r:id="rId2"/>
              </a:rPr>
              <a:t>/</a:t>
            </a:r>
            <a:endParaRPr lang="ru-RU" sz="2800" b="1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3635896" y="550421"/>
            <a:ext cx="20878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Hover.CSS</a:t>
            </a:r>
            <a:endParaRPr lang="ru-RU" sz="3600" b="1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704" y="1596881"/>
            <a:ext cx="5563322" cy="2768223"/>
          </a:xfrm>
          <a:prstGeom prst="rect">
            <a:avLst/>
          </a:prstGeom>
          <a:ln w="19050">
            <a:solidFill>
              <a:srgbClr val="00B0F0"/>
            </a:solidFill>
          </a:ln>
        </p:spPr>
      </p:pic>
    </p:spTree>
    <p:extLst>
      <p:ext uri="{BB962C8B-B14F-4D97-AF65-F5344CB8AC3E}">
        <p14:creationId xmlns:p14="http://schemas.microsoft.com/office/powerpoint/2010/main" val="5587649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dirty="0" smtClean="0"/>
              <a:t>Проектирование</a:t>
            </a:r>
            <a:endParaRPr lang="uk-UA" sz="6000" dirty="0"/>
          </a:p>
        </p:txBody>
      </p:sp>
    </p:spTree>
    <p:extLst>
      <p:ext uri="{BB962C8B-B14F-4D97-AF65-F5344CB8AC3E}">
        <p14:creationId xmlns:p14="http://schemas.microsoft.com/office/powerpoint/2010/main" val="30567561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79712" y="908720"/>
            <a:ext cx="554461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 smtClean="0">
                <a:solidFill>
                  <a:srgbClr val="0070C0"/>
                </a:solidFill>
              </a:rPr>
              <a:t>wireframe</a:t>
            </a:r>
            <a:r>
              <a:rPr lang="en-US" sz="7200" b="1" dirty="0" smtClean="0"/>
              <a:t>, </a:t>
            </a:r>
          </a:p>
          <a:p>
            <a:pPr algn="ctr"/>
            <a:r>
              <a:rPr lang="en-US" sz="7200" b="1" dirty="0" smtClean="0">
                <a:solidFill>
                  <a:srgbClr val="00B050"/>
                </a:solidFill>
              </a:rPr>
              <a:t>mockup</a:t>
            </a:r>
            <a:r>
              <a:rPr lang="ru-RU" sz="7200" b="1" dirty="0" smtClean="0"/>
              <a:t>, </a:t>
            </a:r>
            <a:endParaRPr lang="en-US" sz="7200" b="1" dirty="0" smtClean="0"/>
          </a:p>
          <a:p>
            <a:pPr algn="ctr"/>
            <a:r>
              <a:rPr lang="en-US" sz="7200" b="1" dirty="0" smtClean="0">
                <a:solidFill>
                  <a:schemeClr val="accent6">
                    <a:lumMod val="75000"/>
                  </a:schemeClr>
                </a:solidFill>
              </a:rPr>
              <a:t>prototype</a:t>
            </a:r>
          </a:p>
          <a:p>
            <a:pPr algn="ctr"/>
            <a:r>
              <a:rPr lang="en-US" sz="7200" b="1" dirty="0" smtClean="0"/>
              <a:t>?!</a:t>
            </a:r>
            <a:endParaRPr lang="ru-RU" sz="7200" b="1" dirty="0"/>
          </a:p>
        </p:txBody>
      </p:sp>
    </p:spTree>
    <p:extLst>
      <p:ext uri="{BB962C8B-B14F-4D97-AF65-F5344CB8AC3E}">
        <p14:creationId xmlns:p14="http://schemas.microsoft.com/office/powerpoint/2010/main" val="505693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255160" y="188640"/>
            <a:ext cx="738394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rgbClr val="0070C0"/>
                </a:solidFill>
              </a:rPr>
              <a:t>Wireframe – </a:t>
            </a:r>
            <a:r>
              <a:rPr lang="ru-RU" sz="3600" b="1" dirty="0" smtClean="0">
                <a:solidFill>
                  <a:srgbClr val="0070C0"/>
                </a:solidFill>
              </a:rPr>
              <a:t>«проволочный каркас»</a:t>
            </a:r>
            <a:endParaRPr lang="ru-RU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1267241" y="5517232"/>
            <a:ext cx="66095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 smtClean="0"/>
              <a:t>Wireframe</a:t>
            </a:r>
            <a:r>
              <a:rPr lang="en-US" sz="2400" i="1" dirty="0" smtClean="0"/>
              <a:t> – </a:t>
            </a:r>
            <a:r>
              <a:rPr lang="ru-RU" sz="2400" i="1" dirty="0" smtClean="0"/>
              <a:t>упрошенный макет страницы, схематическое изображение страницы, как правило низкой детализации.</a:t>
            </a:r>
            <a:r>
              <a:rPr lang="en-US" sz="2400" i="1" dirty="0" smtClean="0"/>
              <a:t> </a:t>
            </a:r>
            <a:endParaRPr lang="ru-RU" sz="2400" i="1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908720"/>
            <a:ext cx="6048672" cy="4452386"/>
          </a:xfrm>
          <a:prstGeom prst="rect">
            <a:avLst/>
          </a:prstGeom>
          <a:ln w="28575">
            <a:solidFill>
              <a:srgbClr val="00B0F0"/>
            </a:solidFill>
          </a:ln>
        </p:spPr>
      </p:pic>
    </p:spTree>
    <p:extLst>
      <p:ext uri="{BB962C8B-B14F-4D97-AF65-F5344CB8AC3E}">
        <p14:creationId xmlns:p14="http://schemas.microsoft.com/office/powerpoint/2010/main" val="4822626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835696" y="252674"/>
            <a:ext cx="591578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rgbClr val="00B050"/>
                </a:solidFill>
              </a:rPr>
              <a:t>Mockup – </a:t>
            </a:r>
            <a:r>
              <a:rPr lang="ru-RU" sz="3600" b="1" dirty="0" smtClean="0">
                <a:solidFill>
                  <a:srgbClr val="00B050"/>
                </a:solidFill>
              </a:rPr>
              <a:t>«макет страницы»</a:t>
            </a:r>
            <a:endParaRPr lang="ru-RU" sz="3600" dirty="0">
              <a:solidFill>
                <a:srgbClr val="00B05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49135" y="5478323"/>
            <a:ext cx="82993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 smtClean="0"/>
              <a:t>Mockup</a:t>
            </a:r>
            <a:r>
              <a:rPr lang="en-US" sz="2400" i="1" dirty="0" smtClean="0"/>
              <a:t> – </a:t>
            </a:r>
            <a:r>
              <a:rPr lang="ru-RU" sz="2400" i="1" dirty="0" smtClean="0"/>
              <a:t>макет страницы, изображение (картинка) того как страница будет выглядеть в реальности.</a:t>
            </a:r>
            <a:endParaRPr lang="ru-RU" sz="2400" i="1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219" y="1373444"/>
            <a:ext cx="7527160" cy="3711740"/>
          </a:xfrm>
          <a:prstGeom prst="rect">
            <a:avLst/>
          </a:prstGeom>
          <a:ln w="28575">
            <a:solidFill>
              <a:srgbClr val="00B0F0"/>
            </a:solidFill>
          </a:ln>
        </p:spPr>
      </p:pic>
    </p:spTree>
    <p:extLst>
      <p:ext uri="{BB962C8B-B14F-4D97-AF65-F5344CB8AC3E}">
        <p14:creationId xmlns:p14="http://schemas.microsoft.com/office/powerpoint/2010/main" val="3092551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dirty="0" smtClean="0"/>
              <a:t>Шрифты</a:t>
            </a:r>
          </a:p>
          <a:p>
            <a:pPr algn="ctr"/>
            <a:r>
              <a:rPr lang="ru-RU" sz="4400" dirty="0" smtClean="0"/>
              <a:t>на примере </a:t>
            </a:r>
          </a:p>
          <a:p>
            <a:pPr algn="ctr"/>
            <a:r>
              <a:rPr lang="en-US" sz="6000" dirty="0" smtClean="0"/>
              <a:t>Google Fonts</a:t>
            </a:r>
            <a:endParaRPr lang="uk-UA" sz="6000" dirty="0"/>
          </a:p>
        </p:txBody>
      </p:sp>
    </p:spTree>
    <p:extLst>
      <p:ext uri="{BB962C8B-B14F-4D97-AF65-F5344CB8AC3E}">
        <p14:creationId xmlns:p14="http://schemas.microsoft.com/office/powerpoint/2010/main" val="6249834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48158" y="5157192"/>
            <a:ext cx="8244322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i="1" dirty="0"/>
              <a:t>Prototype</a:t>
            </a:r>
            <a:r>
              <a:rPr lang="en-US" i="1" dirty="0" smtClean="0"/>
              <a:t> </a:t>
            </a:r>
            <a:r>
              <a:rPr lang="ru-RU" i="1" dirty="0" smtClean="0"/>
              <a:t>– набор макетов между которым можно переключаться, тем самым воспроизведя на основе макетов то как будет работать сайт. Прототип может быть высоко детализированный (на базе </a:t>
            </a:r>
            <a:r>
              <a:rPr lang="ru-RU" i="1" dirty="0" err="1" smtClean="0"/>
              <a:t>мокапов</a:t>
            </a:r>
            <a:r>
              <a:rPr lang="ru-RU" i="1" dirty="0" smtClean="0"/>
              <a:t>), либо низко детализированным (на основе </a:t>
            </a:r>
            <a:r>
              <a:rPr lang="ru-RU" i="1" dirty="0" err="1" smtClean="0"/>
              <a:t>вайрфреймов</a:t>
            </a:r>
            <a:r>
              <a:rPr lang="ru-RU" sz="2400" i="1" dirty="0" smtClean="0"/>
              <a:t>).</a:t>
            </a:r>
            <a:endParaRPr lang="ru-RU" sz="2400" i="1" dirty="0"/>
          </a:p>
        </p:txBody>
      </p:sp>
      <p:sp>
        <p:nvSpPr>
          <p:cNvPr id="13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306286" y="188640"/>
            <a:ext cx="880221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>
                <a:solidFill>
                  <a:schemeClr val="accent6">
                    <a:lumMod val="75000"/>
                  </a:schemeClr>
                </a:solidFill>
              </a:rPr>
              <a:t>Prototype</a:t>
            </a:r>
            <a:r>
              <a:rPr lang="ru-RU" sz="3200" b="1" dirty="0" smtClean="0">
                <a:solidFill>
                  <a:schemeClr val="accent6">
                    <a:lumMod val="75000"/>
                  </a:schemeClr>
                </a:solidFill>
              </a:rPr>
              <a:t> – макет который можно «</a:t>
            </a:r>
            <a:r>
              <a:rPr lang="ru-RU" sz="3200" b="1" dirty="0" err="1" smtClean="0">
                <a:solidFill>
                  <a:schemeClr val="accent6">
                    <a:lumMod val="75000"/>
                  </a:schemeClr>
                </a:solidFill>
              </a:rPr>
              <a:t>поклацать</a:t>
            </a:r>
            <a:r>
              <a:rPr lang="ru-RU" sz="3200" b="1" dirty="0" smtClean="0">
                <a:solidFill>
                  <a:schemeClr val="accent6">
                    <a:lumMod val="75000"/>
                  </a:schemeClr>
                </a:solidFill>
              </a:rPr>
              <a:t>» </a:t>
            </a:r>
            <a:endParaRPr lang="ru-RU" sz="3200" dirty="0">
              <a:solidFill>
                <a:srgbClr val="00B050"/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9483" y="797250"/>
            <a:ext cx="2475313" cy="1775399"/>
          </a:xfrm>
          <a:prstGeom prst="rect">
            <a:avLst/>
          </a:prstGeom>
          <a:ln w="28575">
            <a:solidFill>
              <a:srgbClr val="00B0F0"/>
            </a:solidFill>
          </a:ln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3975" y="797250"/>
            <a:ext cx="2411921" cy="1775399"/>
          </a:xfrm>
          <a:prstGeom prst="rect">
            <a:avLst/>
          </a:prstGeom>
          <a:ln w="28575">
            <a:solidFill>
              <a:srgbClr val="00B0F0"/>
            </a:solidFill>
          </a:ln>
        </p:spPr>
      </p:pic>
      <p:sp>
        <p:nvSpPr>
          <p:cNvPr id="6" name="Стрелка вправо 5"/>
          <p:cNvSpPr/>
          <p:nvPr/>
        </p:nvSpPr>
        <p:spPr>
          <a:xfrm>
            <a:off x="4067944" y="1484784"/>
            <a:ext cx="1080120" cy="288032"/>
          </a:xfrm>
          <a:prstGeom prst="rightArrow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3608" y="3140968"/>
            <a:ext cx="2836436" cy="1398684"/>
          </a:xfrm>
          <a:prstGeom prst="rect">
            <a:avLst/>
          </a:prstGeom>
          <a:ln w="28575">
            <a:solidFill>
              <a:srgbClr val="00B050"/>
            </a:solidFill>
          </a:ln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23971" y="2852936"/>
            <a:ext cx="3237288" cy="2079234"/>
          </a:xfrm>
          <a:prstGeom prst="rect">
            <a:avLst/>
          </a:prstGeom>
          <a:ln w="28575">
            <a:solidFill>
              <a:srgbClr val="00B050"/>
            </a:solidFill>
          </a:ln>
        </p:spPr>
      </p:pic>
      <p:sp>
        <p:nvSpPr>
          <p:cNvPr id="11" name="Стрелка вправо 10"/>
          <p:cNvSpPr/>
          <p:nvPr/>
        </p:nvSpPr>
        <p:spPr>
          <a:xfrm>
            <a:off x="4052931" y="3696294"/>
            <a:ext cx="1080120" cy="288032"/>
          </a:xfrm>
          <a:prstGeom prst="rightArrow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66313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59632" y="1196752"/>
            <a:ext cx="698477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0070C0"/>
                </a:solidFill>
              </a:rPr>
              <a:t>wireframe</a:t>
            </a:r>
            <a:r>
              <a:rPr lang="en-US" sz="3600" b="1" dirty="0" smtClean="0"/>
              <a:t>, </a:t>
            </a:r>
          </a:p>
          <a:p>
            <a:pPr algn="ctr"/>
            <a:r>
              <a:rPr lang="en-US" sz="3600" b="1" dirty="0" smtClean="0">
                <a:solidFill>
                  <a:srgbClr val="00B050"/>
                </a:solidFill>
              </a:rPr>
              <a:t>mockup</a:t>
            </a:r>
            <a:r>
              <a:rPr lang="ru-RU" sz="3600" b="1" dirty="0" smtClean="0"/>
              <a:t>, </a:t>
            </a:r>
            <a:endParaRPr lang="en-US" sz="3600" b="1" dirty="0" smtClean="0"/>
          </a:p>
          <a:p>
            <a:pPr algn="ctr"/>
            <a:r>
              <a:rPr lang="en-US" sz="3600" b="1" dirty="0" smtClean="0">
                <a:solidFill>
                  <a:schemeClr val="accent6">
                    <a:lumMod val="75000"/>
                  </a:schemeClr>
                </a:solidFill>
              </a:rPr>
              <a:t>prototype</a:t>
            </a:r>
          </a:p>
          <a:p>
            <a:pPr algn="ctr"/>
            <a:r>
              <a:rPr lang="ru-RU" sz="7200" b="1" dirty="0" smtClean="0"/>
              <a:t>Инструменты проектирования</a:t>
            </a:r>
            <a:endParaRPr lang="ru-RU" sz="7200" b="1" dirty="0"/>
          </a:p>
        </p:txBody>
      </p:sp>
    </p:spTree>
    <p:extLst>
      <p:ext uri="{BB962C8B-B14F-4D97-AF65-F5344CB8AC3E}">
        <p14:creationId xmlns:p14="http://schemas.microsoft.com/office/powerpoint/2010/main" val="19583957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91680" y="116632"/>
            <a:ext cx="61926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 smtClean="0"/>
              <a:t>Инструменты проектирования</a:t>
            </a:r>
            <a:endParaRPr lang="ru-RU" sz="3200" b="1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561057" y="1780828"/>
            <a:ext cx="516410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000" dirty="0" smtClean="0">
                <a:hlinkClick r:id="rId2"/>
              </a:rPr>
              <a:t>https://ninjamock.com/</a:t>
            </a:r>
            <a:endParaRPr lang="ru-RU" sz="40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8144" y="1772816"/>
            <a:ext cx="2981325" cy="800100"/>
          </a:xfrm>
          <a:prstGeom prst="rect">
            <a:avLst/>
          </a:prstGeom>
          <a:ln w="19050">
            <a:solidFill>
              <a:schemeClr val="bg1">
                <a:lumMod val="85000"/>
              </a:schemeClr>
            </a:solidFill>
          </a:ln>
        </p:spPr>
      </p:pic>
      <p:sp>
        <p:nvSpPr>
          <p:cNvPr id="5" name="Прямоугольник 4"/>
          <p:cNvSpPr/>
          <p:nvPr/>
        </p:nvSpPr>
        <p:spPr>
          <a:xfrm>
            <a:off x="564823" y="2819521"/>
            <a:ext cx="469673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000" dirty="0">
                <a:hlinkClick r:id="rId4"/>
              </a:rPr>
              <a:t>https://moqups.com</a:t>
            </a:r>
            <a:r>
              <a:rPr lang="ru-RU" sz="4000" dirty="0" smtClean="0">
                <a:hlinkClick r:id="rId4"/>
              </a:rPr>
              <a:t>/</a:t>
            </a:r>
            <a:endParaRPr lang="ru-RU" sz="4000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64796" y="2773913"/>
            <a:ext cx="2188019" cy="799103"/>
          </a:xfrm>
          <a:prstGeom prst="rect">
            <a:avLst/>
          </a:prstGeom>
          <a:ln w="19050">
            <a:solidFill>
              <a:schemeClr val="bg1">
                <a:lumMod val="85000"/>
              </a:schemeClr>
            </a:solidFill>
          </a:ln>
        </p:spPr>
      </p:pic>
      <p:sp>
        <p:nvSpPr>
          <p:cNvPr id="7" name="Прямоугольник 6"/>
          <p:cNvSpPr/>
          <p:nvPr/>
        </p:nvSpPr>
        <p:spPr>
          <a:xfrm>
            <a:off x="561057" y="836712"/>
            <a:ext cx="469295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000" dirty="0">
                <a:hlinkClick r:id="rId6"/>
              </a:rPr>
              <a:t>https://wireframe.cc</a:t>
            </a:r>
            <a:r>
              <a:rPr lang="ru-RU" sz="4000" dirty="0" smtClean="0">
                <a:hlinkClick r:id="rId6"/>
              </a:rPr>
              <a:t>/</a:t>
            </a:r>
            <a:endParaRPr lang="ru-RU" sz="4000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08917" y="869856"/>
            <a:ext cx="2099775" cy="641598"/>
          </a:xfrm>
          <a:prstGeom prst="rect">
            <a:avLst/>
          </a:prstGeom>
          <a:ln w="19050">
            <a:solidFill>
              <a:schemeClr val="bg1">
                <a:lumMod val="85000"/>
              </a:schemeClr>
            </a:solidFill>
          </a:ln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48551" y="3789040"/>
            <a:ext cx="1939873" cy="950918"/>
          </a:xfrm>
          <a:prstGeom prst="rect">
            <a:avLst/>
          </a:prstGeom>
          <a:ln w="28575">
            <a:solidFill>
              <a:schemeClr val="bg1">
                <a:lumMod val="75000"/>
              </a:schemeClr>
            </a:solidFill>
          </a:ln>
        </p:spPr>
      </p:pic>
      <p:sp>
        <p:nvSpPr>
          <p:cNvPr id="11" name="Прямоугольник 10"/>
          <p:cNvSpPr/>
          <p:nvPr/>
        </p:nvSpPr>
        <p:spPr>
          <a:xfrm>
            <a:off x="616694" y="3972112"/>
            <a:ext cx="531113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>
                <a:hlinkClick r:id="rId9"/>
              </a:rPr>
              <a:t>https://www.invisionapp.com</a:t>
            </a:r>
            <a:r>
              <a:rPr lang="ru-RU" sz="3200" dirty="0" smtClean="0">
                <a:hlinkClick r:id="rId9"/>
              </a:rPr>
              <a:t>/</a:t>
            </a:r>
            <a:endParaRPr lang="ru-RU" sz="3200" dirty="0"/>
          </a:p>
        </p:txBody>
      </p:sp>
      <p:sp>
        <p:nvSpPr>
          <p:cNvPr id="9" name="TextBox 8"/>
          <p:cNvSpPr txBox="1"/>
          <p:nvPr/>
        </p:nvSpPr>
        <p:spPr>
          <a:xfrm>
            <a:off x="2418112" y="5807005"/>
            <a:ext cx="47398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i="1" dirty="0" smtClean="0">
                <a:solidFill>
                  <a:srgbClr val="FF0000"/>
                </a:solidFill>
              </a:rPr>
              <a:t>HTML</a:t>
            </a:r>
            <a:r>
              <a:rPr lang="en-US" sz="3600" b="1" i="1" dirty="0" smtClean="0"/>
              <a:t> + </a:t>
            </a:r>
            <a:r>
              <a:rPr lang="en-US" sz="3600" b="1" i="1" dirty="0" smtClean="0">
                <a:solidFill>
                  <a:schemeClr val="accent6">
                    <a:lumMod val="75000"/>
                  </a:schemeClr>
                </a:solidFill>
              </a:rPr>
              <a:t>CSS</a:t>
            </a:r>
            <a:r>
              <a:rPr lang="en-US" sz="3600" b="1" i="1" dirty="0" smtClean="0"/>
              <a:t> + </a:t>
            </a:r>
            <a:r>
              <a:rPr lang="en-US" sz="3600" b="1" i="1" dirty="0" smtClean="0">
                <a:solidFill>
                  <a:srgbClr val="00B050"/>
                </a:solidFill>
              </a:rPr>
              <a:t>Bootstrap</a:t>
            </a:r>
            <a:endParaRPr lang="ru-RU" sz="3600" b="1" i="1" dirty="0">
              <a:solidFill>
                <a:srgbClr val="00B050"/>
              </a:solidFill>
            </a:endParaRPr>
          </a:p>
        </p:txBody>
      </p:sp>
      <p:cxnSp>
        <p:nvCxnSpPr>
          <p:cNvPr id="14" name="Прямая соединительная линия 13"/>
          <p:cNvCxnSpPr/>
          <p:nvPr/>
        </p:nvCxnSpPr>
        <p:spPr>
          <a:xfrm flipV="1">
            <a:off x="614127" y="5013176"/>
            <a:ext cx="7915746" cy="72008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419975" y="5237510"/>
            <a:ext cx="7360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i="1" dirty="0" smtClean="0"/>
              <a:t>или</a:t>
            </a:r>
            <a:endParaRPr lang="ru-RU" sz="2800" i="1" dirty="0"/>
          </a:p>
        </p:txBody>
      </p:sp>
    </p:spTree>
    <p:extLst>
      <p:ext uri="{BB962C8B-B14F-4D97-AF65-F5344CB8AC3E}">
        <p14:creationId xmlns:p14="http://schemas.microsoft.com/office/powerpoint/2010/main" val="28492391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dirty="0" smtClean="0"/>
              <a:t>Немного практики</a:t>
            </a:r>
            <a:endParaRPr lang="uk-UA" sz="6000" dirty="0"/>
          </a:p>
        </p:txBody>
      </p:sp>
    </p:spTree>
    <p:extLst>
      <p:ext uri="{BB962C8B-B14F-4D97-AF65-F5344CB8AC3E}">
        <p14:creationId xmlns:p14="http://schemas.microsoft.com/office/powerpoint/2010/main" val="7595431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411760" y="188640"/>
            <a:ext cx="426790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000" b="1" dirty="0" smtClean="0"/>
              <a:t>«Надоедливый баннер»</a:t>
            </a:r>
            <a:endParaRPr lang="ru-RU" sz="3000" b="1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899592" y="6135687"/>
            <a:ext cx="59886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>
                <a:hlinkClick r:id="rId2"/>
              </a:rPr>
              <a:t>http://</a:t>
            </a:r>
            <a:r>
              <a:rPr lang="ru-RU" sz="2400" b="1" dirty="0" smtClean="0">
                <a:hlinkClick r:id="rId2"/>
              </a:rPr>
              <a:t>files.courses.dp.ua/web/0</a:t>
            </a:r>
            <a:r>
              <a:rPr lang="en-US" sz="2400" b="1" dirty="0" smtClean="0">
                <a:hlinkClick r:id="rId2"/>
              </a:rPr>
              <a:t>8</a:t>
            </a:r>
            <a:r>
              <a:rPr lang="ru-RU" sz="2400" b="1" dirty="0" smtClean="0">
                <a:hlinkClick r:id="rId2"/>
              </a:rPr>
              <a:t>/ex0</a:t>
            </a:r>
            <a:r>
              <a:rPr lang="en-US" sz="2400" b="1" dirty="0" smtClean="0">
                <a:hlinkClick r:id="rId2"/>
              </a:rPr>
              <a:t>3</a:t>
            </a:r>
            <a:r>
              <a:rPr lang="ru-RU" sz="2400" b="1" dirty="0" smtClean="0">
                <a:hlinkClick r:id="rId2"/>
              </a:rPr>
              <a:t>.</a:t>
            </a:r>
            <a:r>
              <a:rPr lang="ru-RU" sz="2400" b="1" dirty="0" err="1" smtClean="0">
                <a:hlinkClick r:id="rId2"/>
              </a:rPr>
              <a:t>htm</a:t>
            </a:r>
            <a:r>
              <a:rPr lang="en-US" sz="2400" b="1" dirty="0" smtClean="0">
                <a:hlinkClick r:id="rId2"/>
              </a:rPr>
              <a:t>l</a:t>
            </a:r>
            <a:endParaRPr lang="en-US" sz="2400" b="1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971600" y="5733256"/>
            <a:ext cx="42472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i="1" dirty="0" smtClean="0"/>
              <a:t>Скопируйте заготовку в </a:t>
            </a:r>
            <a:r>
              <a:rPr lang="en-US" sz="2000" b="1" i="1" dirty="0" smtClean="0"/>
              <a:t>Notepad++</a:t>
            </a:r>
            <a:r>
              <a:rPr lang="ru-RU" sz="2000" i="1" dirty="0" smtClean="0"/>
              <a:t>: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5184" y="900706"/>
            <a:ext cx="6027779" cy="4719384"/>
          </a:xfrm>
          <a:prstGeom prst="rect">
            <a:avLst/>
          </a:prstGeom>
          <a:ln w="28575">
            <a:solidFill>
              <a:srgbClr val="00B0F0"/>
            </a:solidFill>
          </a:ln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24328" y="2765950"/>
            <a:ext cx="1006746" cy="988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253253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76029" y="251356"/>
            <a:ext cx="631993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000" b="1" dirty="0" smtClean="0"/>
              <a:t>«Надоедливый баннер»</a:t>
            </a:r>
            <a:r>
              <a:rPr lang="en-US" sz="3000" b="1" dirty="0" smtClean="0"/>
              <a:t> - </a:t>
            </a:r>
            <a:r>
              <a:rPr lang="ru-RU" sz="3000" b="1" dirty="0" smtClean="0"/>
              <a:t>наша цель</a:t>
            </a:r>
            <a:endParaRPr lang="ru-RU" sz="3000" b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744" y="1196752"/>
            <a:ext cx="4530510" cy="3384376"/>
          </a:xfrm>
          <a:prstGeom prst="rect">
            <a:avLst/>
          </a:prstGeom>
          <a:ln w="28575">
            <a:solidFill>
              <a:srgbClr val="00B0F0"/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1597117" y="5085184"/>
            <a:ext cx="60988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b="1" i="1" dirty="0" smtClean="0"/>
              <a:t>Задача:</a:t>
            </a:r>
            <a:r>
              <a:rPr lang="ru-RU" sz="2400" i="1" dirty="0" smtClean="0"/>
              <a:t> реализовать «всплывающее» (модальное) окно с рекламным сообщением.</a:t>
            </a:r>
            <a:endParaRPr lang="ru-RU" sz="2400" i="1" dirty="0"/>
          </a:p>
        </p:txBody>
      </p:sp>
    </p:spTree>
    <p:extLst>
      <p:ext uri="{BB962C8B-B14F-4D97-AF65-F5344CB8AC3E}">
        <p14:creationId xmlns:p14="http://schemas.microsoft.com/office/powerpoint/2010/main" val="15235491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55776" y="0"/>
            <a:ext cx="426790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000" b="1" dirty="0" smtClean="0"/>
              <a:t>«Надоедливый баннер»</a:t>
            </a:r>
            <a:endParaRPr lang="ru-RU" sz="3000" b="1" dirty="0"/>
          </a:p>
        </p:txBody>
      </p:sp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13043" y="2780928"/>
            <a:ext cx="1006746" cy="988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620688"/>
            <a:ext cx="5401283" cy="1609191"/>
          </a:xfrm>
          <a:prstGeom prst="rect">
            <a:avLst/>
          </a:prstGeom>
          <a:ln w="19050">
            <a:solidFill>
              <a:srgbClr val="92D050"/>
            </a:solidFill>
          </a:ln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9792" y="2420888"/>
            <a:ext cx="3687548" cy="4052878"/>
          </a:xfrm>
          <a:prstGeom prst="rect">
            <a:avLst/>
          </a:prstGeom>
          <a:ln w="28575">
            <a:solidFill>
              <a:srgbClr val="92D050"/>
            </a:solidFill>
          </a:ln>
        </p:spPr>
      </p:pic>
    </p:spTree>
    <p:extLst>
      <p:ext uri="{BB962C8B-B14F-4D97-AF65-F5344CB8AC3E}">
        <p14:creationId xmlns:p14="http://schemas.microsoft.com/office/powerpoint/2010/main" val="149076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7200" dirty="0" err="1" smtClean="0"/>
              <a:t>Вендорные</a:t>
            </a:r>
            <a:endParaRPr lang="ru-RU" sz="7200" dirty="0" smtClean="0"/>
          </a:p>
          <a:p>
            <a:pPr algn="ctr"/>
            <a:r>
              <a:rPr lang="ru-RU" sz="7200" dirty="0" smtClean="0"/>
              <a:t> префиксы</a:t>
            </a:r>
            <a:endParaRPr lang="uk-UA" sz="7200" dirty="0"/>
          </a:p>
        </p:txBody>
      </p:sp>
    </p:spTree>
    <p:extLst>
      <p:ext uri="{BB962C8B-B14F-4D97-AF65-F5344CB8AC3E}">
        <p14:creationId xmlns:p14="http://schemas.microsoft.com/office/powerpoint/2010/main" val="1104487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915816" y="143347"/>
            <a:ext cx="36527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 err="1" smtClean="0"/>
              <a:t>Вендорные</a:t>
            </a:r>
            <a:r>
              <a:rPr lang="ru-RU" sz="2800" b="1" dirty="0" smtClean="0"/>
              <a:t> префиксы</a:t>
            </a:r>
            <a:endParaRPr lang="ru-RU" sz="28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755576" y="764704"/>
            <a:ext cx="7920880" cy="212365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ru-RU" sz="2200" i="1" dirty="0" smtClean="0"/>
              <a:t>Перед тем как добавить в свой браузер новое стилевое свойство разработчики браузера «обкатывают» его, включая в экспериментальном виде. Но чтобы избежать проблем в будущем свойство добавляют не под тем названием которое значится в стандарте, а под спец-названием.</a:t>
            </a:r>
            <a:endParaRPr lang="ru-RU" sz="2200" i="1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/>
          </p:nvPr>
        </p:nvGraphicFramePr>
        <p:xfrm>
          <a:off x="1668015" y="2924944"/>
          <a:ext cx="6096000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1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718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ru-RU" dirty="0" smtClean="0"/>
                        <a:t>Префикс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Браузеры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-o-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Opera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r>
                        <a:rPr lang="en-US" dirty="0" err="1" smtClean="0"/>
                        <a:t>moz</a:t>
                      </a:r>
                      <a:r>
                        <a:rPr lang="en-US" dirty="0" smtClean="0"/>
                        <a:t>-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Mozilla, Firefox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r>
                        <a:rPr lang="en-US" dirty="0" err="1" smtClean="0"/>
                        <a:t>ms</a:t>
                      </a:r>
                      <a:r>
                        <a:rPr lang="en-US" dirty="0" smtClean="0"/>
                        <a:t>-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IE, Edge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r>
                        <a:rPr lang="en-US" dirty="0" err="1" smtClean="0"/>
                        <a:t>webkit</a:t>
                      </a:r>
                      <a:r>
                        <a:rPr lang="en-US" dirty="0" smtClean="0"/>
                        <a:t>-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Safari, Chrome,</a:t>
                      </a:r>
                      <a:r>
                        <a:rPr lang="en-US" baseline="0" dirty="0" smtClean="0"/>
                        <a:t> Opera &gt; 12.15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1055" y="4987825"/>
            <a:ext cx="4689921" cy="1321495"/>
          </a:xfrm>
          <a:prstGeom prst="rect">
            <a:avLst/>
          </a:prstGeom>
          <a:ln w="28575">
            <a:solidFill>
              <a:srgbClr val="92D050"/>
            </a:solidFill>
          </a:ln>
        </p:spPr>
      </p:pic>
    </p:spTree>
    <p:extLst>
      <p:ext uri="{BB962C8B-B14F-4D97-AF65-F5344CB8AC3E}">
        <p14:creationId xmlns:p14="http://schemas.microsoft.com/office/powerpoint/2010/main" val="1200216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dirty="0" smtClean="0"/>
              <a:t>Домашнее задание</a:t>
            </a:r>
            <a:endParaRPr lang="uk-UA" sz="6000" dirty="0"/>
          </a:p>
        </p:txBody>
      </p:sp>
    </p:spTree>
    <p:extLst>
      <p:ext uri="{BB962C8B-B14F-4D97-AF65-F5344CB8AC3E}">
        <p14:creationId xmlns:p14="http://schemas.microsoft.com/office/powerpoint/2010/main" val="3346969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73879" y="332656"/>
            <a:ext cx="80475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 smtClean="0"/>
              <a:t>Использование шрифтов на примере </a:t>
            </a:r>
            <a:r>
              <a:rPr lang="en-US" sz="2800" b="1" dirty="0" smtClean="0"/>
              <a:t>Google Fonts</a:t>
            </a:r>
            <a:endParaRPr lang="ru-RU" sz="2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5283205"/>
            <a:ext cx="804438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i="1" dirty="0" smtClean="0"/>
              <a:t>Скачайте заготовку по адресу: </a:t>
            </a:r>
            <a:r>
              <a:rPr lang="en-US" sz="2800" b="1" i="1" dirty="0" smtClean="0">
                <a:hlinkClick r:id="rId2"/>
              </a:rPr>
              <a:t>http</a:t>
            </a:r>
            <a:r>
              <a:rPr lang="en-US" sz="2800" b="1" i="1" dirty="0">
                <a:hlinkClick r:id="rId2"/>
              </a:rPr>
              <a:t>://</a:t>
            </a:r>
            <a:r>
              <a:rPr lang="en-US" sz="2800" b="1" i="1" dirty="0" smtClean="0">
                <a:hlinkClick r:id="rId2"/>
              </a:rPr>
              <a:t>files.courses.dp.ua/web/08/ex01.html</a:t>
            </a:r>
            <a:endParaRPr lang="ru-RU" sz="2800" b="1" i="1" dirty="0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31414" y="4581128"/>
            <a:ext cx="1006746" cy="988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5049" y="1669275"/>
            <a:ext cx="6332816" cy="1921729"/>
          </a:xfrm>
          <a:prstGeom prst="rect">
            <a:avLst/>
          </a:prstGeom>
          <a:ln w="28575">
            <a:solidFill>
              <a:srgbClr val="92D050"/>
            </a:solidFill>
          </a:ln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93899" y="2667344"/>
            <a:ext cx="6738541" cy="1625752"/>
          </a:xfrm>
          <a:prstGeom prst="rect">
            <a:avLst/>
          </a:prstGeom>
          <a:ln w="28575">
            <a:solidFill>
              <a:srgbClr val="00B0F0"/>
            </a:solidFill>
          </a:ln>
        </p:spPr>
      </p:pic>
    </p:spTree>
    <p:extLst>
      <p:ext uri="{BB962C8B-B14F-4D97-AF65-F5344CB8AC3E}">
        <p14:creationId xmlns:p14="http://schemas.microsoft.com/office/powerpoint/2010/main" val="3298281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835696" y="980728"/>
            <a:ext cx="619268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 smtClean="0"/>
              <a:t>В дополнении к </a:t>
            </a:r>
          </a:p>
          <a:p>
            <a:pPr algn="ctr"/>
            <a:r>
              <a:rPr lang="ru-RU" sz="3200" b="1" dirty="0" smtClean="0"/>
              <a:t>«Надоедливому баннеру»</a:t>
            </a:r>
            <a:endParaRPr lang="ru-RU" sz="32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1035849" y="2780928"/>
            <a:ext cx="728056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3200" i="1" dirty="0" smtClean="0"/>
              <a:t>У посетителя остаётся возможность скролить страницы после того как баннер «всплыл». Что с этим можно сделать?</a:t>
            </a:r>
            <a:endParaRPr lang="ru-RU" sz="3200" i="1" dirty="0"/>
          </a:p>
        </p:txBody>
      </p:sp>
    </p:spTree>
    <p:extLst>
      <p:ext uri="{BB962C8B-B14F-4D97-AF65-F5344CB8AC3E}">
        <p14:creationId xmlns:p14="http://schemas.microsoft.com/office/powerpoint/2010/main" val="3761900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73879" y="332656"/>
            <a:ext cx="80475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 smtClean="0"/>
              <a:t>Использование шрифтов на примере </a:t>
            </a:r>
            <a:r>
              <a:rPr lang="en-US" sz="2800" b="1" dirty="0" smtClean="0"/>
              <a:t>Google Fonts</a:t>
            </a:r>
            <a:endParaRPr lang="ru-RU" sz="2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94811" y="5387214"/>
            <a:ext cx="80443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hlinkClick r:id="rId2"/>
              </a:rPr>
              <a:t>https://fonts.google.com</a:t>
            </a:r>
            <a:r>
              <a:rPr lang="en-US" sz="4000" b="1" dirty="0" smtClean="0">
                <a:hlinkClick r:id="rId2"/>
              </a:rPr>
              <a:t>/</a:t>
            </a:r>
            <a:endParaRPr lang="ru-RU" sz="4000" b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452" y="1196752"/>
            <a:ext cx="8021000" cy="3312368"/>
          </a:xfrm>
          <a:prstGeom prst="rect">
            <a:avLst/>
          </a:prstGeom>
          <a:ln w="28575">
            <a:solidFill>
              <a:srgbClr val="00B0F0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592478" y="4744268"/>
            <a:ext cx="82103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/>
              <a:t>Google Fonts – </a:t>
            </a:r>
            <a:r>
              <a:rPr lang="ru-RU" sz="2400" i="1" dirty="0" smtClean="0"/>
              <a:t>хранилище и инструмент подбора шрифтов</a:t>
            </a:r>
            <a:endParaRPr lang="ru-RU" sz="2400" i="1" dirty="0"/>
          </a:p>
        </p:txBody>
      </p:sp>
    </p:spTree>
    <p:extLst>
      <p:ext uri="{BB962C8B-B14F-4D97-AF65-F5344CB8AC3E}">
        <p14:creationId xmlns:p14="http://schemas.microsoft.com/office/powerpoint/2010/main" val="2529406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73879" y="188640"/>
            <a:ext cx="80475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 smtClean="0"/>
              <a:t>Использование шрифтов на примере </a:t>
            </a:r>
            <a:r>
              <a:rPr lang="en-US" sz="2800" b="1" dirty="0" smtClean="0"/>
              <a:t>Google Fonts</a:t>
            </a:r>
            <a:endParaRPr lang="ru-RU" sz="2800" b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0667" y="908720"/>
            <a:ext cx="7048388" cy="2459563"/>
          </a:xfrm>
          <a:prstGeom prst="rect">
            <a:avLst/>
          </a:prstGeom>
          <a:ln w="28575">
            <a:solidFill>
              <a:srgbClr val="92D050"/>
            </a:solidFill>
          </a:ln>
        </p:spPr>
      </p:pic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60232" y="1916832"/>
            <a:ext cx="1006746" cy="988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0667" y="3573016"/>
            <a:ext cx="7048388" cy="1934264"/>
          </a:xfrm>
          <a:prstGeom prst="rect">
            <a:avLst/>
          </a:prstGeom>
          <a:ln w="28575">
            <a:solidFill>
              <a:srgbClr val="FFC000"/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1224167" y="5653697"/>
            <a:ext cx="702024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i="1" dirty="0" smtClean="0"/>
              <a:t>Подключить и задействовать шрифт очень просто, но не стоит забывать о том поддерживает ли шрифт нужный нам язык и оформление.</a:t>
            </a:r>
            <a:endParaRPr lang="ru-RU" sz="2000" i="1" dirty="0"/>
          </a:p>
        </p:txBody>
      </p:sp>
    </p:spTree>
    <p:extLst>
      <p:ext uri="{BB962C8B-B14F-4D97-AF65-F5344CB8AC3E}">
        <p14:creationId xmlns:p14="http://schemas.microsoft.com/office/powerpoint/2010/main" val="42551845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/>
              <a:t>CSS </a:t>
            </a:r>
            <a:r>
              <a:rPr lang="ru-RU" sz="4800" dirty="0" smtClean="0"/>
              <a:t>Библиотека</a:t>
            </a:r>
            <a:endParaRPr lang="en-US" sz="4800" dirty="0" smtClean="0"/>
          </a:p>
          <a:p>
            <a:pPr algn="ctr"/>
            <a:r>
              <a:rPr lang="en-US" sz="6000" b="1" dirty="0" smtClean="0"/>
              <a:t>Font Awesome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39557964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05593" y="260648"/>
            <a:ext cx="65328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Font Awesome – </a:t>
            </a:r>
            <a:r>
              <a:rPr lang="ru-RU" sz="3200" b="1" dirty="0"/>
              <a:t>иконки на базе </a:t>
            </a:r>
            <a:r>
              <a:rPr lang="en-US" sz="3200" b="1" dirty="0"/>
              <a:t>CSS</a:t>
            </a:r>
            <a:endParaRPr lang="ru-RU" sz="32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158807" y="5589240"/>
            <a:ext cx="482638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hlinkClick r:id="rId2"/>
              </a:rPr>
              <a:t>http://fontawesome.io/</a:t>
            </a:r>
            <a:endParaRPr lang="ru-RU" sz="3600" b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964" y="1277471"/>
            <a:ext cx="7361452" cy="3663697"/>
          </a:xfrm>
          <a:prstGeom prst="rect">
            <a:avLst/>
          </a:prstGeom>
          <a:ln w="28575">
            <a:solidFill>
              <a:srgbClr val="00B0F0"/>
            </a:solidFill>
          </a:ln>
        </p:spPr>
      </p:pic>
    </p:spTree>
    <p:extLst>
      <p:ext uri="{BB962C8B-B14F-4D97-AF65-F5344CB8AC3E}">
        <p14:creationId xmlns:p14="http://schemas.microsoft.com/office/powerpoint/2010/main" val="38624449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03482" y="383758"/>
            <a:ext cx="65328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Font Awesome – </a:t>
            </a:r>
            <a:r>
              <a:rPr lang="ru-RU" sz="3200" b="1" dirty="0"/>
              <a:t>иконки на базе </a:t>
            </a:r>
            <a:r>
              <a:rPr lang="en-US" sz="3200" b="1" dirty="0"/>
              <a:t>CSS</a:t>
            </a:r>
            <a:endParaRPr lang="ru-RU" sz="32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833550" y="5487615"/>
            <a:ext cx="76726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hlinkClick r:id="rId2"/>
              </a:rPr>
              <a:t>https://</a:t>
            </a:r>
            <a:r>
              <a:rPr lang="en-US" sz="2400" b="1" dirty="0" smtClean="0">
                <a:hlinkClick r:id="rId2"/>
              </a:rPr>
              <a:t>fontawesome.com/get-started/web-fonts-with-css</a:t>
            </a:r>
            <a:endParaRPr lang="en-US" sz="2400" b="1" dirty="0" smtClean="0"/>
          </a:p>
        </p:txBody>
      </p:sp>
      <p:pic>
        <p:nvPicPr>
          <p:cNvPr id="1026" name="Picture 2" descr="http://dl3.joxi.net/drive/2018/02/07/0018/1034/1209354/54/dd9970654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691" y="1247854"/>
            <a:ext cx="7560396" cy="3960440"/>
          </a:xfrm>
          <a:prstGeom prst="rect">
            <a:avLst/>
          </a:prstGeom>
          <a:noFill/>
          <a:ln w="28575">
            <a:solidFill>
              <a:srgbClr val="00B0F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51719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03482" y="383758"/>
            <a:ext cx="65328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Font Awesome – </a:t>
            </a:r>
            <a:r>
              <a:rPr lang="ru-RU" sz="3200" b="1" dirty="0"/>
              <a:t>иконки на базе </a:t>
            </a:r>
            <a:r>
              <a:rPr lang="en-US" sz="3200" b="1" dirty="0"/>
              <a:t>CSS</a:t>
            </a:r>
            <a:endParaRPr lang="ru-RU" sz="3200" b="1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1547664" y="5661248"/>
            <a:ext cx="633670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>
                <a:hlinkClick r:id="rId2"/>
              </a:rPr>
              <a:t>https://</a:t>
            </a:r>
            <a:r>
              <a:rPr lang="ru-RU" sz="2000" b="1" dirty="0" smtClean="0">
                <a:hlinkClick r:id="rId2"/>
              </a:rPr>
              <a:t>fontawesome.com/how-to-use/web-fonts-with-css#basic-use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482" y="1196752"/>
            <a:ext cx="6408878" cy="4302385"/>
          </a:xfrm>
          <a:prstGeom prst="rect">
            <a:avLst/>
          </a:prstGeom>
          <a:ln w="28575">
            <a:solidFill>
              <a:srgbClr val="00B0F0"/>
            </a:solidFill>
          </a:ln>
        </p:spPr>
      </p:pic>
    </p:spTree>
    <p:extLst>
      <p:ext uri="{BB962C8B-B14F-4D97-AF65-F5344CB8AC3E}">
        <p14:creationId xmlns:p14="http://schemas.microsoft.com/office/powerpoint/2010/main" val="348142086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5618</TotalTime>
  <Words>500</Words>
  <Application>Microsoft Office PowerPoint</Application>
  <PresentationFormat>Экран (4:3)</PresentationFormat>
  <Paragraphs>103</Paragraphs>
  <Slides>30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30</vt:i4>
      </vt:variant>
    </vt:vector>
  </HeadingPairs>
  <TitlesOfParts>
    <vt:vector size="33" baseType="lpstr">
      <vt:lpstr>Arial</vt:lpstr>
      <vt:lpstr>Calibri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Вступление</dc:title>
  <dc:creator>user</dc:creator>
  <cp:lastModifiedBy>user</cp:lastModifiedBy>
  <cp:revision>796</cp:revision>
  <dcterms:created xsi:type="dcterms:W3CDTF">2014-11-20T09:08:59Z</dcterms:created>
  <dcterms:modified xsi:type="dcterms:W3CDTF">2018-02-07T09:04:47Z</dcterms:modified>
</cp:coreProperties>
</file>