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76" r:id="rId4"/>
    <p:sldId id="296" r:id="rId5"/>
    <p:sldId id="297" r:id="rId6"/>
    <p:sldId id="303" r:id="rId7"/>
    <p:sldId id="374" r:id="rId8"/>
    <p:sldId id="302" r:id="rId9"/>
    <p:sldId id="317" r:id="rId10"/>
    <p:sldId id="329" r:id="rId11"/>
    <p:sldId id="304" r:id="rId12"/>
    <p:sldId id="262" r:id="rId13"/>
    <p:sldId id="375" r:id="rId14"/>
    <p:sldId id="263" r:id="rId15"/>
    <p:sldId id="341" r:id="rId16"/>
    <p:sldId id="377" r:id="rId17"/>
    <p:sldId id="342" r:id="rId18"/>
    <p:sldId id="369" r:id="rId19"/>
    <p:sldId id="368" r:id="rId20"/>
    <p:sldId id="371" r:id="rId21"/>
    <p:sldId id="372" r:id="rId22"/>
    <p:sldId id="373" r:id="rId23"/>
    <p:sldId id="370" r:id="rId24"/>
    <p:sldId id="336" r:id="rId25"/>
    <p:sldId id="338" r:id="rId26"/>
    <p:sldId id="337" r:id="rId2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43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prometheus.org.ua/courses/Prometheus/CS50/2016_T1/abou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iles.courses.dp.ua/web/07/ex06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445312"/>
            <a:ext cx="849694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Цели</a:t>
            </a:r>
            <a:r>
              <a:rPr lang="en-US" sz="6000" dirty="0" smtClean="0">
                <a:solidFill>
                  <a:schemeClr val="bg1"/>
                </a:solidFill>
              </a:rPr>
              <a:t>,</a:t>
            </a:r>
            <a:r>
              <a:rPr lang="ru-RU" sz="6000" dirty="0" smtClean="0">
                <a:solidFill>
                  <a:schemeClr val="bg1"/>
                </a:solidFill>
              </a:rPr>
              <a:t> задачи и основы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JavaScript</a:t>
            </a:r>
            <a:endParaRPr lang="uk-UA" sz="6000" dirty="0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88640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3200" b="1" dirty="0" smtClean="0"/>
              <a:t>«</a:t>
            </a:r>
            <a:r>
              <a:rPr lang="ru-RU" sz="3200" b="1" dirty="0" err="1" smtClean="0"/>
              <a:t>Листалка</a:t>
            </a:r>
            <a:r>
              <a:rPr lang="ru-RU" sz="3200" b="1" dirty="0" smtClean="0"/>
              <a:t>» фотографий (</a:t>
            </a:r>
            <a:r>
              <a:rPr lang="ru-RU" sz="3200" b="1" dirty="0" smtClean="0">
                <a:solidFill>
                  <a:srgbClr val="00B050"/>
                </a:solidFill>
              </a:rPr>
              <a:t>автоматическая</a:t>
            </a:r>
            <a:r>
              <a:rPr lang="ru-RU" sz="3200" b="1" dirty="0" smtClean="0"/>
              <a:t>)</a:t>
            </a:r>
            <a:endParaRPr lang="uk-UA" sz="32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172" y="490554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3801" y="5575592"/>
            <a:ext cx="6738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Задача </a:t>
            </a:r>
            <a:r>
              <a:rPr lang="en-US" sz="2000" b="1" i="1" dirty="0" smtClean="0"/>
              <a:t>JavaScript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изменять разметку страницы. Делать это можно не только в ответ на действия пользователей но и по </a:t>
            </a:r>
            <a:r>
              <a:rPr lang="ru-RU" sz="2000" b="1" i="1" dirty="0" smtClean="0"/>
              <a:t>таймеру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4" y="808548"/>
            <a:ext cx="6086400" cy="46224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Стрелка вправо 3"/>
          <p:cNvSpPr/>
          <p:nvPr/>
        </p:nvSpPr>
        <p:spPr>
          <a:xfrm rot="10800000">
            <a:off x="3681528" y="4879624"/>
            <a:ext cx="1106495" cy="33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3548" y="107921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3200" b="1" dirty="0" smtClean="0"/>
              <a:t>Применение </a:t>
            </a:r>
            <a:r>
              <a:rPr lang="en-US" sz="3200" b="1" dirty="0" smtClean="0"/>
              <a:t>JavaScript</a:t>
            </a:r>
            <a:endParaRPr lang="uk-UA" sz="32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954594"/>
            <a:ext cx="838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Задачу </a:t>
            </a:r>
            <a:r>
              <a:rPr lang="en-US" sz="3600" b="1" dirty="0" smtClean="0">
                <a:solidFill>
                  <a:srgbClr val="0070C0"/>
                </a:solidFill>
              </a:rPr>
              <a:t>JavaScript </a:t>
            </a:r>
            <a:r>
              <a:rPr lang="ru-RU" sz="3600" b="1" dirty="0" smtClean="0">
                <a:solidFill>
                  <a:srgbClr val="0070C0"/>
                </a:solidFill>
              </a:rPr>
              <a:t>можно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ru-RU" sz="3600" b="1" dirty="0" smtClean="0">
                <a:solidFill>
                  <a:srgbClr val="0070C0"/>
                </a:solidFill>
              </a:rPr>
              <a:t>свести к указанию браузеру: </a:t>
            </a:r>
            <a:r>
              <a:rPr lang="ru-RU" sz="3600" b="1" dirty="0" smtClean="0">
                <a:solidFill>
                  <a:srgbClr val="00B050"/>
                </a:solidFill>
              </a:rPr>
              <a:t>«Когда пользователь нажмёт туда, сделай то»</a:t>
            </a:r>
            <a:r>
              <a:rPr lang="ru-RU" sz="3600" b="1" dirty="0" smtClean="0">
                <a:solidFill>
                  <a:srgbClr val="0070C0"/>
                </a:solidFill>
              </a:rPr>
              <a:t>.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9969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Первая</a:t>
            </a:r>
            <a:r>
              <a:rPr lang="ru-RU" sz="2400" i="1" dirty="0" smtClean="0"/>
              <a:t> опора </a:t>
            </a:r>
            <a:r>
              <a:rPr lang="en-US" sz="2400" i="1" dirty="0" smtClean="0"/>
              <a:t>JavaScript – </a:t>
            </a:r>
            <a:r>
              <a:rPr lang="ru-RU" sz="2400" i="1" dirty="0" smtClean="0"/>
              <a:t>события, механизм который позволяет связывать блоки кода (которые имеют имя и называемыми </a:t>
            </a:r>
            <a:r>
              <a:rPr lang="ru-RU" sz="2400" b="1" i="1" dirty="0" smtClean="0"/>
              <a:t>функциями</a:t>
            </a:r>
            <a:r>
              <a:rPr lang="ru-RU" sz="2400" i="1" dirty="0" smtClean="0"/>
              <a:t>), с каким либо происшествием.</a:t>
            </a:r>
            <a:endParaRPr lang="ru-RU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36510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Вторая </a:t>
            </a:r>
            <a:r>
              <a:rPr lang="ru-RU" sz="2400" i="1" dirty="0" smtClean="0"/>
              <a:t>опора </a:t>
            </a:r>
            <a:r>
              <a:rPr lang="en-US" sz="2400" i="1" dirty="0" smtClean="0"/>
              <a:t>JavaScript – </a:t>
            </a:r>
            <a:r>
              <a:rPr lang="ru-RU" sz="2400" i="1" dirty="0" smtClean="0"/>
              <a:t>возможность вносит изменения в разметку документа, а именно: добавлять теги, удалять теги, перемещать местами тега, изменять стилевые свойства тега, </a:t>
            </a:r>
            <a:r>
              <a:rPr lang="ru-RU" sz="2400" i="1" smtClean="0"/>
              <a:t>его атрибуты </a:t>
            </a:r>
            <a:r>
              <a:rPr lang="ru-RU" sz="2400" i="1" dirty="0" smtClean="0"/>
              <a:t>и содержимое.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События на странице (</a:t>
            </a:r>
            <a:r>
              <a:rPr lang="en-US" sz="3600" b="1" dirty="0" smtClean="0"/>
              <a:t>Events</a:t>
            </a:r>
            <a:r>
              <a:rPr lang="ru-RU" sz="3600" b="1" dirty="0" smtClean="0"/>
              <a:t>)</a:t>
            </a:r>
            <a:endParaRPr lang="uk-UA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6207695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http://www.w3schools.com/jsref/dom_obj_event.asp</a:t>
            </a:r>
            <a:endParaRPr lang="uk-UA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8389210" cy="496855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76543" y="46259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2800" b="1" dirty="0" smtClean="0"/>
              <a:t>«</a:t>
            </a:r>
            <a:r>
              <a:rPr lang="ru-RU" sz="2800" b="1" dirty="0" err="1" smtClean="0"/>
              <a:t>Листалка</a:t>
            </a:r>
            <a:r>
              <a:rPr lang="ru-RU" sz="2800" b="1" dirty="0" smtClean="0"/>
              <a:t>» фотографий (</a:t>
            </a:r>
            <a:r>
              <a:rPr lang="ru-RU" sz="2800" b="1" dirty="0" smtClean="0">
                <a:solidFill>
                  <a:srgbClr val="00B050"/>
                </a:solidFill>
              </a:rPr>
              <a:t>с обработкой ошибок</a:t>
            </a:r>
            <a:r>
              <a:rPr lang="ru-RU" sz="2800" b="1" dirty="0" smtClean="0"/>
              <a:t>)</a:t>
            </a:r>
            <a:endParaRPr lang="uk-UA" sz="2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149" y="490554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31640" y="3758889"/>
            <a:ext cx="67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Даже ошибка это своего рода событие, на которое можно прореагировать.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4" y="1909225"/>
            <a:ext cx="8330220" cy="153400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9" name="Стрелка вправо 8"/>
          <p:cNvSpPr/>
          <p:nvPr/>
        </p:nvSpPr>
        <p:spPr>
          <a:xfrm rot="10800000">
            <a:off x="5004048" y="2924944"/>
            <a:ext cx="1106495" cy="333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– </a:t>
            </a:r>
            <a:r>
              <a:rPr lang="ru-RU" dirty="0" smtClean="0"/>
              <a:t>язык программирования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2852936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1. Компьютеры не понимают русский язык</a:t>
            </a:r>
            <a:r>
              <a:rPr lang="en-US" sz="2000" dirty="0" smtClean="0"/>
              <a:t> (</a:t>
            </a:r>
            <a:r>
              <a:rPr lang="ru-RU" sz="2000" dirty="0" smtClean="0"/>
              <a:t>пока</a:t>
            </a:r>
            <a:r>
              <a:rPr lang="en-US" sz="2000" dirty="0" smtClean="0"/>
              <a:t>)</a:t>
            </a:r>
            <a:r>
              <a:rPr lang="ru-RU" sz="2000" dirty="0" smtClean="0"/>
              <a:t>, они понимают языки программирования;</a:t>
            </a:r>
            <a:endParaRPr lang="uk-UA" sz="2000" dirty="0"/>
          </a:p>
        </p:txBody>
      </p:sp>
      <p:pic>
        <p:nvPicPr>
          <p:cNvPr id="6148" name="Picture 4" descr="http://users.encs.concordia.ca/~debbabi/images/ift105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692696"/>
            <a:ext cx="3456384" cy="2070703"/>
          </a:xfrm>
          <a:prstGeom prst="rect">
            <a:avLst/>
          </a:prstGeom>
          <a:noFill/>
        </p:spPr>
      </p:pic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573016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2. Чтобы компьютер (и браузер как его часть) что-то сделал нужно ему сказать что нужно делать (описать последовательность действий) на языке программирования; 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509120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3. Как правило, задача любой программы заключается в манипулировании информацией (данными), например: текстом и картинками;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6448" y="5465124"/>
            <a:ext cx="80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JavaScript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тоже занимается манипуляцией данными (тегами и их содержимым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). При помощи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JS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мы можем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манипулировать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HTML-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документом: изменять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теги, добавлять и удалять их.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– </a:t>
            </a:r>
            <a:r>
              <a:rPr lang="ru-RU" dirty="0" smtClean="0"/>
              <a:t>язык программирования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4725144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5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JavaScript </a:t>
            </a:r>
            <a:r>
              <a:rPr lang="ru-RU" sz="25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предназначен, чтобы уговорить компьютер что-то сделать </a:t>
            </a:r>
            <a:r>
              <a:rPr lang="ru-RU" sz="25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на стороне пользователя </a:t>
            </a:r>
            <a:r>
              <a:rPr lang="ru-RU" sz="25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(на вашем компьютере, в вашем браузере), в отличии от других языков которые работают </a:t>
            </a:r>
            <a:r>
              <a:rPr lang="ru-RU" sz="2500" b="1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на стороне сервера</a:t>
            </a:r>
            <a:r>
              <a:rPr lang="ru-RU" sz="25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ru-RU" sz="25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 descr="http://certifiedhosting.com/hosting-resource-center/wp-content/uploads/2012/08/earth-day-data-cen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764704"/>
            <a:ext cx="2448272" cy="1943474"/>
          </a:xfrm>
          <a:prstGeom prst="rect">
            <a:avLst/>
          </a:prstGeom>
          <a:noFill/>
        </p:spPr>
      </p:pic>
      <p:pic>
        <p:nvPicPr>
          <p:cNvPr id="34820" name="Picture 4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212976"/>
            <a:ext cx="1462548" cy="769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20272" y="2204864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uk-UA" sz="7200" dirty="0"/>
          </a:p>
        </p:txBody>
      </p:sp>
      <p:pic>
        <p:nvPicPr>
          <p:cNvPr id="34822" name="Picture 6" descr="http://cdns2.freepik.com/free-photo/desktop-computer_318-23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980728"/>
            <a:ext cx="2170008" cy="1584176"/>
          </a:xfrm>
          <a:prstGeom prst="rect">
            <a:avLst/>
          </a:prstGeom>
          <a:noFill/>
        </p:spPr>
      </p:pic>
      <p:pic>
        <p:nvPicPr>
          <p:cNvPr id="34824" name="Picture 8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412776"/>
            <a:ext cx="432048" cy="432048"/>
          </a:xfrm>
          <a:prstGeom prst="rect">
            <a:avLst/>
          </a:prstGeom>
          <a:noFill/>
        </p:spPr>
      </p:pic>
      <p:pic>
        <p:nvPicPr>
          <p:cNvPr id="34826" name="Picture 10" descr="https://mozorg.cdn.mozilla.net/media/img/firefox/firefox-25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1412776"/>
            <a:ext cx="432048" cy="432048"/>
          </a:xfrm>
          <a:prstGeom prst="rect">
            <a:avLst/>
          </a:prstGeom>
          <a:noFill/>
        </p:spPr>
      </p:pic>
      <p:pic>
        <p:nvPicPr>
          <p:cNvPr id="15" name="Picture 4" descr="http://www.javatpoint.com/images/javascript/javascript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212976"/>
            <a:ext cx="1008112" cy="100811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331640" y="222867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uk-UA" sz="7200" dirty="0"/>
          </a:p>
        </p:txBody>
      </p:sp>
      <p:sp>
        <p:nvSpPr>
          <p:cNvPr id="17" name="Двойная стрелка влево/вправо 16"/>
          <p:cNvSpPr/>
          <p:nvPr/>
        </p:nvSpPr>
        <p:spPr>
          <a:xfrm>
            <a:off x="2987824" y="2204864"/>
            <a:ext cx="3168352" cy="64807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179512" y="2852936"/>
            <a:ext cx="381642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Интерпретируемый.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57200" y="302221"/>
            <a:ext cx="8229600" cy="75051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JavaScript – </a:t>
            </a:r>
            <a:r>
              <a:rPr lang="ru-RU" sz="4000" b="1" dirty="0" smtClean="0"/>
              <a:t>императивный язык</a:t>
            </a:r>
            <a:endParaRPr lang="uk-UA" sz="40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3528" y="4806280"/>
            <a:ext cx="468052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Чувствительный к регистру.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3300586"/>
            <a:ext cx="6829425" cy="13525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2" name="Стрелка вниз 21"/>
          <p:cNvSpPr/>
          <p:nvPr/>
        </p:nvSpPr>
        <p:spPr>
          <a:xfrm>
            <a:off x="755576" y="3444602"/>
            <a:ext cx="288032" cy="115212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1187092" y="5229200"/>
            <a:ext cx="6817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trike="sngStrike" dirty="0" smtClean="0">
                <a:solidFill>
                  <a:srgbClr val="FF0000"/>
                </a:solidFill>
              </a:rPr>
              <a:t>GETELEMENTBYID();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strike="sngStrike" dirty="0" err="1" smtClean="0">
                <a:solidFill>
                  <a:srgbClr val="FF0000"/>
                </a:solidFill>
              </a:rPr>
              <a:t>GetElementById</a:t>
            </a:r>
            <a:r>
              <a:rPr lang="en-US" sz="3200" strike="sngStrike" dirty="0" smtClean="0">
                <a:solidFill>
                  <a:srgbClr val="FF0000"/>
                </a:solidFill>
              </a:rPr>
              <a:t>()</a:t>
            </a:r>
            <a:r>
              <a:rPr lang="en-US" sz="3200" i="1" strike="sngStrike" dirty="0" smtClean="0">
                <a:solidFill>
                  <a:srgbClr val="FF0000"/>
                </a:solidFill>
              </a:rPr>
              <a:t>;</a:t>
            </a:r>
            <a:r>
              <a:rPr lang="en-US" sz="32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3200" b="1" dirty="0" err="1" smtClean="0"/>
              <a:t>getElementById</a:t>
            </a:r>
            <a:r>
              <a:rPr lang="en-US" sz="3200" b="1" dirty="0" smtClean="0"/>
              <a:t>(); </a:t>
            </a:r>
            <a:r>
              <a:rPr lang="en-US" sz="3200" strike="sngStrike" dirty="0" err="1" smtClean="0">
                <a:solidFill>
                  <a:srgbClr val="FF0000"/>
                </a:solidFill>
              </a:rPr>
              <a:t>getelementbyid</a:t>
            </a:r>
            <a:r>
              <a:rPr lang="en-US" sz="3200" strike="sngStrike" dirty="0" smtClean="0">
                <a:solidFill>
                  <a:srgbClr val="FF0000"/>
                </a:solidFill>
              </a:rPr>
              <a:t>();</a:t>
            </a:r>
            <a:endParaRPr lang="uk-UA" sz="3200" strike="sngStrike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22" y="1107901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Императивный язык состоит из инструкций, с помощью которых можно описать путь достижения результата.</a:t>
            </a:r>
            <a:endParaRPr lang="ru-RU" sz="2800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39552" y="2636912"/>
            <a:ext cx="80648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6165304"/>
            <a:ext cx="8003232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Тройка технологий - безальтернативна</a:t>
            </a:r>
            <a:endParaRPr lang="ru-RU" sz="36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16632"/>
            <a:ext cx="7324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Технологии </a:t>
            </a:r>
            <a:r>
              <a:rPr lang="en-US" sz="2800" b="1" dirty="0" smtClean="0"/>
              <a:t>front-end (</a:t>
            </a:r>
            <a:r>
              <a:rPr lang="ru-RU" sz="2800" b="1" dirty="0" smtClean="0"/>
              <a:t>технологии в браузере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384" y="692696"/>
            <a:ext cx="6552728" cy="2304256"/>
          </a:xfrm>
          <a:prstGeom prst="rect">
            <a:avLst/>
          </a:prstGeom>
          <a:noFill/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563888" y="1124744"/>
            <a:ext cx="0" cy="4752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156176" y="1124744"/>
            <a:ext cx="0" cy="4752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3429000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Структурирует информацию. Контейнер для данных (теги).</a:t>
            </a:r>
            <a:endParaRPr lang="ru-RU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3429000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Оформление внешнего вида «контейнеров» с данными.</a:t>
            </a:r>
            <a:endParaRPr lang="ru-RU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3429000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Манипуляции с «контейнерами», изменения стилевых свойств.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Основы программирования на базе </a:t>
            </a:r>
            <a:r>
              <a:rPr lang="en-US" sz="6000" dirty="0" smtClean="0"/>
              <a:t>JavaScript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924944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3553852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Циклы / Массивы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95736" y="414908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4705980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JavaScript</a:t>
            </a:r>
            <a:r>
              <a:rPr lang="ru-RU" sz="3600" b="1" dirty="0" smtClean="0"/>
              <a:t> как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его концепции</a:t>
            </a:r>
            <a:endParaRPr lang="uk-UA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539552" y="-90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 smtClean="0">
                <a:latin typeface="+mj-lt"/>
                <a:ea typeface="+mj-ea"/>
                <a:cs typeface="+mj-cs"/>
              </a:rPr>
              <a:t> статичен</a:t>
            </a:r>
            <a:endParaRPr kumimoji="0" lang="uk-UA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414908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с настольным программным обеспечением) привыкли к какой-никакой но </a:t>
            </a:r>
            <a:r>
              <a:rPr lang="ru-RU" sz="2400" b="1" i="1" dirty="0" smtClean="0"/>
              <a:t>интерактивности</a:t>
            </a:r>
            <a:r>
              <a:rPr lang="ru-RU" sz="2400" i="1" dirty="0" smtClean="0"/>
              <a:t>.</a:t>
            </a:r>
            <a:endParaRPr lang="uk-UA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39" y="1844824"/>
            <a:ext cx="25207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44824"/>
            <a:ext cx="25207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3736" y="1844824"/>
            <a:ext cx="25207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Стрелка вправо 19"/>
          <p:cNvSpPr/>
          <p:nvPr/>
        </p:nvSpPr>
        <p:spPr>
          <a:xfrm>
            <a:off x="2843808" y="2636912"/>
            <a:ext cx="28803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6012160" y="2636912"/>
            <a:ext cx="28803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55348" y="836712"/>
            <a:ext cx="800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Что неудивительно, </a:t>
            </a:r>
          </a:p>
          <a:p>
            <a:pPr algn="ctr"/>
            <a:r>
              <a:rPr lang="ru-RU" sz="2400" i="1" dirty="0" smtClean="0"/>
              <a:t>ведь </a:t>
            </a:r>
            <a:r>
              <a:rPr lang="en-US" sz="2400" i="1" dirty="0" smtClean="0"/>
              <a:t>HTML (</a:t>
            </a:r>
            <a:r>
              <a:rPr lang="ru-RU" sz="2400" i="1" dirty="0" smtClean="0"/>
              <a:t>и </a:t>
            </a:r>
            <a:r>
              <a:rPr lang="en-US" sz="2400" i="1" dirty="0" smtClean="0"/>
              <a:t>CSS) </a:t>
            </a:r>
            <a:r>
              <a:rPr lang="ru-RU" sz="2400" i="1" dirty="0" smtClean="0"/>
              <a:t>не является языком программирования.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Алгоритм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Алгоритмы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/>
              <a:t>Задача: </a:t>
            </a:r>
            <a:r>
              <a:rPr lang="ru-RU" sz="3200" dirty="0" smtClean="0"/>
              <a:t>Написать </a:t>
            </a:r>
            <a:r>
              <a:rPr lang="ru-RU" sz="3200" dirty="0" err="1" smtClean="0"/>
              <a:t>скрипт</a:t>
            </a:r>
            <a:r>
              <a:rPr lang="ru-RU" sz="3200" dirty="0" smtClean="0"/>
              <a:t>, который рассчитает сколько гривен в день приносит депозит размещенный на полтора года под 22% 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319381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1560" y="3789040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 smtClean="0"/>
              <a:t>Дан недостаточный объём данных или часть данных задана неявно, нужно уточнять;</a:t>
            </a:r>
            <a:br>
              <a:rPr lang="ru-RU" sz="2400" i="1" dirty="0" smtClean="0"/>
            </a:br>
            <a:endParaRPr lang="ru-RU" sz="2400" i="1" dirty="0" smtClean="0"/>
          </a:p>
          <a:p>
            <a:pPr>
              <a:buFont typeface="Wingdings" pitchFamily="2" charset="2"/>
              <a:buChar char="ü"/>
            </a:pPr>
            <a:r>
              <a:rPr lang="ru-RU" sz="2400" i="1" dirty="0" smtClean="0"/>
              <a:t>Часть данных избыточна (но отвлекает);</a:t>
            </a:r>
            <a:br>
              <a:rPr lang="ru-RU" sz="2400" i="1" dirty="0" smtClean="0"/>
            </a:br>
            <a:endParaRPr lang="ru-RU" sz="2400" i="1" dirty="0" smtClean="0"/>
          </a:p>
          <a:p>
            <a:pPr>
              <a:buFont typeface="Wingdings" pitchFamily="2" charset="2"/>
              <a:buChar char="ü"/>
            </a:pPr>
            <a:r>
              <a:rPr lang="ru-RU" sz="2400" i="1" dirty="0" smtClean="0"/>
              <a:t>Есть сторонние факторы, не известные заранее, влияющие на результат.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76470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Задача: </a:t>
            </a:r>
            <a:r>
              <a:rPr lang="ru-RU" sz="2400" dirty="0" smtClean="0"/>
              <a:t>Написать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который рассчитает сколько гривен в день приносит депозит размещенный на полтора года под 22% годовых?</a:t>
            </a:r>
            <a:endParaRPr lang="uk-UA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206084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2492896"/>
            <a:ext cx="30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290101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2.</a:t>
            </a:r>
            <a:r>
              <a:rPr lang="en-US" dirty="0" smtClean="0"/>
              <a:t> </a:t>
            </a:r>
            <a:r>
              <a:rPr lang="ru-RU" dirty="0" smtClean="0"/>
              <a:t>Рассчитываем сколько будет дохода за целый год</a:t>
            </a:r>
            <a:r>
              <a:rPr lang="en-US" dirty="0" smtClean="0"/>
              <a:t>: </a:t>
            </a:r>
          </a:p>
          <a:p>
            <a:pPr marL="342900" indent="-342900"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*(22%/100)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358613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3. Считаем доход за 1 день</a:t>
            </a:r>
            <a:r>
              <a:rPr lang="en-US" dirty="0" smtClean="0"/>
              <a:t>: </a:t>
            </a:r>
          </a:p>
          <a:p>
            <a:pPr marL="342900" indent="-342900" algn="ctr"/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9552" y="4925603"/>
            <a:ext cx="81369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5. Учитываем налог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 algn="ctr"/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9552" y="5579948"/>
            <a:ext cx="258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 smtClean="0"/>
              <a:t>6.</a:t>
            </a:r>
            <a:r>
              <a:rPr lang="en-US" dirty="0" smtClean="0"/>
              <a:t> </a:t>
            </a:r>
            <a:r>
              <a:rPr lang="ru-RU" dirty="0" smtClean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4271260"/>
            <a:ext cx="81369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4. </a:t>
            </a:r>
            <a:r>
              <a:rPr lang="ru-RU" dirty="0" err="1" smtClean="0"/>
              <a:t>Расчитываем</a:t>
            </a:r>
            <a:r>
              <a:rPr lang="ru-RU" dirty="0" smtClean="0"/>
              <a:t> налоги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 algn="ctr"/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457200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Алгоритмы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1259632" y="34178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 sz="3200" b="1" dirty="0" smtClean="0"/>
              <a:t>Майкл </a:t>
            </a:r>
            <a:r>
              <a:rPr lang="ru-RU" sz="3200" b="1" dirty="0" err="1" smtClean="0"/>
              <a:t>Моррисон</a:t>
            </a:r>
            <a:r>
              <a:rPr lang="ru-RU" sz="3200" b="1" dirty="0" smtClean="0"/>
              <a:t> </a:t>
            </a:r>
            <a:br>
              <a:rPr lang="ru-RU" sz="3200" b="1" dirty="0" smtClean="0"/>
            </a:br>
            <a:r>
              <a:rPr lang="ru-RU" sz="3200" b="1" dirty="0" smtClean="0"/>
              <a:t>«Изучаем </a:t>
            </a:r>
            <a:r>
              <a:rPr lang="en-US" sz="3200" b="1" dirty="0" smtClean="0"/>
              <a:t>J</a:t>
            </a:r>
            <a:r>
              <a:rPr lang="ru-RU" sz="3200" b="1" dirty="0" err="1" smtClean="0"/>
              <a:t>avaScript</a:t>
            </a:r>
            <a:r>
              <a:rPr lang="ru-RU" sz="3200" b="1" dirty="0" smtClean="0"/>
              <a:t>» 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www.benran.ru/magazin/catalog/img/155564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3944618" cy="4680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3115134" y="44624"/>
            <a:ext cx="3312368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W3Schools.com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63163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Удобный «тренажер» по </a:t>
            </a:r>
            <a:r>
              <a:rPr lang="en-US" sz="2400" i="1" dirty="0" smtClean="0"/>
              <a:t>JavaScript</a:t>
            </a:r>
            <a:r>
              <a:rPr lang="ru-RU" sz="2400" i="1" dirty="0" smtClean="0"/>
              <a:t> 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14780" y="6146140"/>
            <a:ext cx="4913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http://www.w3schools.com/js/</a:t>
            </a:r>
            <a:endParaRPr lang="ru-RU" sz="2800" b="1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764704"/>
            <a:ext cx="5871245" cy="525146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2915816" y="44624"/>
            <a:ext cx="3312368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Prometheus CS50</a:t>
            </a:r>
            <a:endParaRPr lang="uk-UA" sz="3600" b="1" dirty="0"/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777" y="1573509"/>
            <a:ext cx="5743575" cy="32956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680" y="718120"/>
            <a:ext cx="1648120" cy="20628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22176" y="63000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hlinkClick r:id="rId4"/>
              </a:rPr>
              <a:t>http://courses.prometheus.org.ua/courses/Prometheus/CS50/2016_T1/about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262299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Если вы хотите научится программированию – это лучшее что может предложить интернет.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11560" y="1484784"/>
            <a:ext cx="82296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HTML/CSS – </a:t>
            </a: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декларативные</a:t>
            </a:r>
            <a:r>
              <a:rPr kumimoji="0" lang="ru-RU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языки</a:t>
            </a:r>
            <a:endParaRPr kumimoji="0" lang="uk-UA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900" y="2852936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Декларативные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376" y="476672"/>
            <a:ext cx="8229600" cy="1143000"/>
          </a:xfrm>
        </p:spPr>
        <p:txBody>
          <a:bodyPr/>
          <a:lstStyle/>
          <a:p>
            <a:r>
              <a:rPr lang="en-US" b="1" dirty="0" smtClean="0"/>
              <a:t>JavaScript (</a:t>
            </a:r>
            <a:r>
              <a:rPr lang="en-US" b="1" dirty="0" err="1" smtClean="0"/>
              <a:t>ECMAScript</a:t>
            </a:r>
            <a:r>
              <a:rPr lang="en-US" b="1" dirty="0" smtClean="0"/>
              <a:t>)</a:t>
            </a:r>
            <a:endParaRPr lang="uk-UA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8376" y="20608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внедрения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 браузеры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повышение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интерактивности.</a:t>
            </a: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3645024"/>
            <a:ext cx="7920880" cy="1077218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/>
              <a:t>Всё что изменяется на странице без перезагрузки страницы это </a:t>
            </a:r>
            <a:r>
              <a:rPr lang="en-US" sz="3200" i="1" dirty="0" smtClean="0"/>
              <a:t>JavaScript</a:t>
            </a:r>
            <a:r>
              <a:rPr lang="ru-RU" sz="3200" b="1" i="1" dirty="0" smtClean="0"/>
              <a:t>*</a:t>
            </a:r>
            <a:r>
              <a:rPr lang="ru-RU" sz="3200" i="1" dirty="0" smtClean="0"/>
              <a:t>.</a:t>
            </a:r>
            <a:endParaRPr lang="uk-UA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5013176"/>
            <a:ext cx="482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CSS3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появилась возможность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создавать анимацию без применения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uk-UA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515515" y="211869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JavaScript?</a:t>
            </a:r>
            <a:endParaRPr kumimoji="0" lang="uk-UA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s://fthmb.tqn.com/hV6AQcHwajss0O2_0afcfrM7iF4=/400x0/about-blank-58824fe55f9b58bdb3b27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1" y="1340768"/>
            <a:ext cx="3751675" cy="2232248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06837" y="1979838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52509" y="1979838"/>
            <a:ext cx="21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/>
              <a:t>Donec</a:t>
            </a:r>
            <a:r>
              <a:rPr lang="en-US" sz="800" dirty="0"/>
              <a:t> </a:t>
            </a:r>
            <a:r>
              <a:rPr lang="en-US" sz="800" dirty="0" err="1"/>
              <a:t>auctor</a:t>
            </a:r>
            <a:r>
              <a:rPr lang="en-US" sz="800" dirty="0"/>
              <a:t> ipsum </a:t>
            </a:r>
            <a:r>
              <a:rPr lang="en-US" sz="800" dirty="0" err="1"/>
              <a:t>elit</a:t>
            </a:r>
            <a:r>
              <a:rPr lang="en-US" sz="800" dirty="0"/>
              <a:t>, </a:t>
            </a:r>
            <a:r>
              <a:rPr lang="en-US" sz="800" dirty="0" err="1"/>
              <a:t>sed</a:t>
            </a:r>
            <a:r>
              <a:rPr lang="en-US" sz="800" dirty="0"/>
              <a:t> </a:t>
            </a:r>
            <a:r>
              <a:rPr lang="en-US" sz="800" dirty="0" err="1"/>
              <a:t>suscipit</a:t>
            </a:r>
            <a:r>
              <a:rPr lang="en-US" sz="800" dirty="0"/>
              <a:t> </a:t>
            </a:r>
            <a:r>
              <a:rPr lang="en-US" sz="800" dirty="0" err="1"/>
              <a:t>turpis</a:t>
            </a:r>
            <a:r>
              <a:rPr lang="en-US" sz="800" dirty="0"/>
              <a:t> </a:t>
            </a:r>
            <a:r>
              <a:rPr lang="en-US" sz="800" dirty="0" err="1"/>
              <a:t>molestie</a:t>
            </a:r>
            <a:r>
              <a:rPr lang="en-US" sz="800" dirty="0"/>
              <a:t> </a:t>
            </a:r>
            <a:r>
              <a:rPr lang="en-US" sz="800" dirty="0" err="1"/>
              <a:t>sagittis</a:t>
            </a:r>
            <a:r>
              <a:rPr lang="en-US" sz="800" dirty="0"/>
              <a:t>. </a:t>
            </a:r>
            <a:r>
              <a:rPr lang="en-US" sz="800" dirty="0" err="1"/>
              <a:t>Ut</a:t>
            </a:r>
            <a:r>
              <a:rPr lang="en-US" sz="800" dirty="0"/>
              <a:t> a </a:t>
            </a:r>
            <a:r>
              <a:rPr lang="en-US" sz="800" dirty="0" err="1"/>
              <a:t>sagittis</a:t>
            </a:r>
            <a:r>
              <a:rPr lang="en-US" sz="800" dirty="0"/>
              <a:t> </a:t>
            </a:r>
            <a:r>
              <a:rPr lang="en-US" sz="800" dirty="0" err="1"/>
              <a:t>orci</a:t>
            </a:r>
            <a:r>
              <a:rPr lang="en-US" sz="800" dirty="0"/>
              <a:t>. </a:t>
            </a:r>
            <a:r>
              <a:rPr lang="en-US" sz="800" dirty="0" err="1"/>
              <a:t>Suspendisse</a:t>
            </a:r>
            <a:r>
              <a:rPr lang="en-US" sz="800" dirty="0"/>
              <a:t> </a:t>
            </a:r>
            <a:r>
              <a:rPr lang="en-US" sz="800" dirty="0" err="1"/>
              <a:t>luctus</a:t>
            </a:r>
            <a:r>
              <a:rPr lang="en-US" sz="800" dirty="0"/>
              <a:t> </a:t>
            </a:r>
            <a:r>
              <a:rPr lang="en-US" sz="800" dirty="0" err="1"/>
              <a:t>nisl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posuere</a:t>
            </a:r>
            <a:r>
              <a:rPr lang="en-US" sz="800" dirty="0"/>
              <a:t> </a:t>
            </a:r>
            <a:r>
              <a:rPr lang="en-US" sz="800" dirty="0" err="1"/>
              <a:t>congue</a:t>
            </a:r>
            <a:r>
              <a:rPr lang="en-US" sz="800" dirty="0"/>
              <a:t>. Nam </a:t>
            </a:r>
            <a:r>
              <a:rPr lang="en-US" sz="800" dirty="0" err="1"/>
              <a:t>rutrum</a:t>
            </a:r>
            <a:r>
              <a:rPr lang="en-US" sz="800" dirty="0"/>
              <a:t> vitae </a:t>
            </a:r>
            <a:r>
              <a:rPr lang="en-US" sz="800" dirty="0" err="1"/>
              <a:t>orci</a:t>
            </a:r>
            <a:r>
              <a:rPr lang="en-US" sz="800" dirty="0"/>
              <a:t> </a:t>
            </a:r>
            <a:r>
              <a:rPr lang="en-US" sz="800" dirty="0" err="1"/>
              <a:t>eget</a:t>
            </a:r>
            <a:r>
              <a:rPr lang="en-US" sz="800" dirty="0"/>
              <a:t> </a:t>
            </a:r>
            <a:r>
              <a:rPr lang="en-US" sz="800" dirty="0" err="1"/>
              <a:t>iaculis</a:t>
            </a:r>
            <a:r>
              <a:rPr lang="en-US" sz="800" dirty="0"/>
              <a:t>. </a:t>
            </a:r>
            <a:r>
              <a:rPr lang="en-US" sz="800" dirty="0" err="1"/>
              <a:t>Praesent</a:t>
            </a:r>
            <a:r>
              <a:rPr lang="en-US" sz="800" dirty="0"/>
              <a:t> quam </a:t>
            </a:r>
            <a:r>
              <a:rPr lang="en-US" sz="800" dirty="0" err="1"/>
              <a:t>massa</a:t>
            </a:r>
            <a:r>
              <a:rPr lang="en-US" sz="800" dirty="0"/>
              <a:t>, </a:t>
            </a:r>
            <a:r>
              <a:rPr lang="en-US" sz="800" dirty="0" err="1"/>
              <a:t>volutpat</a:t>
            </a:r>
            <a:r>
              <a:rPr lang="en-US" sz="800" dirty="0"/>
              <a:t> in ante id, </a:t>
            </a:r>
            <a:r>
              <a:rPr lang="en-US" sz="800" dirty="0" err="1"/>
              <a:t>posuere</a:t>
            </a:r>
            <a:r>
              <a:rPr lang="en-US" sz="800" dirty="0"/>
              <a:t> </a:t>
            </a:r>
            <a:r>
              <a:rPr lang="en-US" sz="800" dirty="0" err="1"/>
              <a:t>tincidunt</a:t>
            </a:r>
            <a:r>
              <a:rPr lang="en-US" sz="800" dirty="0"/>
              <a:t> </a:t>
            </a:r>
            <a:r>
              <a:rPr lang="en-US" sz="800" dirty="0" err="1"/>
              <a:t>neque</a:t>
            </a:r>
            <a:r>
              <a:rPr lang="en-US" sz="800" dirty="0"/>
              <a:t>. </a:t>
            </a:r>
            <a:r>
              <a:rPr lang="en-US" sz="800" dirty="0" err="1"/>
              <a:t>Morbi</a:t>
            </a:r>
            <a:r>
              <a:rPr lang="en-US" sz="800" dirty="0"/>
              <a:t> in </a:t>
            </a:r>
            <a:r>
              <a:rPr lang="en-US" sz="800" dirty="0" err="1"/>
              <a:t>arcu</a:t>
            </a:r>
            <a:r>
              <a:rPr lang="en-US" sz="800" dirty="0"/>
              <a:t> </a:t>
            </a:r>
            <a:r>
              <a:rPr lang="en-US" sz="800" dirty="0" err="1"/>
              <a:t>sagittis</a:t>
            </a:r>
            <a:r>
              <a:rPr lang="en-US" sz="800" dirty="0"/>
              <a:t>, </a:t>
            </a:r>
            <a:r>
              <a:rPr lang="en-US" sz="800" dirty="0" err="1"/>
              <a:t>eleifend</a:t>
            </a:r>
            <a:r>
              <a:rPr lang="en-US" sz="800" dirty="0"/>
              <a:t> libero </a:t>
            </a:r>
            <a:r>
              <a:rPr lang="en-US" sz="800" dirty="0" err="1"/>
              <a:t>eu</a:t>
            </a:r>
            <a:r>
              <a:rPr lang="en-US" sz="800" dirty="0"/>
              <a:t>, </a:t>
            </a:r>
            <a:r>
              <a:rPr lang="en-US" sz="800" dirty="0" err="1"/>
              <a:t>sollicitudin</a:t>
            </a:r>
            <a:r>
              <a:rPr lang="en-US" sz="800" dirty="0"/>
              <a:t> </a:t>
            </a:r>
            <a:r>
              <a:rPr lang="en-US" sz="800" dirty="0" err="1"/>
              <a:t>urna</a:t>
            </a:r>
            <a:r>
              <a:rPr lang="en-US" sz="800" dirty="0"/>
              <a:t>. </a:t>
            </a:r>
            <a:r>
              <a:rPr lang="en-US" sz="800" dirty="0" err="1"/>
              <a:t>Vestibulum</a:t>
            </a:r>
            <a:r>
              <a:rPr lang="en-US" sz="800" dirty="0"/>
              <a:t> non </a:t>
            </a:r>
            <a:r>
              <a:rPr lang="en-US" sz="800" dirty="0" err="1"/>
              <a:t>erat</a:t>
            </a:r>
            <a:r>
              <a:rPr lang="en-US" sz="800" dirty="0"/>
              <a:t> </a:t>
            </a:r>
            <a:r>
              <a:rPr lang="en-US" sz="800" dirty="0" err="1"/>
              <a:t>erat</a:t>
            </a:r>
            <a:r>
              <a:rPr lang="en-US" sz="800" dirty="0"/>
              <a:t>. </a:t>
            </a:r>
            <a:endParaRPr lang="ru-RU" sz="800" dirty="0"/>
          </a:p>
        </p:txBody>
      </p:sp>
      <p:sp>
        <p:nvSpPr>
          <p:cNvPr id="6" name="Стрелка вправо 5"/>
          <p:cNvSpPr/>
          <p:nvPr/>
        </p:nvSpPr>
        <p:spPr>
          <a:xfrm rot="1775841">
            <a:off x="4401245" y="3162275"/>
            <a:ext cx="411828" cy="10171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fthmb.tqn.com/hV6AQcHwajss0O2_0afcfrM7iF4=/400x0/about-blank-58824fe55f9b58bdb3b27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0" y="3763357"/>
            <a:ext cx="3751675" cy="2232248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175016" y="4402427"/>
            <a:ext cx="981160" cy="3227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20688" y="4402427"/>
            <a:ext cx="21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/>
              <a:t>Donec</a:t>
            </a:r>
            <a:r>
              <a:rPr lang="en-US" sz="800" dirty="0"/>
              <a:t> </a:t>
            </a:r>
            <a:r>
              <a:rPr lang="en-US" sz="800" dirty="0" err="1"/>
              <a:t>auctor</a:t>
            </a:r>
            <a:r>
              <a:rPr lang="en-US" sz="800" dirty="0"/>
              <a:t> ipsum </a:t>
            </a:r>
            <a:r>
              <a:rPr lang="en-US" sz="800" dirty="0" err="1"/>
              <a:t>elit</a:t>
            </a:r>
            <a:r>
              <a:rPr lang="en-US" sz="800" dirty="0"/>
              <a:t>, </a:t>
            </a:r>
            <a:r>
              <a:rPr lang="en-US" sz="800" dirty="0" err="1"/>
              <a:t>sed</a:t>
            </a:r>
            <a:r>
              <a:rPr lang="en-US" sz="800" dirty="0"/>
              <a:t> </a:t>
            </a:r>
            <a:r>
              <a:rPr lang="en-US" sz="800" dirty="0" err="1"/>
              <a:t>suscipit</a:t>
            </a:r>
            <a:r>
              <a:rPr lang="en-US" sz="800" dirty="0"/>
              <a:t> </a:t>
            </a:r>
            <a:r>
              <a:rPr lang="en-US" sz="800" dirty="0" err="1"/>
              <a:t>turpis</a:t>
            </a:r>
            <a:r>
              <a:rPr lang="en-US" sz="800" dirty="0"/>
              <a:t> </a:t>
            </a:r>
            <a:r>
              <a:rPr lang="en-US" sz="800" dirty="0" err="1"/>
              <a:t>molestie</a:t>
            </a:r>
            <a:r>
              <a:rPr lang="en-US" sz="800" dirty="0"/>
              <a:t> </a:t>
            </a:r>
            <a:r>
              <a:rPr lang="en-US" sz="800" dirty="0" err="1"/>
              <a:t>sagittis</a:t>
            </a:r>
            <a:r>
              <a:rPr lang="en-US" sz="800" dirty="0"/>
              <a:t>. </a:t>
            </a:r>
            <a:r>
              <a:rPr lang="en-US" sz="800" dirty="0" err="1"/>
              <a:t>Ut</a:t>
            </a:r>
            <a:r>
              <a:rPr lang="en-US" sz="800" dirty="0"/>
              <a:t> a </a:t>
            </a:r>
            <a:r>
              <a:rPr lang="en-US" sz="800" dirty="0" err="1"/>
              <a:t>sagittis</a:t>
            </a:r>
            <a:r>
              <a:rPr lang="en-US" sz="800" dirty="0"/>
              <a:t> </a:t>
            </a:r>
            <a:r>
              <a:rPr lang="en-US" sz="800" dirty="0" err="1"/>
              <a:t>orci</a:t>
            </a:r>
            <a:r>
              <a:rPr lang="en-US" sz="800" dirty="0"/>
              <a:t>. </a:t>
            </a:r>
            <a:r>
              <a:rPr lang="en-US" sz="800" dirty="0" err="1"/>
              <a:t>Suspendisse</a:t>
            </a:r>
            <a:r>
              <a:rPr lang="en-US" sz="800" dirty="0"/>
              <a:t> </a:t>
            </a:r>
            <a:r>
              <a:rPr lang="en-US" sz="800" dirty="0" err="1"/>
              <a:t>luctus</a:t>
            </a:r>
            <a:r>
              <a:rPr lang="en-US" sz="800" dirty="0"/>
              <a:t> </a:t>
            </a:r>
            <a:r>
              <a:rPr lang="en-US" sz="800" dirty="0" err="1"/>
              <a:t>nisl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posuere</a:t>
            </a:r>
            <a:r>
              <a:rPr lang="en-US" sz="800" dirty="0"/>
              <a:t> </a:t>
            </a:r>
            <a:r>
              <a:rPr lang="en-US" sz="800" dirty="0" err="1"/>
              <a:t>congue</a:t>
            </a:r>
            <a:r>
              <a:rPr lang="en-US" sz="800" dirty="0"/>
              <a:t>.  </a:t>
            </a:r>
            <a:endParaRPr lang="ru-RU" sz="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175016" y="4879480"/>
            <a:ext cx="981160" cy="3227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75016" y="5364214"/>
            <a:ext cx="981160" cy="3227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220688" y="4879480"/>
            <a:ext cx="21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/>
              <a:t>Donec</a:t>
            </a:r>
            <a:r>
              <a:rPr lang="en-US" sz="800" dirty="0"/>
              <a:t> </a:t>
            </a:r>
            <a:r>
              <a:rPr lang="en-US" sz="800" dirty="0" err="1"/>
              <a:t>auctor</a:t>
            </a:r>
            <a:r>
              <a:rPr lang="en-US" sz="800" dirty="0"/>
              <a:t> ipsum </a:t>
            </a:r>
            <a:r>
              <a:rPr lang="en-US" sz="800" dirty="0" err="1"/>
              <a:t>elit</a:t>
            </a:r>
            <a:r>
              <a:rPr lang="en-US" sz="800" dirty="0"/>
              <a:t>, </a:t>
            </a:r>
            <a:r>
              <a:rPr lang="en-US" sz="800" dirty="0" err="1"/>
              <a:t>sed</a:t>
            </a:r>
            <a:r>
              <a:rPr lang="en-US" sz="800" dirty="0"/>
              <a:t> </a:t>
            </a:r>
            <a:r>
              <a:rPr lang="en-US" sz="800" dirty="0" err="1"/>
              <a:t>suscipit</a:t>
            </a:r>
            <a:r>
              <a:rPr lang="en-US" sz="800" dirty="0"/>
              <a:t> </a:t>
            </a:r>
            <a:r>
              <a:rPr lang="en-US" sz="800" dirty="0" err="1"/>
              <a:t>turpis</a:t>
            </a:r>
            <a:r>
              <a:rPr lang="en-US" sz="800" dirty="0"/>
              <a:t> </a:t>
            </a:r>
            <a:r>
              <a:rPr lang="en-US" sz="800" dirty="0" err="1"/>
              <a:t>molestie</a:t>
            </a:r>
            <a:r>
              <a:rPr lang="en-US" sz="800" dirty="0"/>
              <a:t> </a:t>
            </a:r>
            <a:r>
              <a:rPr lang="en-US" sz="800" dirty="0" err="1"/>
              <a:t>sagittis</a:t>
            </a:r>
            <a:r>
              <a:rPr lang="en-US" sz="800" dirty="0"/>
              <a:t>. </a:t>
            </a:r>
            <a:r>
              <a:rPr lang="en-US" sz="800" dirty="0" err="1"/>
              <a:t>Ut</a:t>
            </a:r>
            <a:r>
              <a:rPr lang="en-US" sz="800" dirty="0"/>
              <a:t> a </a:t>
            </a:r>
            <a:r>
              <a:rPr lang="en-US" sz="800" dirty="0" err="1"/>
              <a:t>sagittis</a:t>
            </a:r>
            <a:r>
              <a:rPr lang="en-US" sz="800" dirty="0"/>
              <a:t> </a:t>
            </a:r>
            <a:r>
              <a:rPr lang="en-US" sz="800" dirty="0" err="1"/>
              <a:t>orci</a:t>
            </a:r>
            <a:r>
              <a:rPr lang="en-US" sz="800" dirty="0"/>
              <a:t>. </a:t>
            </a:r>
            <a:r>
              <a:rPr lang="en-US" sz="800" dirty="0" err="1"/>
              <a:t>Suspendisse</a:t>
            </a:r>
            <a:r>
              <a:rPr lang="en-US" sz="800" dirty="0"/>
              <a:t> </a:t>
            </a:r>
            <a:r>
              <a:rPr lang="en-US" sz="800" dirty="0" err="1"/>
              <a:t>luctus</a:t>
            </a:r>
            <a:r>
              <a:rPr lang="en-US" sz="800" dirty="0"/>
              <a:t> </a:t>
            </a:r>
            <a:r>
              <a:rPr lang="en-US" sz="800" dirty="0" err="1"/>
              <a:t>nisl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posuere</a:t>
            </a:r>
            <a:r>
              <a:rPr lang="en-US" sz="800" dirty="0"/>
              <a:t> </a:t>
            </a:r>
            <a:r>
              <a:rPr lang="en-US" sz="800" dirty="0" err="1"/>
              <a:t>congue</a:t>
            </a:r>
            <a:r>
              <a:rPr lang="en-US" sz="800" dirty="0"/>
              <a:t>.  </a:t>
            </a:r>
            <a:endParaRPr lang="ru-RU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0688" y="5341145"/>
            <a:ext cx="21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/>
              <a:t>Donec</a:t>
            </a:r>
            <a:r>
              <a:rPr lang="en-US" sz="800" dirty="0"/>
              <a:t> </a:t>
            </a:r>
            <a:r>
              <a:rPr lang="en-US" sz="800" dirty="0" err="1"/>
              <a:t>auctor</a:t>
            </a:r>
            <a:r>
              <a:rPr lang="en-US" sz="800" dirty="0"/>
              <a:t> ipsum </a:t>
            </a:r>
            <a:r>
              <a:rPr lang="en-US" sz="800" dirty="0" err="1"/>
              <a:t>elit</a:t>
            </a:r>
            <a:r>
              <a:rPr lang="en-US" sz="800" dirty="0"/>
              <a:t>, </a:t>
            </a:r>
            <a:r>
              <a:rPr lang="en-US" sz="800" dirty="0" err="1"/>
              <a:t>sed</a:t>
            </a:r>
            <a:r>
              <a:rPr lang="en-US" sz="800" dirty="0"/>
              <a:t> </a:t>
            </a:r>
            <a:r>
              <a:rPr lang="en-US" sz="800" dirty="0" err="1"/>
              <a:t>suscipit</a:t>
            </a:r>
            <a:r>
              <a:rPr lang="en-US" sz="800" dirty="0"/>
              <a:t> </a:t>
            </a:r>
            <a:r>
              <a:rPr lang="en-US" sz="800" dirty="0" err="1"/>
              <a:t>turpis</a:t>
            </a:r>
            <a:r>
              <a:rPr lang="en-US" sz="800" dirty="0"/>
              <a:t> </a:t>
            </a:r>
            <a:r>
              <a:rPr lang="en-US" sz="800" dirty="0" err="1"/>
              <a:t>molestie</a:t>
            </a:r>
            <a:r>
              <a:rPr lang="en-US" sz="800" dirty="0"/>
              <a:t> </a:t>
            </a:r>
            <a:r>
              <a:rPr lang="en-US" sz="800" dirty="0" err="1"/>
              <a:t>sagittis</a:t>
            </a:r>
            <a:r>
              <a:rPr lang="en-US" sz="800" dirty="0"/>
              <a:t>. </a:t>
            </a:r>
            <a:r>
              <a:rPr lang="en-US" sz="800" dirty="0" err="1"/>
              <a:t>Ut</a:t>
            </a:r>
            <a:r>
              <a:rPr lang="en-US" sz="800" dirty="0"/>
              <a:t> a </a:t>
            </a:r>
            <a:r>
              <a:rPr lang="en-US" sz="800" dirty="0" err="1"/>
              <a:t>sagittis</a:t>
            </a:r>
            <a:r>
              <a:rPr lang="en-US" sz="800" dirty="0"/>
              <a:t> </a:t>
            </a:r>
            <a:r>
              <a:rPr lang="en-US" sz="800" dirty="0" err="1"/>
              <a:t>orci</a:t>
            </a:r>
            <a:r>
              <a:rPr lang="en-US" sz="800" dirty="0"/>
              <a:t>. </a:t>
            </a:r>
            <a:r>
              <a:rPr lang="en-US" sz="800" dirty="0" err="1"/>
              <a:t>Suspendisse</a:t>
            </a:r>
            <a:r>
              <a:rPr lang="en-US" sz="800" dirty="0"/>
              <a:t> </a:t>
            </a:r>
            <a:r>
              <a:rPr lang="en-US" sz="800" dirty="0" err="1"/>
              <a:t>luctus</a:t>
            </a:r>
            <a:r>
              <a:rPr lang="en-US" sz="800" dirty="0"/>
              <a:t> </a:t>
            </a:r>
            <a:r>
              <a:rPr lang="en-US" sz="800" dirty="0" err="1"/>
              <a:t>nisl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posuere</a:t>
            </a:r>
            <a:r>
              <a:rPr lang="en-US" sz="800" dirty="0"/>
              <a:t> </a:t>
            </a:r>
            <a:r>
              <a:rPr lang="en-US" sz="800" dirty="0" err="1"/>
              <a:t>congue</a:t>
            </a:r>
            <a:r>
              <a:rPr lang="en-US" sz="800" dirty="0"/>
              <a:t>.  </a:t>
            </a:r>
            <a:endParaRPr lang="ru-RU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6368" y="1617928"/>
            <a:ext cx="349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Изменение содержимого страницы (в первую очередь данных)</a:t>
            </a:r>
            <a:endParaRPr lang="ru-RU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9959" y="4402427"/>
            <a:ext cx="349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А за содержимое страницы отвечает разметка…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http://rustoria.ru/images/content/w900/6b/6b23c81f36301868a44c5e21335e8b78"/>
          <p:cNvPicPr>
            <a:picLocks noChangeAspect="1" noChangeArrowheads="1"/>
          </p:cNvPicPr>
          <p:nvPr/>
        </p:nvPicPr>
        <p:blipFill>
          <a:blip r:embed="rId2" cstate="print"/>
          <a:srcRect l="-5384" t="-4790" r="-5384" b="-4790"/>
          <a:stretch>
            <a:fillRect/>
          </a:stretch>
        </p:blipFill>
        <p:spPr bwMode="auto">
          <a:xfrm>
            <a:off x="931955" y="1938314"/>
            <a:ext cx="1729211" cy="19227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2935" y="1938314"/>
            <a:ext cx="2880320" cy="19202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4" cstate="print"/>
          <a:srcRect b="5249"/>
          <a:stretch>
            <a:fillRect/>
          </a:stretch>
        </p:blipFill>
        <p:spPr bwMode="auto">
          <a:xfrm>
            <a:off x="6632628" y="1950381"/>
            <a:ext cx="1539772" cy="19103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52085" y="4725144"/>
            <a:ext cx="535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Что общего у этих предметов?</a:t>
            </a:r>
            <a:endParaRPr lang="ru-RU" sz="2800" b="1" i="1" dirty="0"/>
          </a:p>
        </p:txBody>
      </p:sp>
      <p:sp>
        <p:nvSpPr>
          <p:cNvPr id="9" name="Заголовок 1"/>
          <p:cNvSpPr txBox="1">
            <a:spLocks noGrp="1"/>
          </p:cNvSpPr>
          <p:nvPr>
            <p:ph type="title"/>
          </p:nvPr>
        </p:nvSpPr>
        <p:spPr>
          <a:xfrm>
            <a:off x="515515" y="211869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JavaScript?</a:t>
            </a:r>
            <a:endParaRPr kumimoji="0" lang="uk-UA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46856" y="40466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endParaRPr kumimoji="0" lang="uk-UA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4370" y="1700808"/>
            <a:ext cx="82809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2600" dirty="0" smtClean="0"/>
              <a:t>1. Манипуляция элементами (тегами) </a:t>
            </a:r>
            <a:r>
              <a:rPr lang="en-US" sz="2600" dirty="0" smtClean="0"/>
              <a:t>HTML</a:t>
            </a:r>
            <a:r>
              <a:rPr lang="ru-RU" sz="2600" dirty="0" smtClean="0"/>
              <a:t>-страницы </a:t>
            </a:r>
          </a:p>
          <a:p>
            <a:pPr marL="742950" lvl="0" indent="-742950" algn="ctr">
              <a:spcBef>
                <a:spcPct val="0"/>
              </a:spcBef>
              <a:defRPr/>
            </a:pPr>
            <a:r>
              <a:rPr lang="ru-RU" sz="2400" i="1" dirty="0" smtClean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3820" y="2854677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А если конкретнее, то: </a:t>
            </a:r>
            <a:r>
              <a:rPr lang="ru-RU" b="1" i="1" dirty="0" smtClean="0"/>
              <a:t>изменять разметку документа</a:t>
            </a:r>
            <a:r>
              <a:rPr lang="ru-RU" i="1" dirty="0" smtClean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4007386"/>
            <a:ext cx="82809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2600" dirty="0" smtClean="0"/>
              <a:t>2. Делать что-то в ответ на действия пользователя</a:t>
            </a:r>
            <a:endParaRPr lang="ru-RU" sz="2400" i="1" dirty="0" smtClean="0"/>
          </a:p>
          <a:p>
            <a:pPr marL="742950" lvl="0" indent="-742950" algn="ctr">
              <a:spcBef>
                <a:spcPct val="0"/>
              </a:spcBef>
              <a:defRPr/>
            </a:pPr>
            <a:r>
              <a:rPr lang="ru-RU" sz="2400" i="1" dirty="0" smtClean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41845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231612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3200" b="1" dirty="0" smtClean="0"/>
              <a:t>«</a:t>
            </a:r>
            <a:r>
              <a:rPr lang="ru-RU" sz="3200" b="1" dirty="0" err="1" smtClean="0"/>
              <a:t>Листалка</a:t>
            </a:r>
            <a:r>
              <a:rPr lang="ru-RU" sz="3200" b="1" dirty="0" smtClean="0"/>
              <a:t>» фотографий</a:t>
            </a:r>
            <a:endParaRPr lang="uk-UA" sz="32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80767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i="1" dirty="0" smtClean="0"/>
              <a:t>Или делать по отдельной странице под каждую фотографию, или…</a:t>
            </a:r>
            <a:endParaRPr lang="uk-UA" sz="24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7604" y="4840124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files.courses.dp.ua/web/07/ex0</a:t>
            </a:r>
            <a:r>
              <a:rPr lang="ru-RU" sz="2400" b="1" dirty="0" smtClean="0">
                <a:hlinkClick r:id="rId2"/>
              </a:rPr>
              <a:t>6</a:t>
            </a:r>
            <a:r>
              <a:rPr lang="en-US" sz="2400" b="1" dirty="0" smtClean="0">
                <a:hlinkClick r:id="rId2"/>
              </a:rPr>
              <a:t>.html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9572" y="5488196"/>
            <a:ext cx="7776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i="1" dirty="0" smtClean="0"/>
              <a:t>Задача </a:t>
            </a:r>
            <a:r>
              <a:rPr lang="en-US" sz="1900" i="1" dirty="0" smtClean="0"/>
              <a:t>JavaScript – </a:t>
            </a:r>
            <a:r>
              <a:rPr lang="ru-RU" sz="1900" i="1" dirty="0" smtClean="0"/>
              <a:t>изменять разметку страницы, ссылка на изображение в теге </a:t>
            </a:r>
            <a:r>
              <a:rPr lang="en-US" sz="1900" i="1" dirty="0" smtClean="0"/>
              <a:t>&lt;</a:t>
            </a:r>
            <a:r>
              <a:rPr lang="en-US" sz="1900" i="1" dirty="0" err="1" smtClean="0"/>
              <a:t>img</a:t>
            </a:r>
            <a:r>
              <a:rPr lang="en-US" sz="1900" i="1" dirty="0" smtClean="0"/>
              <a:t>&gt; </a:t>
            </a:r>
            <a:r>
              <a:rPr lang="ru-RU" sz="1900" i="1" dirty="0" smtClean="0"/>
              <a:t>тоже относиться к разметке страницы.</a:t>
            </a:r>
            <a:r>
              <a:rPr lang="en-US" sz="1900" i="1" dirty="0" smtClean="0"/>
              <a:t> </a:t>
            </a:r>
            <a:endParaRPr lang="ru-RU" sz="19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37" y="1281831"/>
            <a:ext cx="2949535" cy="337188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34256" y="260648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ctr">
              <a:spcBef>
                <a:spcPct val="0"/>
              </a:spcBef>
              <a:defRPr/>
            </a:pPr>
            <a:r>
              <a:rPr lang="ru-RU" sz="3200" b="1" dirty="0" smtClean="0"/>
              <a:t>«</a:t>
            </a:r>
            <a:r>
              <a:rPr lang="ru-RU" sz="3200" b="1" dirty="0" err="1" smtClean="0"/>
              <a:t>Листалка</a:t>
            </a:r>
            <a:r>
              <a:rPr lang="ru-RU" sz="3200" b="1" dirty="0" smtClean="0"/>
              <a:t>» фотографий</a:t>
            </a:r>
            <a:endParaRPr lang="uk-UA" sz="32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6779544" cy="475252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90187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6133524"/>
            <a:ext cx="698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Разместим этот код перед закрывающимся тегом </a:t>
            </a:r>
            <a:r>
              <a:rPr lang="en-US" sz="2000" b="1" i="1" dirty="0" smtClean="0"/>
              <a:t>&lt;/body&gt;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974</Words>
  <Application>Microsoft Office PowerPoint</Application>
  <PresentationFormat>Экран (4:3)</PresentationFormat>
  <Paragraphs>123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JavaScript (ECMAScript)</vt:lpstr>
      <vt:lpstr>Задачи JavaScript?</vt:lpstr>
      <vt:lpstr>Задачи JavaScript?</vt:lpstr>
      <vt:lpstr>Задачи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События на странице (Events)</vt:lpstr>
      <vt:lpstr>Презентация PowerPoint</vt:lpstr>
      <vt:lpstr>JavaScript – язык программирования</vt:lpstr>
      <vt:lpstr>JavaScript – язык программирования</vt:lpstr>
      <vt:lpstr>JavaScript – императивный язык</vt:lpstr>
      <vt:lpstr>Тройка технологий - безальтернативна</vt:lpstr>
      <vt:lpstr>Презентация PowerPoint</vt:lpstr>
      <vt:lpstr>JavaScript как язык программирования</vt:lpstr>
      <vt:lpstr>Презентация PowerPoint</vt:lpstr>
      <vt:lpstr>Алгоритмы</vt:lpstr>
      <vt:lpstr>Презентация PowerPoint</vt:lpstr>
      <vt:lpstr>Презентация PowerPoint</vt:lpstr>
      <vt:lpstr>Майкл Моррисон  «Изучаем JavaScript» </vt:lpstr>
      <vt:lpstr>W3Schools.com</vt:lpstr>
      <vt:lpstr>Prometheus CS50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415</cp:revision>
  <dcterms:created xsi:type="dcterms:W3CDTF">2014-11-20T09:08:59Z</dcterms:created>
  <dcterms:modified xsi:type="dcterms:W3CDTF">2018-02-10T21:43:11Z</dcterms:modified>
</cp:coreProperties>
</file>