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7" r:id="rId2"/>
    <p:sldId id="412" r:id="rId3"/>
    <p:sldId id="413" r:id="rId4"/>
    <p:sldId id="414" r:id="rId5"/>
    <p:sldId id="415" r:id="rId6"/>
    <p:sldId id="416" r:id="rId7"/>
    <p:sldId id="417" r:id="rId8"/>
    <p:sldId id="418" r:id="rId9"/>
    <p:sldId id="419" r:id="rId10"/>
    <p:sldId id="346" r:id="rId11"/>
    <p:sldId id="347" r:id="rId12"/>
    <p:sldId id="348" r:id="rId13"/>
    <p:sldId id="349" r:id="rId14"/>
    <p:sldId id="350" r:id="rId15"/>
    <p:sldId id="351" r:id="rId16"/>
    <p:sldId id="386" r:id="rId17"/>
    <p:sldId id="388" r:id="rId18"/>
    <p:sldId id="352" r:id="rId19"/>
    <p:sldId id="353" r:id="rId20"/>
    <p:sldId id="354" r:id="rId21"/>
    <p:sldId id="355" r:id="rId22"/>
    <p:sldId id="373" r:id="rId23"/>
    <p:sldId id="410" r:id="rId24"/>
    <p:sldId id="400" r:id="rId25"/>
    <p:sldId id="401" r:id="rId26"/>
    <p:sldId id="402" r:id="rId27"/>
    <p:sldId id="403" r:id="rId28"/>
    <p:sldId id="404" r:id="rId29"/>
    <p:sldId id="405" r:id="rId30"/>
    <p:sldId id="408" r:id="rId31"/>
    <p:sldId id="409" r:id="rId32"/>
    <p:sldId id="411" r:id="rId33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21.10.2017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727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8224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21.10.2017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21.10.2017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21.10.2017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21.10.2017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21.10.2017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21.10.2017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21.10.2017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21.10.2017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21.10.2017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21.10.2017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21.10.2017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21.10.2017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36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booleans.asp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w3schools.com/js/js_boolean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://www.w3schools.com/js/js_boolean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://www.w3schools.com/js/js_boolean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39625" y="1700808"/>
            <a:ext cx="804419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/>
                </a:solidFill>
              </a:rPr>
              <a:t>Основы программирования, часть 1</a:t>
            </a:r>
            <a:endParaRPr lang="uk-UA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404664"/>
            <a:ext cx="3893182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JavaScript</a:t>
            </a:r>
            <a:endParaRPr lang="uk-UA" sz="7200" dirty="0">
              <a:solidFill>
                <a:schemeClr val="bg1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164517" y="5589240"/>
            <a:ext cx="31387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www.courses.dp.ua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43608" y="116632"/>
            <a:ext cx="7416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Вне зависимости от того, для чего делается </a:t>
            </a:r>
            <a:r>
              <a:rPr lang="ru-RU" sz="2400" b="1" dirty="0" err="1" smtClean="0"/>
              <a:t>скрипт</a:t>
            </a:r>
            <a:r>
              <a:rPr lang="ru-RU" sz="2400" b="1" dirty="0" smtClean="0"/>
              <a:t>, понадобится работать с информацией</a:t>
            </a:r>
            <a:endParaRPr lang="ru-RU" sz="24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907704" y="1124744"/>
            <a:ext cx="5742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хранения информации, используются </a:t>
            </a:r>
            <a:r>
              <a:rPr lang="ru-RU" b="1" i="1" dirty="0" smtClean="0"/>
              <a:t>переменные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 t="778"/>
          <a:stretch>
            <a:fillRect/>
          </a:stretch>
        </p:blipFill>
        <p:spPr bwMode="auto">
          <a:xfrm>
            <a:off x="35496" y="2132856"/>
            <a:ext cx="4641067" cy="3024336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grpSp>
        <p:nvGrpSpPr>
          <p:cNvPr id="2" name="Группа 21"/>
          <p:cNvGrpSpPr/>
          <p:nvPr/>
        </p:nvGrpSpPr>
        <p:grpSpPr>
          <a:xfrm>
            <a:off x="5868144" y="1772816"/>
            <a:ext cx="1800200" cy="2016224"/>
            <a:chOff x="6156176" y="1700809"/>
            <a:chExt cx="1800200" cy="2016224"/>
          </a:xfrm>
        </p:grpSpPr>
        <p:grpSp>
          <p:nvGrpSpPr>
            <p:cNvPr id="3" name="Группа 11"/>
            <p:cNvGrpSpPr/>
            <p:nvPr/>
          </p:nvGrpSpPr>
          <p:grpSpPr>
            <a:xfrm>
              <a:off x="6156176" y="1700809"/>
              <a:ext cx="1800200" cy="2016224"/>
              <a:chOff x="6012160" y="2060848"/>
              <a:chExt cx="2088232" cy="2088232"/>
            </a:xfrm>
          </p:grpSpPr>
          <p:pic>
            <p:nvPicPr>
              <p:cNvPr id="8195" name="Picture 3" descr="http://s1.iconbird.com/ico/2013/8/411/w256h2561375539639Box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012160" y="2060848"/>
                <a:ext cx="2088232" cy="2088232"/>
              </a:xfrm>
              <a:prstGeom prst="rect">
                <a:avLst/>
              </a:prstGeom>
              <a:noFill/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6444208" y="3140968"/>
                <a:ext cx="1238538" cy="3187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 smtClean="0"/>
                  <a:t>user_name</a:t>
                </a:r>
                <a:endParaRPr lang="ru-RU" sz="1600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 rot="1933958">
              <a:off x="6372006" y="1745803"/>
              <a:ext cx="10677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Ivan</a:t>
              </a:r>
              <a:endParaRPr lang="ru-RU" sz="1600" b="1" dirty="0"/>
            </a:p>
          </p:txBody>
        </p:sp>
      </p:grpSp>
      <p:grpSp>
        <p:nvGrpSpPr>
          <p:cNvPr id="4" name="Группа 14"/>
          <p:cNvGrpSpPr/>
          <p:nvPr/>
        </p:nvGrpSpPr>
        <p:grpSpPr>
          <a:xfrm>
            <a:off x="5220072" y="4474839"/>
            <a:ext cx="1800200" cy="2016224"/>
            <a:chOff x="6012160" y="2060848"/>
            <a:chExt cx="2088232" cy="2088232"/>
          </a:xfrm>
        </p:grpSpPr>
        <p:pic>
          <p:nvPicPr>
            <p:cNvPr id="16" name="Picture 3" descr="http://s1.iconbird.com/ico/2013/8/411/w256h2561375539639Box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12160" y="2060848"/>
              <a:ext cx="2088232" cy="2088232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6444208" y="3140968"/>
              <a:ext cx="1238538" cy="3187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/>
                <a:t>user_name</a:t>
              </a:r>
              <a:endParaRPr lang="ru-RU" sz="1600" dirty="0"/>
            </a:p>
          </p:txBody>
        </p:sp>
      </p:grpSp>
      <p:sp>
        <p:nvSpPr>
          <p:cNvPr id="18" name="TextBox 17"/>
          <p:cNvSpPr txBox="1"/>
          <p:nvPr/>
        </p:nvSpPr>
        <p:spPr>
          <a:xfrm rot="1933958">
            <a:off x="4715822" y="4338091"/>
            <a:ext cx="106770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Irina</a:t>
            </a:r>
            <a:endParaRPr lang="ru-RU" sz="1600" b="1" dirty="0"/>
          </a:p>
        </p:txBody>
      </p:sp>
      <p:pic>
        <p:nvPicPr>
          <p:cNvPr id="8197" name="Picture 5" descr="http://img.samson-opt.ru/goods/231896/4e85b7b04461a_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16824" y="4833664"/>
            <a:ext cx="1403648" cy="1403648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 rot="1933958">
            <a:off x="6516022" y="4122067"/>
            <a:ext cx="106770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Ivan</a:t>
            </a:r>
            <a:endParaRPr lang="ru-RU" sz="1600" b="1" dirty="0"/>
          </a:p>
        </p:txBody>
      </p:sp>
      <p:sp>
        <p:nvSpPr>
          <p:cNvPr id="25" name="Стрелка углом 24"/>
          <p:cNvSpPr/>
          <p:nvPr/>
        </p:nvSpPr>
        <p:spPr>
          <a:xfrm rot="5400000">
            <a:off x="7689681" y="4383801"/>
            <a:ext cx="432048" cy="504056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Стрелка вправо 25"/>
          <p:cNvSpPr/>
          <p:nvPr/>
        </p:nvSpPr>
        <p:spPr>
          <a:xfrm rot="1914608">
            <a:off x="5773049" y="4764256"/>
            <a:ext cx="360040" cy="2880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4860032" y="3645024"/>
            <a:ext cx="39604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07604" y="116632"/>
            <a:ext cx="7416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/>
              <a:t>Переменные</a:t>
            </a:r>
            <a:endParaRPr lang="ru-RU" sz="40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836712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Для хранения информации, используются </a:t>
            </a:r>
            <a:r>
              <a:rPr lang="ru-RU" sz="2400" b="1" i="1" dirty="0" smtClean="0"/>
              <a:t>переменные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 l="25537" t="17109" r="1022" b="71547"/>
          <a:stretch>
            <a:fillRect/>
          </a:stretch>
        </p:blipFill>
        <p:spPr bwMode="auto">
          <a:xfrm>
            <a:off x="3828118" y="2060848"/>
            <a:ext cx="3408178" cy="345779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grpSp>
        <p:nvGrpSpPr>
          <p:cNvPr id="2" name="Группа 11"/>
          <p:cNvGrpSpPr/>
          <p:nvPr/>
        </p:nvGrpSpPr>
        <p:grpSpPr>
          <a:xfrm>
            <a:off x="1259632" y="1412776"/>
            <a:ext cx="1584176" cy="1728192"/>
            <a:chOff x="6012160" y="2060848"/>
            <a:chExt cx="2088232" cy="2088232"/>
          </a:xfrm>
        </p:grpSpPr>
        <p:pic>
          <p:nvPicPr>
            <p:cNvPr id="8195" name="Picture 3" descr="http://s1.iconbird.com/ico/2013/8/411/w256h2561375539639Box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12160" y="2060848"/>
              <a:ext cx="2088232" cy="2088232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6444209" y="3140968"/>
              <a:ext cx="1238539" cy="2975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err="1" smtClean="0"/>
                <a:t>user_name</a:t>
              </a:r>
              <a:endParaRPr lang="ru-RU" sz="1050" b="1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39552" y="3356992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Перед использованием переменной мы должны попросить выделить под неё место с памяти. Для этого используется ключевое слово </a:t>
            </a:r>
            <a:r>
              <a:rPr lang="en-US" sz="2400" b="1" i="1" dirty="0" smtClean="0"/>
              <a:t>var</a:t>
            </a:r>
            <a:r>
              <a:rPr lang="en-US" sz="2400" i="1" dirty="0" smtClean="0"/>
              <a:t>. </a:t>
            </a:r>
            <a:r>
              <a:rPr lang="ru-RU" sz="2400" i="1" dirty="0" smtClean="0"/>
              <a:t>С его помощью происходит т.н. определение переменной. Определение переменной нужно делать только одни раз. В дальнейшем можно использовать переменную по имени, без слова </a:t>
            </a:r>
            <a:r>
              <a:rPr lang="en-US" sz="2400" b="1" i="1" dirty="0" smtClean="0"/>
              <a:t>var</a:t>
            </a:r>
            <a:r>
              <a:rPr lang="en-US" sz="2400" i="1" dirty="0" smtClean="0"/>
              <a:t>.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43608" y="116632"/>
            <a:ext cx="7416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/>
              <a:t>Оператор присвоения</a:t>
            </a:r>
            <a:endParaRPr lang="ru-RU" sz="32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764704"/>
            <a:ext cx="8496944" cy="892552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z="2400" i="1" dirty="0" smtClean="0"/>
              <a:t>Чтобы сказать компьютеру, что именно нужно записать в перемененную используется оператор присвоения </a:t>
            </a:r>
            <a:r>
              <a:rPr lang="ru-RU" sz="2800" b="1" i="1" dirty="0" smtClean="0"/>
              <a:t>=</a:t>
            </a:r>
            <a:endParaRPr lang="ru-RU" sz="2400" b="1" i="1" dirty="0"/>
          </a:p>
        </p:txBody>
      </p:sp>
      <p:grpSp>
        <p:nvGrpSpPr>
          <p:cNvPr id="2" name="Группа 11"/>
          <p:cNvGrpSpPr/>
          <p:nvPr/>
        </p:nvGrpSpPr>
        <p:grpSpPr>
          <a:xfrm>
            <a:off x="1907704" y="3140968"/>
            <a:ext cx="1512168" cy="1800200"/>
            <a:chOff x="6012160" y="2060848"/>
            <a:chExt cx="2088232" cy="2088232"/>
          </a:xfrm>
        </p:grpSpPr>
        <p:pic>
          <p:nvPicPr>
            <p:cNvPr id="8195" name="Picture 3" descr="http://s1.iconbird.com/ico/2013/8/411/w256h2561375539639Box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12160" y="2060848"/>
              <a:ext cx="2088232" cy="2088232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6444208" y="3140968"/>
              <a:ext cx="1238538" cy="3506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a</a:t>
              </a:r>
              <a:endParaRPr lang="ru-RU" sz="1600" b="1" dirty="0"/>
            </a:p>
          </p:txBody>
        </p:sp>
      </p:grpSp>
      <p:pic>
        <p:nvPicPr>
          <p:cNvPr id="1026" name="Picture 2" descr="http://vignette1.wikia.nocookie.net/sqmegapolis/images/a/a2/Resbuilding_Nuclear_Power_Plant.png/revision/latest?cb=201304062155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3761" y="3283831"/>
            <a:ext cx="1552575" cy="1514475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l="24324" t="25197" r="9355" b="33596"/>
          <a:stretch>
            <a:fillRect/>
          </a:stretch>
        </p:blipFill>
        <p:spPr bwMode="auto">
          <a:xfrm>
            <a:off x="2843808" y="2204865"/>
            <a:ext cx="4126856" cy="571238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grpSp>
        <p:nvGrpSpPr>
          <p:cNvPr id="3" name="Группа 30"/>
          <p:cNvGrpSpPr/>
          <p:nvPr/>
        </p:nvGrpSpPr>
        <p:grpSpPr>
          <a:xfrm>
            <a:off x="4299768" y="3669593"/>
            <a:ext cx="864096" cy="767519"/>
            <a:chOff x="3546060" y="3861048"/>
            <a:chExt cx="864096" cy="767519"/>
          </a:xfrm>
        </p:grpSpPr>
        <p:pic>
          <p:nvPicPr>
            <p:cNvPr id="1030" name="Picture 6" descr="http://s1.iconbird.com/ico/2013/9/452/w512h4161380477127truc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3546060" y="3885617"/>
              <a:ext cx="864096" cy="742950"/>
            </a:xfrm>
            <a:prstGeom prst="rect">
              <a:avLst/>
            </a:prstGeom>
            <a:noFill/>
          </p:spPr>
        </p:pic>
        <p:sp>
          <p:nvSpPr>
            <p:cNvPr id="27" name="TextBox 26"/>
            <p:cNvSpPr txBox="1"/>
            <p:nvPr/>
          </p:nvSpPr>
          <p:spPr>
            <a:xfrm>
              <a:off x="3962028" y="386104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=</a:t>
              </a:r>
              <a:endParaRPr lang="ru-RU" sz="2800" b="1" dirty="0"/>
            </a:p>
          </p:txBody>
        </p:sp>
      </p:grpSp>
      <p:sp>
        <p:nvSpPr>
          <p:cNvPr id="29" name="Стрелка вправо 28"/>
          <p:cNvSpPr/>
          <p:nvPr/>
        </p:nvSpPr>
        <p:spPr>
          <a:xfrm rot="10800000">
            <a:off x="5423792" y="3861048"/>
            <a:ext cx="360040" cy="3600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 вправо 29"/>
          <p:cNvSpPr/>
          <p:nvPr/>
        </p:nvSpPr>
        <p:spPr>
          <a:xfrm rot="10800000">
            <a:off x="3679800" y="3861048"/>
            <a:ext cx="360040" cy="3600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899592" y="5013176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Оператор присвоения берёт то что справа от него и записывает в переменную имя которой расположено слева от него.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971600" y="116632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Операторы, операнды и операции…</a:t>
            </a:r>
            <a:endParaRPr lang="ru-RU" sz="24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753" y="2042845"/>
            <a:ext cx="3744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 smtClean="0"/>
              <a:t>Унарный оператор </a:t>
            </a:r>
            <a:r>
              <a:rPr lang="ru-RU" dirty="0" smtClean="0"/>
              <a:t>– тот который взаимодействует только с одной переменной</a:t>
            </a:r>
            <a:r>
              <a:rPr lang="en-US" dirty="0" smtClean="0"/>
              <a:t> (</a:t>
            </a:r>
            <a:r>
              <a:rPr lang="ru-RU" dirty="0" smtClean="0"/>
              <a:t>операндом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773922" y="2114853"/>
            <a:ext cx="3855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 smtClean="0"/>
              <a:t>Бинарный оператор </a:t>
            </a:r>
            <a:r>
              <a:rPr lang="ru-RU" dirty="0" smtClean="0"/>
              <a:t>– тот который взаимодействует с двумя переменными</a:t>
            </a:r>
            <a:r>
              <a:rPr lang="en-US" dirty="0" smtClean="0"/>
              <a:t> (</a:t>
            </a:r>
            <a:r>
              <a:rPr lang="ru-RU" dirty="0" smtClean="0"/>
              <a:t>операндами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 cstate="print"/>
          <a:srcRect t="56498" b="21430"/>
          <a:stretch>
            <a:fillRect/>
          </a:stretch>
        </p:blipFill>
        <p:spPr bwMode="auto">
          <a:xfrm>
            <a:off x="1331640" y="3284984"/>
            <a:ext cx="2094359" cy="38161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3" cstate="print"/>
          <a:srcRect t="60472" b="21597"/>
          <a:stretch>
            <a:fillRect/>
          </a:stretch>
        </p:blipFill>
        <p:spPr bwMode="auto">
          <a:xfrm>
            <a:off x="5004048" y="3365374"/>
            <a:ext cx="3600400" cy="27965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cxnSp>
        <p:nvCxnSpPr>
          <p:cNvPr id="20" name="Прямая соединительная линия 19"/>
          <p:cNvCxnSpPr/>
          <p:nvPr/>
        </p:nvCxnSpPr>
        <p:spPr>
          <a:xfrm>
            <a:off x="4499992" y="2348880"/>
            <a:ext cx="0" cy="129614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611560" y="3861048"/>
            <a:ext cx="828092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899592" y="5589240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«Скобками программу не испортишь» (с)</a:t>
            </a:r>
            <a:endParaRPr lang="ru-RU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67544" y="3933056"/>
            <a:ext cx="84249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/>
              <a:t>У операторов есть приоритеты, какой приоритет выше, какой ниже запомнить непросто. Поэтому в случае сомнений какая операция будет первой а какая второй – смело используйте скобки. Принцип их применения такой же как и в математике – скобки повышают приоритет операции в них записанной.  </a:t>
            </a: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 cstate="print"/>
          <a:srcRect l="21517" t="58313" r="-936" b="23757"/>
          <a:stretch>
            <a:fillRect/>
          </a:stretch>
        </p:blipFill>
        <p:spPr bwMode="auto">
          <a:xfrm>
            <a:off x="2314351" y="6165304"/>
            <a:ext cx="4417889" cy="432048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cxnSp>
        <p:nvCxnSpPr>
          <p:cNvPr id="30" name="Прямая соединительная линия 29"/>
          <p:cNvCxnSpPr/>
          <p:nvPr/>
        </p:nvCxnSpPr>
        <p:spPr>
          <a:xfrm>
            <a:off x="611560" y="1988840"/>
            <a:ext cx="828092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9552" y="620688"/>
            <a:ext cx="8424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/>
              <a:t>Для выполнения действий (операций) над переменными (или значениями) используются операторы, операторов существует много.  С некоторыми из них все знакомы, например с арифметические операторами.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63588" y="116632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Операторы и операции (их приоритеты)</a:t>
            </a:r>
            <a:endParaRPr lang="ru-RU" sz="2400" b="1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426" y="548680"/>
            <a:ext cx="7651149" cy="5712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79512" y="6290270"/>
            <a:ext cx="878497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rgbClr val="0070C0"/>
                </a:solidFill>
              </a:rPr>
              <a:t>https://developer.mozilla.org/ru/docs/Web/JavaScript/Reference/Operators/Operator_Precedence</a:t>
            </a:r>
            <a:endParaRPr lang="ru-RU" sz="15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55576" y="116632"/>
            <a:ext cx="7416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Выражения</a:t>
            </a:r>
            <a:endParaRPr lang="ru-RU" sz="28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692696"/>
            <a:ext cx="8496944" cy="2677656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ru-RU" sz="2400" i="1" dirty="0" smtClean="0"/>
              <a:t>По правую сторону от оператора присвоения может быть как конкретное значение (5 или 9 или </a:t>
            </a:r>
            <a:r>
              <a:rPr lang="en-US" sz="2400" i="1" dirty="0" smtClean="0"/>
              <a:t>“Ivan”</a:t>
            </a:r>
            <a:r>
              <a:rPr lang="ru-RU" sz="2400" i="1" dirty="0" smtClean="0"/>
              <a:t>), а также может быть выражение – формула рассчитав которую компьютер получит результат который будет записан в переменную имя которой стоит слева от знака присвоения. В выражении могут участвовать как и конкретные значения так и другие переменные.</a:t>
            </a:r>
            <a:endParaRPr lang="ru-RU" sz="2400" b="1" i="1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3356992"/>
            <a:ext cx="3549994" cy="2088232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2084" y="5661248"/>
            <a:ext cx="3086100" cy="85725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99592" y="116632"/>
            <a:ext cx="7416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Немного практики</a:t>
            </a:r>
            <a:endParaRPr lang="ru-RU" sz="2800" b="1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5373216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67544" y="764704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Необходимо написать тест, в котором у пользователя будет спрашивать рост отца и рост матери, и выдаёт предполагаемый рост ребёнка (просто как средне арифметическое).</a:t>
            </a:r>
            <a:endParaRPr lang="ru-RU" sz="24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368649"/>
            <a:ext cx="5526488" cy="264452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4869160"/>
            <a:ext cx="4038600" cy="93345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99592" y="116632"/>
            <a:ext cx="7416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Немного практики</a:t>
            </a:r>
            <a:endParaRPr lang="ru-RU" sz="2800" b="1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5430" y="5301208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67544" y="548680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Необходимо написать тест, в котором у пользователя будет спрашивать рост отца и рост матери, и выдаёт предполагаемый рост ребёнка (просто как средне арифметическое).</a:t>
            </a:r>
            <a:endParaRPr lang="ru-RU" sz="2400" i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t="954"/>
          <a:stretch>
            <a:fillRect/>
          </a:stretch>
        </p:blipFill>
        <p:spPr bwMode="auto">
          <a:xfrm>
            <a:off x="539552" y="2132856"/>
            <a:ext cx="5256584" cy="2988029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4941168"/>
            <a:ext cx="4038600" cy="95250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99592" y="188640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Операторы, операнды и операции</a:t>
            </a:r>
            <a:r>
              <a:rPr lang="en-US" sz="2400" b="1" dirty="0" smtClean="0"/>
              <a:t> </a:t>
            </a:r>
            <a:r>
              <a:rPr lang="ru-RU" sz="2400" b="1" dirty="0" smtClean="0"/>
              <a:t>и…</a:t>
            </a:r>
            <a:endParaRPr lang="ru-RU" sz="24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 t="959"/>
          <a:stretch>
            <a:fillRect/>
          </a:stretch>
        </p:blipFill>
        <p:spPr bwMode="auto">
          <a:xfrm>
            <a:off x="827584" y="1268760"/>
            <a:ext cx="2952750" cy="185842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5825" y="1478835"/>
            <a:ext cx="3076575" cy="1438275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9" name="Стрелка вправо 8"/>
          <p:cNvSpPr/>
          <p:nvPr/>
        </p:nvSpPr>
        <p:spPr>
          <a:xfrm>
            <a:off x="4211960" y="1873936"/>
            <a:ext cx="648072" cy="6480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717032"/>
            <a:ext cx="2990850" cy="184785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1" name="Стрелка вправо 10"/>
          <p:cNvSpPr/>
          <p:nvPr/>
        </p:nvSpPr>
        <p:spPr>
          <a:xfrm>
            <a:off x="4211960" y="4316921"/>
            <a:ext cx="648072" cy="64807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796136" y="4221088"/>
            <a:ext cx="936104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?!?</a:t>
            </a:r>
            <a:endParaRPr lang="ru-RU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5536" y="980728"/>
            <a:ext cx="864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Тип данных – пометка для компьютера как относиться к тем или иным данным (переменным) и какие операции с ними возможно проводить.</a:t>
            </a:r>
          </a:p>
          <a:p>
            <a:pPr algn="ctr"/>
            <a:r>
              <a:rPr lang="ru-RU" b="1" dirty="0" smtClean="0"/>
              <a:t> </a:t>
            </a:r>
            <a:r>
              <a:rPr lang="en-US" dirty="0" smtClean="0"/>
              <a:t> </a:t>
            </a:r>
            <a:endParaRPr lang="ru-RU" dirty="0" smtClean="0"/>
          </a:p>
          <a:p>
            <a:pPr algn="ctr"/>
            <a:r>
              <a:rPr lang="ru-RU" i="1" dirty="0" smtClean="0"/>
              <a:t>Тип определяет возможные значения и их смысл, а также </a:t>
            </a:r>
            <a:r>
              <a:rPr lang="ru-RU" b="1" i="1" dirty="0" smtClean="0"/>
              <a:t>операции</a:t>
            </a:r>
            <a:r>
              <a:rPr lang="en-US" i="1" dirty="0" smtClean="0"/>
              <a:t> </a:t>
            </a:r>
            <a:r>
              <a:rPr lang="ru-RU" i="1" dirty="0" smtClean="0"/>
              <a:t>которое возможны над этим типом данных.</a:t>
            </a:r>
            <a:endParaRPr lang="uk-UA" i="1" dirty="0"/>
          </a:p>
        </p:txBody>
      </p:sp>
      <p:pic>
        <p:nvPicPr>
          <p:cNvPr id="33" name="Picture 2" descr="http://www.liketo.ru/images/products/27132341/main.jpg"/>
          <p:cNvPicPr>
            <a:picLocks noChangeAspect="1" noChangeArrowheads="1"/>
          </p:cNvPicPr>
          <p:nvPr/>
        </p:nvPicPr>
        <p:blipFill>
          <a:blip r:embed="rId2" cstate="print"/>
          <a:srcRect l="1701" t="26079" b="27402"/>
          <a:stretch>
            <a:fillRect/>
          </a:stretch>
        </p:blipFill>
        <p:spPr bwMode="auto">
          <a:xfrm>
            <a:off x="755576" y="2987660"/>
            <a:ext cx="1691680" cy="800692"/>
          </a:xfrm>
          <a:prstGeom prst="rect">
            <a:avLst/>
          </a:prstGeom>
          <a:noFill/>
        </p:spPr>
      </p:pic>
      <p:pic>
        <p:nvPicPr>
          <p:cNvPr id="34" name="Picture 4" descr="http://www.ukr-ikea.com/images/stories/virtuemart/product/ikea--tarelka__09364_PE085853_S4.jpg"/>
          <p:cNvPicPr>
            <a:picLocks noChangeAspect="1" noChangeArrowheads="1"/>
          </p:cNvPicPr>
          <p:nvPr/>
        </p:nvPicPr>
        <p:blipFill>
          <a:blip r:embed="rId3" cstate="print"/>
          <a:srcRect l="3780" t="30236" r="3780" b="30236"/>
          <a:stretch>
            <a:fillRect/>
          </a:stretch>
        </p:blipFill>
        <p:spPr bwMode="auto">
          <a:xfrm>
            <a:off x="3635896" y="2978581"/>
            <a:ext cx="2232248" cy="954475"/>
          </a:xfrm>
          <a:prstGeom prst="rect">
            <a:avLst/>
          </a:prstGeom>
          <a:noFill/>
        </p:spPr>
      </p:pic>
      <p:pic>
        <p:nvPicPr>
          <p:cNvPr id="35" name="Picture 6" descr="http://es.com.ua/media/catalog/product/cache/1/thumbnail/170ec19af00183b5e0368529fc2daa2f/2/0/20001246_1_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2544960"/>
            <a:ext cx="1604120" cy="1604120"/>
          </a:xfrm>
          <a:prstGeom prst="rect">
            <a:avLst/>
          </a:prstGeom>
          <a:noFill/>
        </p:spPr>
      </p:pic>
      <p:pic>
        <p:nvPicPr>
          <p:cNvPr id="36" name="Picture 8" descr="http://agat.ua/upload/catalog/pic/4e92d487-e2ee-11df-a31f-001c232d80a2_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2280" y="4489250"/>
            <a:ext cx="1103896" cy="955974"/>
          </a:xfrm>
          <a:prstGeom prst="rect">
            <a:avLst/>
          </a:prstGeom>
          <a:noFill/>
        </p:spPr>
      </p:pic>
      <p:pic>
        <p:nvPicPr>
          <p:cNvPr id="37" name="Picture 12" descr="http://usiter.com/uploads/20111214/vilka+vilka+stolovaya+stolovie+pribori+kuhonnie+pribori+27998053257.jpg"/>
          <p:cNvPicPr>
            <a:picLocks noChangeAspect="1" noChangeArrowheads="1"/>
          </p:cNvPicPr>
          <p:nvPr/>
        </p:nvPicPr>
        <p:blipFill>
          <a:blip r:embed="rId6" cstate="print"/>
          <a:srcRect l="9966" t="8858" r="9966" b="12303"/>
          <a:stretch>
            <a:fillRect/>
          </a:stretch>
        </p:blipFill>
        <p:spPr bwMode="auto">
          <a:xfrm>
            <a:off x="3851920" y="4139788"/>
            <a:ext cx="1898499" cy="1402093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1619672" y="5805264"/>
            <a:ext cx="6641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/>
              <a:t>Разные типы требуют разного подхода.</a:t>
            </a:r>
            <a:endParaRPr lang="uk-UA" sz="2800" i="1" dirty="0"/>
          </a:p>
        </p:txBody>
      </p:sp>
      <p:pic>
        <p:nvPicPr>
          <p:cNvPr id="39" name="Picture 10" descr="http://tescoma-best.ru/gallery/imgb/370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504" y="3789040"/>
            <a:ext cx="3236640" cy="1618320"/>
          </a:xfrm>
          <a:prstGeom prst="rect">
            <a:avLst/>
          </a:prstGeom>
          <a:noFill/>
        </p:spPr>
      </p:pic>
      <p:sp>
        <p:nvSpPr>
          <p:cNvPr id="40" name="Заголовок 20"/>
          <p:cNvSpPr txBox="1">
            <a:spLocks/>
          </p:cNvSpPr>
          <p:nvPr/>
        </p:nvSpPr>
        <p:spPr>
          <a:xfrm>
            <a:off x="517072" y="13062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b="1" dirty="0" smtClean="0">
                <a:latin typeface="+mj-lt"/>
                <a:ea typeface="+mj-ea"/>
                <a:cs typeface="+mj-cs"/>
              </a:rPr>
              <a:t>Типы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ru-RU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данных</a:t>
            </a:r>
            <a:r>
              <a:rPr kumimoji="0" lang="ru-RU" sz="4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(переменных)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JavaScript – </a:t>
            </a:r>
            <a:r>
              <a:rPr lang="ru-RU" sz="6000" dirty="0" smtClean="0"/>
              <a:t>язык программирования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40337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Заголовок 20"/>
          <p:cNvSpPr txBox="1">
            <a:spLocks/>
          </p:cNvSpPr>
          <p:nvPr/>
        </p:nvSpPr>
        <p:spPr>
          <a:xfrm>
            <a:off x="517072" y="26064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b="1" dirty="0" smtClean="0">
                <a:latin typeface="+mj-lt"/>
                <a:ea typeface="+mj-ea"/>
                <a:cs typeface="+mj-cs"/>
              </a:rPr>
              <a:t>Типы</a:t>
            </a:r>
            <a:r>
              <a:rPr lang="en-US" sz="4000" b="1" dirty="0" smtClean="0">
                <a:latin typeface="+mj-lt"/>
                <a:ea typeface="+mj-ea"/>
                <a:cs typeface="+mj-cs"/>
              </a:rPr>
              <a:t> </a:t>
            </a:r>
            <a:r>
              <a:rPr lang="ru-RU" sz="4000" b="1" dirty="0" smtClean="0">
                <a:latin typeface="+mj-lt"/>
                <a:ea typeface="+mj-ea"/>
                <a:cs typeface="+mj-cs"/>
              </a:rPr>
              <a:t>данных (переменных)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1052736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Тип данных – пометка для компьютера как относиться к тем или иным данным и какие операции с ними возможно проводить. 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 algn="ctr"/>
            <a:r>
              <a:rPr lang="ru-RU" sz="2000" i="1" dirty="0" smtClean="0"/>
              <a:t>Тип определяет возможные значения и их смысл, а также </a:t>
            </a:r>
            <a:r>
              <a:rPr lang="ru-RU" sz="2000" b="1" i="1" dirty="0" smtClean="0"/>
              <a:t>операции</a:t>
            </a:r>
            <a:r>
              <a:rPr lang="en-US" sz="2000" i="1" dirty="0" smtClean="0"/>
              <a:t> </a:t>
            </a:r>
            <a:r>
              <a:rPr lang="ru-RU" sz="2000" i="1" dirty="0" smtClean="0"/>
              <a:t>которое возможны над этим типом данных.</a:t>
            </a:r>
            <a:endParaRPr lang="uk-UA" sz="20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3991831"/>
            <a:ext cx="8280920" cy="71508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 err="1" smtClean="0"/>
              <a:t>Javascript</a:t>
            </a:r>
            <a:r>
              <a:rPr lang="en-US" i="1" dirty="0" smtClean="0"/>
              <a:t> </a:t>
            </a:r>
            <a:r>
              <a:rPr lang="ru-RU" i="1" dirty="0" smtClean="0"/>
              <a:t>не типизированный язык. Тип переменной не указывается при объявлении и может  меняться по ходу выполнения программы.</a:t>
            </a:r>
            <a:endParaRPr lang="uk-UA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539552" y="2679303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5</a:t>
            </a:r>
            <a:r>
              <a:rPr lang="ru-RU" sz="2400" b="1" dirty="0" smtClean="0"/>
              <a:t> типов: </a:t>
            </a:r>
            <a:r>
              <a:rPr lang="en-US" sz="2400" b="1" dirty="0" smtClean="0"/>
              <a:t>number, string, </a:t>
            </a:r>
            <a:r>
              <a:rPr lang="en-US" sz="2400" b="1" dirty="0" err="1" smtClean="0"/>
              <a:t>boolean</a:t>
            </a:r>
            <a:r>
              <a:rPr lang="en-US" sz="2400" b="1" dirty="0" smtClean="0"/>
              <a:t>, function, object.</a:t>
            </a:r>
            <a:endParaRPr lang="uk-UA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39552" y="3111351"/>
            <a:ext cx="4496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1 </a:t>
            </a:r>
            <a:r>
              <a:rPr lang="ru-RU" sz="2400" b="1" dirty="0" smtClean="0">
                <a:solidFill>
                  <a:schemeClr val="bg1">
                    <a:lumMod val="65000"/>
                  </a:schemeClr>
                </a:solidFill>
              </a:rPr>
              <a:t>«служебный» тип: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undefined.</a:t>
            </a:r>
            <a:endParaRPr lang="uk-UA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533" y="5427000"/>
            <a:ext cx="1484203" cy="792088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702442" y="5066960"/>
            <a:ext cx="14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Pascal/Delphi</a:t>
            </a:r>
            <a:endParaRPr lang="uk-UA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942802" y="5066960"/>
            <a:ext cx="159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C/C++/C#/Java</a:t>
            </a:r>
            <a:endParaRPr lang="uk-UA" b="1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5446807"/>
            <a:ext cx="1695450" cy="75247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6804248" y="5066960"/>
            <a:ext cx="113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JavaScript</a:t>
            </a:r>
            <a:endParaRPr lang="uk-UA" b="1" dirty="0"/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5426999"/>
            <a:ext cx="1844427" cy="810313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Заголовок 20"/>
          <p:cNvSpPr>
            <a:spLocks noGrp="1"/>
          </p:cNvSpPr>
          <p:nvPr>
            <p:ph type="title"/>
          </p:nvPr>
        </p:nvSpPr>
        <p:spPr>
          <a:xfrm>
            <a:off x="539552" y="44624"/>
            <a:ext cx="8229600" cy="778098"/>
          </a:xfrm>
        </p:spPr>
        <p:txBody>
          <a:bodyPr>
            <a:noAutofit/>
          </a:bodyPr>
          <a:lstStyle/>
          <a:p>
            <a:r>
              <a:rPr lang="ru-RU" sz="4000" b="1" dirty="0" smtClean="0"/>
              <a:t>Тип переменной</a:t>
            </a:r>
            <a:endParaRPr lang="uk-UA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7835" y="4653136"/>
            <a:ext cx="4093034" cy="1872208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395536" y="764704"/>
            <a:ext cx="83529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i="1" dirty="0" smtClean="0"/>
              <a:t>В </a:t>
            </a:r>
            <a:r>
              <a:rPr lang="ru-RU" sz="2000" b="1" i="1" dirty="0" err="1" smtClean="0"/>
              <a:t>JavaScript</a:t>
            </a:r>
            <a:r>
              <a:rPr lang="ru-RU" sz="2000" i="1" dirty="0" smtClean="0"/>
              <a:t> отсутствует жёсткая типизация данных, при которой тип переменной определяется при её объявлении. В </a:t>
            </a:r>
            <a:r>
              <a:rPr lang="ru-RU" sz="2000" b="1" i="1" dirty="0" err="1" smtClean="0"/>
              <a:t>JavaScript</a:t>
            </a:r>
            <a:r>
              <a:rPr lang="ru-RU" sz="2000" i="1" dirty="0" smtClean="0"/>
              <a:t> тип переменной определяется при присвоении ей значения. И может меняться при каждом новом присвоении. Мы можем узнать тип переменной воспользовавшись функцией </a:t>
            </a:r>
            <a:r>
              <a:rPr lang="en-US" sz="2000" b="1" i="1" dirty="0" err="1" smtClean="0"/>
              <a:t>typeof</a:t>
            </a:r>
            <a:r>
              <a:rPr lang="en-US" sz="2000" i="1" dirty="0" smtClean="0"/>
              <a:t>.</a:t>
            </a:r>
            <a:endParaRPr lang="ru-RU" sz="20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9377" y="2562193"/>
            <a:ext cx="3409950" cy="185737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2924944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Заголовок 20"/>
          <p:cNvSpPr txBox="1">
            <a:spLocks/>
          </p:cNvSpPr>
          <p:nvPr/>
        </p:nvSpPr>
        <p:spPr>
          <a:xfrm>
            <a:off x="683568" y="202630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b="1" dirty="0" smtClean="0">
                <a:latin typeface="+mj-lt"/>
                <a:ea typeface="+mj-ea"/>
                <a:cs typeface="+mj-cs"/>
              </a:rPr>
              <a:t>Типы</a:t>
            </a:r>
            <a:r>
              <a:rPr kumimoji="0" lang="ru-RU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данных</a:t>
            </a:r>
            <a:r>
              <a:rPr kumimoji="0" lang="ru-RU" sz="4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(переменных)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5085184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Функция </a:t>
            </a:r>
            <a:r>
              <a:rPr lang="en-US" sz="2400" b="1" i="1" dirty="0" smtClean="0"/>
              <a:t>prompt </a:t>
            </a:r>
            <a:r>
              <a:rPr lang="uk-UA" sz="2400" i="1" dirty="0" smtClean="0"/>
              <a:t>(</a:t>
            </a:r>
            <a:r>
              <a:rPr lang="ru-RU" sz="2400" i="1" dirty="0" smtClean="0"/>
              <a:t>и все </a:t>
            </a:r>
            <a:r>
              <a:rPr lang="uk-UA" sz="2400" i="1" dirty="0" smtClean="0"/>
              <a:t>поля </a:t>
            </a:r>
            <a:r>
              <a:rPr lang="ru-RU" sz="2400" i="1" dirty="0" smtClean="0"/>
              <a:t>ввода на странице) возвращают строковой тип, без явного преобразования могут возникнуть проблемы.</a:t>
            </a:r>
            <a:endParaRPr lang="ru-RU" sz="2400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969246"/>
            <a:ext cx="4985895" cy="539874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7695" y="1636018"/>
            <a:ext cx="5888641" cy="1576958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1594535"/>
            <a:ext cx="82809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b="1" i="1" dirty="0" smtClean="0"/>
              <a:t>Задача: </a:t>
            </a:r>
            <a:r>
              <a:rPr lang="ru-RU" sz="3200" i="1" dirty="0" smtClean="0"/>
              <a:t>Разработать </a:t>
            </a:r>
            <a:r>
              <a:rPr lang="ru-RU" sz="3200" i="1" dirty="0" err="1" smtClean="0"/>
              <a:t>скрипт</a:t>
            </a:r>
            <a:r>
              <a:rPr lang="ru-RU" sz="3200" i="1" dirty="0" smtClean="0"/>
              <a:t> который на основе роста и веса пользователя рассчитывает его индекс массы тела</a:t>
            </a:r>
            <a:r>
              <a:rPr lang="en-US" sz="3200" i="1" dirty="0" smtClean="0"/>
              <a:t> </a:t>
            </a:r>
            <a:r>
              <a:rPr lang="ru-RU" sz="3200" i="1" dirty="0" smtClean="0"/>
              <a:t>(для ввода использовать функцию </a:t>
            </a:r>
            <a:r>
              <a:rPr lang="en-US" sz="3200" b="1" i="1" dirty="0" smtClean="0"/>
              <a:t>prompt()</a:t>
            </a:r>
            <a:r>
              <a:rPr lang="ru-RU" sz="3200" i="1" dirty="0" smtClean="0"/>
              <a:t>, для вывода – </a:t>
            </a:r>
            <a:r>
              <a:rPr lang="en-US" sz="3200" b="1" i="1" dirty="0" smtClean="0"/>
              <a:t>alert()</a:t>
            </a:r>
            <a:r>
              <a:rPr lang="ru-RU" sz="3200" i="1" dirty="0" smtClean="0"/>
              <a:t>)</a:t>
            </a:r>
            <a:r>
              <a:rPr lang="en-US" sz="3200" i="1" dirty="0" smtClean="0"/>
              <a:t>.</a:t>
            </a:r>
            <a:endParaRPr lang="ru-RU" sz="3200" i="1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9799" y="4797152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182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Условные операторы (ветвления)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74556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0"/>
          <p:cNvSpPr>
            <a:spLocks noGrp="1"/>
          </p:cNvSpPr>
          <p:nvPr>
            <p:ph type="title"/>
          </p:nvPr>
        </p:nvSpPr>
        <p:spPr>
          <a:xfrm>
            <a:off x="539553" y="44624"/>
            <a:ext cx="8229600" cy="778098"/>
          </a:xfrm>
        </p:spPr>
        <p:txBody>
          <a:bodyPr>
            <a:noAutofit/>
          </a:bodyPr>
          <a:lstStyle/>
          <a:p>
            <a:r>
              <a:rPr lang="ru-RU" sz="4000" b="1" dirty="0" smtClean="0"/>
              <a:t>Условные операторы</a:t>
            </a:r>
            <a:endParaRPr lang="uk-UA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899428"/>
            <a:ext cx="8424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Операторы ветвления, операторы работающие с понятиями истина/ложь.  </a:t>
            </a:r>
            <a:endParaRPr lang="ru-RU" sz="2000" dirty="0" smtClean="0"/>
          </a:p>
        </p:txBody>
      </p:sp>
      <p:pic>
        <p:nvPicPr>
          <p:cNvPr id="38917" name="Picture 5" descr="http://moldova.sports.md/tsp/upload/medium/%D0%B2%D0%B5%D1%81%D1%8B_1_medium_139395205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7660" y="1715182"/>
            <a:ext cx="3614540" cy="3586026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827584" y="5661248"/>
            <a:ext cx="7632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 smtClean="0"/>
              <a:t>Позволяют выполнить ряд действий в зависимости от условий. </a:t>
            </a:r>
            <a:endParaRPr lang="uk-UA" sz="2400" i="1" dirty="0"/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46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0"/>
          <p:cNvSpPr>
            <a:spLocks noGrp="1"/>
          </p:cNvSpPr>
          <p:nvPr>
            <p:ph type="title"/>
          </p:nvPr>
        </p:nvSpPr>
        <p:spPr>
          <a:xfrm>
            <a:off x="539553" y="68431"/>
            <a:ext cx="8229600" cy="778098"/>
          </a:xfrm>
        </p:spPr>
        <p:txBody>
          <a:bodyPr>
            <a:noAutofit/>
          </a:bodyPr>
          <a:lstStyle/>
          <a:p>
            <a:r>
              <a:rPr lang="ru-RU" sz="4000" b="1" dirty="0" smtClean="0"/>
              <a:t>Условные операторы</a:t>
            </a:r>
            <a:endParaRPr lang="uk-UA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980728"/>
            <a:ext cx="7825533" cy="2808312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83568" y="4100879"/>
            <a:ext cx="6480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Оператор </a:t>
            </a:r>
            <a:r>
              <a:rPr lang="en-US" sz="2400" b="1" i="1" dirty="0" smtClean="0"/>
              <a:t>if-else</a:t>
            </a:r>
            <a:r>
              <a:rPr lang="en-US" sz="2400" i="1" dirty="0" smtClean="0"/>
              <a:t> </a:t>
            </a:r>
            <a:r>
              <a:rPr lang="ru-RU" sz="2400" i="1" dirty="0" smtClean="0"/>
              <a:t>позволяет задать условия, в зависимости от верности/не верности которого выполниться первая (</a:t>
            </a:r>
            <a:r>
              <a:rPr lang="en-US" sz="2400" b="1" i="1" dirty="0" smtClean="0"/>
              <a:t>if</a:t>
            </a:r>
            <a:r>
              <a:rPr lang="ru-RU" sz="2400" i="1" dirty="0" smtClean="0"/>
              <a:t>)</a:t>
            </a:r>
            <a:r>
              <a:rPr lang="en-US" sz="2400" i="1" dirty="0" smtClean="0"/>
              <a:t> </a:t>
            </a:r>
            <a:r>
              <a:rPr lang="ru-RU" sz="2400" i="1" dirty="0" smtClean="0"/>
              <a:t>или вторая (</a:t>
            </a:r>
            <a:r>
              <a:rPr lang="en-US" sz="2400" b="1" i="1" dirty="0" smtClean="0"/>
              <a:t>else</a:t>
            </a:r>
            <a:r>
              <a:rPr lang="ru-RU" sz="2400" i="1" dirty="0" smtClean="0"/>
              <a:t>) ветка кода. </a:t>
            </a:r>
            <a:endParaRPr lang="ru-RU" sz="2400" i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49269" y="5877272"/>
            <a:ext cx="72951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hlinkClick r:id="rId3"/>
              </a:rPr>
              <a:t>http://www.w3schools.com/js/js_booleans.asp</a:t>
            </a:r>
            <a:endParaRPr lang="ru-RU" sz="2800" b="1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2320" y="4293096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835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0"/>
          <p:cNvSpPr>
            <a:spLocks noGrp="1"/>
          </p:cNvSpPr>
          <p:nvPr>
            <p:ph type="title"/>
          </p:nvPr>
        </p:nvSpPr>
        <p:spPr>
          <a:xfrm>
            <a:off x="539553" y="68431"/>
            <a:ext cx="8229600" cy="778098"/>
          </a:xfrm>
        </p:spPr>
        <p:txBody>
          <a:bodyPr>
            <a:noAutofit/>
          </a:bodyPr>
          <a:lstStyle/>
          <a:p>
            <a:r>
              <a:rPr lang="ru-RU" sz="4000" b="1" dirty="0" smtClean="0"/>
              <a:t>Условные операторы</a:t>
            </a:r>
            <a:endParaRPr lang="uk-UA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4226312"/>
            <a:ext cx="8208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Фигурные скобки в операторе </a:t>
            </a:r>
            <a:r>
              <a:rPr lang="en-US" sz="2400" b="1" i="1" dirty="0" smtClean="0"/>
              <a:t>if-else</a:t>
            </a:r>
            <a:r>
              <a:rPr lang="en-US" sz="2400" i="1" dirty="0" smtClean="0"/>
              <a:t> </a:t>
            </a:r>
            <a:r>
              <a:rPr lang="ru-RU" sz="2400" i="1" dirty="0" smtClean="0"/>
              <a:t>позволяет задать несколько строк кода для выполнения в случае истинности/ложности условия.</a:t>
            </a:r>
            <a:r>
              <a:rPr lang="en-US" sz="2400" i="1" dirty="0" smtClean="0"/>
              <a:t> </a:t>
            </a:r>
            <a:r>
              <a:rPr lang="ru-RU" sz="2400" i="1" dirty="0" smtClean="0"/>
              <a:t>После выполнение кода условного оператора, программа приступает к дальнейшему выполнению кода программы.</a:t>
            </a:r>
            <a:endParaRPr lang="ru-RU" sz="2400" i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49269" y="6165304"/>
            <a:ext cx="72951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hlinkClick r:id="rId2"/>
              </a:rPr>
              <a:t>http://www.w3schools.com/js/js_booleans.asp</a:t>
            </a:r>
            <a:endParaRPr lang="ru-RU" sz="2800" b="1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80046" y="1965771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1032162"/>
            <a:ext cx="5328592" cy="2972902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254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0"/>
          <p:cNvSpPr>
            <a:spLocks noGrp="1"/>
          </p:cNvSpPr>
          <p:nvPr>
            <p:ph type="title"/>
          </p:nvPr>
        </p:nvSpPr>
        <p:spPr>
          <a:xfrm>
            <a:off x="539553" y="68431"/>
            <a:ext cx="8229600" cy="778098"/>
          </a:xfrm>
        </p:spPr>
        <p:txBody>
          <a:bodyPr>
            <a:noAutofit/>
          </a:bodyPr>
          <a:lstStyle/>
          <a:p>
            <a:r>
              <a:rPr lang="ru-RU" sz="4000" b="1" dirty="0" smtClean="0"/>
              <a:t>Условные операторы</a:t>
            </a:r>
            <a:endParaRPr lang="uk-UA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4005064"/>
            <a:ext cx="6408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Оператор </a:t>
            </a:r>
            <a:r>
              <a:rPr lang="en-US" sz="2400" b="1" i="1" dirty="0" smtClean="0"/>
              <a:t>if-else</a:t>
            </a:r>
            <a:r>
              <a:rPr lang="en-US" sz="2400" i="1" dirty="0" smtClean="0"/>
              <a:t> </a:t>
            </a:r>
            <a:r>
              <a:rPr lang="ru-RU" sz="2400" i="1" dirty="0" smtClean="0"/>
              <a:t>позволяет проверять несколько условий сразу, для их группировки существуют логические операторы </a:t>
            </a:r>
            <a:r>
              <a:rPr lang="uk-UA" sz="2400" b="1" i="1" dirty="0" smtClean="0"/>
              <a:t>И</a:t>
            </a:r>
            <a:r>
              <a:rPr lang="uk-UA" sz="2400" i="1" dirty="0" smtClean="0"/>
              <a:t> (</a:t>
            </a:r>
            <a:r>
              <a:rPr lang="en-US" sz="2400" b="1" i="1" dirty="0" smtClean="0"/>
              <a:t>&amp;&amp;</a:t>
            </a:r>
            <a:r>
              <a:rPr lang="uk-UA" sz="2400" i="1" dirty="0" smtClean="0"/>
              <a:t>)</a:t>
            </a:r>
            <a:r>
              <a:rPr lang="en-US" sz="2400" i="1" dirty="0" smtClean="0"/>
              <a:t> </a:t>
            </a:r>
            <a:r>
              <a:rPr lang="ru-RU" sz="2400" i="1" dirty="0" smtClean="0"/>
              <a:t>и </a:t>
            </a:r>
            <a:r>
              <a:rPr lang="ru-RU" sz="2400" b="1" i="1" dirty="0" smtClean="0"/>
              <a:t>ИЛИ</a:t>
            </a:r>
            <a:r>
              <a:rPr lang="ru-RU" sz="2400" i="1" dirty="0" smtClean="0"/>
              <a:t> (</a:t>
            </a:r>
            <a:r>
              <a:rPr lang="en-US" sz="2400" b="1" i="1" dirty="0" smtClean="0"/>
              <a:t>||</a:t>
            </a:r>
            <a:r>
              <a:rPr lang="ru-RU" sz="2400" i="1" dirty="0" smtClean="0"/>
              <a:t>)</a:t>
            </a:r>
            <a:r>
              <a:rPr lang="en-US" sz="2400" i="1" dirty="0" smtClean="0"/>
              <a:t>.</a:t>
            </a:r>
            <a:r>
              <a:rPr lang="ru-RU" sz="2400" i="1" dirty="0" smtClean="0"/>
              <a:t> </a:t>
            </a:r>
            <a:endParaRPr lang="ru-RU" sz="2400" i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49269" y="5877272"/>
            <a:ext cx="72951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hlinkClick r:id="rId2"/>
              </a:rPr>
              <a:t>http://www.w3schools.com/js/js_booleans.asp</a:t>
            </a:r>
            <a:endParaRPr lang="ru-RU" sz="2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6999" y="1063749"/>
            <a:ext cx="7591425" cy="258127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4126011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84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0"/>
          <p:cNvSpPr>
            <a:spLocks noGrp="1"/>
          </p:cNvSpPr>
          <p:nvPr>
            <p:ph type="title"/>
          </p:nvPr>
        </p:nvSpPr>
        <p:spPr>
          <a:xfrm>
            <a:off x="539553" y="68431"/>
            <a:ext cx="8229600" cy="778098"/>
          </a:xfrm>
        </p:spPr>
        <p:txBody>
          <a:bodyPr>
            <a:noAutofit/>
          </a:bodyPr>
          <a:lstStyle/>
          <a:p>
            <a:r>
              <a:rPr lang="ru-RU" sz="4000" b="1" dirty="0" smtClean="0"/>
              <a:t>Условные операторы</a:t>
            </a:r>
            <a:endParaRPr lang="uk-UA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4221088"/>
            <a:ext cx="6552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Оператор </a:t>
            </a:r>
            <a:r>
              <a:rPr lang="en-US" sz="2400" b="1" i="1" dirty="0" smtClean="0"/>
              <a:t>if-else</a:t>
            </a:r>
            <a:r>
              <a:rPr lang="en-US" sz="2400" i="1" dirty="0" smtClean="0"/>
              <a:t> </a:t>
            </a:r>
            <a:r>
              <a:rPr lang="ru-RU" sz="2400" i="1" dirty="0" smtClean="0"/>
              <a:t>позволяет проверять несколько условий сразу, для их группировки существуют логические операторы </a:t>
            </a:r>
            <a:r>
              <a:rPr lang="uk-UA" sz="2400" b="1" i="1" dirty="0" smtClean="0"/>
              <a:t>И</a:t>
            </a:r>
            <a:r>
              <a:rPr lang="uk-UA" sz="2400" i="1" dirty="0" smtClean="0"/>
              <a:t> (</a:t>
            </a:r>
            <a:r>
              <a:rPr lang="en-US" sz="2400" b="1" i="1" dirty="0" smtClean="0"/>
              <a:t>&amp;&amp;</a:t>
            </a:r>
            <a:r>
              <a:rPr lang="uk-UA" sz="2400" i="1" dirty="0" smtClean="0"/>
              <a:t>)</a:t>
            </a:r>
            <a:r>
              <a:rPr lang="en-US" sz="2400" i="1" dirty="0" smtClean="0"/>
              <a:t> </a:t>
            </a:r>
            <a:r>
              <a:rPr lang="ru-RU" sz="2400" i="1" dirty="0" smtClean="0"/>
              <a:t>и </a:t>
            </a:r>
            <a:r>
              <a:rPr lang="ru-RU" sz="2400" b="1" i="1" dirty="0" smtClean="0"/>
              <a:t>ИЛИ</a:t>
            </a:r>
            <a:r>
              <a:rPr lang="ru-RU" sz="2400" i="1" dirty="0" smtClean="0"/>
              <a:t> (</a:t>
            </a:r>
            <a:r>
              <a:rPr lang="en-US" sz="2400" b="1" i="1" dirty="0" smtClean="0"/>
              <a:t>||</a:t>
            </a:r>
            <a:r>
              <a:rPr lang="ru-RU" sz="2400" i="1" dirty="0" smtClean="0"/>
              <a:t>)</a:t>
            </a:r>
            <a:r>
              <a:rPr lang="en-US" sz="2400" i="1" dirty="0" smtClean="0"/>
              <a:t>.</a:t>
            </a:r>
            <a:r>
              <a:rPr lang="ru-RU" sz="2400" i="1" dirty="0" smtClean="0"/>
              <a:t> </a:t>
            </a:r>
            <a:endParaRPr lang="ru-RU" sz="2400" i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49269" y="5877272"/>
            <a:ext cx="72951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hlinkClick r:id="rId2"/>
              </a:rPr>
              <a:t>http://www.w3schools.com/js/js_booleans.asp</a:t>
            </a:r>
            <a:endParaRPr lang="ru-RU" sz="28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 t="677"/>
          <a:stretch>
            <a:fillRect/>
          </a:stretch>
        </p:blipFill>
        <p:spPr bwMode="auto">
          <a:xfrm>
            <a:off x="683568" y="921214"/>
            <a:ext cx="7597231" cy="3011842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4328" y="4293096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483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7704" y="2276872"/>
            <a:ext cx="5257465" cy="52322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Переменные / Типы / Операции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543604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Ветвления (условные операторы)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7704" y="3553852"/>
            <a:ext cx="6153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Циклы / Массивы</a:t>
            </a:r>
            <a:r>
              <a:rPr lang="en-US" sz="2800" b="1" dirty="0" smtClean="0"/>
              <a:t> (</a:t>
            </a:r>
            <a:r>
              <a:rPr lang="ru-RU" sz="2800" b="1" dirty="0" smtClean="0"/>
              <a:t>структуры данных</a:t>
            </a:r>
            <a:r>
              <a:rPr lang="en-US" sz="2800" b="1" dirty="0" smtClean="0"/>
              <a:t>)</a:t>
            </a:r>
            <a:endParaRPr lang="ru-RU" sz="28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907704" y="4149080"/>
            <a:ext cx="159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Функции</a:t>
            </a:r>
            <a:endParaRPr lang="uk-UA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07704" y="4705980"/>
            <a:ext cx="1571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Объекты</a:t>
            </a:r>
            <a:endParaRPr lang="uk-UA" sz="2800" b="1" dirty="0"/>
          </a:p>
        </p:txBody>
      </p:sp>
      <p:sp>
        <p:nvSpPr>
          <p:cNvPr id="11" name="Заголовок 19"/>
          <p:cNvSpPr>
            <a:spLocks noGrp="1"/>
          </p:cNvSpPr>
          <p:nvPr>
            <p:ph type="title"/>
          </p:nvPr>
        </p:nvSpPr>
        <p:spPr>
          <a:xfrm>
            <a:off x="662880" y="19776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JavaScript</a:t>
            </a:r>
            <a:r>
              <a:rPr lang="ru-RU" sz="3600" b="1" dirty="0" smtClean="0"/>
              <a:t> - язык программирования</a:t>
            </a:r>
            <a:endParaRPr lang="uk-UA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364105" y="1412776"/>
            <a:ext cx="2415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/>
              <a:t>его концепции</a:t>
            </a:r>
            <a:endParaRPr lang="uk-UA" sz="2800" i="1" dirty="0"/>
          </a:p>
        </p:txBody>
      </p:sp>
    </p:spTree>
    <p:extLst>
      <p:ext uri="{BB962C8B-B14F-4D97-AF65-F5344CB8AC3E}">
        <p14:creationId xmlns:p14="http://schemas.microsoft.com/office/powerpoint/2010/main" val="390478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smtClean="0"/>
              <a:t>Домашнее задание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2729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620688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smtClean="0">
                <a:solidFill>
                  <a:schemeClr val="bg1">
                    <a:lumMod val="65000"/>
                  </a:schemeClr>
                </a:solidFill>
              </a:rPr>
              <a:t>Задача: </a:t>
            </a:r>
            <a:r>
              <a:rPr lang="ru-RU" sz="2400" i="1" dirty="0" smtClean="0">
                <a:solidFill>
                  <a:schemeClr val="bg1">
                    <a:lumMod val="65000"/>
                  </a:schemeClr>
                </a:solidFill>
              </a:rPr>
              <a:t>Разработать </a:t>
            </a:r>
            <a:r>
              <a:rPr lang="ru-RU" sz="2400" i="1" dirty="0" err="1" smtClean="0">
                <a:solidFill>
                  <a:schemeClr val="bg1">
                    <a:lumMod val="65000"/>
                  </a:schemeClr>
                </a:solidFill>
              </a:rPr>
              <a:t>скрипт</a:t>
            </a:r>
            <a:r>
              <a:rPr lang="ru-RU" sz="2400" i="1" dirty="0" smtClean="0">
                <a:solidFill>
                  <a:schemeClr val="bg1">
                    <a:lumMod val="65000"/>
                  </a:schemeClr>
                </a:solidFill>
              </a:rPr>
              <a:t> который на основе роста и веса пользователя рассчитывает его индекс массы тела</a:t>
            </a: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400" i="1" dirty="0" smtClean="0">
                <a:solidFill>
                  <a:schemeClr val="bg1">
                    <a:lumMod val="65000"/>
                  </a:schemeClr>
                </a:solidFill>
              </a:rPr>
              <a:t>(для ввода использовать функцию </a:t>
            </a:r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</a:rPr>
              <a:t>prompt()</a:t>
            </a:r>
            <a:r>
              <a:rPr lang="ru-RU" sz="2400" i="1" dirty="0" smtClean="0">
                <a:solidFill>
                  <a:schemeClr val="bg1">
                    <a:lumMod val="65000"/>
                  </a:schemeClr>
                </a:solidFill>
              </a:rPr>
              <a:t>, для вывода – </a:t>
            </a:r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</a:rPr>
              <a:t>alert()</a:t>
            </a:r>
            <a:r>
              <a:rPr lang="ru-RU" sz="2400" i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ru-RU" sz="2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94514" y="44624"/>
            <a:ext cx="4426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Домашнее задание №1</a:t>
            </a:r>
            <a:endParaRPr lang="ru-RU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4820959"/>
            <a:ext cx="828092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smtClean="0"/>
              <a:t>Задача: </a:t>
            </a:r>
            <a:r>
              <a:rPr lang="ru-RU" sz="2400" i="1" dirty="0" smtClean="0"/>
              <a:t>в зависимости от полученного результата выводить сообщение, о том, в норме ли вес человека, или избыточен, или недостаточен.   </a:t>
            </a:r>
            <a:endParaRPr lang="ru-RU" sz="24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1700" y="2505075"/>
            <a:ext cx="4800600" cy="184785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79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3068960"/>
            <a:ext cx="80648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b="1" i="1" dirty="0" smtClean="0"/>
              <a:t>Задача</a:t>
            </a:r>
            <a:r>
              <a:rPr lang="ru-RU" sz="3600" i="1" dirty="0" smtClean="0"/>
              <a:t>: Необходимо написать скрипт который по номеру года определяет високосный год или нет.</a:t>
            </a:r>
            <a:endParaRPr lang="ru-RU" sz="3600" i="1" dirty="0"/>
          </a:p>
        </p:txBody>
      </p:sp>
      <p:sp>
        <p:nvSpPr>
          <p:cNvPr id="6" name="Заголовок 4"/>
          <p:cNvSpPr>
            <a:spLocks noGrp="1"/>
          </p:cNvSpPr>
          <p:nvPr>
            <p:ph type="title"/>
          </p:nvPr>
        </p:nvSpPr>
        <p:spPr>
          <a:xfrm>
            <a:off x="1825352" y="773832"/>
            <a:ext cx="5637312" cy="78296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Домашнее </a:t>
            </a:r>
            <a:r>
              <a:rPr lang="ru-RU" sz="3200" b="1" smtClean="0"/>
              <a:t>задание №2</a:t>
            </a:r>
            <a:endParaRPr lang="uk-UA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04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864" y="-993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JavaScript </a:t>
            </a:r>
            <a:r>
              <a:rPr lang="ru-RU" b="1" dirty="0" smtClean="0"/>
              <a:t>варианты подключения</a:t>
            </a:r>
            <a:endParaRPr lang="uk-UA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2160240" cy="1288564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405" y="2852936"/>
            <a:ext cx="5090723" cy="982808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203848" y="1404065"/>
            <a:ext cx="1388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HTML5</a:t>
            </a:r>
            <a:endParaRPr lang="uk-UA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081940" y="3068960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HTML &lt; 5</a:t>
            </a:r>
            <a:endParaRPr lang="uk-UA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523727" y="4509120"/>
            <a:ext cx="4928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HTML &lt; 5, </a:t>
            </a:r>
            <a:r>
              <a:rPr lang="ru-RU" sz="2400" b="1" dirty="0" smtClean="0"/>
              <a:t>внешний файл сценария.</a:t>
            </a:r>
            <a:endParaRPr lang="uk-UA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221088"/>
            <a:ext cx="8280920" cy="268208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5068341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 smtClean="0"/>
              <a:t>Тег </a:t>
            </a:r>
            <a:r>
              <a:rPr lang="en-US" sz="2800" b="1" i="1" dirty="0" smtClean="0"/>
              <a:t>&lt;script&gt; </a:t>
            </a:r>
            <a:r>
              <a:rPr lang="ru-RU" sz="2800" i="1" dirty="0" smtClean="0"/>
              <a:t>может присутствовать в любом месте документа. Но чаще всего его размещают в блоке </a:t>
            </a:r>
            <a:r>
              <a:rPr lang="en-US" sz="2800" b="1" i="1" dirty="0" smtClean="0"/>
              <a:t>&lt;head&gt;</a:t>
            </a:r>
            <a:r>
              <a:rPr lang="en-US" sz="2800" i="1" dirty="0" smtClean="0"/>
              <a:t>.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36889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67544" y="542290"/>
            <a:ext cx="82809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 algn="just">
              <a:spcBef>
                <a:spcPct val="0"/>
              </a:spcBef>
              <a:defRPr/>
            </a:pPr>
            <a:r>
              <a:rPr lang="ru-RU" sz="4400" b="1" dirty="0" smtClean="0"/>
              <a:t>Однако </a:t>
            </a:r>
            <a:r>
              <a:rPr lang="en-US" sz="4400" b="1" dirty="0" smtClean="0"/>
              <a:t>JavaScript </a:t>
            </a:r>
            <a:r>
              <a:rPr lang="ru-RU" sz="4400" b="1" dirty="0" smtClean="0"/>
              <a:t>код можно писать и в атрибутах тегов</a:t>
            </a:r>
            <a:endParaRPr lang="uk-UA" sz="44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048" y="5229200"/>
            <a:ext cx="838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/>
              <a:t>Но это привод к «распылению» кода по странице.</a:t>
            </a:r>
            <a:endParaRPr lang="ru-RU" sz="2800" i="1" dirty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 cstate="print"/>
          <a:srcRect l="895"/>
          <a:stretch>
            <a:fillRect/>
          </a:stretch>
        </p:blipFill>
        <p:spPr bwMode="auto">
          <a:xfrm>
            <a:off x="503548" y="2348880"/>
            <a:ext cx="8280920" cy="2448272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362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755576" y="341784"/>
            <a:ext cx="74631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b="1" dirty="0" smtClean="0"/>
              <a:t>«Допустимый» синтаксис</a:t>
            </a:r>
            <a:endParaRPr kumimoji="0" lang="uk-UA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248" y="1988840"/>
            <a:ext cx="8349216" cy="2672851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1047320" y="1844824"/>
            <a:ext cx="201622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19328" y="4077072"/>
            <a:ext cx="1944216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99247" y="5150217"/>
            <a:ext cx="834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В процессе обучения мы можем ограничиваться только тегами </a:t>
            </a:r>
            <a:r>
              <a:rPr lang="en-US" i="1" dirty="0" smtClean="0"/>
              <a:t>&lt;script&gt;&lt;/script&gt; </a:t>
            </a:r>
            <a:r>
              <a:rPr lang="ru-RU" i="1" dirty="0" smtClean="0"/>
              <a:t>для написания кода, и опускать полную разметку документа.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7973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840414" y="-90264"/>
            <a:ext cx="74631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b="1" dirty="0" smtClean="0"/>
              <a:t>Инструменты:</a:t>
            </a:r>
            <a:r>
              <a:rPr lang="en-US" sz="3200" b="1" dirty="0" smtClean="0"/>
              <a:t> </a:t>
            </a:r>
            <a:r>
              <a:rPr lang="ru-RU" sz="3200" b="1" dirty="0" smtClean="0"/>
              <a:t>служебные функции</a:t>
            </a:r>
            <a:endParaRPr kumimoji="0" lang="uk-UA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18898" b="24803"/>
          <a:stretch>
            <a:fillRect/>
          </a:stretch>
        </p:blipFill>
        <p:spPr bwMode="auto">
          <a:xfrm>
            <a:off x="224036" y="1268759"/>
            <a:ext cx="3771900" cy="1715963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9643" y="1268760"/>
            <a:ext cx="4702837" cy="3456384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194" y="3060249"/>
            <a:ext cx="2699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0070C0"/>
                </a:solidFill>
              </a:rPr>
              <a:t>console.log(…);</a:t>
            </a:r>
            <a:endParaRPr lang="ru-RU" sz="3200" i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5118" y="3573016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0070C0"/>
                </a:solidFill>
              </a:rPr>
              <a:t>alert(…);</a:t>
            </a:r>
            <a:endParaRPr lang="ru-RU" sz="3200" i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5733256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Создаём новый файл в </a:t>
            </a:r>
            <a:r>
              <a:rPr lang="en-US" sz="2400" b="1" i="1" dirty="0" smtClean="0"/>
              <a:t>notepad++</a:t>
            </a:r>
            <a:r>
              <a:rPr lang="ru-RU" sz="2400" i="1" dirty="0" smtClean="0"/>
              <a:t>, сохраняем файл как </a:t>
            </a:r>
            <a:r>
              <a:rPr lang="en-US" sz="2400" b="1" i="1" dirty="0" smtClean="0"/>
              <a:t>test.html</a:t>
            </a:r>
            <a:r>
              <a:rPr lang="ru-RU" sz="2400" i="1" dirty="0" smtClean="0"/>
              <a:t>, и запускаем (</a:t>
            </a:r>
            <a:r>
              <a:rPr lang="en-US" sz="2400" b="1" i="1" dirty="0" err="1" smtClean="0"/>
              <a:t>Ctrl+Shift+Alt+R</a:t>
            </a:r>
            <a:r>
              <a:rPr lang="ru-RU" sz="2400" i="1" dirty="0" smtClean="0"/>
              <a:t>)</a:t>
            </a:r>
            <a:r>
              <a:rPr lang="en-US" sz="2400" i="1" dirty="0" smtClean="0"/>
              <a:t>.</a:t>
            </a:r>
            <a:endParaRPr lang="ru-RU" sz="2400" i="1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4293096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868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840414" y="-90264"/>
            <a:ext cx="74631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b="1" dirty="0" smtClean="0"/>
              <a:t>Инструменты:</a:t>
            </a:r>
            <a:r>
              <a:rPr lang="en-US" sz="3200" b="1" dirty="0" smtClean="0"/>
              <a:t> </a:t>
            </a:r>
            <a:r>
              <a:rPr lang="ru-RU" sz="3200" b="1" dirty="0" smtClean="0"/>
              <a:t>служебные функции</a:t>
            </a:r>
            <a:endParaRPr kumimoji="0" lang="uk-UA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4168" y="1412776"/>
            <a:ext cx="2064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0070C0"/>
                </a:solidFill>
              </a:rPr>
              <a:t>prompt(…);</a:t>
            </a:r>
            <a:endParaRPr lang="ru-RU" sz="3200" i="1" dirty="0">
              <a:solidFill>
                <a:srgbClr val="0070C0"/>
              </a:solidFill>
            </a:endParaRPr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t="21444" b="28145"/>
          <a:stretch>
            <a:fillRect/>
          </a:stretch>
        </p:blipFill>
        <p:spPr bwMode="auto">
          <a:xfrm>
            <a:off x="161156" y="1052736"/>
            <a:ext cx="4914900" cy="135406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grpSp>
        <p:nvGrpSpPr>
          <p:cNvPr id="2" name="Группа 7"/>
          <p:cNvGrpSpPr/>
          <p:nvPr/>
        </p:nvGrpSpPr>
        <p:grpSpPr>
          <a:xfrm>
            <a:off x="1475656" y="2636912"/>
            <a:ext cx="5418956" cy="4018551"/>
            <a:chOff x="2033364" y="2564904"/>
            <a:chExt cx="5418956" cy="4018551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33364" y="2564904"/>
              <a:ext cx="5418956" cy="4018551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miter lim="800000"/>
              <a:headEnd/>
              <a:tailEnd/>
            </a:ln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11760" y="5229200"/>
              <a:ext cx="75247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08304" y="3645024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233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Переменные, типы, операции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5723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3646</TotalTime>
  <Words>1034</Words>
  <Application>Microsoft Office PowerPoint</Application>
  <PresentationFormat>Экран (4:3)</PresentationFormat>
  <Paragraphs>128</Paragraphs>
  <Slides>32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5" baseType="lpstr">
      <vt:lpstr>Arial</vt:lpstr>
      <vt:lpstr>Calibri</vt:lpstr>
      <vt:lpstr>Тема Office</vt:lpstr>
      <vt:lpstr>Презентация PowerPoint</vt:lpstr>
      <vt:lpstr>Презентация PowerPoint</vt:lpstr>
      <vt:lpstr>JavaScript - язык программирования</vt:lpstr>
      <vt:lpstr>JavaScript варианты подключения</vt:lpstr>
      <vt:lpstr>Презентация PowerPoint</vt:lpstr>
      <vt:lpstr>«Допустимый» синтаксис</vt:lpstr>
      <vt:lpstr>Инструменты: служебные функции</vt:lpstr>
      <vt:lpstr>Инструменты: служебные функции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Тип переменной</vt:lpstr>
      <vt:lpstr>Презентация PowerPoint</vt:lpstr>
      <vt:lpstr>Презентация PowerPoint</vt:lpstr>
      <vt:lpstr>Презентация PowerPoint</vt:lpstr>
      <vt:lpstr>Условные операторы</vt:lpstr>
      <vt:lpstr>Условные операторы</vt:lpstr>
      <vt:lpstr>Условные операторы</vt:lpstr>
      <vt:lpstr>Условные операторы</vt:lpstr>
      <vt:lpstr>Условные операторы</vt:lpstr>
      <vt:lpstr>Презентация PowerPoint</vt:lpstr>
      <vt:lpstr>Презентация PowerPoint</vt:lpstr>
      <vt:lpstr>Домашнее задание №2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user</cp:lastModifiedBy>
  <cp:revision>511</cp:revision>
  <dcterms:created xsi:type="dcterms:W3CDTF">2014-11-20T09:08:59Z</dcterms:created>
  <dcterms:modified xsi:type="dcterms:W3CDTF">2017-10-21T16:01:39Z</dcterms:modified>
</cp:coreProperties>
</file>