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90" r:id="rId3"/>
    <p:sldId id="319" r:id="rId4"/>
    <p:sldId id="291" r:id="rId5"/>
    <p:sldId id="317" r:id="rId6"/>
    <p:sldId id="313" r:id="rId7"/>
    <p:sldId id="318" r:id="rId8"/>
    <p:sldId id="320" r:id="rId9"/>
    <p:sldId id="329" r:id="rId10"/>
    <p:sldId id="331" r:id="rId11"/>
    <p:sldId id="344" r:id="rId12"/>
    <p:sldId id="333" r:id="rId13"/>
    <p:sldId id="332" r:id="rId14"/>
    <p:sldId id="338" r:id="rId15"/>
    <p:sldId id="341" r:id="rId16"/>
    <p:sldId id="342" r:id="rId17"/>
    <p:sldId id="343" r:id="rId18"/>
    <p:sldId id="335" r:id="rId19"/>
    <p:sldId id="336" r:id="rId2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19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01.11.2017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29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01.11.2017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01.11.2017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01.11.2017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01.11.2017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01.11.2017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01.11.2017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01.11.2017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01.11.2017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01.11.2017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01.11.2017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01.11.2017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01.11.2017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web/12/ex0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9625" y="1700808"/>
            <a:ext cx="80441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Основы программирования, часть 3</a:t>
            </a:r>
            <a:endParaRPr lang="uk-UA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1800" y="404664"/>
            <a:ext cx="389318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JavaScript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4003" y="56818"/>
            <a:ext cx="3948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События / </a:t>
            </a:r>
            <a:r>
              <a:rPr lang="en-US" sz="4000" b="1" dirty="0" smtClean="0"/>
              <a:t>Events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16530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http://www.w3schools.com/jsref/dom_obj_event.asp</a:t>
            </a:r>
            <a:endParaRPr lang="ru-RU" sz="24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7128792" cy="450862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0634" y="868650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Вариантов событий много, задача программиста выбрать нужное</a:t>
            </a:r>
            <a:endParaRPr lang="ru-RU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42289" y="116632"/>
            <a:ext cx="14938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600" b="1" i="1" dirty="0"/>
              <a:t>Таймеры</a:t>
            </a:r>
            <a:endParaRPr lang="ru-RU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53787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 </a:t>
            </a:r>
            <a:r>
              <a:rPr lang="en-US" sz="2400" i="1" dirty="0"/>
              <a:t>JavaScript</a:t>
            </a:r>
            <a:r>
              <a:rPr lang="ru-RU" sz="2400" i="1" dirty="0"/>
              <a:t> есть возможность отложить какое-то действие на время, или выполнять действие многократно через заданные интервалы времени.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1844824"/>
            <a:ext cx="7992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1" dirty="0" err="1"/>
              <a:t>setTimeout</a:t>
            </a:r>
            <a:r>
              <a:rPr lang="en-US" sz="2200" b="1" i="1" dirty="0"/>
              <a:t>(</a:t>
            </a:r>
            <a:r>
              <a:rPr lang="en-US" sz="2200" b="1" i="1" dirty="0" err="1"/>
              <a:t>some_func</a:t>
            </a:r>
            <a:r>
              <a:rPr lang="en-US" sz="2200" b="1" i="1" dirty="0"/>
              <a:t>, time, </a:t>
            </a:r>
            <a:r>
              <a:rPr lang="en-US" sz="2200" b="1" i="1" dirty="0" err="1"/>
              <a:t>param</a:t>
            </a:r>
            <a:r>
              <a:rPr lang="en-US" sz="2200" b="1" i="1" dirty="0"/>
              <a:t>) </a:t>
            </a:r>
            <a:r>
              <a:rPr lang="en-US" sz="2200" i="1" dirty="0"/>
              <a:t>– </a:t>
            </a:r>
            <a:r>
              <a:rPr lang="ru-RU" sz="2200" i="1" dirty="0"/>
              <a:t>функция которая после истечения времени заданного в параметре </a:t>
            </a:r>
            <a:r>
              <a:rPr lang="en-US" sz="2200" b="1" i="1" dirty="0"/>
              <a:t>time </a:t>
            </a:r>
            <a:r>
              <a:rPr lang="ru-RU" sz="2200" i="1" dirty="0"/>
              <a:t>(задаётся в миллисекундах) выполнить один раз функцию имя которой передана в параметре </a:t>
            </a:r>
            <a:r>
              <a:rPr lang="en-US" sz="2200" b="1" i="1" dirty="0" err="1"/>
              <a:t>some_func</a:t>
            </a:r>
            <a:r>
              <a:rPr lang="ru-RU" sz="2200" i="1" dirty="0"/>
              <a:t>, если этой функции нужно передать какие-либо параметры их можно заранее указать в </a:t>
            </a:r>
            <a:r>
              <a:rPr lang="en-US" sz="2200" b="1" i="1" dirty="0" err="1"/>
              <a:t>param</a:t>
            </a:r>
            <a:r>
              <a:rPr lang="ru-RU" sz="2200" b="1" i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4069982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1" dirty="0" err="1"/>
              <a:t>setInterval</a:t>
            </a:r>
            <a:r>
              <a:rPr lang="en-US" sz="2200" b="1" i="1" dirty="0"/>
              <a:t>(</a:t>
            </a:r>
            <a:r>
              <a:rPr lang="en-US" sz="2200" b="1" i="1" dirty="0" err="1"/>
              <a:t>some_func</a:t>
            </a:r>
            <a:r>
              <a:rPr lang="en-US" sz="2200" b="1" i="1" dirty="0"/>
              <a:t>, time, </a:t>
            </a:r>
            <a:r>
              <a:rPr lang="en-US" sz="2200" b="1" i="1" dirty="0" err="1"/>
              <a:t>param</a:t>
            </a:r>
            <a:r>
              <a:rPr lang="en-US" sz="2200" b="1" i="1" dirty="0"/>
              <a:t>) </a:t>
            </a:r>
            <a:r>
              <a:rPr lang="en-US" sz="2200" i="1" dirty="0"/>
              <a:t>– </a:t>
            </a:r>
            <a:r>
              <a:rPr lang="ru-RU" sz="2200" i="1" dirty="0"/>
              <a:t>функция которая будет через каждый промежуток времени </a:t>
            </a:r>
            <a:r>
              <a:rPr lang="en-US" sz="2200" b="1" i="1" dirty="0"/>
              <a:t>time </a:t>
            </a:r>
            <a:r>
              <a:rPr lang="ru-RU" sz="2200" i="1" dirty="0"/>
              <a:t>(задаётся в миллисекундах) выполнять функцию имя которой передана в параметре </a:t>
            </a:r>
            <a:r>
              <a:rPr lang="en-US" sz="2200" b="1" i="1" dirty="0" err="1"/>
              <a:t>some_func</a:t>
            </a:r>
            <a:r>
              <a:rPr lang="ru-RU" sz="2200" i="1" dirty="0"/>
              <a:t>, если этой функции нужно передать какие-либо параметры их можно заранее указать в </a:t>
            </a:r>
            <a:r>
              <a:rPr lang="en-US" sz="2200" b="1" i="1" dirty="0" err="1"/>
              <a:t>param</a:t>
            </a:r>
            <a:r>
              <a:rPr lang="ru-RU" sz="22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278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005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9612" y="334397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Служебные функции</a:t>
            </a:r>
            <a:endParaRPr lang="ru-RU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196752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/>
              <a:t>document.querySelectorAll</a:t>
            </a:r>
            <a:r>
              <a:rPr lang="en-US" sz="2800" b="1" dirty="0" smtClean="0"/>
              <a:t>(</a:t>
            </a:r>
            <a:r>
              <a:rPr lang="en-US" sz="2800" dirty="0" smtClean="0"/>
              <a:t>“</a:t>
            </a:r>
            <a:r>
              <a:rPr lang="en-US" sz="2800" i="1" dirty="0" err="1" smtClean="0"/>
              <a:t>css_selector</a:t>
            </a:r>
            <a:r>
              <a:rPr lang="en-US" sz="2800" i="1" dirty="0" smtClean="0"/>
              <a:t>”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r>
              <a:rPr lang="en-US" sz="2800" i="1" dirty="0" smtClean="0"/>
              <a:t>– </a:t>
            </a:r>
            <a:r>
              <a:rPr lang="ru-RU" sz="2800" i="1" dirty="0" smtClean="0"/>
              <a:t>возвращает массив объектов (элементов </a:t>
            </a:r>
            <a:r>
              <a:rPr lang="en-US" sz="2800" i="1" dirty="0" smtClean="0"/>
              <a:t>HTML-</a:t>
            </a:r>
            <a:r>
              <a:rPr lang="ru-RU" sz="2800" i="1" dirty="0" smtClean="0"/>
              <a:t>документа, тегов)  которые соответствуют </a:t>
            </a:r>
            <a:r>
              <a:rPr lang="en-US" sz="2800" i="1" dirty="0" err="1" smtClean="0"/>
              <a:t>css</a:t>
            </a:r>
            <a:r>
              <a:rPr lang="en-US" sz="2800" i="1" dirty="0" smtClean="0"/>
              <a:t>-</a:t>
            </a:r>
            <a:r>
              <a:rPr lang="ru-RU" sz="2800" i="1" dirty="0" smtClean="0"/>
              <a:t>селектору который передан ей в качестве параметра;</a:t>
            </a:r>
            <a:endParaRPr lang="ru-RU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3702511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/>
              <a:t>document.querySelector</a:t>
            </a:r>
            <a:r>
              <a:rPr lang="en-US" sz="2800" b="1" dirty="0" smtClean="0"/>
              <a:t>(</a:t>
            </a:r>
            <a:r>
              <a:rPr lang="en-US" sz="2800" dirty="0" smtClean="0"/>
              <a:t>“</a:t>
            </a:r>
            <a:r>
              <a:rPr lang="en-US" sz="2800" i="1" dirty="0" err="1" smtClean="0"/>
              <a:t>css_selector</a:t>
            </a:r>
            <a:r>
              <a:rPr lang="en-US" sz="2800" i="1" dirty="0" smtClean="0"/>
              <a:t>”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r>
              <a:rPr lang="en-US" sz="2800" i="1" dirty="0" smtClean="0"/>
              <a:t>– </a:t>
            </a:r>
            <a:r>
              <a:rPr lang="ru-RU" sz="2800" i="1" dirty="0" smtClean="0"/>
              <a:t>возвращает первый объект (элемент </a:t>
            </a:r>
            <a:r>
              <a:rPr lang="en-US" sz="2800" i="1" dirty="0" smtClean="0"/>
              <a:t>HTML-</a:t>
            </a:r>
            <a:r>
              <a:rPr lang="ru-RU" sz="2800" i="1" dirty="0" smtClean="0"/>
              <a:t>документа, тег) из тех которые соответствуют </a:t>
            </a:r>
            <a:r>
              <a:rPr lang="en-US" sz="2800" i="1" dirty="0" err="1" smtClean="0"/>
              <a:t>css</a:t>
            </a:r>
            <a:r>
              <a:rPr lang="en-US" sz="2800" i="1" dirty="0" smtClean="0"/>
              <a:t>-</a:t>
            </a:r>
            <a:r>
              <a:rPr lang="ru-RU" sz="2800" i="1" dirty="0" smtClean="0"/>
              <a:t>селектору который передан ей в качестве параметра</a:t>
            </a:r>
            <a:r>
              <a:rPr lang="en-US" sz="2800" i="1" dirty="0" smtClean="0"/>
              <a:t>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406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7992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Служебные массивы</a:t>
            </a:r>
            <a:endParaRPr lang="ru-R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3634" y="854133"/>
            <a:ext cx="83529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i="1" dirty="0" smtClean="0"/>
              <a:t>.</a:t>
            </a:r>
            <a:r>
              <a:rPr lang="en-US" sz="2600" b="1" i="1" dirty="0" err="1" smtClean="0"/>
              <a:t>classList</a:t>
            </a:r>
            <a:r>
              <a:rPr lang="en-US" sz="2600" b="1" i="1" dirty="0" smtClean="0"/>
              <a:t> </a:t>
            </a:r>
            <a:r>
              <a:rPr lang="en-US" sz="2600" i="1" dirty="0" smtClean="0"/>
              <a:t>– </a:t>
            </a:r>
            <a:r>
              <a:rPr lang="ru-RU" sz="2600" i="1" dirty="0" smtClean="0"/>
              <a:t>в составе каждого тега есть</a:t>
            </a:r>
            <a:r>
              <a:rPr lang="en-US" sz="2600" i="1" dirty="0" smtClean="0"/>
              <a:t> </a:t>
            </a:r>
            <a:r>
              <a:rPr lang="ru-RU" sz="2600" i="1" dirty="0" smtClean="0"/>
              <a:t>«встроенный» массив </a:t>
            </a:r>
            <a:r>
              <a:rPr lang="en-US" sz="2600" i="1" dirty="0" smtClean="0"/>
              <a:t>.</a:t>
            </a:r>
            <a:r>
              <a:rPr lang="en-US" sz="2600" b="1" i="1" dirty="0" err="1" smtClean="0"/>
              <a:t>classList</a:t>
            </a:r>
            <a:r>
              <a:rPr lang="en-US" sz="2600" i="1" dirty="0" smtClean="0"/>
              <a:t> </a:t>
            </a:r>
            <a:r>
              <a:rPr lang="ru-RU" sz="2600" i="1" dirty="0" smtClean="0"/>
              <a:t>в котором хранится список всем классов которые присвоены тегу, каждый класс в отдельной ячейке.</a:t>
            </a:r>
            <a:endParaRPr lang="ru-RU" sz="2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4585" y="2745503"/>
            <a:ext cx="85108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i="1" dirty="0" smtClean="0"/>
              <a:t>Но это не обычный массив у него есть ряд полезных функций в </a:t>
            </a:r>
            <a:r>
              <a:rPr lang="ru-RU" sz="2600" i="1" dirty="0" err="1" smtClean="0"/>
              <a:t>комлпекте</a:t>
            </a:r>
            <a:r>
              <a:rPr lang="ru-RU" sz="2600" i="1" dirty="0" smtClean="0"/>
              <a:t>:</a:t>
            </a:r>
          </a:p>
          <a:p>
            <a:pPr algn="just"/>
            <a:r>
              <a:rPr lang="ru-RU" sz="2600" b="1" i="1" dirty="0" smtClean="0"/>
              <a:t>.</a:t>
            </a:r>
            <a:r>
              <a:rPr lang="en-US" sz="2600" b="1" i="1" dirty="0" err="1" smtClean="0"/>
              <a:t>classList</a:t>
            </a:r>
            <a:r>
              <a:rPr lang="ru-RU" sz="2600" b="1" i="1" dirty="0" smtClean="0"/>
              <a:t>.</a:t>
            </a:r>
            <a:r>
              <a:rPr lang="en-US" sz="2600" b="1" i="1" dirty="0" smtClean="0"/>
              <a:t>add(“alert-danger”) </a:t>
            </a:r>
            <a:r>
              <a:rPr lang="en-US" sz="2600" i="1" dirty="0" smtClean="0"/>
              <a:t>– </a:t>
            </a:r>
            <a:r>
              <a:rPr lang="ru-RU" sz="2600" i="1" dirty="0" smtClean="0"/>
              <a:t>добавляет в список классов класс </a:t>
            </a:r>
            <a:r>
              <a:rPr lang="en-US" sz="2600" i="1" dirty="0" smtClean="0"/>
              <a:t>alert-danger</a:t>
            </a:r>
            <a:r>
              <a:rPr lang="ru-RU" sz="2600" i="1" dirty="0" smtClean="0"/>
              <a:t>;</a:t>
            </a:r>
          </a:p>
          <a:p>
            <a:pPr algn="just"/>
            <a:r>
              <a:rPr lang="ru-RU" sz="2600" b="1" i="1" dirty="0"/>
              <a:t>.</a:t>
            </a:r>
            <a:r>
              <a:rPr lang="en-US" sz="2600" b="1" i="1" dirty="0" err="1"/>
              <a:t>classList</a:t>
            </a:r>
            <a:r>
              <a:rPr lang="ru-RU" sz="2600" b="1" i="1" dirty="0" smtClean="0"/>
              <a:t>.</a:t>
            </a:r>
            <a:r>
              <a:rPr lang="en-US" sz="2600" b="1" i="1" dirty="0" smtClean="0"/>
              <a:t>remove(“alert-danger”) </a:t>
            </a:r>
            <a:r>
              <a:rPr lang="en-US" sz="2600" i="1" dirty="0" smtClean="0"/>
              <a:t>– </a:t>
            </a:r>
            <a:r>
              <a:rPr lang="ru-RU" sz="2600" i="1" dirty="0" smtClean="0"/>
              <a:t>удаляет из списка классов класс </a:t>
            </a:r>
            <a:r>
              <a:rPr lang="en-US" sz="2600" i="1" dirty="0" smtClean="0"/>
              <a:t>alert-danger</a:t>
            </a:r>
            <a:r>
              <a:rPr lang="ru-RU" sz="2600" i="1" dirty="0" smtClean="0"/>
              <a:t>;</a:t>
            </a:r>
          </a:p>
          <a:p>
            <a:pPr algn="just"/>
            <a:r>
              <a:rPr lang="ru-RU" sz="2600" b="1" i="1" dirty="0"/>
              <a:t>.</a:t>
            </a:r>
            <a:r>
              <a:rPr lang="en-US" sz="2600" b="1" i="1" dirty="0" err="1"/>
              <a:t>classList</a:t>
            </a:r>
            <a:r>
              <a:rPr lang="ru-RU" sz="2600" b="1" i="1" dirty="0" smtClean="0"/>
              <a:t>.</a:t>
            </a:r>
            <a:r>
              <a:rPr lang="en-US" sz="2600" b="1" i="1" dirty="0" smtClean="0"/>
              <a:t>contains(“alert-danger</a:t>
            </a:r>
            <a:r>
              <a:rPr lang="en-US" sz="2600" b="1" i="1" dirty="0"/>
              <a:t>”) </a:t>
            </a:r>
            <a:r>
              <a:rPr lang="en-US" sz="2600" i="1" dirty="0"/>
              <a:t>– </a:t>
            </a:r>
            <a:r>
              <a:rPr lang="ru-RU" sz="2600" i="1" dirty="0" smtClean="0"/>
              <a:t>проверяет есть ли в списке классов </a:t>
            </a:r>
            <a:r>
              <a:rPr lang="en-US" sz="2600" i="1" dirty="0" smtClean="0"/>
              <a:t>alert-danger</a:t>
            </a:r>
            <a:r>
              <a:rPr lang="ru-RU" sz="2600" i="1" dirty="0" smtClean="0"/>
              <a:t>, возвращает </a:t>
            </a:r>
            <a:r>
              <a:rPr lang="en-US" sz="2600" i="1" dirty="0" smtClean="0"/>
              <a:t>true </a:t>
            </a:r>
            <a:r>
              <a:rPr lang="ru-RU" sz="2600" i="1" dirty="0" smtClean="0"/>
              <a:t>или </a:t>
            </a:r>
            <a:r>
              <a:rPr lang="en-US" sz="2600" i="1" dirty="0" smtClean="0"/>
              <a:t>false.</a:t>
            </a:r>
            <a:endParaRPr lang="ru-RU" sz="2600" i="1" dirty="0"/>
          </a:p>
        </p:txBody>
      </p:sp>
    </p:spTree>
    <p:extLst>
      <p:ext uri="{BB962C8B-B14F-4D97-AF65-F5344CB8AC3E}">
        <p14:creationId xmlns:p14="http://schemas.microsoft.com/office/powerpoint/2010/main" val="29713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7992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Служебные свойства</a:t>
            </a:r>
            <a:endParaRPr lang="ru-RU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4585" y="1844824"/>
            <a:ext cx="8510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i="1" dirty="0" smtClean="0"/>
              <a:t>У каждого тега есть свойство </a:t>
            </a:r>
            <a:r>
              <a:rPr lang="en-US" sz="4000" b="1" i="1" dirty="0" smtClean="0"/>
              <a:t>.</a:t>
            </a:r>
            <a:r>
              <a:rPr lang="en-US" sz="4000" b="1" i="1" dirty="0" err="1" smtClean="0"/>
              <a:t>innerHTML</a:t>
            </a:r>
            <a:r>
              <a:rPr lang="en-US" sz="4000" b="1" i="1" dirty="0" smtClean="0"/>
              <a:t> </a:t>
            </a:r>
            <a:r>
              <a:rPr lang="ru-RU" sz="4000" i="1" dirty="0" smtClean="0"/>
              <a:t>– позволяющее считать или установить содержимое тега.</a:t>
            </a:r>
            <a:endParaRPr 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26970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19" y="1730807"/>
            <a:ext cx="3762274" cy="359268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251520" y="6165304"/>
            <a:ext cx="5988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http://</a:t>
            </a:r>
            <a:r>
              <a:rPr lang="ru-RU" sz="2400" b="1" dirty="0" smtClean="0">
                <a:hlinkClick r:id="rId3"/>
              </a:rPr>
              <a:t>files.courses.dp.ua/web/1</a:t>
            </a:r>
            <a:r>
              <a:rPr lang="en-US" sz="2400" b="1" dirty="0" smtClean="0">
                <a:hlinkClick r:id="rId3"/>
              </a:rPr>
              <a:t>2</a:t>
            </a:r>
            <a:r>
              <a:rPr lang="ru-RU" sz="2400" b="1" dirty="0" smtClean="0">
                <a:hlinkClick r:id="rId3"/>
              </a:rPr>
              <a:t>/ex01.html</a:t>
            </a:r>
            <a:endParaRPr lang="en-US" sz="2400" b="1" dirty="0" smtClean="0"/>
          </a:p>
        </p:txBody>
      </p:sp>
      <p:sp>
        <p:nvSpPr>
          <p:cNvPr id="10" name="Стрелка вправо 9"/>
          <p:cNvSpPr/>
          <p:nvPr/>
        </p:nvSpPr>
        <p:spPr>
          <a:xfrm>
            <a:off x="4333312" y="3234224"/>
            <a:ext cx="438297" cy="648072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37763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Добавим на страницу код который сделаем скиду на товары цена которых выше средней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5785536"/>
            <a:ext cx="529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Скопируйте заготовку разметки в </a:t>
            </a:r>
            <a:r>
              <a:rPr lang="en-US" sz="2000" i="1" dirty="0" smtClean="0"/>
              <a:t>notepad++</a:t>
            </a:r>
            <a:endParaRPr lang="ru-RU" sz="20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528" y="1708529"/>
            <a:ext cx="4000293" cy="359268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89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5510832" y="2567632"/>
            <a:ext cx="5891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Добавим на страницу код который сделаем скиду на товары цена которых выше средней, добавим этот код пере закрывающимся тегом </a:t>
            </a:r>
            <a:r>
              <a:rPr lang="en-US" sz="2000" b="1" dirty="0" smtClean="0"/>
              <a:t>body.</a:t>
            </a:r>
            <a:endParaRPr lang="ru-RU" sz="2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7595605" cy="576064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412776"/>
            <a:ext cx="806386" cy="792088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95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9640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4385523" y="3594264"/>
            <a:ext cx="438297" cy="648072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221739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Сделайте, по нажатию кнопки, перевод цен из долларов в гривну (курс на ваше усмотрение). 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9" y="1350910"/>
            <a:ext cx="4104939" cy="4670378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75" y="1350910"/>
            <a:ext cx="3960305" cy="4670378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2506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ru-RU" b="1" dirty="0" smtClean="0"/>
              <a:t>Функции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77922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Функция</a:t>
            </a:r>
            <a:r>
              <a:rPr lang="ru-RU" sz="2400" i="1" dirty="0" smtClean="0"/>
              <a:t> – фрагмент кода, у которого есть имя, который можно вызывать из любого места в программе.  </a:t>
            </a:r>
            <a:r>
              <a:rPr lang="ru-RU" sz="2400" b="1" i="1" dirty="0" smtClean="0"/>
              <a:t>Функции</a:t>
            </a:r>
            <a:r>
              <a:rPr lang="ru-RU" sz="2400" i="1" dirty="0" smtClean="0"/>
              <a:t> уменьшают количество кода в программе, код функции пишется один раз, используется многократно.  </a:t>
            </a:r>
            <a:endParaRPr lang="uk-UA" sz="24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008" y="3797040"/>
            <a:ext cx="1366567" cy="136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http://www.3ezhika.ru/mamaladushka/wp-content/uploads/%D0%B1%D0%B0%D1%80%D0%B0%D0%B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5016" y="2467826"/>
            <a:ext cx="1020113" cy="961174"/>
          </a:xfrm>
          <a:prstGeom prst="rect">
            <a:avLst/>
          </a:prstGeom>
          <a:noFill/>
        </p:spPr>
      </p:pic>
      <p:pic>
        <p:nvPicPr>
          <p:cNvPr id="10" name="Picture 6" descr="http://imxo-sborka.narod.ru/carrot/morkovk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824" y="5196032"/>
            <a:ext cx="1126010" cy="823518"/>
          </a:xfrm>
          <a:prstGeom prst="rect">
            <a:avLst/>
          </a:prstGeom>
          <a:noFill/>
        </p:spPr>
      </p:pic>
      <p:pic>
        <p:nvPicPr>
          <p:cNvPr id="11" name="Picture 8" descr="http://www.glavrecept.ru/images/news/2011/03/21/onion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6784" y="3915452"/>
            <a:ext cx="1531429" cy="1088121"/>
          </a:xfrm>
          <a:prstGeom prst="rect">
            <a:avLst/>
          </a:prstGeom>
          <a:noFill/>
        </p:spPr>
      </p:pic>
      <p:pic>
        <p:nvPicPr>
          <p:cNvPr id="12" name="Picture 10" descr="http://kak-varit-ris.ru/foto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4816" y="2696918"/>
            <a:ext cx="1020113" cy="1020113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4067944" y="2708920"/>
            <a:ext cx="1584176" cy="3672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5216" y="2830843"/>
            <a:ext cx="1224135" cy="84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09232" y="3895607"/>
            <a:ext cx="916497" cy="58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65216" y="4688082"/>
            <a:ext cx="1225963" cy="59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5216" y="5345212"/>
            <a:ext cx="1259929" cy="74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Стрелка вправо 17"/>
          <p:cNvSpPr/>
          <p:nvPr/>
        </p:nvSpPr>
        <p:spPr>
          <a:xfrm>
            <a:off x="5993408" y="4053068"/>
            <a:ext cx="760404" cy="81609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73528" y="3616218"/>
            <a:ext cx="1530920" cy="195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Стрелка вправо 19"/>
          <p:cNvSpPr/>
          <p:nvPr/>
        </p:nvSpPr>
        <p:spPr>
          <a:xfrm>
            <a:off x="2032968" y="4305096"/>
            <a:ext cx="253468" cy="2040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елка вправо 20"/>
          <p:cNvSpPr/>
          <p:nvPr/>
        </p:nvSpPr>
        <p:spPr>
          <a:xfrm rot="19635495">
            <a:off x="2146505" y="5022292"/>
            <a:ext cx="253468" cy="2040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Стрелка вправо 21"/>
          <p:cNvSpPr/>
          <p:nvPr/>
        </p:nvSpPr>
        <p:spPr>
          <a:xfrm rot="1876488">
            <a:off x="2063849" y="3552409"/>
            <a:ext cx="253468" cy="2040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2928108" y="3413958"/>
            <a:ext cx="272030" cy="19010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Стрелка вправо 23"/>
          <p:cNvSpPr/>
          <p:nvPr/>
        </p:nvSpPr>
        <p:spPr>
          <a:xfrm rot="8651036">
            <a:off x="3875328" y="3590389"/>
            <a:ext cx="253468" cy="2040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Стрелка вправо 24"/>
          <p:cNvSpPr/>
          <p:nvPr/>
        </p:nvSpPr>
        <p:spPr>
          <a:xfrm rot="10800000">
            <a:off x="3905176" y="4161080"/>
            <a:ext cx="253468" cy="2040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Стрелка вправо 25"/>
          <p:cNvSpPr/>
          <p:nvPr/>
        </p:nvSpPr>
        <p:spPr>
          <a:xfrm rot="12103994">
            <a:off x="3874424" y="4847976"/>
            <a:ext cx="253468" cy="2040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Стрелка вправо 26"/>
          <p:cNvSpPr/>
          <p:nvPr/>
        </p:nvSpPr>
        <p:spPr>
          <a:xfrm rot="13201748">
            <a:off x="3868496" y="5296002"/>
            <a:ext cx="253468" cy="2040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8" name="Picture 19" descr="http://www.elross.ru/files/recipe/chesnok/chesnok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95774" y="5429857"/>
            <a:ext cx="1315970" cy="962904"/>
          </a:xfrm>
          <a:prstGeom prst="rect">
            <a:avLst/>
          </a:prstGeom>
          <a:noFill/>
        </p:spPr>
      </p:pic>
      <p:sp>
        <p:nvSpPr>
          <p:cNvPr id="29" name="Стрелка вправо 28"/>
          <p:cNvSpPr/>
          <p:nvPr/>
        </p:nvSpPr>
        <p:spPr>
          <a:xfrm rot="16200000">
            <a:off x="2928108" y="5286166"/>
            <a:ext cx="272030" cy="19010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ru-RU" b="1" dirty="0" smtClean="0"/>
              <a:t>Функции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528" y="2708920"/>
            <a:ext cx="8496944" cy="30469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С функциями мы уже сталкивались: </a:t>
            </a:r>
            <a:r>
              <a:rPr lang="en-US" sz="3200" b="1" dirty="0" smtClean="0"/>
              <a:t>alert()</a:t>
            </a:r>
            <a:r>
              <a:rPr lang="en-US" sz="3200" dirty="0" smtClean="0"/>
              <a:t>,</a:t>
            </a:r>
            <a:r>
              <a:rPr lang="en-US" sz="3200" b="1" dirty="0" smtClean="0"/>
              <a:t> prompt()</a:t>
            </a:r>
            <a:r>
              <a:rPr lang="en-US" sz="3200" dirty="0" smtClean="0"/>
              <a:t>,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parseInt</a:t>
            </a:r>
            <a:r>
              <a:rPr lang="en-US" sz="3200" b="1" dirty="0" smtClean="0"/>
              <a:t>()</a:t>
            </a:r>
            <a:r>
              <a:rPr lang="en-US" sz="3200" dirty="0" smtClean="0"/>
              <a:t> </a:t>
            </a:r>
            <a:r>
              <a:rPr lang="ru-RU" sz="3200" dirty="0" smtClean="0"/>
              <a:t>и т.д. Для нас это просто названия, мы не знаем как они устроены, но мы знаем, что передав ей определенные параметры мы получим на выходе ожидаемый результат.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77922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Функция</a:t>
            </a:r>
            <a:r>
              <a:rPr lang="ru-RU" sz="2400" i="1" dirty="0" smtClean="0"/>
              <a:t> – фрагмент кода, у которого есть имя, который можно вызывать из любого места в программе.  </a:t>
            </a:r>
            <a:r>
              <a:rPr lang="ru-RU" sz="2400" b="1" i="1" dirty="0" smtClean="0"/>
              <a:t>Функции</a:t>
            </a:r>
            <a:r>
              <a:rPr lang="ru-RU" sz="2400" i="1" dirty="0" smtClean="0"/>
              <a:t> уменьшают количество кода в программе, код функции пишется один раз, используется многократно.  </a:t>
            </a:r>
            <a:endParaRPr lang="uk-UA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77922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Функция</a:t>
            </a:r>
            <a:r>
              <a:rPr lang="ru-RU" sz="2400" i="1" dirty="0" smtClean="0"/>
              <a:t> – фрагмент кода, у которого есть имя, который можно вызывать из любого места в программе.  </a:t>
            </a:r>
            <a:r>
              <a:rPr lang="ru-RU" sz="2400" b="1" i="1" dirty="0" smtClean="0"/>
              <a:t>Функции</a:t>
            </a:r>
            <a:r>
              <a:rPr lang="ru-RU" sz="2400" i="1" dirty="0" smtClean="0"/>
              <a:t> уменьшают количество кода в программе, код функции пишется один раз, используется многократно.  </a:t>
            </a:r>
            <a:endParaRPr lang="uk-UA" sz="2400" i="1" dirty="0"/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ru-RU" b="1" dirty="0" smtClean="0"/>
              <a:t>Функции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51534"/>
            <a:ext cx="7029450" cy="25336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321771"/>
            <a:ext cx="5388848" cy="98754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753666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Основной отличительный знак </a:t>
            </a:r>
            <a:r>
              <a:rPr lang="ru-RU" sz="3200" b="1" i="1" dirty="0" smtClean="0"/>
              <a:t>функций</a:t>
            </a:r>
            <a:r>
              <a:rPr lang="ru-RU" sz="3200" i="1" dirty="0" smtClean="0"/>
              <a:t> – круглые скобки: </a:t>
            </a:r>
            <a:r>
              <a:rPr lang="en-US" sz="3200" b="1" i="1" dirty="0" smtClean="0">
                <a:solidFill>
                  <a:srgbClr val="0070C0"/>
                </a:solidFill>
              </a:rPr>
              <a:t>alert</a:t>
            </a:r>
            <a:r>
              <a:rPr lang="ru-RU" sz="3200" b="1" i="1" dirty="0" smtClean="0">
                <a:solidFill>
                  <a:srgbClr val="0070C0"/>
                </a:solidFill>
              </a:rPr>
              <a:t>() </a:t>
            </a:r>
            <a:r>
              <a:rPr lang="ru-RU" sz="3200" i="1" dirty="0" smtClean="0"/>
              <a:t>Круглые скобки делают сразу два дела: говорят браузеру что мы хотим </a:t>
            </a:r>
            <a:r>
              <a:rPr lang="ru-RU" sz="3200" b="1" i="1" dirty="0" smtClean="0"/>
              <a:t>выполнить</a:t>
            </a:r>
            <a:r>
              <a:rPr lang="ru-RU" sz="3200" i="1" dirty="0" smtClean="0"/>
              <a:t> </a:t>
            </a:r>
            <a:r>
              <a:rPr lang="ru-RU" sz="3200" b="1" i="1" dirty="0" smtClean="0"/>
              <a:t>функцию</a:t>
            </a:r>
            <a:r>
              <a:rPr lang="ru-RU" sz="3200" i="1" dirty="0" smtClean="0"/>
              <a:t> имя которой стоит перед скобками, и позволяет передать </a:t>
            </a:r>
            <a:r>
              <a:rPr lang="ru-RU" sz="3200" b="1" i="1" dirty="0" smtClean="0"/>
              <a:t>функции</a:t>
            </a:r>
            <a:r>
              <a:rPr lang="ru-RU" sz="3200" i="1" dirty="0" smtClean="0"/>
              <a:t> </a:t>
            </a:r>
            <a:r>
              <a:rPr lang="ru-RU" sz="3200" b="1" i="1" dirty="0" smtClean="0"/>
              <a:t>параметры</a:t>
            </a:r>
            <a:r>
              <a:rPr lang="ru-RU" sz="3200" i="1" dirty="0" smtClean="0"/>
              <a:t> (если они необходимы для работы функции): </a:t>
            </a:r>
            <a:endParaRPr lang="ru-RU" sz="3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339752" y="5796553"/>
            <a:ext cx="541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alert</a:t>
            </a:r>
            <a:r>
              <a:rPr lang="en-US" sz="3200" b="1" dirty="0" smtClean="0">
                <a:solidFill>
                  <a:srgbClr val="FF0000"/>
                </a:solidFill>
              </a:rPr>
              <a:t>(</a:t>
            </a:r>
            <a:r>
              <a:rPr lang="en-US" sz="3200" b="1" dirty="0" smtClean="0"/>
              <a:t>“</a:t>
            </a:r>
            <a:r>
              <a:rPr lang="ru-RU" sz="3200" b="1" dirty="0" smtClean="0">
                <a:solidFill>
                  <a:srgbClr val="00B050"/>
                </a:solidFill>
              </a:rPr>
              <a:t>Сообщение на экран</a:t>
            </a:r>
            <a:r>
              <a:rPr lang="en-US" sz="3200" b="1" dirty="0" smtClean="0"/>
              <a:t>”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  <a:r>
              <a:rPr lang="en-US" sz="3200" b="1" dirty="0" smtClean="0"/>
              <a:t>;</a:t>
            </a:r>
            <a:endParaRPr lang="ru-RU" sz="3200" b="1" dirty="0"/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827584" y="4653136"/>
            <a:ext cx="2304256" cy="936104"/>
          </a:xfrm>
          <a:prstGeom prst="wedgeRectCallout">
            <a:avLst>
              <a:gd name="adj1" fmla="val 32035"/>
              <a:gd name="adj2" fmla="val 7324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Имя функции которую вызываем (выполняем).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ая выноска 11"/>
          <p:cNvSpPr/>
          <p:nvPr/>
        </p:nvSpPr>
        <p:spPr>
          <a:xfrm>
            <a:off x="3347864" y="4653136"/>
            <a:ext cx="2304256" cy="936104"/>
          </a:xfrm>
          <a:prstGeom prst="wedgeRectCallout">
            <a:avLst>
              <a:gd name="adj1" fmla="val -45678"/>
              <a:gd name="adj2" fmla="val 76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Скобки, признак того, что мы именно вызываем функцию.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5796136" y="4653136"/>
            <a:ext cx="2736304" cy="936104"/>
          </a:xfrm>
          <a:prstGeom prst="wedgeRectCallout">
            <a:avLst>
              <a:gd name="adj1" fmla="val -25836"/>
              <a:gd name="adj2" fmla="val 7731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Параметры функции (данные которые функция обрабатывает).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Заголовок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Autofit/>
          </a:bodyPr>
          <a:lstStyle/>
          <a:p>
            <a:r>
              <a:rPr lang="ru-RU" b="1" dirty="0" smtClean="0"/>
              <a:t>Функции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823352"/>
            <a:ext cx="4176464" cy="267765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</a:rPr>
              <a:t>Параметры функции (аргументы) </a:t>
            </a:r>
            <a:r>
              <a:rPr lang="ru-RU" sz="2400" dirty="0" smtClean="0"/>
              <a:t>– </a:t>
            </a:r>
            <a:r>
              <a:rPr lang="ru-RU" sz="2400" i="1" dirty="0" smtClean="0"/>
              <a:t>такие себе «переменные» которые передаются функции при каждом вызове, и могут влиять на результат её работы. </a:t>
            </a:r>
            <a:endParaRPr lang="ru-RU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836712"/>
            <a:ext cx="3600400" cy="26776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B050"/>
                </a:solidFill>
              </a:rPr>
              <a:t>Возвращаемое значение </a:t>
            </a:r>
            <a:r>
              <a:rPr lang="ru-RU" sz="2400" dirty="0" smtClean="0"/>
              <a:t>– </a:t>
            </a:r>
            <a:r>
              <a:rPr lang="ru-RU" sz="2400" i="1" dirty="0" smtClean="0"/>
              <a:t>возможность функции вернуть результат своей работы, при необходимости. Возврат делается оператором </a:t>
            </a:r>
            <a:r>
              <a:rPr lang="en-US" sz="2400" b="1" i="1" dirty="0" smtClean="0">
                <a:solidFill>
                  <a:srgbClr val="00B050"/>
                </a:solidFill>
              </a:rPr>
              <a:t>return</a:t>
            </a:r>
            <a:r>
              <a:rPr lang="en-US" sz="2400" i="1" dirty="0" smtClean="0"/>
              <a:t>.</a:t>
            </a:r>
            <a:endParaRPr lang="uk-UA" sz="2400" i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590872" y="-27384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Параметры функции и возвращаемое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значение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149080"/>
            <a:ext cx="5877322" cy="211838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11" name="Соединительная линия уступом 10"/>
          <p:cNvCxnSpPr/>
          <p:nvPr/>
        </p:nvCxnSpPr>
        <p:spPr>
          <a:xfrm rot="10800000" flipV="1">
            <a:off x="4932041" y="2213640"/>
            <a:ext cx="3753941" cy="2674570"/>
          </a:xfrm>
          <a:prstGeom prst="bentConnector3">
            <a:avLst>
              <a:gd name="adj1" fmla="val -5822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458019" y="1816998"/>
            <a:ext cx="3465909" cy="2620114"/>
          </a:xfrm>
          <a:prstGeom prst="bentConnector3">
            <a:avLst>
              <a:gd name="adj1" fmla="val -7437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774557"/>
            <a:ext cx="8136904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Не обязательно передавать </a:t>
            </a:r>
            <a:r>
              <a:rPr lang="ru-RU" sz="2000" b="1" i="1" dirty="0" smtClean="0"/>
              <a:t>функции</a:t>
            </a:r>
            <a:r>
              <a:rPr lang="ru-RU" sz="2000" i="1" dirty="0" smtClean="0"/>
              <a:t> все </a:t>
            </a:r>
            <a:r>
              <a:rPr lang="ru-RU" sz="2000" b="1" i="1" dirty="0" smtClean="0"/>
              <a:t>параметры </a:t>
            </a:r>
            <a:r>
              <a:rPr lang="ru-RU" sz="2000" i="1" dirty="0" smtClean="0"/>
              <a:t>которые предусмотрены её заголовком, НО в таком случае </a:t>
            </a:r>
            <a:endParaRPr lang="uk-UA" sz="20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590872" y="-27384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Подробнее о параметрах ф</a:t>
            </a:r>
            <a:r>
              <a:rPr kumimoji="0" lang="ru-RU" sz="36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ункции</a:t>
            </a:r>
            <a:endParaRPr kumimoji="0" lang="ru-RU" sz="3600" b="1" i="0" u="none" strike="noStrike" kern="1200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692696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 smtClean="0"/>
              <a:t>Параметры</a:t>
            </a:r>
            <a:r>
              <a:rPr lang="ru-RU" sz="2000" i="1" dirty="0" smtClean="0"/>
              <a:t> внутри </a:t>
            </a:r>
            <a:r>
              <a:rPr lang="ru-RU" sz="2000" b="1" i="1" dirty="0" smtClean="0"/>
              <a:t>функции</a:t>
            </a:r>
            <a:r>
              <a:rPr lang="ru-RU" sz="2000" i="1" dirty="0" smtClean="0"/>
              <a:t> ведут себя как временные переменные, которые живут только пока </a:t>
            </a:r>
            <a:r>
              <a:rPr lang="ru-RU" sz="2000" b="1" i="1" dirty="0" smtClean="0"/>
              <a:t>функция выполняется</a:t>
            </a:r>
            <a:r>
              <a:rPr lang="ru-RU" sz="2000" i="1" dirty="0" smtClean="0"/>
              <a:t>, при старте им присваивается те значения которые </a:t>
            </a:r>
            <a:r>
              <a:rPr lang="ru-RU" sz="2000" b="1" i="1" dirty="0" smtClean="0"/>
              <a:t>переданы функции </a:t>
            </a:r>
            <a:r>
              <a:rPr lang="ru-RU" sz="2000" i="1" dirty="0" smtClean="0"/>
              <a:t>при вызове.</a:t>
            </a:r>
            <a:endParaRPr lang="uk-UA" sz="2000" i="1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131" y="2708920"/>
            <a:ext cx="4733925" cy="34575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1555" y="3717032"/>
            <a:ext cx="3590925" cy="117157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90872" y="-90264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Практическая ценность функций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9" y="1052736"/>
            <a:ext cx="799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i="1" dirty="0" smtClean="0"/>
              <a:t>Уменьшаем дублирование (повторение) кода;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i="1" dirty="0" smtClean="0"/>
              <a:t>Проще вносить изменения;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i="1" dirty="0" smtClean="0"/>
              <a:t>Абстрагирование от деталей;</a:t>
            </a:r>
            <a:endParaRPr lang="ru-RU" sz="36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01008"/>
            <a:ext cx="7732801" cy="259228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048" y="3462099"/>
            <a:ext cx="8244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Смысл событий в </a:t>
            </a:r>
            <a:r>
              <a:rPr lang="en-US" sz="2400" b="1" i="1" dirty="0" smtClean="0"/>
              <a:t>JS</a:t>
            </a:r>
            <a:r>
              <a:rPr lang="ru-RU" sz="2400" b="1" i="1" dirty="0" smtClean="0"/>
              <a:t> </a:t>
            </a:r>
            <a:r>
              <a:rPr lang="ru-RU" sz="2400" i="1" dirty="0" smtClean="0"/>
              <a:t>- сказать браузеру: «когда произойдёт клик по элементу, то выполни вот эту функцию».</a:t>
            </a:r>
            <a:endParaRPr lang="ru-RU" sz="2400" i="1" dirty="0"/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Функции используются для обработки событий</a:t>
            </a:r>
            <a:endParaRPr lang="uk-UA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2381979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smtClean="0"/>
              <a:t>Событие</a:t>
            </a:r>
            <a:r>
              <a:rPr lang="ru-RU" sz="2400" i="1" dirty="0" smtClean="0"/>
              <a:t> – действие о котором браузер должен уведомить нашу программу;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764</Words>
  <Application>Microsoft Office PowerPoint</Application>
  <PresentationFormat>Экран (4:3)</PresentationFormat>
  <Paragraphs>71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Презентация PowerPoint</vt:lpstr>
      <vt:lpstr>Функции</vt:lpstr>
      <vt:lpstr>Функции</vt:lpstr>
      <vt:lpstr>Функции</vt:lpstr>
      <vt:lpstr>Функции</vt:lpstr>
      <vt:lpstr>Презентация PowerPoint</vt:lpstr>
      <vt:lpstr>Презентация PowerPoint</vt:lpstr>
      <vt:lpstr>Практическая ценность функций</vt:lpstr>
      <vt:lpstr>Функции используются для обработки событий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494</cp:revision>
  <dcterms:created xsi:type="dcterms:W3CDTF">2014-11-20T09:08:59Z</dcterms:created>
  <dcterms:modified xsi:type="dcterms:W3CDTF">2017-11-01T08:41:47Z</dcterms:modified>
</cp:coreProperties>
</file>