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7" r:id="rId2"/>
    <p:sldId id="352" r:id="rId3"/>
    <p:sldId id="339" r:id="rId4"/>
    <p:sldId id="326" r:id="rId5"/>
    <p:sldId id="324" r:id="rId6"/>
    <p:sldId id="340" r:id="rId7"/>
    <p:sldId id="363" r:id="rId8"/>
    <p:sldId id="366" r:id="rId9"/>
    <p:sldId id="314" r:id="rId10"/>
    <p:sldId id="362" r:id="rId11"/>
    <p:sldId id="369" r:id="rId12"/>
    <p:sldId id="368" r:id="rId13"/>
    <p:sldId id="367" r:id="rId14"/>
    <p:sldId id="372" r:id="rId15"/>
    <p:sldId id="373" r:id="rId16"/>
    <p:sldId id="374" r:id="rId17"/>
    <p:sldId id="334" r:id="rId18"/>
    <p:sldId id="361" r:id="rId19"/>
    <p:sldId id="335" r:id="rId20"/>
    <p:sldId id="336" r:id="rId21"/>
    <p:sldId id="342" r:id="rId22"/>
    <p:sldId id="338" r:id="rId23"/>
    <p:sldId id="346" r:id="rId24"/>
    <p:sldId id="364" r:id="rId25"/>
    <p:sldId id="365" r:id="rId26"/>
    <p:sldId id="350" r:id="rId27"/>
    <p:sldId id="351" r:id="rId2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DD7C71-431B-4B4E-9044-ACC384B90C80}">
          <p14:sldIdLst>
            <p14:sldId id="257"/>
            <p14:sldId id="352"/>
            <p14:sldId id="339"/>
            <p14:sldId id="326"/>
            <p14:sldId id="324"/>
            <p14:sldId id="340"/>
            <p14:sldId id="363"/>
            <p14:sldId id="366"/>
            <p14:sldId id="314"/>
            <p14:sldId id="362"/>
            <p14:sldId id="369"/>
            <p14:sldId id="368"/>
            <p14:sldId id="367"/>
            <p14:sldId id="372"/>
            <p14:sldId id="373"/>
            <p14:sldId id="374"/>
            <p14:sldId id="334"/>
            <p14:sldId id="361"/>
            <p14:sldId id="335"/>
            <p14:sldId id="336"/>
            <p14:sldId id="342"/>
            <p14:sldId id="338"/>
            <p14:sldId id="346"/>
            <p14:sldId id="364"/>
            <p14:sldId id="365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1494" autoAdjust="0"/>
  </p:normalViewPr>
  <p:slideViewPr>
    <p:cSldViewPr>
      <p:cViewPr varScale="1">
        <p:scale>
          <a:sx n="106" d="100"/>
          <a:sy n="106" d="100"/>
        </p:scale>
        <p:origin x="19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24.07.2017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91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143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24.07.2017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24.07.2017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24.07.2017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24.07.2017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24.07.2017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24.07.2017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24.07.2017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24.07.2017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24.07.2017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24.07.2017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24.07.2017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24.07.2017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cume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files.courses.dp.ua/web/13/ex04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web/13/ex04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s.courses.dp.ua/web/13/ex04_animate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39625" y="1700808"/>
            <a:ext cx="80441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Основы программирования, часть </a:t>
            </a:r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uk-UA" sz="4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1800" y="404664"/>
            <a:ext cx="389318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JavaScript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8447" y="692696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DOM – Document Object Model</a:t>
            </a:r>
            <a:endParaRPr lang="ru-R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19055" y="1340768"/>
            <a:ext cx="519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568" y="2591033"/>
            <a:ext cx="8064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 smtClean="0"/>
              <a:t>Стандарт который определяет из каких объектов браузер собирает дерево документа, и какие свойства есть у этих объектов у этих.</a:t>
            </a:r>
            <a:endParaRPr lang="ru-RU" sz="3200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452431" y="5076473"/>
            <a:ext cx="6527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hlinkClick r:id="rId2"/>
              </a:rPr>
              <a:t>https://learn.javascript.ru/document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7981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260648"/>
            <a:ext cx="80080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196752"/>
            <a:ext cx="7200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У всех тегов</a:t>
            </a:r>
            <a:r>
              <a:rPr lang="en-US" sz="2400" i="1" dirty="0"/>
              <a:t> </a:t>
            </a:r>
            <a:r>
              <a:rPr lang="ru-RU" sz="2400" i="1" dirty="0"/>
              <a:t>(элементов </a:t>
            </a:r>
            <a:r>
              <a:rPr lang="en-US" sz="2400" i="1" dirty="0"/>
              <a:t>HTML-</a:t>
            </a:r>
            <a:r>
              <a:rPr lang="ru-RU" sz="2400" i="1" dirty="0"/>
              <a:t>документа) есть ряд свойства определяющие его содержимое и внешний вид</a:t>
            </a:r>
            <a:r>
              <a:rPr lang="ru-RU" sz="2400" i="1" dirty="0" smtClean="0"/>
              <a:t>:</a:t>
            </a:r>
          </a:p>
          <a:p>
            <a:pPr algn="just"/>
            <a:endParaRPr lang="ru-RU" sz="2400" i="1" dirty="0" smtClean="0"/>
          </a:p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r>
              <a:rPr lang="en-US" sz="2400" i="1" dirty="0"/>
              <a:t> – </a:t>
            </a:r>
            <a:r>
              <a:rPr lang="ru-RU" sz="2400" i="1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</a:t>
            </a:r>
            <a:r>
              <a:rPr lang="ru-RU" sz="2400" i="1" dirty="0" smtClean="0"/>
              <a:t>;</a:t>
            </a:r>
            <a:r>
              <a:rPr lang="en-US" sz="2400" b="1" i="1" dirty="0"/>
              <a:t> </a:t>
            </a:r>
            <a:endParaRPr lang="ru-RU" sz="2400" b="1" i="1" dirty="0" smtClean="0"/>
          </a:p>
          <a:p>
            <a:pPr algn="just"/>
            <a:endParaRPr lang="ru-RU" sz="2400" b="1" i="1" dirty="0" smtClean="0"/>
          </a:p>
          <a:p>
            <a:pPr algn="just"/>
            <a:r>
              <a:rPr lang="en-US" sz="2400" b="1" i="1" dirty="0" smtClean="0"/>
              <a:t>.</a:t>
            </a:r>
            <a:r>
              <a:rPr lang="en-US" sz="2400" b="1" i="1" dirty="0"/>
              <a:t>style</a:t>
            </a:r>
            <a:r>
              <a:rPr lang="en-US" sz="2400" i="1" dirty="0"/>
              <a:t> – </a:t>
            </a:r>
            <a:r>
              <a:rPr lang="ru-RU" sz="2400" i="1" dirty="0"/>
              <a:t>свойство определяющее объект со всеми поддерживаемыми браузером стилевые свойства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49260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25654" y="60953"/>
            <a:ext cx="57486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600" b="1" i="1" dirty="0" smtClean="0"/>
              <a:t>Полезные </a:t>
            </a:r>
            <a:r>
              <a:rPr lang="ru-RU" sz="2600" b="1" i="1" dirty="0"/>
              <a:t>свойства объектов-тегов!</a:t>
            </a:r>
            <a:endParaRPr lang="ru-RU" sz="2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61434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parentNode</a:t>
            </a:r>
            <a:r>
              <a:rPr lang="en-US" sz="2400" i="1" dirty="0"/>
              <a:t> – </a:t>
            </a:r>
            <a:r>
              <a:rPr lang="ru-RU" sz="2400" i="1" dirty="0"/>
              <a:t>свойство, которое содержит ссылку на родительский элемент (тег).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50629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полный список всех классов которые присвоены тегу (одной строкой).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418214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список всех классов которые присвоены тегу (в виде массива).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507409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classList.add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добавляет класс к тегу (если есть другие классы то они остаются).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5966049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classList.remove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 (если есть другие классы то они не затрагиваются).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239824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.</a:t>
            </a:r>
            <a:r>
              <a:rPr lang="en-US" sz="2400" b="1" i="1" dirty="0" err="1" smtClean="0"/>
              <a:t>nextElementSibling</a:t>
            </a:r>
            <a:r>
              <a:rPr lang="en-US" sz="2400" b="1" i="1" dirty="0" smtClean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</a:t>
            </a:r>
            <a:r>
              <a:rPr lang="ru-RU" sz="2400" i="1" dirty="0" smtClean="0"/>
              <a:t>ссылку на следующей элемент (тег</a:t>
            </a:r>
            <a:r>
              <a:rPr lang="ru-RU" sz="2400" i="1" dirty="0" smtClean="0"/>
              <a:t>).</a:t>
            </a:r>
            <a:endParaRPr lang="ru-RU" sz="2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329019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.</a:t>
            </a:r>
            <a:r>
              <a:rPr lang="en-US" sz="2400" b="1" i="1" dirty="0" err="1" smtClean="0"/>
              <a:t>previousElementSibling</a:t>
            </a:r>
            <a:r>
              <a:rPr lang="en-US" sz="2400" b="1" i="1" dirty="0" smtClean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</a:t>
            </a:r>
            <a:r>
              <a:rPr lang="ru-RU" sz="2400" i="1" dirty="0" smtClean="0"/>
              <a:t>ссылку на следующей элемент (тег</a:t>
            </a:r>
            <a:r>
              <a:rPr lang="ru-RU" sz="2400" i="1" dirty="0" smtClean="0"/>
              <a:t>).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77063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-30922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 smtClean="0"/>
              <a:t>События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184789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Заголовок 4"/>
          <p:cNvSpPr txBox="1">
            <a:spLocks/>
          </p:cNvSpPr>
          <p:nvPr/>
        </p:nvSpPr>
        <p:spPr>
          <a:xfrm>
            <a:off x="323528" y="-27384"/>
            <a:ext cx="862513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w</a:t>
            </a:r>
            <a:r>
              <a:rPr lang="en-US" sz="3600" b="1" noProof="0" dirty="0" err="1">
                <a:latin typeface="+mj-lt"/>
                <a:ea typeface="+mj-ea"/>
                <a:cs typeface="+mj-cs"/>
              </a:rPr>
              <a:t>indow.onload</a:t>
            </a:r>
            <a:r>
              <a:rPr lang="en-US" sz="3600" b="1" noProof="0" dirty="0">
                <a:latin typeface="+mj-lt"/>
                <a:ea typeface="+mj-ea"/>
                <a:cs typeface="+mj-cs"/>
              </a:rPr>
              <a:t> –</a:t>
            </a:r>
            <a:r>
              <a:rPr lang="ru-RU" sz="3600" b="1" dirty="0">
                <a:latin typeface="+mj-lt"/>
                <a:ea typeface="+mj-ea"/>
                <a:cs typeface="+mj-cs"/>
              </a:rPr>
              <a:t>событие </a:t>
            </a:r>
            <a:br>
              <a:rPr lang="ru-RU" sz="3600" b="1" dirty="0">
                <a:latin typeface="+mj-lt"/>
                <a:ea typeface="+mj-ea"/>
                <a:cs typeface="+mj-cs"/>
              </a:rPr>
            </a:br>
            <a:r>
              <a:rPr lang="ru-RU" sz="3600" b="1" dirty="0"/>
              <a:t>«</a:t>
            </a:r>
            <a:r>
              <a:rPr lang="ru-RU" sz="3600" b="1" dirty="0">
                <a:latin typeface="+mj-lt"/>
                <a:ea typeface="+mj-ea"/>
                <a:cs typeface="+mj-cs"/>
              </a:rPr>
              <a:t>когда документ загружен»</a:t>
            </a:r>
            <a:endParaRPr kumimoji="0" lang="uk-UA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340768"/>
            <a:ext cx="8352928" cy="80021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300" b="1" i="1" dirty="0"/>
              <a:t>window</a:t>
            </a:r>
            <a:r>
              <a:rPr lang="en-US" sz="2300" i="1" dirty="0"/>
              <a:t> – </a:t>
            </a:r>
            <a:r>
              <a:rPr lang="ru-RU" sz="2300" i="1" dirty="0"/>
              <a:t>т.н. глобальный объект в котором содержаться все инструменты (функции) для работы с </a:t>
            </a:r>
            <a:r>
              <a:rPr lang="en-US" sz="2300" i="1" dirty="0"/>
              <a:t>HTML-</a:t>
            </a:r>
            <a:r>
              <a:rPr lang="ru-RU" sz="2300" i="1" dirty="0"/>
              <a:t>документом.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2215024"/>
            <a:ext cx="8352928" cy="18620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300" i="1" dirty="0"/>
              <a:t>Однако браузер обрабатывает документ построчно, и если наш код находится в заголовке, то во время </a:t>
            </a:r>
            <a:r>
              <a:rPr lang="ru-RU" sz="2300" i="1" dirty="0" smtClean="0"/>
              <a:t>его </a:t>
            </a:r>
            <a:r>
              <a:rPr lang="ru-RU" sz="2300" i="1" dirty="0"/>
              <a:t>работы, часть документа с видимыми тегами еще не загрузилась. Т.е. у нас есть код который обрабатывает  теги, но нет самих тегов.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4159240"/>
            <a:ext cx="8352928" cy="186204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300" i="1" dirty="0"/>
              <a:t>Но есть событие </a:t>
            </a:r>
            <a:r>
              <a:rPr lang="en-US" sz="2300" b="1" i="1" dirty="0" err="1"/>
              <a:t>onload</a:t>
            </a:r>
            <a:r>
              <a:rPr lang="en-US" sz="2300" b="1" i="1" dirty="0"/>
              <a:t> </a:t>
            </a:r>
            <a:r>
              <a:rPr lang="ru-RU" sz="2300" i="1" dirty="0"/>
              <a:t>у объекта </a:t>
            </a:r>
            <a:r>
              <a:rPr lang="en-US" sz="2300" b="1" i="1" dirty="0"/>
              <a:t>window</a:t>
            </a:r>
            <a:r>
              <a:rPr lang="en-US" sz="2300" i="1" dirty="0"/>
              <a:t>. </a:t>
            </a:r>
            <a:r>
              <a:rPr lang="ru-RU" sz="2300" i="1" dirty="0"/>
              <a:t>Функция которая подписана на это событие начнёт работать только тогда когда документ будет полностью загружен. Тем самым мы можем быть уверены, что нашему коду будет что обрабатывать. </a:t>
            </a:r>
          </a:p>
        </p:txBody>
      </p:sp>
    </p:spTree>
    <p:extLst>
      <p:ext uri="{BB962C8B-B14F-4D97-AF65-F5344CB8AC3E}">
        <p14:creationId xmlns:p14="http://schemas.microsoft.com/office/powerpoint/2010/main" val="124703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7189" y="44624"/>
            <a:ext cx="4465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Событие </a:t>
            </a:r>
            <a:r>
              <a:rPr lang="ru-RU" sz="3200" b="1" dirty="0" err="1"/>
              <a:t>window.onload</a:t>
            </a:r>
            <a:endParaRPr lang="ru-RU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16693" b="17000"/>
          <a:stretch/>
        </p:blipFill>
        <p:spPr bwMode="auto">
          <a:xfrm>
            <a:off x="549483" y="2996952"/>
            <a:ext cx="5894725" cy="201622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606167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Событие </a:t>
            </a:r>
            <a:r>
              <a:rPr lang="en-US" sz="2800" b="1" i="1" dirty="0" err="1"/>
              <a:t>window.onload</a:t>
            </a:r>
            <a:r>
              <a:rPr lang="en-US" sz="2800" i="1" dirty="0"/>
              <a:t> </a:t>
            </a:r>
            <a:r>
              <a:rPr lang="ru-RU" sz="2800" i="1" dirty="0"/>
              <a:t>случается после окончания загрузки документа в браузер. И код который находится в функции ожидающей событие </a:t>
            </a:r>
            <a:r>
              <a:rPr lang="en-US" sz="2800" b="1" i="1" dirty="0" err="1"/>
              <a:t>window.onload</a:t>
            </a:r>
            <a:r>
              <a:rPr lang="ru-RU" sz="2800" i="1" dirty="0"/>
              <a:t> выполниться только после того как весь документ будет в браузере.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32501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 противном случае </a:t>
            </a:r>
            <a:r>
              <a:rPr lang="en-US" sz="2400" i="1" dirty="0"/>
              <a:t>JavaScript</a:t>
            </a:r>
            <a:r>
              <a:rPr lang="ru-RU" sz="2400" i="1" dirty="0"/>
              <a:t>-коду просто нечего будет обрабатывать, ведь он будет запушен еще до того как будет загружено тело </a:t>
            </a:r>
            <a:r>
              <a:rPr lang="en-US" sz="2400" i="1" dirty="0"/>
              <a:t>HTML-</a:t>
            </a:r>
            <a:r>
              <a:rPr lang="ru-RU" sz="2400" i="1" dirty="0"/>
              <a:t>документа.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0006" y="3480826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804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7189" y="44624"/>
            <a:ext cx="4465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Событие </a:t>
            </a:r>
            <a:r>
              <a:rPr lang="ru-RU" sz="3200" b="1" dirty="0" err="1"/>
              <a:t>window.onload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606167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Событие </a:t>
            </a:r>
            <a:r>
              <a:rPr lang="en-US" sz="2000" b="1" i="1" dirty="0" err="1"/>
              <a:t>window.onload</a:t>
            </a:r>
            <a:r>
              <a:rPr lang="en-US" sz="2000" i="1" dirty="0"/>
              <a:t> </a:t>
            </a:r>
            <a:r>
              <a:rPr lang="ru-RU" sz="2000" i="1" dirty="0"/>
              <a:t>случается после окончания загрузки документа в браузер. И код который находится в функции ожидающей событие </a:t>
            </a:r>
            <a:r>
              <a:rPr lang="en-US" sz="2000" b="1" i="1" dirty="0" err="1"/>
              <a:t>window.onload</a:t>
            </a:r>
            <a:r>
              <a:rPr lang="ru-RU" sz="2000" i="1" dirty="0"/>
              <a:t> выполниться только после того как весь документ будет в браузере.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913" y="5301208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В противном случае </a:t>
            </a:r>
            <a:r>
              <a:rPr lang="en-US" sz="2000" i="1" dirty="0"/>
              <a:t>JavaScript</a:t>
            </a:r>
            <a:r>
              <a:rPr lang="ru-RU" sz="2000" i="1" dirty="0"/>
              <a:t>-коду просто нечего будет обрабатывать, ведь он будет запушен еще до того как будет загружено тело </a:t>
            </a:r>
            <a:r>
              <a:rPr lang="en-US" sz="2000" i="1" dirty="0"/>
              <a:t>HTML-</a:t>
            </a:r>
            <a:r>
              <a:rPr lang="ru-RU" sz="2000" i="1" dirty="0"/>
              <a:t>документа.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3530711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2060848"/>
            <a:ext cx="6934441" cy="309269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426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91880" y="51667"/>
            <a:ext cx="2348976" cy="492443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ru-RU" sz="2600" b="1" dirty="0" smtClean="0"/>
              <a:t>Теги </a:t>
            </a:r>
            <a:r>
              <a:rPr lang="ru-RU" sz="2600" b="1" dirty="0"/>
              <a:t>и события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4005064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На событие можно подписываться присваивая функции-обработчики соответствующим свойствам элементов-объектов.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5180999"/>
            <a:ext cx="820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 качестве первого параметра функция-обработчик события принимает объект с подробной </a:t>
            </a:r>
            <a:r>
              <a:rPr lang="ru-RU" sz="2400" b="1" i="1" dirty="0"/>
              <a:t>информацией о событии</a:t>
            </a:r>
            <a:r>
              <a:rPr lang="ru-RU" sz="2400" i="1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21050"/>
            <a:ext cx="6674213" cy="3231221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4042" y="1700808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792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47664" y="836712"/>
            <a:ext cx="6336704" cy="1200329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Ключевое слово </a:t>
            </a:r>
            <a:r>
              <a:rPr lang="en-US" sz="3600" b="1" dirty="0" smtClean="0">
                <a:solidFill>
                  <a:srgbClr val="0070C0"/>
                </a:solidFill>
              </a:rPr>
              <a:t>this</a:t>
            </a:r>
            <a:r>
              <a:rPr lang="en-US" sz="3600" b="1" dirty="0" smtClean="0"/>
              <a:t> </a:t>
            </a:r>
            <a:r>
              <a:rPr lang="ru-RU" sz="3600" b="1" dirty="0" smtClean="0"/>
              <a:t>в обработчике событий</a:t>
            </a:r>
            <a:endParaRPr lang="ru-RU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07604" y="2636912"/>
            <a:ext cx="741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В функциях которые подписаны на события можно использовать ключевое слово </a:t>
            </a:r>
            <a:r>
              <a:rPr lang="en-US" sz="2800" b="1" i="1" dirty="0" smtClean="0"/>
              <a:t>this</a:t>
            </a:r>
            <a:r>
              <a:rPr lang="en-US" sz="2800" i="1" dirty="0" smtClean="0"/>
              <a:t> – </a:t>
            </a:r>
            <a:r>
              <a:rPr lang="ru-RU" sz="2800" i="1" dirty="0" smtClean="0"/>
              <a:t>в качестве ссылки на тот объект (тег) с которым произошло событие.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7031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59832" y="260648"/>
            <a:ext cx="31416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b="1" i="1" dirty="0"/>
              <a:t>Удаление элемента</a:t>
            </a:r>
            <a:endParaRPr lang="ru-RU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5180999"/>
            <a:ext cx="7920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Метод </a:t>
            </a:r>
            <a:r>
              <a:rPr lang="en-US" sz="2400" b="1" i="1" dirty="0"/>
              <a:t>.remove() </a:t>
            </a:r>
            <a:r>
              <a:rPr lang="en-US" sz="2400" i="1" dirty="0"/>
              <a:t>– </a:t>
            </a:r>
            <a:r>
              <a:rPr lang="ru-RU" sz="2400" i="1" dirty="0"/>
              <a:t>удаляет элемент (объект, тег) из </a:t>
            </a:r>
            <a:r>
              <a:rPr lang="en-US" sz="2400" i="1" dirty="0"/>
              <a:t>HTML-</a:t>
            </a:r>
            <a:r>
              <a:rPr lang="ru-RU" sz="2400" i="1" dirty="0"/>
              <a:t>документа. Если у него есть дочерние элементы (теги-потомки) он также удалятся.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87" y="908720"/>
            <a:ext cx="6240973" cy="408964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1743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Объекты / </a:t>
            </a:r>
            <a:r>
              <a:rPr lang="en-US" dirty="0"/>
              <a:t>Objects</a:t>
            </a:r>
            <a:r>
              <a:rPr lang="ru-RU" dirty="0"/>
              <a:t> </a:t>
            </a:r>
            <a:endParaRPr lang="uk-UA" dirty="0"/>
          </a:p>
        </p:txBody>
      </p:sp>
      <p:pic>
        <p:nvPicPr>
          <p:cNvPr id="31755" name="Picture 11" descr="http://4pda.info/uploads/posts/2010-03/1269974750_9c1dcbf2a38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1944216" cy="1944216"/>
          </a:xfrm>
          <a:prstGeom prst="rect">
            <a:avLst/>
          </a:prstGeom>
          <a:noFill/>
        </p:spPr>
      </p:pic>
      <p:pic>
        <p:nvPicPr>
          <p:cNvPr id="31757" name="Picture 13" descr="http://hazar.com.ua/uploads/images/product/details/1354097638.jpg"/>
          <p:cNvPicPr>
            <a:picLocks noChangeAspect="1" noChangeArrowheads="1"/>
          </p:cNvPicPr>
          <p:nvPr/>
        </p:nvPicPr>
        <p:blipFill>
          <a:blip r:embed="rId3" cstate="print"/>
          <a:srcRect t="31004" b="20669"/>
          <a:stretch>
            <a:fillRect/>
          </a:stretch>
        </p:blipFill>
        <p:spPr bwMode="auto">
          <a:xfrm>
            <a:off x="5076056" y="2996952"/>
            <a:ext cx="3277986" cy="158417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899592" y="5805264"/>
            <a:ext cx="2304256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материал: металл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4797152"/>
            <a:ext cx="2304256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циферблат: механика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9592" y="5301208"/>
            <a:ext cx="2304256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вес: 300 грамм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01929" y="5733256"/>
            <a:ext cx="2304256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форма: шаровидная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01929" y="4725144"/>
            <a:ext cx="2304256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цвет: оранжевый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101929" y="5229200"/>
            <a:ext cx="2304256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сахар: 15%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101929" y="6237312"/>
            <a:ext cx="2304256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сорт: «</a:t>
            </a:r>
            <a:r>
              <a:rPr lang="ru-RU" dirty="0" err="1"/>
              <a:t>Дэнси</a:t>
            </a:r>
            <a:r>
              <a:rPr lang="ru-RU" dirty="0"/>
              <a:t>»</a:t>
            </a:r>
            <a:endParaRPr lang="uk-UA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2060848"/>
            <a:ext cx="2304256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узнать время()</a:t>
            </a:r>
            <a:endParaRPr lang="uk-UA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1556792"/>
            <a:ext cx="2304256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звонить()</a:t>
            </a:r>
            <a:endParaRPr lang="uk-UA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156176" y="1052736"/>
            <a:ext cx="2304256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пахнуть()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156176" y="1556792"/>
            <a:ext cx="2304256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почистить()</a:t>
            </a:r>
            <a:endParaRPr lang="uk-UA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156176" y="2060848"/>
            <a:ext cx="2304256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выжать сок()</a:t>
            </a:r>
            <a:endParaRPr lang="uk-UA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99592" y="1052736"/>
            <a:ext cx="2304256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установить время()</a:t>
            </a:r>
            <a:endParaRPr lang="uk-UA" dirty="0"/>
          </a:p>
        </p:txBody>
      </p:sp>
      <p:sp>
        <p:nvSpPr>
          <p:cNvPr id="22" name="TextBox 21"/>
          <p:cNvSpPr txBox="1"/>
          <p:nvPr/>
        </p:nvSpPr>
        <p:spPr>
          <a:xfrm>
            <a:off x="3275856" y="1619508"/>
            <a:ext cx="290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&lt;&lt; </a:t>
            </a:r>
            <a:r>
              <a:rPr lang="ru-RU" b="1" dirty="0"/>
              <a:t>Действия()/Методы</a:t>
            </a:r>
            <a:r>
              <a:rPr lang="en-US" b="1" dirty="0"/>
              <a:t>() &gt;&gt;</a:t>
            </a:r>
            <a:endParaRPr lang="uk-UA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03848" y="5229200"/>
            <a:ext cx="29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&lt;&lt; </a:t>
            </a:r>
            <a:r>
              <a:rPr lang="ru-RU" b="1" dirty="0"/>
              <a:t>Свойства / </a:t>
            </a:r>
            <a:r>
              <a:rPr lang="ru-RU" b="1" dirty="0" err="1"/>
              <a:t>Аттрибуты</a:t>
            </a:r>
            <a:r>
              <a:rPr lang="en-US" b="1" dirty="0"/>
              <a:t> &gt;&gt;</a:t>
            </a:r>
            <a:endParaRPr lang="ru-RU" b="1" dirty="0"/>
          </a:p>
          <a:p>
            <a:pPr algn="ctr"/>
            <a:r>
              <a:rPr lang="ru-RU" i="1" dirty="0"/>
              <a:t>параметры</a:t>
            </a:r>
            <a:endParaRPr lang="uk-UA" i="1" dirty="0"/>
          </a:p>
        </p:txBody>
      </p:sp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4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32241" y="188640"/>
            <a:ext cx="54955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b="1" i="1" dirty="0"/>
              <a:t>Добавление элемента на страницу</a:t>
            </a:r>
            <a:endParaRPr lang="ru-RU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76470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Чтобы добавить элемент на страницу, необходимо определить к какому из существующих элементов его необходимо прикрепить.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01" y="2132856"/>
            <a:ext cx="5667375" cy="416242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5127" y="362646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6633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32241" y="188640"/>
            <a:ext cx="54955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b="1" i="1" dirty="0"/>
              <a:t>Добавление элемента на страницу</a:t>
            </a:r>
            <a:endParaRPr lang="ru-RU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4221088"/>
            <a:ext cx="7920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1" dirty="0" err="1"/>
              <a:t>document.createElement</a:t>
            </a:r>
            <a:r>
              <a:rPr lang="en-US" sz="2200" dirty="0"/>
              <a:t>(“</a:t>
            </a:r>
            <a:r>
              <a:rPr lang="en-US" sz="2200" i="1" dirty="0" err="1"/>
              <a:t>tag_name</a:t>
            </a:r>
            <a:r>
              <a:rPr lang="en-US" sz="2200" dirty="0"/>
              <a:t>”)</a:t>
            </a:r>
            <a:r>
              <a:rPr lang="en-US" sz="2200" b="1" i="1" dirty="0"/>
              <a:t> </a:t>
            </a:r>
            <a:r>
              <a:rPr lang="en-US" sz="2200" i="1" dirty="0"/>
              <a:t>– </a:t>
            </a:r>
            <a:r>
              <a:rPr lang="ru-RU" sz="2200" i="1" dirty="0"/>
              <a:t>метод создающий пустой элемент (объект, тег), которые еще не входит в документ, но его свойства уже можно наполнять необходимыми данными;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5561364"/>
            <a:ext cx="7920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1" dirty="0"/>
              <a:t>.</a:t>
            </a:r>
            <a:r>
              <a:rPr lang="en-US" sz="2200" b="1" i="1" dirty="0" err="1"/>
              <a:t>appendChild</a:t>
            </a:r>
            <a:r>
              <a:rPr lang="en-US" sz="2200" b="1" i="1" dirty="0"/>
              <a:t>(</a:t>
            </a:r>
            <a:r>
              <a:rPr lang="en-US" sz="2200" i="1" dirty="0" err="1"/>
              <a:t>new_element</a:t>
            </a:r>
            <a:r>
              <a:rPr lang="en-US" sz="2200" b="1" i="1" dirty="0"/>
              <a:t>)</a:t>
            </a:r>
            <a:r>
              <a:rPr lang="en-US" sz="2200" i="1" dirty="0"/>
              <a:t> – </a:t>
            </a:r>
            <a:r>
              <a:rPr lang="ru-RU" sz="2200" i="1" dirty="0"/>
              <a:t>метод добавляющий новый элемент к потомкам того элемента у которого </a:t>
            </a:r>
            <a:r>
              <a:rPr lang="en-US" sz="2200" b="1" i="1" dirty="0"/>
              <a:t>.</a:t>
            </a:r>
            <a:r>
              <a:rPr lang="en-US" sz="2200" b="1" i="1" dirty="0" err="1"/>
              <a:t>appendChild</a:t>
            </a:r>
            <a:r>
              <a:rPr lang="ru-RU" sz="2200" b="1" i="1" dirty="0"/>
              <a:t> </a:t>
            </a:r>
            <a:r>
              <a:rPr lang="ru-RU" sz="2200" i="1" dirty="0"/>
              <a:t>вызывается.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710555"/>
            <a:ext cx="4638675" cy="343852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086760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39710" y="116632"/>
            <a:ext cx="66645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600" b="1" i="1" dirty="0"/>
              <a:t>Изменение позиции элемента в документе</a:t>
            </a:r>
            <a:endParaRPr lang="ru-RU" sz="2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95" y="836712"/>
            <a:ext cx="5800725" cy="401002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55576" y="5077633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Метод </a:t>
            </a:r>
            <a:r>
              <a:rPr lang="en-US" sz="2000" b="1" i="1" dirty="0"/>
              <a:t>.</a:t>
            </a:r>
            <a:r>
              <a:rPr lang="en-US" sz="2000" b="1" i="1" dirty="0" err="1"/>
              <a:t>appendChild</a:t>
            </a:r>
            <a:r>
              <a:rPr lang="en-US" sz="2000" b="1" i="1" dirty="0"/>
              <a:t> () </a:t>
            </a:r>
            <a:r>
              <a:rPr lang="ru-RU" sz="2000" dirty="0"/>
              <a:t>всегда добавляет элемент в конец списка. Но есть возможность задать позицию вставки элемента среди потомком тега. Для этого существует метод </a:t>
            </a:r>
            <a:r>
              <a:rPr lang="en-US" sz="2000" b="1" i="1" dirty="0"/>
              <a:t>.</a:t>
            </a:r>
            <a:r>
              <a:rPr lang="en-US" sz="2000" b="1" i="1" dirty="0" err="1"/>
              <a:t>insertBefore</a:t>
            </a:r>
            <a:r>
              <a:rPr lang="en-US" sz="2000" b="1" i="1" dirty="0"/>
              <a:t>()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5185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практики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68970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53002"/>
            <a:ext cx="799288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i="1" dirty="0" smtClean="0"/>
              <a:t>«Свёртывание»/«развёртывание» </a:t>
            </a:r>
          </a:p>
          <a:p>
            <a:pPr algn="ctr"/>
            <a:r>
              <a:rPr lang="ru-RU" sz="2600" b="1" i="1" dirty="0" smtClean="0"/>
              <a:t>элементов списка </a:t>
            </a:r>
            <a:r>
              <a:rPr lang="ru-RU" sz="2600" b="1" i="1" dirty="0"/>
              <a:t>блоков</a:t>
            </a:r>
            <a:endParaRPr lang="ru-RU" sz="2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4814" y="4797152"/>
            <a:ext cx="695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http://</a:t>
            </a:r>
            <a:r>
              <a:rPr lang="en-US" sz="2800" b="1" dirty="0" smtClean="0">
                <a:hlinkClick r:id="rId2"/>
              </a:rPr>
              <a:t>files.courses.dp.ua/web/13/ex04.html</a:t>
            </a:r>
            <a:endParaRPr lang="en-US" sz="2800" b="1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196752"/>
            <a:ext cx="4622304" cy="346203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59632" y="5373216"/>
            <a:ext cx="6768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Необходимо при клике по стрелочке скрывать следующих за ним блок текста, при повторном клике – снова отобразить скрытый блок, при этом необходимо изменят направление стрелочки.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424056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7563" y="365598"/>
            <a:ext cx="799288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i="1" dirty="0" smtClean="0"/>
              <a:t>«Свёртывание»/«развёртывание» </a:t>
            </a:r>
          </a:p>
          <a:p>
            <a:pPr algn="ctr"/>
            <a:r>
              <a:rPr lang="ru-RU" sz="2600" b="1" i="1" dirty="0" smtClean="0"/>
              <a:t>элементов списка </a:t>
            </a:r>
            <a:r>
              <a:rPr lang="ru-RU" sz="2600" b="1" i="1" dirty="0"/>
              <a:t>блоков</a:t>
            </a:r>
            <a:endParaRPr lang="ru-RU" sz="2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0" y="1470745"/>
            <a:ext cx="7585223" cy="316835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5064288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6973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533942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153002"/>
            <a:ext cx="799288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i="1" dirty="0" smtClean="0"/>
              <a:t>«Свёртывание»/«развёртывание» </a:t>
            </a:r>
          </a:p>
          <a:p>
            <a:pPr algn="ctr"/>
            <a:r>
              <a:rPr lang="ru-RU" sz="2600" b="1" i="1" dirty="0" smtClean="0"/>
              <a:t>элементов списка </a:t>
            </a:r>
            <a:r>
              <a:rPr lang="ru-RU" sz="2600" b="1" i="1" dirty="0"/>
              <a:t>блоков</a:t>
            </a:r>
            <a:endParaRPr lang="ru-RU" sz="26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077406"/>
            <a:ext cx="4134055" cy="309634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99592" y="4769276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 smtClean="0"/>
              <a:t>Добейтесь того, чтобы элементы скрывались и раскрывались с анимацией (вид анимации на ваш выбор).</a:t>
            </a:r>
            <a:r>
              <a:rPr lang="en-US" sz="2200" i="1" dirty="0" smtClean="0"/>
              <a:t> </a:t>
            </a:r>
            <a:r>
              <a:rPr lang="ru-RU" sz="2200" i="1" dirty="0" smtClean="0"/>
              <a:t>Менять на странице можно любой код (в </a:t>
            </a:r>
            <a:r>
              <a:rPr lang="ru-RU" sz="2200" i="1" dirty="0" err="1" smtClean="0"/>
              <a:t>т.ч</a:t>
            </a:r>
            <a:r>
              <a:rPr lang="ru-RU" sz="2200" i="1" dirty="0" smtClean="0"/>
              <a:t>. </a:t>
            </a:r>
            <a:r>
              <a:rPr lang="en-US" sz="2200" i="1" dirty="0" smtClean="0"/>
              <a:t>HTML </a:t>
            </a:r>
            <a:r>
              <a:rPr lang="ru-RU" sz="2200" i="1" dirty="0" smtClean="0"/>
              <a:t>и </a:t>
            </a:r>
            <a:r>
              <a:rPr lang="en-US" sz="2200" i="1" dirty="0" smtClean="0"/>
              <a:t>CSS</a:t>
            </a:r>
            <a:r>
              <a:rPr lang="ru-RU" sz="2200" i="1" dirty="0" smtClean="0"/>
              <a:t>)</a:t>
            </a:r>
            <a:r>
              <a:rPr lang="en-US" sz="2200" i="1" dirty="0"/>
              <a:t>.</a:t>
            </a:r>
            <a:endParaRPr lang="ru-RU" sz="2200" i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146822" y="4221088"/>
            <a:ext cx="695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files.courses.dp.ua/web/13/ex04.html</a:t>
            </a:r>
            <a:endParaRPr lang="en-US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16869" y="6053226"/>
            <a:ext cx="729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i="1" dirty="0" smtClean="0"/>
              <a:t>Например: </a:t>
            </a:r>
            <a:r>
              <a:rPr lang="en-US" sz="2000" b="1" i="1" dirty="0">
                <a:hlinkClick r:id="rId4"/>
              </a:rPr>
              <a:t>http://</a:t>
            </a:r>
            <a:r>
              <a:rPr lang="en-US" sz="2000" b="1" i="1" dirty="0" smtClean="0">
                <a:hlinkClick r:id="rId4"/>
              </a:rPr>
              <a:t>files.courses.dp.ua/web/13/ex04</a:t>
            </a:r>
            <a:r>
              <a:rPr lang="ru-RU" sz="2000" b="1" i="1" dirty="0" smtClean="0">
                <a:hlinkClick r:id="rId4"/>
              </a:rPr>
              <a:t>_</a:t>
            </a:r>
            <a:r>
              <a:rPr lang="en-US" sz="2000" b="1" i="1" dirty="0" smtClean="0">
                <a:hlinkClick r:id="rId4"/>
              </a:rPr>
              <a:t>animate.html</a:t>
            </a: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827584" y="5949280"/>
            <a:ext cx="756084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znamus.ru/images/image-23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3810000" cy="2590800"/>
          </a:xfrm>
          <a:prstGeom prst="rect">
            <a:avLst/>
          </a:prstGeom>
          <a:noFill/>
        </p:spPr>
      </p:pic>
      <p:sp>
        <p:nvSpPr>
          <p:cNvPr id="9" name="Левая фигурная скобка 8"/>
          <p:cNvSpPr/>
          <p:nvPr/>
        </p:nvSpPr>
        <p:spPr>
          <a:xfrm>
            <a:off x="4427984" y="2276872"/>
            <a:ext cx="432048" cy="2088232"/>
          </a:xfrm>
          <a:prstGeom prst="leftBrac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148" name="Picture 4" descr="http://www.reagent-ekb.ru/pic/mo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284984"/>
            <a:ext cx="2186445" cy="1121435"/>
          </a:xfrm>
          <a:prstGeom prst="rect">
            <a:avLst/>
          </a:prstGeom>
          <a:noFill/>
        </p:spPr>
      </p:pic>
      <p:pic>
        <p:nvPicPr>
          <p:cNvPr id="6150" name="Picture 6" descr="http://www.avtokuzov.net/static/images/goods_photos/2916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204864"/>
            <a:ext cx="1513112" cy="649891"/>
          </a:xfrm>
          <a:prstGeom prst="rect">
            <a:avLst/>
          </a:prstGeom>
          <a:noFill/>
        </p:spPr>
      </p:pic>
      <p:pic>
        <p:nvPicPr>
          <p:cNvPr id="6152" name="Picture 8" descr="http://26.img.avito.st/640x480/111190172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296" y="3140968"/>
            <a:ext cx="1041722" cy="1361728"/>
          </a:xfrm>
          <a:prstGeom prst="rect">
            <a:avLst/>
          </a:prstGeom>
          <a:noFill/>
        </p:spPr>
      </p:pic>
      <p:pic>
        <p:nvPicPr>
          <p:cNvPr id="6154" name="Picture 10" descr="http://mashintop.ru/userfiles/image/vyr_15206992314_(1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1844824"/>
            <a:ext cx="1467166" cy="1113089"/>
          </a:xfrm>
          <a:prstGeom prst="rect">
            <a:avLst/>
          </a:prstGeom>
          <a:noFill/>
        </p:spPr>
      </p:pic>
      <p:sp>
        <p:nvSpPr>
          <p:cNvPr id="12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Заголовок 4"/>
          <p:cNvSpPr>
            <a:spLocks noGrp="1"/>
          </p:cNvSpPr>
          <p:nvPr>
            <p:ph type="title"/>
          </p:nvPr>
        </p:nvSpPr>
        <p:spPr>
          <a:xfrm>
            <a:off x="-1116632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Объекты</a:t>
            </a:r>
            <a:endParaRPr lang="uk-UA" b="1" dirty="0"/>
          </a:p>
        </p:txBody>
      </p:sp>
      <p:sp>
        <p:nvSpPr>
          <p:cNvPr id="17" name="Левая фигурная скобка 16"/>
          <p:cNvSpPr/>
          <p:nvPr/>
        </p:nvSpPr>
        <p:spPr>
          <a:xfrm rot="5400000">
            <a:off x="5580112" y="2996952"/>
            <a:ext cx="504056" cy="3816424"/>
          </a:xfrm>
          <a:prstGeom prst="leftBrace">
            <a:avLst>
              <a:gd name="adj1" fmla="val 15117"/>
              <a:gd name="adj2" fmla="val 4925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1268" name="Picture 4" descr="http://clubturbo.ru/images/cms/data/000_2170_polnii_komplekt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6928" y="5229201"/>
            <a:ext cx="1435192" cy="10801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</p:spPr>
      </p:pic>
      <p:sp>
        <p:nvSpPr>
          <p:cNvPr id="11270" name="AutoShape 6" descr="http://megabook.ru/stream/mediapreview?Key=%d0%a1%d0%b2%d0%b8%d0%bd%d0%b5%d1%86%20(%d1%85%d0%b8%d0%bc%d0%b8%d1%87%d0%b5%d1%81%d0%ba%d0%b8%d0%b9%20%d1%8d%d0%bb%d0%b5%d0%bc%d0%b5%d0%bd%d1%82)&amp;Width=2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2" name="AutoShape 8" descr="http://megabook.ru/stream/mediapreview?Key=%d0%a1%d0%b2%d0%b8%d0%bd%d0%b5%d1%86%20(%d1%85%d0%b8%d0%bc%d0%b8%d1%87%d0%b5%d1%81%d0%ba%d0%b8%d0%b9%20%d1%8d%d0%bb%d0%b5%d0%bc%d0%b5%d0%bd%d1%82)&amp;Width=2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74" name="Picture 10" descr="http://www.webelements.narod.ru/elements/pics/Pb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6256" y="332656"/>
            <a:ext cx="720080" cy="801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276" name="Picture 12" descr="http://image.made-in-china.com/2f0j10FezTENOMkZlC/H2SO4-Sulfuric-Acid-93-98-.jpg"/>
          <p:cNvPicPr>
            <a:picLocks noChangeAspect="1" noChangeArrowheads="1"/>
          </p:cNvPicPr>
          <p:nvPr/>
        </p:nvPicPr>
        <p:blipFill>
          <a:blip r:embed="rId9" cstate="print"/>
          <a:srcRect l="44619" t="9843" r="24934" b="4921"/>
          <a:stretch>
            <a:fillRect/>
          </a:stretch>
        </p:blipFill>
        <p:spPr bwMode="auto">
          <a:xfrm>
            <a:off x="7840859" y="292914"/>
            <a:ext cx="403549" cy="9038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Прямоугольник 21"/>
          <p:cNvSpPr/>
          <p:nvPr/>
        </p:nvSpPr>
        <p:spPr>
          <a:xfrm>
            <a:off x="6732240" y="188640"/>
            <a:ext cx="1728192" cy="108012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Левая фигурная скобка 22"/>
          <p:cNvSpPr/>
          <p:nvPr/>
        </p:nvSpPr>
        <p:spPr>
          <a:xfrm rot="16200000">
            <a:off x="7344308" y="584685"/>
            <a:ext cx="468052" cy="1980220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611561" y="908720"/>
            <a:ext cx="4752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Могут содержать в себе другие объекты.</a:t>
            </a:r>
          </a:p>
        </p:txBody>
      </p:sp>
      <p:pic>
        <p:nvPicPr>
          <p:cNvPr id="11278" name="Picture 14" descr="http://www.diy.ru/media/st/8f/e3/c1/25aa9ec06b381873f3d6a75af47251b610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97996" y="5229200"/>
            <a:ext cx="1582316" cy="10703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6" name="Прямоугольник 25"/>
          <p:cNvSpPr/>
          <p:nvPr/>
        </p:nvSpPr>
        <p:spPr>
          <a:xfrm>
            <a:off x="4067944" y="5085184"/>
            <a:ext cx="3456384" cy="1296144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7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7" grpId="1" animBg="1"/>
      <p:bldP spid="22" grpId="0" animBg="1"/>
      <p:bldP spid="2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Объекты</a:t>
            </a:r>
            <a:endParaRPr lang="uk-UA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/>
              <a:t>Объект</a:t>
            </a:r>
            <a:r>
              <a:rPr lang="ru-RU" sz="2400" i="1" dirty="0"/>
              <a:t> в программировании объединение переменных и функций которые их обрабатывают.</a:t>
            </a:r>
            <a:endParaRPr lang="uk-UA" sz="2400" i="1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179818" cy="195185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9391" y="4093443"/>
            <a:ext cx="6846985" cy="142378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5805264"/>
            <a:ext cx="77048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i="1" dirty="0"/>
              <a:t>В </a:t>
            </a:r>
            <a:r>
              <a:rPr lang="en-US" sz="2300" i="1" dirty="0"/>
              <a:t>JavaScript </a:t>
            </a:r>
            <a:r>
              <a:rPr lang="ru-RU" sz="2300" i="1" dirty="0"/>
              <a:t>практически всё является объектом, хорошим примером объекта является </a:t>
            </a:r>
            <a:r>
              <a:rPr lang="ru-RU" sz="2300" i="1" dirty="0" smtClean="0"/>
              <a:t>строки и массивы. </a:t>
            </a:r>
            <a:endParaRPr lang="ru-RU" sz="23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18864" y="-27384"/>
            <a:ext cx="8229600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Объекты</a:t>
            </a:r>
            <a:endParaRPr lang="uk-UA" sz="3200" b="1" dirty="0"/>
          </a:p>
        </p:txBody>
      </p:sp>
      <p:sp>
        <p:nvSpPr>
          <p:cNvPr id="4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2869" y="4423465"/>
            <a:ext cx="3168352" cy="186204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300" b="1" dirty="0"/>
              <a:t>Переменные</a:t>
            </a:r>
            <a:r>
              <a:rPr lang="ru-RU" sz="2300" dirty="0"/>
              <a:t> (</a:t>
            </a:r>
            <a:r>
              <a:rPr lang="ru-RU" sz="2300" b="1" dirty="0"/>
              <a:t>данные</a:t>
            </a:r>
            <a:r>
              <a:rPr lang="ru-RU" sz="2300" dirty="0"/>
              <a:t>) входящие в состав объекта называют </a:t>
            </a:r>
            <a:r>
              <a:rPr lang="ru-RU" sz="2300" b="1" dirty="0"/>
              <a:t>атрибутами</a:t>
            </a:r>
            <a:r>
              <a:rPr lang="ru-RU" sz="2300" dirty="0"/>
              <a:t> или </a:t>
            </a:r>
            <a:r>
              <a:rPr lang="ru-RU" sz="2300" b="1" dirty="0"/>
              <a:t>свойствами</a:t>
            </a:r>
            <a:r>
              <a:rPr lang="ru-RU" sz="2300" dirty="0"/>
              <a:t> объекта.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00588" y="5085184"/>
            <a:ext cx="4464496" cy="12003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Функции</a:t>
            </a:r>
            <a:r>
              <a:rPr lang="ru-RU" sz="2400" dirty="0"/>
              <a:t> (</a:t>
            </a:r>
            <a:r>
              <a:rPr lang="ru-RU" sz="2400" b="1" dirty="0"/>
              <a:t>действия</a:t>
            </a:r>
            <a:r>
              <a:rPr lang="ru-RU" sz="2400" dirty="0"/>
              <a:t>) входящие в состав объекта называют </a:t>
            </a:r>
            <a:r>
              <a:rPr lang="ru-RU" sz="2400" b="1" dirty="0"/>
              <a:t>методами</a:t>
            </a:r>
            <a:r>
              <a:rPr lang="ru-RU" sz="2400" dirty="0"/>
              <a:t> объекта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323528" y="544612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/>
              <a:t>Объекты</a:t>
            </a:r>
            <a:r>
              <a:rPr lang="ru-RU" sz="2000" i="1" dirty="0"/>
              <a:t> - сложные переменные. Но не потому что их трудно понять или тяжело использовать, а потому что они состоят (сложены) из других переменных и функций.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4732"/>
            <a:ext cx="5679134" cy="239522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587" y="3423693"/>
            <a:ext cx="4464496" cy="1442638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Document </a:t>
            </a:r>
          </a:p>
          <a:p>
            <a:pPr algn="ctr"/>
            <a:r>
              <a:rPr lang="en-US" sz="8000" dirty="0" smtClean="0"/>
              <a:t>Object </a:t>
            </a:r>
          </a:p>
          <a:p>
            <a:pPr algn="ctr"/>
            <a:r>
              <a:rPr lang="en-US" sz="8000" dirty="0" smtClean="0"/>
              <a:t>Model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19091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8848" y="519063"/>
            <a:ext cx="788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Задача </a:t>
            </a:r>
            <a:r>
              <a:rPr lang="en-US" sz="2800" b="1" dirty="0" smtClean="0"/>
              <a:t>JavaScript</a:t>
            </a:r>
            <a:r>
              <a:rPr lang="ru-RU" sz="2800" b="1" dirty="0" smtClean="0"/>
              <a:t> – изменение </a:t>
            </a:r>
            <a:r>
              <a:rPr lang="en-US" sz="2800" b="1" dirty="0" smtClean="0"/>
              <a:t>HTML</a:t>
            </a:r>
            <a:r>
              <a:rPr lang="ru-RU" sz="2800" b="1" dirty="0" smtClean="0"/>
              <a:t>-документа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311151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 smtClean="0"/>
              <a:t>Добавление нового элемента</a:t>
            </a:r>
            <a:r>
              <a:rPr lang="en-US" sz="2400" i="1" dirty="0" smtClean="0"/>
              <a:t>:</a:t>
            </a:r>
          </a:p>
          <a:p>
            <a:pPr marL="914400" lvl="1" indent="-457200"/>
            <a:r>
              <a:rPr lang="en-US" sz="2400" i="1" dirty="0" smtClean="0"/>
              <a:t>	</a:t>
            </a:r>
            <a:r>
              <a:rPr lang="ru-RU" sz="2400" i="1" dirty="0" smtClean="0"/>
              <a:t>Создать новый элемент и присоединить его, в качестве дочернего, к одному из существующих элементов;</a:t>
            </a:r>
            <a:endParaRPr lang="ru-RU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804735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2. Изменение элемента:</a:t>
            </a:r>
          </a:p>
          <a:p>
            <a:r>
              <a:rPr lang="ru-RU" sz="2400" i="1" dirty="0" smtClean="0"/>
              <a:t>	Изменение свойств элемента (в т.ч. содержимого);</a:t>
            </a:r>
          </a:p>
          <a:p>
            <a:r>
              <a:rPr lang="ru-RU" sz="2400" i="1" dirty="0" smtClean="0"/>
              <a:t>	Изменение его позиции в дереве документа;</a:t>
            </a:r>
            <a:endParaRPr lang="ru-RU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191471"/>
            <a:ext cx="653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3. Удаление элемента (из дерева документа).</a:t>
            </a:r>
            <a:endParaRPr lang="ru-RU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5036983"/>
            <a:ext cx="830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Чтобы с тегом что-то сделать нужно его, для начала найти!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277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5792" y="215062"/>
            <a:ext cx="8100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Чтобы управлять тегом его сначала нужно найти…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1352" y="947043"/>
            <a:ext cx="8305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document.querySelectorAll</a:t>
            </a:r>
            <a:r>
              <a:rPr lang="en-US" sz="2400" b="1" dirty="0"/>
              <a:t>(</a:t>
            </a:r>
            <a:r>
              <a:rPr lang="en-US" sz="2400" dirty="0"/>
              <a:t>“</a:t>
            </a:r>
            <a:r>
              <a:rPr lang="en-US" sz="2400" i="1" dirty="0" err="1"/>
              <a:t>css_selector</a:t>
            </a:r>
            <a:r>
              <a:rPr lang="en-US" sz="2400" i="1" dirty="0"/>
              <a:t>”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возвращает массив объектов (элементов </a:t>
            </a:r>
            <a:r>
              <a:rPr lang="en-US" sz="2400" i="1" dirty="0"/>
              <a:t>HTML-</a:t>
            </a:r>
            <a:r>
              <a:rPr lang="ru-RU" sz="2400" i="1" dirty="0"/>
              <a:t>документа, тегов)  которые соответствуют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селектору который передан ей в качестве параметра;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2891259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document.querySelector</a:t>
            </a:r>
            <a:r>
              <a:rPr lang="en-US" sz="2400" b="1" dirty="0"/>
              <a:t>(</a:t>
            </a:r>
            <a:r>
              <a:rPr lang="en-US" sz="2400" dirty="0"/>
              <a:t>“</a:t>
            </a:r>
            <a:r>
              <a:rPr lang="en-US" sz="2400" i="1" dirty="0" err="1"/>
              <a:t>css_selector</a:t>
            </a:r>
            <a:r>
              <a:rPr lang="en-US" sz="2400" i="1" dirty="0"/>
              <a:t>”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возвращает первый объект (элемент </a:t>
            </a:r>
            <a:r>
              <a:rPr lang="en-US" sz="2400" i="1" dirty="0"/>
              <a:t>HTML-</a:t>
            </a:r>
            <a:r>
              <a:rPr lang="ru-RU" sz="2400" i="1" dirty="0"/>
              <a:t>документа, тег) из тех которые соответствуют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селектору который передан ей в качестве параметра</a:t>
            </a:r>
            <a:r>
              <a:rPr lang="en-US" sz="2400" i="1" dirty="0"/>
              <a:t>.</a:t>
            </a:r>
            <a:endParaRPr lang="ru-RU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4820959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id </a:t>
            </a:r>
            <a:r>
              <a:rPr lang="en-US" sz="2400" i="1" dirty="0"/>
              <a:t>– </a:t>
            </a:r>
            <a:r>
              <a:rPr lang="ru-RU" sz="2400" i="1" dirty="0"/>
              <a:t>элементы у которых есть</a:t>
            </a:r>
            <a:r>
              <a:rPr lang="en-US" sz="2400" i="1" dirty="0"/>
              <a:t> </a:t>
            </a:r>
            <a:r>
              <a:rPr lang="ru-RU" sz="2400" i="1" dirty="0"/>
              <a:t>атрибут </a:t>
            </a:r>
            <a:r>
              <a:rPr lang="en-US" sz="2400" i="1" dirty="0"/>
              <a:t>id</a:t>
            </a:r>
            <a:r>
              <a:rPr lang="ru-RU" sz="2400" i="1" dirty="0"/>
              <a:t> можно использовать без поиска, такие элементы доступны как глобальные переменные (с именем равным </a:t>
            </a:r>
            <a:r>
              <a:rPr lang="en-US" sz="2400" i="1" dirty="0"/>
              <a:t>id</a:t>
            </a:r>
            <a:r>
              <a:rPr lang="ru-RU" sz="2400" i="1" dirty="0"/>
              <a:t>)</a:t>
            </a:r>
            <a:r>
              <a:rPr lang="en-US" sz="2400" i="1" dirty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5325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1242871" y="2894646"/>
            <a:ext cx="314664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&lt;TAG&gt;Text&lt;/TAG&gt;</a:t>
            </a:r>
            <a:endParaRPr 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95399" y="980728"/>
            <a:ext cx="2537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.</a:t>
            </a:r>
            <a:r>
              <a:rPr lang="en-US" b="1" i="1" dirty="0" err="1" smtClean="0"/>
              <a:t>parentNode</a:t>
            </a:r>
            <a:endParaRPr lang="en-US" b="1" i="1" dirty="0" smtClean="0"/>
          </a:p>
          <a:p>
            <a:r>
              <a:rPr lang="en-US" b="1" i="1" dirty="0" smtClean="0"/>
              <a:t>.children[…]</a:t>
            </a:r>
          </a:p>
          <a:p>
            <a:r>
              <a:rPr lang="en-US" b="1" i="1" dirty="0" smtClean="0"/>
              <a:t>.</a:t>
            </a:r>
            <a:r>
              <a:rPr lang="en-US" b="1" i="1" dirty="0" err="1" smtClean="0"/>
              <a:t>previousElementSibling</a:t>
            </a:r>
            <a:endParaRPr lang="en-US" b="1" i="1" dirty="0" smtClean="0"/>
          </a:p>
          <a:p>
            <a:r>
              <a:rPr lang="en-US" b="1" i="1" dirty="0"/>
              <a:t>.</a:t>
            </a:r>
            <a:r>
              <a:rPr lang="en-US" b="1" i="1" dirty="0" err="1" smtClean="0"/>
              <a:t>previousElementSibling</a:t>
            </a:r>
            <a:endParaRPr lang="en-US" b="1" i="1" dirty="0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687820" y="979517"/>
            <a:ext cx="1019830" cy="534242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995399" y="2383720"/>
            <a:ext cx="1356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.id</a:t>
            </a:r>
          </a:p>
          <a:p>
            <a:r>
              <a:rPr lang="en-US" b="1" i="1" dirty="0" smtClean="0"/>
              <a:t>.</a:t>
            </a:r>
            <a:r>
              <a:rPr lang="en-US" b="1" i="1" dirty="0" err="1" smtClean="0"/>
              <a:t>innerHTML</a:t>
            </a:r>
            <a:endParaRPr lang="en-US" b="1" i="1" dirty="0" smtClean="0"/>
          </a:p>
          <a:p>
            <a:r>
              <a:rPr lang="en-US" b="1" i="1" dirty="0" smtClean="0"/>
              <a:t>.</a:t>
            </a:r>
            <a:r>
              <a:rPr lang="en-US" b="1" i="1" dirty="0" err="1" smtClean="0"/>
              <a:t>className</a:t>
            </a:r>
            <a:endParaRPr lang="en-US" b="1" i="1" dirty="0" smtClean="0"/>
          </a:p>
          <a:p>
            <a:r>
              <a:rPr lang="en-US" b="1" i="1" dirty="0" smtClean="0"/>
              <a:t>.</a:t>
            </a:r>
            <a:r>
              <a:rPr lang="en-US" b="1" i="1" dirty="0" err="1" smtClean="0"/>
              <a:t>classList</a:t>
            </a:r>
            <a:r>
              <a:rPr lang="en-US" b="1" i="1" dirty="0" smtClean="0"/>
              <a:t>[…]</a:t>
            </a:r>
          </a:p>
          <a:p>
            <a:r>
              <a:rPr lang="en-US" b="1" i="1" dirty="0" smtClean="0"/>
              <a:t>.style { … }</a:t>
            </a:r>
            <a:endParaRPr lang="en-US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95399" y="4005064"/>
            <a:ext cx="1631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.</a:t>
            </a:r>
            <a:r>
              <a:rPr lang="en-US" b="1" i="1" dirty="0" err="1" smtClean="0"/>
              <a:t>onclick</a:t>
            </a:r>
            <a:endParaRPr lang="en-US" b="1" i="1" dirty="0" smtClean="0"/>
          </a:p>
          <a:p>
            <a:r>
              <a:rPr lang="en-US" b="1" i="1" dirty="0" smtClean="0"/>
              <a:t>.</a:t>
            </a:r>
            <a:r>
              <a:rPr lang="en-US" b="1" i="1" dirty="0" err="1" smtClean="0"/>
              <a:t>ondblclick</a:t>
            </a:r>
            <a:endParaRPr lang="en-US" b="1" i="1" dirty="0" smtClean="0"/>
          </a:p>
          <a:p>
            <a:r>
              <a:rPr lang="en-US" b="1" i="1" dirty="0" smtClean="0"/>
              <a:t>.</a:t>
            </a:r>
            <a:r>
              <a:rPr lang="en-US" b="1" i="1" dirty="0" err="1" smtClean="0"/>
              <a:t>onmouseenter</a:t>
            </a:r>
            <a:endParaRPr lang="en-US" b="1" i="1" dirty="0" smtClean="0"/>
          </a:p>
          <a:p>
            <a:r>
              <a:rPr lang="en-US" b="1" i="1" dirty="0" smtClean="0"/>
              <a:t>…</a:t>
            </a:r>
            <a:endParaRPr lang="en-US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816195" y="197856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Из чего «сделан» тег?</a:t>
            </a:r>
            <a:endParaRPr lang="ru-RU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95399" y="5229200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.</a:t>
            </a:r>
            <a:r>
              <a:rPr lang="en-US" b="1" i="1" dirty="0" err="1" smtClean="0"/>
              <a:t>appendChild</a:t>
            </a:r>
            <a:r>
              <a:rPr lang="en-US" b="1" i="1" dirty="0" smtClean="0"/>
              <a:t>()</a:t>
            </a:r>
          </a:p>
          <a:p>
            <a:r>
              <a:rPr lang="en-US" b="1" i="1" dirty="0" smtClean="0"/>
              <a:t>.remove()</a:t>
            </a:r>
          </a:p>
          <a:p>
            <a:r>
              <a:rPr lang="en-US" b="1" i="1" dirty="0" smtClean="0"/>
              <a:t>…</a:t>
            </a:r>
            <a:endParaRPr lang="en-US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9971" y="4724917"/>
            <a:ext cx="4032448" cy="163121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Каждому тегу соответствует один объект, который хранит всё содержимое, все стили и все атрибуты тега. И все их можно </a:t>
            </a:r>
            <a:r>
              <a:rPr lang="ru-RU" sz="2000" i="1" dirty="0" smtClean="0"/>
              <a:t>менять. </a:t>
            </a:r>
            <a:endParaRPr lang="ru-RU" sz="20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1106</Words>
  <Application>Microsoft Office PowerPoint</Application>
  <PresentationFormat>Экран (4:3)</PresentationFormat>
  <Paragraphs>142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Arial</vt:lpstr>
      <vt:lpstr>Calibri</vt:lpstr>
      <vt:lpstr>Тема Office</vt:lpstr>
      <vt:lpstr>Презентация PowerPoint</vt:lpstr>
      <vt:lpstr>Объекты / Objects </vt:lpstr>
      <vt:lpstr>Объекты</vt:lpstr>
      <vt:lpstr>Объекты</vt:lpstr>
      <vt:lpstr>Объекты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538</cp:revision>
  <dcterms:created xsi:type="dcterms:W3CDTF">2014-11-20T09:08:59Z</dcterms:created>
  <dcterms:modified xsi:type="dcterms:W3CDTF">2017-07-24T13:06:32Z</dcterms:modified>
</cp:coreProperties>
</file>