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7" r:id="rId2"/>
    <p:sldId id="628" r:id="rId3"/>
    <p:sldId id="629" r:id="rId4"/>
    <p:sldId id="630" r:id="rId5"/>
    <p:sldId id="633" r:id="rId6"/>
    <p:sldId id="632" r:id="rId7"/>
    <p:sldId id="631" r:id="rId8"/>
    <p:sldId id="645" r:id="rId9"/>
    <p:sldId id="638" r:id="rId10"/>
    <p:sldId id="657" r:id="rId11"/>
    <p:sldId id="637" r:id="rId12"/>
    <p:sldId id="640" r:id="rId13"/>
    <p:sldId id="671" r:id="rId14"/>
    <p:sldId id="644" r:id="rId15"/>
    <p:sldId id="647" r:id="rId16"/>
    <p:sldId id="648" r:id="rId17"/>
    <p:sldId id="649" r:id="rId18"/>
    <p:sldId id="656" r:id="rId19"/>
    <p:sldId id="658" r:id="rId20"/>
    <p:sldId id="646" r:id="rId21"/>
    <p:sldId id="672" r:id="rId22"/>
    <p:sldId id="677" r:id="rId23"/>
    <p:sldId id="673" r:id="rId24"/>
    <p:sldId id="678" r:id="rId25"/>
    <p:sldId id="679" r:id="rId26"/>
    <p:sldId id="680" r:id="rId27"/>
    <p:sldId id="681" r:id="rId28"/>
    <p:sldId id="682" r:id="rId2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 autoAdjust="0"/>
    <p:restoredTop sz="90000" autoAdjust="0"/>
  </p:normalViewPr>
  <p:slideViewPr>
    <p:cSldViewPr>
      <p:cViewPr varScale="1">
        <p:scale>
          <a:sx n="115" d="100"/>
          <a:sy n="115" d="100"/>
        </p:scale>
        <p:origin x="12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05.11.2017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76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185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05.11.2017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23/ex03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files.courses.dp.ua/web/13/ex04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files.courses.dp.ua/web/14/ex01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querybook.ru/api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www.w3schools.com/jquer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iles.courses.dp.ua/web/23/ex0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20881" y="572487"/>
            <a:ext cx="271869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jQuery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3002628" y="551723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4485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ru-RU" sz="4000" b="1" dirty="0"/>
              <a:t> и классы</a:t>
            </a:r>
            <a:endParaRPr lang="ru-RU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8795"/>
            <a:ext cx="5715052" cy="143217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5536" y="436510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.</a:t>
            </a:r>
            <a:r>
              <a:rPr lang="en-US" sz="2800" b="1" i="1" dirty="0" err="1"/>
              <a:t>addClass</a:t>
            </a:r>
            <a:r>
              <a:rPr lang="en-US" sz="2800" b="1" i="1" dirty="0"/>
              <a:t>()  </a:t>
            </a:r>
            <a:r>
              <a:rPr lang="en-US" sz="2800" i="1" dirty="0"/>
              <a:t>–  </a:t>
            </a:r>
            <a:r>
              <a:rPr lang="ru-RU" sz="2800" i="1" dirty="0"/>
              <a:t>добавляет к тегу класс;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5139189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.</a:t>
            </a:r>
            <a:r>
              <a:rPr lang="en-US" sz="2800" b="1" i="1" dirty="0" err="1"/>
              <a:t>removeClass</a:t>
            </a:r>
            <a:r>
              <a:rPr lang="en-US" sz="2800" b="1" i="1" dirty="0"/>
              <a:t>()  </a:t>
            </a:r>
            <a:r>
              <a:rPr lang="en-US" sz="2800" i="1" dirty="0"/>
              <a:t>–  </a:t>
            </a:r>
            <a:r>
              <a:rPr lang="ru-RU" sz="2800" i="1" dirty="0"/>
              <a:t>удаляет класс у тега (если он есть).</a:t>
            </a:r>
          </a:p>
        </p:txBody>
      </p:sp>
    </p:spTree>
    <p:extLst>
      <p:ext uri="{BB962C8B-B14F-4D97-AF65-F5344CB8AC3E}">
        <p14:creationId xmlns:p14="http://schemas.microsoft.com/office/powerpoint/2010/main" val="138279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681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en-US" sz="4000" b="1" dirty="0"/>
              <a:t> </a:t>
            </a:r>
            <a:r>
              <a:rPr lang="ru-RU" sz="4000" b="1" dirty="0"/>
              <a:t>и события</a:t>
            </a:r>
            <a:endParaRPr lang="ru-RU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353" y="1484784"/>
            <a:ext cx="7218047" cy="216024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99592" y="386104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Подписка на события в </a:t>
            </a:r>
            <a:r>
              <a:rPr lang="en-US" sz="2400" i="1" dirty="0" err="1"/>
              <a:t>jQuery</a:t>
            </a:r>
            <a:r>
              <a:rPr lang="en-US" sz="2400" i="1" dirty="0"/>
              <a:t> </a:t>
            </a:r>
            <a:r>
              <a:rPr lang="ru-RU" sz="2400" i="1" dirty="0"/>
              <a:t>осуществляется методом </a:t>
            </a:r>
            <a:r>
              <a:rPr lang="ru-RU" sz="2400" b="1" i="1" dirty="0"/>
              <a:t>.</a:t>
            </a:r>
            <a:r>
              <a:rPr lang="en-US" sz="2400" b="1" i="1" dirty="0"/>
              <a:t>on()</a:t>
            </a:r>
            <a:r>
              <a:rPr lang="ru-RU" sz="2400" i="1" dirty="0"/>
              <a:t>, которому передаётся имя события, и функция-обработчик. Если по селектору нашлось более одного элемента, то для каждого из них будет «оформлена» подписка.</a:t>
            </a:r>
            <a:r>
              <a:rPr lang="en-US" sz="2400" i="1" dirty="0"/>
              <a:t> </a:t>
            </a:r>
            <a:r>
              <a:rPr lang="ru-RU" sz="2400" i="1" dirty="0"/>
              <a:t>Для того, чтобы отписаться от события есть метод </a:t>
            </a:r>
            <a:r>
              <a:rPr lang="en-US" sz="2400" b="1" i="1" dirty="0"/>
              <a:t>.off()</a:t>
            </a:r>
            <a:r>
              <a:rPr lang="en-US" sz="2400" i="1" dirty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86246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1349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Цепочки вызовов</a:t>
            </a:r>
            <a:endParaRPr lang="ru-RU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009" y="1844824"/>
            <a:ext cx="8352928" cy="6000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3068960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Результат выполнения большинства функций </a:t>
            </a:r>
            <a:r>
              <a:rPr lang="en-US" sz="2800" i="1" dirty="0" err="1"/>
              <a:t>jQuery</a:t>
            </a:r>
            <a:r>
              <a:rPr lang="en-US" sz="2800" i="1" dirty="0"/>
              <a:t> </a:t>
            </a:r>
            <a:r>
              <a:rPr lang="ru-RU" sz="2800" i="1" dirty="0"/>
              <a:t>это объект</a:t>
            </a:r>
            <a:r>
              <a:rPr lang="en-US" sz="2800" i="1" dirty="0"/>
              <a:t>-</a:t>
            </a:r>
            <a:r>
              <a:rPr lang="ru-RU" sz="2800" i="1" dirty="0"/>
              <a:t>обёртка </a:t>
            </a:r>
            <a:r>
              <a:rPr lang="en-US" sz="2800" i="1" dirty="0" err="1"/>
              <a:t>jQuery</a:t>
            </a:r>
            <a:r>
              <a:rPr lang="ru-RU" sz="2800" i="1" dirty="0"/>
              <a:t>, к которому по второму кругу можно применять какие-либо функции «</a:t>
            </a:r>
            <a:r>
              <a:rPr lang="ru-RU" sz="2800" i="1" dirty="0" err="1"/>
              <a:t>улучшайзеры</a:t>
            </a:r>
            <a:r>
              <a:rPr lang="ru-RU" sz="2800" i="1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80076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06405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Удаление элементов с </a:t>
            </a:r>
            <a:r>
              <a:rPr lang="en-US" sz="3600" b="1" dirty="0" err="1"/>
              <a:t>jQuery</a:t>
            </a:r>
            <a:endParaRPr lang="ru-RU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194" y="1268760"/>
            <a:ext cx="2797645" cy="66846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87624" y="206084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В плане удаление ничего оригинального создатели </a:t>
            </a:r>
            <a:r>
              <a:rPr lang="en-US" sz="2800" i="1" dirty="0" err="1"/>
              <a:t>jQuery</a:t>
            </a:r>
            <a:r>
              <a:rPr lang="en-US" sz="2800" i="1" dirty="0"/>
              <a:t> </a:t>
            </a:r>
            <a:r>
              <a:rPr lang="ru-RU" sz="2800" i="1" dirty="0"/>
              <a:t>не придумали))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0490" y="3429000"/>
            <a:ext cx="2931053" cy="64807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187624" y="4365104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Но, придумали новый метод </a:t>
            </a:r>
            <a:r>
              <a:rPr lang="en-US" sz="2800" b="1" i="1" dirty="0"/>
              <a:t>.empty() </a:t>
            </a:r>
            <a:r>
              <a:rPr lang="ru-RU" sz="2800" i="1" dirty="0"/>
              <a:t>который очищает всё содержимое тега (делает операцию </a:t>
            </a:r>
            <a:br>
              <a:rPr lang="ru-RU" sz="2800" i="1" dirty="0"/>
            </a:br>
            <a:r>
              <a:rPr lang="ru-RU" sz="2800" i="1" dirty="0"/>
              <a:t>аналогичную </a:t>
            </a:r>
            <a:r>
              <a:rPr lang="en-US" sz="2800" b="1" i="1" dirty="0"/>
              <a:t>.</a:t>
            </a:r>
            <a:r>
              <a:rPr lang="en-US" sz="2800" b="1" i="1" dirty="0" err="1"/>
              <a:t>innerHTML</a:t>
            </a:r>
            <a:r>
              <a:rPr lang="en-US" sz="2800" b="1" i="1" dirty="0"/>
              <a:t> = "";</a:t>
            </a:r>
            <a:r>
              <a:rPr lang="ru-RU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61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06405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Добавлени</a:t>
            </a:r>
            <a:r>
              <a:rPr lang="ru-RU" sz="3600" b="1" dirty="0"/>
              <a:t>е</a:t>
            </a:r>
            <a:r>
              <a:rPr lang="ru-RU" sz="3600" b="1" dirty="0" smtClean="0"/>
              <a:t> </a:t>
            </a:r>
            <a:r>
              <a:rPr lang="ru-RU" sz="3600" b="1" dirty="0"/>
              <a:t>элементов с </a:t>
            </a:r>
            <a:r>
              <a:rPr lang="en-US" sz="3600" b="1" dirty="0" err="1"/>
              <a:t>jQuery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3856980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.append()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добавляет тег в качестве последнего потомка найденного тега;</a:t>
            </a:r>
            <a:endParaRPr lang="en-US" sz="2400" i="1" dirty="0" smtClean="0"/>
          </a:p>
          <a:p>
            <a:pPr algn="just"/>
            <a:r>
              <a:rPr lang="en-US" sz="2400" b="1" i="1" dirty="0" smtClean="0"/>
              <a:t>.prepend() </a:t>
            </a:r>
            <a:r>
              <a:rPr lang="en-US" sz="2400" i="1" dirty="0"/>
              <a:t>– </a:t>
            </a:r>
            <a:r>
              <a:rPr lang="ru-RU" sz="2400" i="1" dirty="0"/>
              <a:t>добавляет тег в </a:t>
            </a:r>
            <a:r>
              <a:rPr lang="ru-RU" sz="2400" i="1" dirty="0" smtClean="0"/>
              <a:t>качестве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первого </a:t>
            </a:r>
            <a:r>
              <a:rPr lang="ru-RU" sz="2400" i="1" dirty="0"/>
              <a:t>потомка найденного тега;</a:t>
            </a:r>
          </a:p>
          <a:p>
            <a:pPr algn="just"/>
            <a:r>
              <a:rPr lang="en-US" sz="2400" b="1" i="1" dirty="0" smtClean="0"/>
              <a:t>.before() </a:t>
            </a:r>
            <a:r>
              <a:rPr lang="en-US" sz="2400" i="1" dirty="0"/>
              <a:t>– </a:t>
            </a:r>
            <a:r>
              <a:rPr lang="ru-RU" sz="2400" i="1" dirty="0"/>
              <a:t>добавляет </a:t>
            </a:r>
            <a:r>
              <a:rPr lang="ru-RU" sz="2400" i="1" dirty="0" smtClean="0"/>
              <a:t>перед найденным тегом;</a:t>
            </a:r>
          </a:p>
          <a:p>
            <a:pPr algn="just"/>
            <a:r>
              <a:rPr lang="en-US" sz="2400" b="1" i="1" dirty="0" smtClean="0"/>
              <a:t>.after() </a:t>
            </a:r>
            <a:r>
              <a:rPr lang="en-US" sz="2400" i="1" dirty="0"/>
              <a:t>– </a:t>
            </a:r>
            <a:r>
              <a:rPr lang="ru-RU" sz="2400" i="1" dirty="0"/>
              <a:t>добавляет перед найденным тегом</a:t>
            </a:r>
            <a:r>
              <a:rPr lang="ru-RU" sz="2400" i="1" dirty="0" smtClean="0"/>
              <a:t>;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40768"/>
            <a:ext cx="5991393" cy="201622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312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Спецэффекты и </a:t>
            </a:r>
            <a:r>
              <a:rPr lang="en-US" sz="6000" dirty="0" err="1"/>
              <a:t>jQuery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30408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90381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Добавление элементов </a:t>
            </a:r>
            <a:r>
              <a:rPr lang="en-US" sz="3600" b="1" dirty="0" err="1"/>
              <a:t>jQuery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06741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.hide()/.show() </a:t>
            </a:r>
            <a:r>
              <a:rPr lang="en-US" sz="2400" i="1" dirty="0"/>
              <a:t>– </a:t>
            </a:r>
            <a:r>
              <a:rPr lang="ru-RU" sz="2400" i="1" dirty="0"/>
              <a:t>скрывает/отображает элемент на странице;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949931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slideUp</a:t>
            </a:r>
            <a:r>
              <a:rPr lang="en-US" sz="2400" b="1" i="1" dirty="0"/>
              <a:t>()/.</a:t>
            </a:r>
            <a:r>
              <a:rPr lang="en-US" sz="2400" b="1" i="1" dirty="0" err="1"/>
              <a:t>slideDown</a:t>
            </a:r>
            <a:r>
              <a:rPr lang="en-US" sz="2400" b="1" i="1" dirty="0"/>
              <a:t>() </a:t>
            </a:r>
            <a:r>
              <a:rPr lang="en-US" sz="2400" i="1" dirty="0"/>
              <a:t>– </a:t>
            </a:r>
            <a:r>
              <a:rPr lang="ru-RU" sz="2400" i="1" dirty="0"/>
              <a:t>сворачивает/</a:t>
            </a:r>
            <a:r>
              <a:rPr lang="ru-RU" sz="2400" i="1" dirty="0" err="1"/>
              <a:t>разоврачивает</a:t>
            </a:r>
            <a:r>
              <a:rPr lang="ru-RU" sz="2400" i="1" dirty="0"/>
              <a:t> элемент на странице;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299695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fadeOut</a:t>
            </a:r>
            <a:r>
              <a:rPr lang="en-US" sz="2400" b="1" i="1" dirty="0"/>
              <a:t>()/.</a:t>
            </a:r>
            <a:r>
              <a:rPr lang="en-US" sz="2400" b="1" i="1" dirty="0" err="1"/>
              <a:t>fadeIn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r>
              <a:rPr lang="en-US" sz="2400" i="1" dirty="0"/>
              <a:t>–</a:t>
            </a:r>
            <a:r>
              <a:rPr lang="ru-RU" sz="2400" i="1" dirty="0"/>
              <a:t> «растворяет»/</a:t>
            </a:r>
            <a:r>
              <a:rPr lang="ru-RU" sz="2400" i="1" dirty="0" err="1"/>
              <a:t>восстанавлиает</a:t>
            </a:r>
            <a:r>
              <a:rPr lang="ru-RU" sz="2400" i="1" dirty="0"/>
              <a:t> элемент на странице (работает со свойством </a:t>
            </a:r>
            <a:r>
              <a:rPr lang="en-US" sz="2400" i="1" dirty="0"/>
              <a:t>opacity</a:t>
            </a:r>
            <a:r>
              <a:rPr lang="ru-RU" sz="2400" i="1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4509120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Перечисленные функции в качестве первого параметра могут получить время в миллисекундах, для задания продолжительности эффекта.</a:t>
            </a:r>
          </a:p>
        </p:txBody>
      </p:sp>
    </p:spTree>
    <p:extLst>
      <p:ext uri="{BB962C8B-B14F-4D97-AF65-F5344CB8AC3E}">
        <p14:creationId xmlns:p14="http://schemas.microsoft.com/office/powerpoint/2010/main" val="40764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7667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jQuery</a:t>
            </a:r>
            <a:r>
              <a:rPr lang="ru-RU" sz="3600" b="1" dirty="0"/>
              <a:t> и спецэффекты и </a:t>
            </a:r>
            <a:r>
              <a:rPr lang="en-US" sz="3600" b="1" dirty="0"/>
              <a:t>callback</a:t>
            </a:r>
            <a:endParaRPr lang="ru-RU" sz="36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04" y="1412776"/>
            <a:ext cx="8279960" cy="158417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5536" y="3573016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Поскольку анимация занимает какое-то время, то можно зарегистрировать функцию, которая будет вызвана сразу после того как анимация завершиться. Такие функции называют </a:t>
            </a:r>
            <a:r>
              <a:rPr lang="en-US" sz="2800" b="1" i="1" dirty="0"/>
              <a:t>callback</a:t>
            </a:r>
            <a:r>
              <a:rPr lang="ru-RU" sz="2800" i="1" dirty="0"/>
              <a:t>-функциями.</a:t>
            </a:r>
          </a:p>
        </p:txBody>
      </p:sp>
    </p:spTree>
    <p:extLst>
      <p:ext uri="{BB962C8B-B14F-4D97-AF65-F5344CB8AC3E}">
        <p14:creationId xmlns:p14="http://schemas.microsoft.com/office/powerpoint/2010/main" val="1739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 №1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71712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9561" y="272841"/>
            <a:ext cx="5644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 jQuery </a:t>
            </a:r>
            <a:r>
              <a:rPr lang="ru-RU" sz="3200" b="1" dirty="0" smtClean="0"/>
              <a:t>всё становится проще</a:t>
            </a:r>
            <a:endParaRPr lang="ru-RU" sz="2000" i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9514" y="2348880"/>
            <a:ext cx="953441" cy="9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34661" y="5108411"/>
            <a:ext cx="304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Скачайте заготовку: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13616" y="5570076"/>
            <a:ext cx="695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hlinkClick r:id="rId3"/>
              </a:rPr>
              <a:t>http://files.courses.dp.ua/web/23/ex03.html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4738" y="612755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И скопируйте в </a:t>
            </a:r>
            <a:r>
              <a:rPr lang="en-US" sz="2400" i="1" dirty="0"/>
              <a:t>notepad++ </a:t>
            </a:r>
            <a:r>
              <a:rPr lang="ru-RU" sz="2400" i="1" dirty="0"/>
              <a:t>как </a:t>
            </a:r>
            <a:r>
              <a:rPr lang="en-US" sz="2400" i="1" dirty="0"/>
              <a:t>html-</a:t>
            </a:r>
            <a:r>
              <a:rPr lang="ru-RU" sz="2400" i="1" dirty="0"/>
              <a:t>файл.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040246"/>
            <a:ext cx="6157196" cy="388553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89398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550421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jQuery</a:t>
            </a:r>
            <a:r>
              <a:rPr lang="en-US" sz="3200" b="1" dirty="0"/>
              <a:t> – </a:t>
            </a:r>
            <a:r>
              <a:rPr lang="ru-RU" sz="3200" b="1" dirty="0"/>
              <a:t>самая популярная </a:t>
            </a:r>
            <a:r>
              <a:rPr lang="en-US" sz="3200" b="1" dirty="0"/>
              <a:t>JS</a:t>
            </a:r>
            <a:r>
              <a:rPr lang="ru-RU" sz="3200" b="1" dirty="0"/>
              <a:t> библиотека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54583" y="1565146"/>
            <a:ext cx="8050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JavaScript </a:t>
            </a:r>
            <a:r>
              <a:rPr lang="ru-RU" sz="2800" i="1" dirty="0" err="1"/>
              <a:t>бибилотеки</a:t>
            </a:r>
            <a:r>
              <a:rPr lang="ru-RU" sz="2800" i="1" dirty="0"/>
              <a:t> обычно представлены внешним подключаемым файлом с кодом.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392" y="2768018"/>
            <a:ext cx="7546575" cy="36236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4584" y="3549623"/>
            <a:ext cx="8050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Файл можно скачать и хранить рядом с другими файлами </a:t>
            </a:r>
            <a:r>
              <a:rPr lang="ru-RU" sz="2800" i="1" dirty="0" smtClean="0"/>
              <a:t>своего сайта, или подключить ссылкой на сайт разработчиков </a:t>
            </a:r>
            <a:r>
              <a:rPr lang="en-US" sz="2800" i="1" dirty="0" smtClean="0"/>
              <a:t>jQuery.</a:t>
            </a:r>
            <a:endParaRPr lang="ru-RU" sz="28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07545" y="5662989"/>
            <a:ext cx="5072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hlinkClick r:id="rId3"/>
              </a:rPr>
              <a:t>https://code.jquery.com</a:t>
            </a:r>
            <a:r>
              <a:rPr lang="ru-RU" sz="3600" b="1" dirty="0" smtClean="0">
                <a:hlinkClick r:id="rId3"/>
              </a:rPr>
              <a:t>/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33179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445224"/>
            <a:ext cx="829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Реализуем механизм скидок на странице при помощи </a:t>
            </a:r>
            <a:r>
              <a:rPr lang="en-US" sz="2400" i="1" dirty="0"/>
              <a:t>jQuery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506052" y="467961"/>
            <a:ext cx="4131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 jQuery </a:t>
            </a:r>
            <a:r>
              <a:rPr lang="ru-RU" sz="3200" b="1" dirty="0" smtClean="0"/>
              <a:t>меньше кода</a:t>
            </a:r>
            <a:endParaRPr lang="ru-RU" sz="20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9" y="2112367"/>
            <a:ext cx="8617792" cy="227322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82262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 №2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76613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53002"/>
            <a:ext cx="799288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i="1" dirty="0" smtClean="0"/>
              <a:t>«Свёртывание»/«развёртывание» </a:t>
            </a:r>
          </a:p>
          <a:p>
            <a:pPr algn="ctr"/>
            <a:r>
              <a:rPr lang="ru-RU" sz="2600" b="1" i="1" dirty="0" smtClean="0"/>
              <a:t>элементов списка блоков </a:t>
            </a:r>
            <a:r>
              <a:rPr lang="ru-RU" sz="2600" b="1" i="1" dirty="0" smtClean="0">
                <a:solidFill>
                  <a:srgbClr val="0070C0"/>
                </a:solidFill>
              </a:rPr>
              <a:t>+ </a:t>
            </a:r>
            <a:r>
              <a:rPr lang="en-US" sz="2600" b="1" i="1" dirty="0" smtClean="0">
                <a:solidFill>
                  <a:srgbClr val="0070C0"/>
                </a:solidFill>
              </a:rPr>
              <a:t>jQuery</a:t>
            </a:r>
            <a:endParaRPr lang="ru-RU" sz="2600" b="1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4814" y="4797152"/>
            <a:ext cx="695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http://</a:t>
            </a:r>
            <a:r>
              <a:rPr lang="en-US" sz="2800" b="1" dirty="0" smtClean="0">
                <a:hlinkClick r:id="rId2"/>
              </a:rPr>
              <a:t>files.courses.dp.ua/web/13/ex04.html</a:t>
            </a:r>
            <a:endParaRPr lang="en-US" sz="2800" b="1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196752"/>
            <a:ext cx="4622304" cy="346203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59632" y="5373216"/>
            <a:ext cx="6768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Необходимо при клике по стрелочке скрывать следующих за ним блок текста, при повторном клике – снова отобразить скрытый блок, при этом необходимо изменят направление стрелочки.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69331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3567" y="344849"/>
            <a:ext cx="5644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 jQuery </a:t>
            </a:r>
            <a:r>
              <a:rPr lang="ru-RU" sz="3200" b="1" dirty="0" smtClean="0"/>
              <a:t>всё становится проще</a:t>
            </a:r>
            <a:endParaRPr lang="ru-RU" sz="2000" i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5946" y="4456263"/>
            <a:ext cx="1080120" cy="106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629562" y="3693776"/>
            <a:ext cx="799288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i="1" dirty="0"/>
              <a:t>«Схлопывание» </a:t>
            </a:r>
            <a:r>
              <a:rPr lang="ru-RU" sz="2600" i="1" dirty="0" smtClean="0"/>
              <a:t>блоков на базе </a:t>
            </a:r>
            <a:r>
              <a:rPr lang="en-US" sz="2600" i="1" dirty="0" smtClean="0"/>
              <a:t>jQuery</a:t>
            </a:r>
            <a:endParaRPr lang="ru-RU" sz="2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2" y="1639061"/>
            <a:ext cx="8290689" cy="165618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431482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 №</a:t>
            </a:r>
            <a:r>
              <a:rPr lang="en-US" sz="6000" dirty="0" smtClean="0"/>
              <a:t>3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632827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44269"/>
            <a:ext cx="799288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i="1" dirty="0" smtClean="0"/>
              <a:t>«Перетасовка» элементов </a:t>
            </a:r>
            <a:r>
              <a:rPr lang="ru-RU" sz="2600" b="1" i="1" dirty="0" smtClean="0">
                <a:solidFill>
                  <a:srgbClr val="0070C0"/>
                </a:solidFill>
              </a:rPr>
              <a:t>+ </a:t>
            </a:r>
            <a:r>
              <a:rPr lang="en-US" sz="2600" b="1" i="1" dirty="0" smtClean="0">
                <a:solidFill>
                  <a:srgbClr val="0070C0"/>
                </a:solidFill>
              </a:rPr>
              <a:t>jQuery</a:t>
            </a:r>
            <a:endParaRPr lang="ru-RU" sz="2600" b="1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4814" y="4797152"/>
            <a:ext cx="695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http://</a:t>
            </a:r>
            <a:r>
              <a:rPr lang="en-US" sz="2800" b="1" dirty="0" smtClean="0">
                <a:hlinkClick r:id="rId2"/>
              </a:rPr>
              <a:t>files.courses.dp.ua/web/1</a:t>
            </a:r>
            <a:r>
              <a:rPr lang="ru-RU" sz="2800" b="1" dirty="0" smtClean="0">
                <a:hlinkClick r:id="rId2"/>
              </a:rPr>
              <a:t>4</a:t>
            </a:r>
            <a:r>
              <a:rPr lang="en-US" sz="2800" b="1" dirty="0" smtClean="0">
                <a:hlinkClick r:id="rId2"/>
              </a:rPr>
              <a:t>/ex0</a:t>
            </a:r>
            <a:r>
              <a:rPr lang="ru-RU" sz="2800" b="1" dirty="0" smtClean="0">
                <a:hlinkClick r:id="rId2"/>
              </a:rPr>
              <a:t>1</a:t>
            </a:r>
            <a:r>
              <a:rPr lang="en-US" sz="2800" b="1" dirty="0" smtClean="0">
                <a:hlinkClick r:id="rId2"/>
              </a:rPr>
              <a:t>.html</a:t>
            </a:r>
            <a:endParaRPr 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9632" y="5517232"/>
            <a:ext cx="676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Необходимо при клике по кнопе «вверх» перемещать элемент на одну позицию вверх, а при клике кнопки «вниз» перемещать на одну позицию вниз.</a:t>
            </a:r>
            <a:endParaRPr lang="ru-RU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97" y="966582"/>
            <a:ext cx="5118804" cy="370069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6418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8074" y="539969"/>
            <a:ext cx="435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 jQuery </a:t>
            </a:r>
            <a:r>
              <a:rPr lang="ru-RU" sz="3200" b="1" dirty="0" smtClean="0"/>
              <a:t>всё очевиднее</a:t>
            </a:r>
            <a:endParaRPr lang="ru-RU" sz="2000" i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5946" y="5608391"/>
            <a:ext cx="1080120" cy="106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629562" y="4845904"/>
            <a:ext cx="799288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i="1" dirty="0" smtClean="0"/>
              <a:t>«Перетасовываем» блоки при помощи </a:t>
            </a:r>
            <a:r>
              <a:rPr lang="en-US" sz="2600" i="1" dirty="0" smtClean="0"/>
              <a:t>jQuery</a:t>
            </a:r>
            <a:endParaRPr lang="ru-RU" sz="2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2" y="1589913"/>
            <a:ext cx="8218659" cy="263117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712712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Документация по </a:t>
            </a:r>
            <a:r>
              <a:rPr lang="en-US" sz="6000" dirty="0"/>
              <a:t>jQuery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17191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2301" y="323945"/>
            <a:ext cx="460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Документация по </a:t>
            </a:r>
            <a:r>
              <a:rPr lang="en-US" sz="3200" b="1" dirty="0" smtClean="0"/>
              <a:t>jQuery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42524" y="1634029"/>
            <a:ext cx="3840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hlinkClick r:id="rId2"/>
              </a:rPr>
              <a:t>https://jquery.com</a:t>
            </a:r>
            <a:endParaRPr lang="ru-RU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7307" y="1205471"/>
            <a:ext cx="2379928" cy="150344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242524" y="3206147"/>
            <a:ext cx="42484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hlinkClick r:id="rId4"/>
              </a:rPr>
              <a:t>https://www.w3schools.com/jquery</a:t>
            </a:r>
            <a:r>
              <a:rPr lang="en-US" sz="3200" b="1" dirty="0" smtClean="0">
                <a:hlinkClick r:id="rId4"/>
              </a:rPr>
              <a:t>/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308" y="4756515"/>
            <a:ext cx="2379927" cy="133678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4247709" y="5132517"/>
            <a:ext cx="4481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hlinkClick r:id="rId6"/>
              </a:rPr>
              <a:t>http://</a:t>
            </a:r>
            <a:r>
              <a:rPr lang="ru-RU" sz="3200" b="1" dirty="0" smtClean="0">
                <a:hlinkClick r:id="rId6"/>
              </a:rPr>
              <a:t>jquerybook.ru/api</a:t>
            </a:r>
            <a:endParaRPr lang="ru-RU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441" y="3084579"/>
            <a:ext cx="3057660" cy="1320353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4688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jQuery </a:t>
            </a:r>
            <a:r>
              <a:rPr lang="ru-RU" sz="4400" b="1" dirty="0" smtClean="0"/>
              <a:t>любят за...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2132856"/>
            <a:ext cx="5400600" cy="70788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 err="1" smtClean="0"/>
              <a:t>Кроссбраузерность</a:t>
            </a:r>
            <a:endParaRPr lang="ru-RU" sz="4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3260401"/>
            <a:ext cx="5400600" cy="7078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 smtClean="0"/>
              <a:t>Краткость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4387946"/>
            <a:ext cx="5400600" cy="707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 smtClean="0"/>
              <a:t>Спецэффекты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224547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Как использовать </a:t>
            </a:r>
            <a:r>
              <a:rPr lang="en-US" sz="6000" dirty="0"/>
              <a:t>jQuery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69684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8864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Немного практики</a:t>
            </a:r>
            <a:endParaRPr lang="ru-RU" sz="2800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44685" y="4365104"/>
            <a:ext cx="695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http://files.courses.dp.ua/web/23/ex04.html</a:t>
            </a:r>
            <a:endParaRPr lang="ru-RU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16310"/>
            <a:ext cx="6245560" cy="337678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91683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93479" y="4941168"/>
            <a:ext cx="736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/>
              <a:t>Поиск элементов в </a:t>
            </a:r>
            <a:r>
              <a:rPr lang="en-US" sz="2400" i="1" dirty="0" err="1"/>
              <a:t>jQuery</a:t>
            </a:r>
            <a:r>
              <a:rPr lang="en-US" sz="2400" i="1" dirty="0"/>
              <a:t> </a:t>
            </a:r>
            <a:r>
              <a:rPr lang="ru-RU" sz="2400" i="1" dirty="0"/>
              <a:t>основан на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селекторах.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5445224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Если в результате поиска нашлось более одного элемента, </a:t>
            </a:r>
            <a:r>
              <a:rPr lang="en-US" sz="2400" i="1" dirty="0" err="1"/>
              <a:t>jQuery</a:t>
            </a:r>
            <a:r>
              <a:rPr lang="en-US" sz="2400" i="1" dirty="0"/>
              <a:t> </a:t>
            </a:r>
            <a:r>
              <a:rPr lang="ru-RU" sz="2400" i="1" dirty="0"/>
              <a:t>поймёт это, и  применит действие к каждому из найденных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72919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44367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Как использовать </a:t>
            </a:r>
            <a:r>
              <a:rPr lang="en-US" sz="3600" b="1" dirty="0" err="1"/>
              <a:t>jQuery</a:t>
            </a:r>
            <a:endParaRPr lang="ru-RU" sz="36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55576" y="2610778"/>
            <a:ext cx="7920880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3600" b="1" i="1" dirty="0"/>
              <a:t>$(function(){ … }); </a:t>
            </a:r>
            <a:r>
              <a:rPr lang="en-US" sz="3600" i="1" dirty="0"/>
              <a:t>– </a:t>
            </a:r>
            <a:r>
              <a:rPr lang="ru-RU" sz="3600" i="1" dirty="0"/>
              <a:t>выполнить</a:t>
            </a:r>
            <a:r>
              <a:rPr lang="en-US" sz="3600" i="1" dirty="0"/>
              <a:t> </a:t>
            </a:r>
            <a:r>
              <a:rPr lang="ru-RU" sz="3600" i="1" dirty="0"/>
              <a:t>описываемую функцию после загрузки </a:t>
            </a:r>
            <a:r>
              <a:rPr lang="ru-RU" sz="3600" i="1" dirty="0" smtClean="0"/>
              <a:t>документа (но не внешних файлов, стилей, изображений </a:t>
            </a:r>
            <a:r>
              <a:rPr lang="ru-RU" sz="3600" i="1" smtClean="0"/>
              <a:t>и т.п.);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1694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8864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Как использовать </a:t>
            </a:r>
            <a:r>
              <a:rPr lang="en-US" sz="4000" b="1" dirty="0" err="1"/>
              <a:t>jQuery</a:t>
            </a:r>
            <a:endParaRPr lang="ru-RU" sz="4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55776" y="1136938"/>
            <a:ext cx="4781374" cy="707886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sz="4000" dirty="0"/>
              <a:t> </a:t>
            </a:r>
            <a:r>
              <a:rPr lang="en-US" sz="4000" b="1" dirty="0" smtClean="0"/>
              <a:t>$(“</a:t>
            </a:r>
            <a:r>
              <a:rPr lang="en-US" sz="4000" b="1" i="1" dirty="0" smtClean="0"/>
              <a:t>selector”</a:t>
            </a:r>
            <a:r>
              <a:rPr lang="en-US" sz="4000" b="1" dirty="0" smtClean="0"/>
              <a:t>).</a:t>
            </a:r>
            <a:r>
              <a:rPr lang="en-US" sz="4000" b="1" i="1" dirty="0"/>
              <a:t>action</a:t>
            </a:r>
            <a:r>
              <a:rPr lang="en-US" sz="4000" b="1" dirty="0"/>
              <a:t>()</a:t>
            </a:r>
            <a:endParaRPr lang="ru-RU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27687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$()</a:t>
            </a:r>
            <a:r>
              <a:rPr lang="en-US" sz="2400" i="1" dirty="0"/>
              <a:t> – </a:t>
            </a:r>
            <a:r>
              <a:rPr lang="ru-RU" sz="2400" i="1" dirty="0"/>
              <a:t>главная (и по сути единственная) функция в библиотеке;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328498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selector</a:t>
            </a:r>
            <a:r>
              <a:rPr lang="en-US" sz="2400" i="1" dirty="0"/>
              <a:t> –</a:t>
            </a:r>
            <a:r>
              <a:rPr lang="uk-UA" sz="2400" i="1" dirty="0"/>
              <a:t> </a:t>
            </a:r>
            <a:r>
              <a:rPr lang="en-US" sz="2400" i="1" dirty="0" err="1"/>
              <a:t>css</a:t>
            </a:r>
            <a:r>
              <a:rPr lang="ru-RU" sz="2400" i="1" dirty="0"/>
              <a:t>-селектор, для выборки элемента, или можно сразу передать объект-тег (из дерева документа);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4604935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action()</a:t>
            </a:r>
            <a:r>
              <a:rPr lang="en-US" sz="2400" i="1" dirty="0"/>
              <a:t> –</a:t>
            </a:r>
            <a:r>
              <a:rPr lang="uk-UA" sz="2400" i="1" dirty="0"/>
              <a:t> </a:t>
            </a:r>
            <a:r>
              <a:rPr lang="ru-RU" sz="2400" i="1" dirty="0"/>
              <a:t>какое-либо действие над найденным элементом (если элементов много, то действие примениться к каждому в этой коллекции).</a:t>
            </a:r>
          </a:p>
        </p:txBody>
      </p:sp>
    </p:spTree>
    <p:extLst>
      <p:ext uri="{BB962C8B-B14F-4D97-AF65-F5344CB8AC3E}">
        <p14:creationId xmlns:p14="http://schemas.microsoft.com/office/powerpoint/2010/main" val="223338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88866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ru-RU" sz="4000" b="1" dirty="0"/>
              <a:t> и свойства </a:t>
            </a:r>
            <a:r>
              <a:rPr lang="uk-UA" sz="4000" b="1" dirty="0"/>
              <a:t>С</a:t>
            </a:r>
            <a:r>
              <a:rPr lang="en-US" sz="4000" b="1" dirty="0"/>
              <a:t>SS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02723"/>
            <a:ext cx="7668852" cy="76218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55576" y="3431902"/>
            <a:ext cx="7668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.</a:t>
            </a:r>
            <a:r>
              <a:rPr lang="en-US" sz="3200" b="1" i="1" dirty="0" err="1" smtClean="0"/>
              <a:t>css</a:t>
            </a:r>
            <a:r>
              <a:rPr lang="en-US" sz="3200" b="1" i="1" dirty="0" smtClean="0"/>
              <a:t>(name, value)</a:t>
            </a:r>
            <a:r>
              <a:rPr lang="ru-RU" sz="3200" b="1" i="1" dirty="0" smtClean="0"/>
              <a:t> </a:t>
            </a:r>
            <a:r>
              <a:rPr lang="ru-RU" sz="3200" i="1" dirty="0"/>
              <a:t>– </a:t>
            </a:r>
            <a:r>
              <a:rPr lang="ru-RU" sz="3200" i="1" dirty="0" smtClean="0"/>
              <a:t>задаёт (или получает) значение</a:t>
            </a:r>
            <a:r>
              <a:rPr lang="en-US" sz="3200" i="1" dirty="0" smtClean="0"/>
              <a:t> (</a:t>
            </a:r>
            <a:r>
              <a:rPr lang="en-US" sz="3200" b="1" i="1" dirty="0" smtClean="0"/>
              <a:t>value</a:t>
            </a:r>
            <a:r>
              <a:rPr lang="en-US" sz="3200" i="1" dirty="0" smtClean="0"/>
              <a:t>)</a:t>
            </a:r>
            <a:r>
              <a:rPr lang="ru-RU" sz="3200" i="1" dirty="0" smtClean="0"/>
              <a:t> </a:t>
            </a:r>
            <a:r>
              <a:rPr lang="en-US" sz="3200" i="1" dirty="0" err="1" smtClean="0"/>
              <a:t>css</a:t>
            </a:r>
            <a:r>
              <a:rPr lang="en-US" sz="3200" i="1" dirty="0" smtClean="0"/>
              <a:t>-</a:t>
            </a:r>
            <a:r>
              <a:rPr lang="ru-RU" sz="3200" i="1" dirty="0" smtClean="0"/>
              <a:t>свойства (</a:t>
            </a:r>
            <a:r>
              <a:rPr lang="en-US" sz="3200" b="1" i="1" dirty="0" smtClean="0"/>
              <a:t>name</a:t>
            </a:r>
            <a:r>
              <a:rPr lang="ru-RU" sz="3200" i="1" dirty="0" smtClean="0"/>
              <a:t>)</a:t>
            </a:r>
            <a:r>
              <a:rPr lang="en-US" sz="3200" i="1" dirty="0"/>
              <a:t>.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29719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33439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jQuery</a:t>
            </a:r>
            <a:r>
              <a:rPr lang="en-US" sz="3600" b="1" dirty="0"/>
              <a:t> </a:t>
            </a:r>
            <a:r>
              <a:rPr lang="ru-RU" sz="3600" b="1" dirty="0"/>
              <a:t>и содержимое тегов</a:t>
            </a:r>
            <a:endParaRPr lang="ru-RU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916832"/>
            <a:ext cx="5124450" cy="9144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265573" y="3767336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/>
              <a:t>.html()</a:t>
            </a:r>
            <a:r>
              <a:rPr lang="ru-RU" sz="3200" b="1" i="1" dirty="0"/>
              <a:t> </a:t>
            </a:r>
            <a:r>
              <a:rPr lang="ru-RU" sz="3200" i="1" dirty="0"/>
              <a:t>– считывает или задёт содержимое тега (аналог </a:t>
            </a:r>
            <a:r>
              <a:rPr lang="en-US" sz="3200" i="1" dirty="0" err="1"/>
              <a:t>innerHTML</a:t>
            </a:r>
            <a:r>
              <a:rPr lang="ru-RU" sz="32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3004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8935</TotalTime>
  <Words>679</Words>
  <Application>Microsoft Office PowerPoint</Application>
  <PresentationFormat>Экран (4:3)</PresentationFormat>
  <Paragraphs>96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1335</cp:revision>
  <dcterms:created xsi:type="dcterms:W3CDTF">2014-11-20T09:08:59Z</dcterms:created>
  <dcterms:modified xsi:type="dcterms:W3CDTF">2017-11-05T08:29:49Z</dcterms:modified>
</cp:coreProperties>
</file>