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7" r:id="rId2"/>
    <p:sldId id="385" r:id="rId3"/>
    <p:sldId id="327" r:id="rId4"/>
    <p:sldId id="425" r:id="rId5"/>
    <p:sldId id="341" r:id="rId6"/>
    <p:sldId id="340" r:id="rId7"/>
    <p:sldId id="342" r:id="rId8"/>
    <p:sldId id="354" r:id="rId9"/>
    <p:sldId id="393" r:id="rId10"/>
    <p:sldId id="355" r:id="rId11"/>
    <p:sldId id="387" r:id="rId12"/>
    <p:sldId id="388" r:id="rId13"/>
    <p:sldId id="389" r:id="rId14"/>
    <p:sldId id="390" r:id="rId15"/>
    <p:sldId id="391" r:id="rId16"/>
    <p:sldId id="392" r:id="rId17"/>
    <p:sldId id="395" r:id="rId18"/>
    <p:sldId id="394" r:id="rId19"/>
    <p:sldId id="356" r:id="rId20"/>
    <p:sldId id="345" r:id="rId21"/>
    <p:sldId id="416" r:id="rId22"/>
    <p:sldId id="417" r:id="rId23"/>
    <p:sldId id="412" r:id="rId24"/>
    <p:sldId id="413" r:id="rId25"/>
    <p:sldId id="414" r:id="rId26"/>
    <p:sldId id="428" r:id="rId27"/>
    <p:sldId id="426" r:id="rId28"/>
    <p:sldId id="427" r:id="rId29"/>
    <p:sldId id="415" r:id="rId30"/>
    <p:sldId id="421" r:id="rId31"/>
    <p:sldId id="422" r:id="rId32"/>
    <p:sldId id="423" r:id="rId33"/>
    <p:sldId id="419" r:id="rId34"/>
    <p:sldId id="420" r:id="rId35"/>
    <p:sldId id="424" r:id="rId3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03.03.2018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7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886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form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files.courses.dp.ua/web/15/ex06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exlab.net/files/tools/sheets/regexp/regexp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ourses.dp.ua/regexp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files.courses.dp.ua/web/15/ex04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ospanel.io/download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iles.courses.dp.ua/web/15/ex0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49799" y="563776"/>
            <a:ext cx="6386044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Элементы ввода, формы, </a:t>
            </a:r>
          </a:p>
          <a:p>
            <a:pPr algn="ctr"/>
            <a:r>
              <a:rPr lang="ru-RU" sz="4400" dirty="0" err="1" smtClean="0">
                <a:solidFill>
                  <a:schemeClr val="bg1"/>
                </a:solidFill>
              </a:rPr>
              <a:t>валидация</a:t>
            </a:r>
            <a:r>
              <a:rPr lang="ru-RU" sz="4400" dirty="0" smtClean="0">
                <a:solidFill>
                  <a:schemeClr val="bg1"/>
                </a:solidFill>
              </a:rPr>
              <a:t> данных</a:t>
            </a:r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002629" y="5517232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88640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</a:rPr>
              <a:t> </a:t>
            </a:r>
            <a:r>
              <a:rPr lang="ru-RU" sz="2800" b="1" dirty="0" smtClean="0"/>
              <a:t>Примеры </a:t>
            </a:r>
            <a:r>
              <a:rPr lang="en-US" sz="2800" b="1" dirty="0" smtClean="0"/>
              <a:t>HTML5</a:t>
            </a:r>
            <a:r>
              <a:rPr lang="ru-RU" sz="2800" b="1" dirty="0" smtClean="0"/>
              <a:t>…</a:t>
            </a:r>
            <a:endParaRPr lang="en-US" sz="2800" b="1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259632" y="6021288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</a:rPr>
              <a:t>http://www.w3schools.com/html/html_form_input_types.asp</a:t>
            </a:r>
            <a:endParaRPr lang="ru-RU" sz="2000" b="1" u="sng" dirty="0">
              <a:solidFill>
                <a:srgbClr val="0070C0"/>
              </a:solidFill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36712"/>
            <a:ext cx="7488832" cy="491639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Параметры в </a:t>
            </a:r>
            <a:r>
              <a:rPr lang="en-US" sz="6000" dirty="0" smtClean="0"/>
              <a:t>URL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6557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408" y="2051556"/>
            <a:ext cx="420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Передача параметров файлу, через </a:t>
            </a:r>
            <a:r>
              <a:rPr lang="en-US" i="1" dirty="0" smtClean="0"/>
              <a:t>URL</a:t>
            </a:r>
            <a:endParaRPr lang="uk-UA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99589" y="2529321"/>
            <a:ext cx="776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– </a:t>
            </a:r>
            <a:r>
              <a:rPr lang="ru-RU" dirty="0" smtClean="0"/>
              <a:t>спецсимвол, говорящий, что в этом месте заканчивается адрес файла, и начинается перечень параметров. 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346645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– </a:t>
            </a:r>
            <a:r>
              <a:rPr lang="ru-RU" dirty="0" smtClean="0"/>
              <a:t>спецсимвол разделяющий имя параметра и его значение. 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4214397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– </a:t>
            </a:r>
            <a:r>
              <a:rPr lang="ru-RU" dirty="0" smtClean="0"/>
              <a:t>спецсимвол разделяющий пары (имя параметра и его значение) друг от друга. 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2492896"/>
            <a:ext cx="421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?</a:t>
            </a:r>
            <a:endParaRPr lang="uk-UA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3284984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tx2"/>
                </a:solidFill>
              </a:rPr>
              <a:t>=</a:t>
            </a:r>
            <a:endParaRPr lang="uk-UA" sz="4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23528" y="4077072"/>
            <a:ext cx="5453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&amp;</a:t>
            </a:r>
            <a:endParaRPr lang="uk-UA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819081" y="260648"/>
            <a:ext cx="5793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 smtClean="0"/>
              <a:t>Параметры в </a:t>
            </a:r>
            <a:r>
              <a:rPr lang="en-US" sz="4000" b="1" dirty="0" smtClean="0"/>
              <a:t>URL-</a:t>
            </a:r>
            <a:r>
              <a:rPr lang="ru-RU" sz="4000" b="1" dirty="0" smtClean="0"/>
              <a:t>адресе</a:t>
            </a:r>
            <a:endParaRPr lang="ru-RU" sz="40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7378"/>
            <a:ext cx="7560840" cy="64543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67545" y="501317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Параметры передаваемые из формы добавляются в </a:t>
            </a:r>
            <a:r>
              <a:rPr lang="en-US" sz="2400" i="1" dirty="0" smtClean="0"/>
              <a:t>URL</a:t>
            </a:r>
            <a:r>
              <a:rPr lang="ru-RU" sz="2400" i="1" dirty="0" smtClean="0"/>
              <a:t> адрес, эти параметры есть возможность обработать на стороне сервера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0376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81607" y="260648"/>
            <a:ext cx="4668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/>
              <a:t>Параметры в </a:t>
            </a:r>
            <a:r>
              <a:rPr lang="en-US" sz="3200" b="1" dirty="0" smtClean="0"/>
              <a:t>URL-</a:t>
            </a:r>
            <a:r>
              <a:rPr lang="ru-RU" sz="3200" b="1" dirty="0" smtClean="0"/>
              <a:t>адресе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5622339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Страница одна – параметры разные, как результат и содержимое разное.</a:t>
            </a:r>
            <a:endParaRPr lang="ru-RU" sz="24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7544" y="980728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https://www.youtube.com/watch?v=IMhJgaqPepo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131840" y="1484784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https://www.youtube.com/watch?v=4B6_y1s-Hco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348880"/>
            <a:ext cx="3868663" cy="261104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492" y="2348880"/>
            <a:ext cx="3950508" cy="2664296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99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81607" y="260648"/>
            <a:ext cx="4668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/>
              <a:t>Параметры в </a:t>
            </a:r>
            <a:r>
              <a:rPr lang="en-US" sz="3200" b="1" dirty="0" smtClean="0"/>
              <a:t>URL-</a:t>
            </a:r>
            <a:r>
              <a:rPr lang="ru-RU" sz="3200" b="1" dirty="0" smtClean="0"/>
              <a:t>адресе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933056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Страница одна – параметры разные, как результат и содержимое разное.</a:t>
            </a:r>
            <a:endParaRPr lang="ru-RU" sz="24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7544" y="908720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http://www.novostroyka.dp.ua/show.php?id=710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059832" y="1340768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http://www.novostroyka.dp.ua/show.php?id=678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844824"/>
            <a:ext cx="3528517" cy="187814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567" y="1844824"/>
            <a:ext cx="3686393" cy="187220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539552" y="5085184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Значит на стороне сервера что-то происходит перед отправкой страницы пользователю…</a:t>
            </a:r>
            <a:endParaRPr lang="uk-UA" sz="3200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67544" y="4941168"/>
            <a:ext cx="835292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0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Оформление элементов ввода (</a:t>
            </a:r>
            <a:r>
              <a:rPr lang="en-US" sz="6000" dirty="0" smtClean="0"/>
              <a:t>Bootstrap</a:t>
            </a:r>
            <a:r>
              <a:rPr lang="ru-RU" sz="6000" dirty="0" smtClean="0"/>
              <a:t>)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60259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503" b="51"/>
          <a:stretch/>
        </p:blipFill>
        <p:spPr>
          <a:xfrm>
            <a:off x="1115616" y="720000"/>
            <a:ext cx="6480720" cy="517021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1902922" y="116632"/>
            <a:ext cx="5909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/>
              <a:t>Оформление элементов ввода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165304"/>
            <a:ext cx="737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Элементы форм можно оформлять при помощи </a:t>
            </a:r>
            <a:r>
              <a:rPr lang="en-US" sz="2400" i="1" dirty="0" smtClean="0"/>
              <a:t>CSS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711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902922" y="116632"/>
            <a:ext cx="5909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/>
              <a:t>Оформление элементов ввода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165304"/>
            <a:ext cx="737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Элементы форм можно оформлять при помощи </a:t>
            </a:r>
            <a:r>
              <a:rPr lang="en-US" sz="2400" i="1" dirty="0" smtClean="0"/>
              <a:t>CSS</a:t>
            </a:r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02" y="1565793"/>
            <a:ext cx="5631026" cy="351939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2657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7584" y="683985"/>
            <a:ext cx="7739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/>
              <a:t>Оформление элементов ввода</a:t>
            </a:r>
            <a:r>
              <a:rPr lang="en-US" sz="3200" b="1" dirty="0" smtClean="0"/>
              <a:t> / Bootstrap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3861048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Bootstrap </a:t>
            </a:r>
            <a:r>
              <a:rPr lang="ru-RU" sz="2400" i="1" dirty="0" smtClean="0"/>
              <a:t>содержит в себе стили для оформления элементов</a:t>
            </a:r>
            <a:endParaRPr lang="ru-RU" sz="24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220604" cy="201622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1095812" y="5127575"/>
            <a:ext cx="7220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rgbClr val="FF0000"/>
                </a:solidFill>
                <a:hlinkClick r:id="rId3"/>
              </a:rPr>
              <a:t>https://getbootstrap.com/docs/4.0/components/forms</a:t>
            </a:r>
            <a:r>
              <a:rPr lang="ru-RU" sz="2400" i="1" dirty="0" smtClean="0">
                <a:solidFill>
                  <a:srgbClr val="FF0000"/>
                </a:solidFill>
                <a:hlinkClick r:id="rId3"/>
              </a:rPr>
              <a:t>/</a:t>
            </a:r>
            <a:endParaRPr lang="ru-RU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err="1" smtClean="0"/>
              <a:t>Валидация</a:t>
            </a:r>
            <a:r>
              <a:rPr lang="ru-RU" sz="6000" dirty="0" smtClean="0"/>
              <a:t> данных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Данные необходимо не только выдавать но и получать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2793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3531" y="404664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 smtClean="0"/>
              <a:t>Валидация</a:t>
            </a:r>
            <a:r>
              <a:rPr lang="ru-RU" sz="4000" b="1" dirty="0" smtClean="0"/>
              <a:t> данных</a:t>
            </a:r>
            <a:endParaRPr lang="en-US" sz="4000" b="1" dirty="0" smtClean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373216"/>
            <a:ext cx="464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 в </a:t>
            </a:r>
            <a:r>
              <a:rPr lang="en-US" sz="2400" i="1" dirty="0" smtClean="0"/>
              <a:t>Notepad++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2523" y="5834881"/>
            <a:ext cx="695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2"/>
              </a:rPr>
              <a:t>http://</a:t>
            </a:r>
            <a:r>
              <a:rPr lang="ru-RU" sz="2800" b="1" dirty="0" smtClean="0">
                <a:hlinkClick r:id="rId2"/>
              </a:rPr>
              <a:t>files.courses.dp.ua/web/15/ex06.html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60848"/>
            <a:ext cx="7897735" cy="266429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3531" y="620688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 smtClean="0"/>
              <a:t>Валидация</a:t>
            </a:r>
            <a:r>
              <a:rPr lang="ru-RU" sz="4000" b="1" dirty="0" smtClean="0"/>
              <a:t> данных</a:t>
            </a:r>
            <a:endParaRPr lang="en-US" sz="4000" b="1" dirty="0" smtClean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222862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i="1" dirty="0" err="1" smtClean="0"/>
              <a:t>Валидация</a:t>
            </a:r>
            <a:r>
              <a:rPr lang="ru-RU" sz="3600" i="1" dirty="0" smtClean="0"/>
              <a:t> данных сводиться к проверке соответствуют ли введённые данные шаблону или нет. Что считать корректным, а что нет – полностью определяет разработчик.</a:t>
            </a:r>
            <a:endParaRPr lang="ru-RU" sz="3600" b="1" i="1" dirty="0"/>
          </a:p>
        </p:txBody>
      </p:sp>
    </p:spTree>
    <p:extLst>
      <p:ext uri="{BB962C8B-B14F-4D97-AF65-F5344CB8AC3E}">
        <p14:creationId xmlns:p14="http://schemas.microsoft.com/office/powerpoint/2010/main" val="28984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6954" y="260648"/>
            <a:ext cx="670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Проверка вводимых данных (</a:t>
            </a:r>
            <a:r>
              <a:rPr lang="ru-RU" sz="2800" b="1" dirty="0" err="1" smtClean="0"/>
              <a:t>валидация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204864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1</a:t>
            </a:r>
            <a:r>
              <a:rPr lang="ru-RU" sz="3200" i="1" dirty="0" smtClean="0"/>
              <a:t>. Заполнено ли поле (выбран ли вариант, для полей выбора)?</a:t>
            </a:r>
            <a:br>
              <a:rPr lang="ru-RU" sz="3200" i="1" dirty="0" smtClean="0"/>
            </a:br>
            <a:endParaRPr lang="ru-RU" sz="3200" i="1" dirty="0" smtClean="0"/>
          </a:p>
          <a:p>
            <a:r>
              <a:rPr lang="ru-RU" sz="3200" i="1" dirty="0" smtClean="0"/>
              <a:t>2. Соответствуют ли введённые данные шаблону?</a:t>
            </a:r>
            <a:endParaRPr lang="ru-RU" sz="32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444714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err="1" smtClean="0"/>
              <a:t>Валидация</a:t>
            </a:r>
            <a:r>
              <a:rPr lang="ru-RU" sz="6000" dirty="0" smtClean="0"/>
              <a:t> данных</a:t>
            </a:r>
            <a:r>
              <a:rPr lang="en-US" sz="6000" dirty="0" smtClean="0"/>
              <a:t> </a:t>
            </a:r>
            <a:r>
              <a:rPr lang="ru-RU" sz="6000" dirty="0" smtClean="0"/>
              <a:t>средствами </a:t>
            </a:r>
            <a:r>
              <a:rPr lang="en-US" sz="6000" dirty="0" smtClean="0"/>
              <a:t>HTML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1526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332656"/>
            <a:ext cx="6062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err="1" smtClean="0"/>
              <a:t>Валидация</a:t>
            </a:r>
            <a:r>
              <a:rPr lang="ru-RU" sz="2800" b="1" dirty="0" smtClean="0"/>
              <a:t> данных</a:t>
            </a:r>
            <a:r>
              <a:rPr lang="en-US" sz="2800" b="1" dirty="0" smtClean="0"/>
              <a:t> </a:t>
            </a:r>
            <a:r>
              <a:rPr lang="ru-RU" sz="2800" b="1" dirty="0" smtClean="0"/>
              <a:t>средствами </a:t>
            </a:r>
            <a:r>
              <a:rPr lang="en-US" sz="2800" b="1" dirty="0" smtClean="0"/>
              <a:t>HTML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9819" y="1661899"/>
            <a:ext cx="760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Атрибут </a:t>
            </a:r>
            <a:r>
              <a:rPr lang="en-US" sz="2400" b="1" dirty="0" smtClean="0"/>
              <a:t>required</a:t>
            </a:r>
            <a:r>
              <a:rPr lang="en-US" sz="2400" dirty="0" smtClean="0"/>
              <a:t> </a:t>
            </a:r>
            <a:r>
              <a:rPr lang="ru-RU" sz="2400" dirty="0" smtClean="0"/>
              <a:t>говорит о том, что поле должно быть заполнено, хоть чем-то. 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819" y="3030051"/>
            <a:ext cx="7822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Атрибут </a:t>
            </a:r>
            <a:r>
              <a:rPr lang="en-US" sz="2400" b="1" dirty="0" smtClean="0"/>
              <a:t>pattern </a:t>
            </a:r>
            <a:r>
              <a:rPr lang="ru-RU" sz="2400" dirty="0" smtClean="0"/>
              <a:t>задаёт регулярное выражение которым будет проверены введённые данные.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09819" y="4326195"/>
            <a:ext cx="7822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Атрибут </a:t>
            </a:r>
            <a:r>
              <a:rPr lang="en-US" sz="2400" b="1" dirty="0" smtClean="0"/>
              <a:t>title</a:t>
            </a:r>
            <a:r>
              <a:rPr lang="ru-RU" sz="2400" dirty="0" smtClean="0"/>
              <a:t>, помимо основного предназначения, будет выступать подсказкой при ошибке </a:t>
            </a:r>
            <a:r>
              <a:rPr lang="ru-RU" sz="2400" dirty="0" err="1" smtClean="0"/>
              <a:t>валидации</a:t>
            </a:r>
            <a:r>
              <a:rPr lang="ru-RU" sz="2400" dirty="0" smtClean="0"/>
              <a:t> поля.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31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761" y="392614"/>
            <a:ext cx="776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Регулярные выражения</a:t>
            </a:r>
            <a:endParaRPr lang="ru-RU" sz="2800" b="1" dirty="0"/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592718"/>
            <a:ext cx="4260858" cy="309634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1225517" y="5013176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 smtClean="0"/>
              <a:t>Регулярное выражение – шаблон которым проверяется строка, строка может соответствовать шаблону, а может не соответствовать.</a:t>
            </a:r>
            <a:endParaRPr lang="ru-RU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5788" y="5949280"/>
            <a:ext cx="65906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hlinkClick r:id="rId3"/>
              </a:rPr>
              <a:t>https://</a:t>
            </a:r>
            <a:r>
              <a:rPr lang="en-US" sz="2000" b="1" i="1" dirty="0">
                <a:hlinkClick r:id="rId3"/>
              </a:rPr>
              <a:t>ru.wikibooks.org/wiki/</a:t>
            </a:r>
            <a:r>
              <a:rPr lang="ru-RU" sz="2000" b="1" i="1" dirty="0" err="1" smtClean="0">
                <a:hlinkClick r:id="rId3"/>
              </a:rPr>
              <a:t>Регулярные_выражения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19525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761" y="116632"/>
            <a:ext cx="776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Шпаргалка по р</a:t>
            </a:r>
            <a:r>
              <a:rPr lang="ru-RU" sz="2800" b="1" dirty="0" smtClean="0"/>
              <a:t>егулярным выражениям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186586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http://www.exlab.net/files/tools/sheets/regexp/regexp.pdf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688"/>
          <a:stretch/>
        </p:blipFill>
        <p:spPr>
          <a:xfrm>
            <a:off x="1763688" y="692696"/>
            <a:ext cx="5582254" cy="52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9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761" y="392614"/>
            <a:ext cx="776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Тестер регулярных выражения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25517" y="4797152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 smtClean="0"/>
              <a:t>При помощи него мы можем протестировать регулярное выражение перед использованием.</a:t>
            </a:r>
            <a:endParaRPr lang="ru-RU" sz="24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5788" y="5877272"/>
            <a:ext cx="6590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2"/>
              </a:rPr>
              <a:t>http://courses.dp.ua/regexp</a:t>
            </a:r>
            <a:r>
              <a:rPr lang="en-US" sz="3200" b="1" i="1" dirty="0" smtClean="0">
                <a:hlinkClick r:id="rId2"/>
              </a:rPr>
              <a:t>/</a:t>
            </a:r>
            <a:endParaRPr lang="ru-RU" sz="32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44" y="1412776"/>
            <a:ext cx="7491388" cy="275833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141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761" y="260648"/>
            <a:ext cx="776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 результате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0728"/>
            <a:ext cx="7272808" cy="447464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590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JavaScript </a:t>
            </a:r>
            <a:endParaRPr lang="ru-RU" sz="6000" dirty="0" smtClean="0"/>
          </a:p>
          <a:p>
            <a:pPr algn="ctr"/>
            <a:r>
              <a:rPr lang="ru-RU" sz="6000" dirty="0" smtClean="0"/>
              <a:t>и элементы </a:t>
            </a:r>
            <a:r>
              <a:rPr lang="ru-RU" sz="6000" dirty="0"/>
              <a:t>ввода и </a:t>
            </a:r>
            <a:r>
              <a:rPr lang="ru-RU" sz="6000" dirty="0" smtClean="0"/>
              <a:t>интерактивность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5434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1296" y="323945"/>
            <a:ext cx="4648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Элементы ввода, формы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60167" y="1208559"/>
            <a:ext cx="6810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/>
            <a:r>
              <a:rPr lang="ru-RU" sz="3200" i="1" dirty="0" smtClean="0"/>
              <a:t>Получение данных от пользователя.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042" y="4985300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3333CC"/>
                </a:solidFill>
              </a:rPr>
              <a:t>&lt;form&gt; </a:t>
            </a:r>
            <a:r>
              <a:rPr lang="en-US" sz="6600" b="1" dirty="0" smtClean="0"/>
              <a:t>…</a:t>
            </a:r>
            <a:r>
              <a:rPr lang="en-US" sz="6600" b="1" dirty="0" smtClean="0">
                <a:solidFill>
                  <a:srgbClr val="3333CC"/>
                </a:solidFill>
              </a:rPr>
              <a:t> &lt;/form&gt;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405" y="2093173"/>
            <a:ext cx="8078043" cy="259228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0799" y="550421"/>
            <a:ext cx="3549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Событие </a:t>
            </a:r>
            <a:r>
              <a:rPr lang="en-US" sz="3600" b="1" dirty="0" err="1" smtClean="0"/>
              <a:t>onInput</a:t>
            </a:r>
            <a:endParaRPr lang="ru-RU" sz="36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27584" y="2276872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События </a:t>
            </a:r>
            <a:r>
              <a:rPr lang="en-US" sz="2800" b="1" i="1" dirty="0" err="1" smtClean="0"/>
              <a:t>onInput</a:t>
            </a:r>
            <a:r>
              <a:rPr lang="en-US" sz="2800" i="1" dirty="0" smtClean="0"/>
              <a:t> </a:t>
            </a:r>
            <a:r>
              <a:rPr lang="ru-RU" sz="2800" i="1" dirty="0" smtClean="0"/>
              <a:t>у элемента ввода отвечает за моменты когда ввод данных в элементу осуществляется, т.е. в процессе ввода, когда пользователь вводит новые символы или перемещает ползунок. 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8223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4295" y="95923"/>
            <a:ext cx="588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Элементы ввода и </a:t>
            </a:r>
            <a:r>
              <a:rPr lang="en-US" sz="3600" b="1" dirty="0" smtClean="0"/>
              <a:t>JavaScript</a:t>
            </a:r>
            <a:endParaRPr lang="ru-RU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63505" y="5013176"/>
            <a:ext cx="464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 в </a:t>
            </a:r>
            <a:r>
              <a:rPr lang="en-US" sz="2400" i="1" dirty="0" smtClean="0"/>
              <a:t>Notepad++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63688" y="5415607"/>
            <a:ext cx="5988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http://</a:t>
            </a:r>
            <a:r>
              <a:rPr lang="ru-RU" sz="2400" b="1" dirty="0" smtClean="0">
                <a:hlinkClick r:id="rId2"/>
              </a:rPr>
              <a:t>files.courses.dp.ua/</a:t>
            </a:r>
            <a:r>
              <a:rPr lang="en-US" sz="2400" b="1" dirty="0" smtClean="0">
                <a:hlinkClick r:id="rId2"/>
              </a:rPr>
              <a:t>web</a:t>
            </a:r>
            <a:r>
              <a:rPr lang="ru-RU" sz="2400" b="1" dirty="0" smtClean="0">
                <a:hlinkClick r:id="rId2"/>
              </a:rPr>
              <a:t>/15/ex04.html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33350" y="5897579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Дадим пользователю возможность настроить внешний вид страницы</a:t>
            </a:r>
            <a:endParaRPr lang="ru-RU" sz="24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93" y="903695"/>
            <a:ext cx="5256584" cy="393209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2827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76672"/>
            <a:ext cx="588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Элементы ввода и </a:t>
            </a:r>
            <a:r>
              <a:rPr lang="en-US" sz="3600" b="1" dirty="0" smtClean="0"/>
              <a:t>JavaScript</a:t>
            </a:r>
            <a:endParaRPr lang="ru-RU" sz="3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672706" y="4869160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Дадим пользователю возможность настроить внешний вид страницы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01" y="1484784"/>
            <a:ext cx="7947075" cy="272175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8608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b="1" dirty="0"/>
              <a:t>Важно</a:t>
            </a:r>
            <a:endParaRPr lang="uk-UA" sz="11500" b="1" dirty="0"/>
          </a:p>
        </p:txBody>
      </p:sp>
    </p:spTree>
    <p:extLst>
      <p:ext uri="{BB962C8B-B14F-4D97-AF65-F5344CB8AC3E}">
        <p14:creationId xmlns:p14="http://schemas.microsoft.com/office/powerpoint/2010/main" val="4288087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53002"/>
            <a:ext cx="799288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i="1" dirty="0"/>
              <a:t>Open Server – </a:t>
            </a:r>
            <a:r>
              <a:rPr lang="ru-RU" sz="2600" b="1" i="1" dirty="0"/>
              <a:t>«хостинг на своём компьютере»</a:t>
            </a:r>
            <a:endParaRPr lang="ru-RU" sz="2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14755" y="4437112"/>
            <a:ext cx="4698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https://ospanel.io/download/</a:t>
            </a:r>
            <a:endParaRPr lang="ru-RU" sz="2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836712"/>
            <a:ext cx="5400600" cy="3418849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11559" y="5211197"/>
            <a:ext cx="7848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Нам подойдёт версия </a:t>
            </a:r>
            <a:r>
              <a:rPr lang="en-US" sz="2800" b="1" i="1" dirty="0"/>
              <a:t>Basic</a:t>
            </a:r>
            <a:r>
              <a:rPr lang="en-US" sz="2800" i="1" dirty="0"/>
              <a:t>. </a:t>
            </a:r>
            <a:r>
              <a:rPr lang="ru-RU" sz="2800" i="1" dirty="0"/>
              <a:t>Необходимо скачать и установить к следующему занятию.</a:t>
            </a:r>
          </a:p>
        </p:txBody>
      </p:sp>
    </p:spTree>
    <p:extLst>
      <p:ext uri="{BB962C8B-B14F-4D97-AF65-F5344CB8AC3E}">
        <p14:creationId xmlns:p14="http://schemas.microsoft.com/office/powerpoint/2010/main" val="352582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3" y="344269"/>
            <a:ext cx="799288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i="1" dirty="0"/>
              <a:t>Open Server – </a:t>
            </a:r>
            <a:r>
              <a:rPr lang="ru-RU" sz="2600" b="1" i="1" dirty="0"/>
              <a:t>«хостинг на своём компьютере»</a:t>
            </a:r>
            <a:endParaRPr lang="ru-RU" sz="2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56824"/>
            <a:ext cx="3384376" cy="214247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614130" y="1639495"/>
            <a:ext cx="3885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Скачайте и установите </a:t>
            </a:r>
            <a:r>
              <a:rPr lang="en-US" sz="2000" i="1" dirty="0" smtClean="0"/>
              <a:t>Open Server </a:t>
            </a:r>
            <a:r>
              <a:rPr lang="ru-RU" sz="2000" i="1" dirty="0" smtClean="0"/>
              <a:t>на свои домашние ПК и/или ноутбуки. Установка требует длительного времени.</a:t>
            </a:r>
            <a:endParaRPr lang="ru-RU" sz="2000" i="1" dirty="0"/>
          </a:p>
        </p:txBody>
      </p:sp>
      <p:pic>
        <p:nvPicPr>
          <p:cNvPr id="1026" name="Picture 2" descr="http://dl3.joxi.net/drive/2017/11/12/0018/1034/1209354/54/180614ab1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853341"/>
            <a:ext cx="3714537" cy="187991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83968" y="4299497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Разрешите программе установить дополнительные компоненты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414607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7664" y="404664"/>
            <a:ext cx="6000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/>
              <a:t>Формы и элементы ввода</a:t>
            </a:r>
            <a:endParaRPr lang="en-US" sz="4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5373216"/>
            <a:ext cx="464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 в </a:t>
            </a:r>
            <a:r>
              <a:rPr lang="en-US" sz="2400" i="1" dirty="0" smtClean="0"/>
              <a:t>Notepad++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2523" y="5834881"/>
            <a:ext cx="695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2"/>
              </a:rPr>
              <a:t>http://</a:t>
            </a:r>
            <a:r>
              <a:rPr lang="ru-RU" sz="2800" b="1" dirty="0" smtClean="0">
                <a:hlinkClick r:id="rId2"/>
              </a:rPr>
              <a:t>files.courses.dp.ua/web/15/ex05.html</a:t>
            </a:r>
            <a:endParaRPr lang="ru-RU" sz="2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982" y="1946739"/>
            <a:ext cx="8078043" cy="259228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70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5452" y="201967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Элементы ввода</a:t>
            </a:r>
            <a:endParaRPr lang="en-US" sz="4000" b="1" dirty="0" smtClean="0"/>
          </a:p>
        </p:txBody>
      </p:sp>
      <p:grpSp>
        <p:nvGrpSpPr>
          <p:cNvPr id="3" name="Группа 2"/>
          <p:cNvGrpSpPr/>
          <p:nvPr/>
        </p:nvGrpSpPr>
        <p:grpSpPr>
          <a:xfrm>
            <a:off x="179512" y="1042249"/>
            <a:ext cx="9458051" cy="1107996"/>
            <a:chOff x="-133523" y="957242"/>
            <a:chExt cx="9458051" cy="1107996"/>
          </a:xfrm>
        </p:grpSpPr>
        <p:sp>
          <p:nvSpPr>
            <p:cNvPr id="6" name="TextBox 5"/>
            <p:cNvSpPr txBox="1"/>
            <p:nvPr/>
          </p:nvSpPr>
          <p:spPr>
            <a:xfrm>
              <a:off x="-133523" y="957242"/>
              <a:ext cx="90730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rgbClr val="3333CC"/>
                  </a:solidFill>
                </a:rPr>
                <a:t>&lt;input </a:t>
              </a:r>
              <a:r>
                <a:rPr lang="en-US" sz="6600" b="1" dirty="0" smtClean="0"/>
                <a:t>… </a:t>
              </a:r>
              <a:r>
                <a:rPr lang="ru-RU" sz="6600" b="1" dirty="0" smtClean="0"/>
                <a:t>                        </a:t>
              </a:r>
              <a:r>
                <a:rPr lang="en-US" sz="6600" b="1" dirty="0" smtClean="0">
                  <a:solidFill>
                    <a:srgbClr val="3333CC"/>
                  </a:solidFill>
                </a:rPr>
                <a:t>&gt;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1760" y="957242"/>
              <a:ext cx="691276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rgbClr val="FF0000"/>
                  </a:solidFill>
                </a:rPr>
                <a:t>type</a:t>
              </a:r>
              <a:r>
                <a:rPr lang="en-US" sz="6600" dirty="0" smtClean="0"/>
                <a:t>=</a:t>
              </a:r>
              <a:r>
                <a:rPr lang="en-US" sz="6600" dirty="0" smtClean="0">
                  <a:solidFill>
                    <a:srgbClr val="7030A0"/>
                  </a:solidFill>
                </a:rPr>
                <a:t>“text”</a:t>
              </a:r>
              <a:r>
                <a:rPr lang="ru-RU" sz="6600" dirty="0" smtClean="0">
                  <a:solidFill>
                    <a:srgbClr val="7030A0"/>
                  </a:solidFill>
                </a:rPr>
                <a:t>   </a:t>
              </a:r>
              <a:endParaRPr lang="en-US" sz="6600" dirty="0" smtClean="0">
                <a:solidFill>
                  <a:srgbClr val="7030A0"/>
                </a:solidFill>
              </a:endParaRPr>
            </a:p>
          </p:txBody>
        </p:sp>
      </p:grp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27687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Для размещение элементов ввода на форме применяется тег </a:t>
            </a:r>
            <a:r>
              <a:rPr lang="en-US" sz="2800" b="1" i="1" dirty="0" smtClean="0"/>
              <a:t>input</a:t>
            </a:r>
            <a:r>
              <a:rPr lang="en-US" sz="2800" i="1" dirty="0" smtClean="0"/>
              <a:t> </a:t>
            </a:r>
            <a:r>
              <a:rPr lang="ru-RU" sz="2800" i="1" dirty="0" smtClean="0"/>
              <a:t>с различными значениями атрибута </a:t>
            </a:r>
            <a:r>
              <a:rPr lang="en-US" sz="2800" b="1" i="1" dirty="0" smtClean="0"/>
              <a:t>type</a:t>
            </a:r>
            <a:r>
              <a:rPr lang="en-US" sz="2800" i="1" dirty="0" smtClean="0"/>
              <a:t>.</a:t>
            </a:r>
            <a:endParaRPr lang="ru-RU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-631626" y="4003944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70C0"/>
                </a:solidFill>
              </a:rPr>
              <a:t>&lt;input … 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848" y="4023217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B050"/>
                </a:solidFill>
              </a:rPr>
              <a:t>&lt;label&gt;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313" y="5301208"/>
            <a:ext cx="8107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Тег </a:t>
            </a:r>
            <a:r>
              <a:rPr lang="en-US" sz="2400" b="1" i="1" dirty="0" smtClean="0"/>
              <a:t>label</a:t>
            </a:r>
            <a:r>
              <a:rPr lang="en-US" sz="2400" i="1" dirty="0" smtClean="0"/>
              <a:t> </a:t>
            </a:r>
            <a:r>
              <a:rPr lang="ru-RU" sz="2400" i="1" dirty="0" smtClean="0"/>
              <a:t>применяется для оформления подписей к элементам ввода, связывается с элементом ввода по </a:t>
            </a:r>
            <a:r>
              <a:rPr lang="en-US" sz="2400" b="1" i="1" dirty="0" smtClean="0"/>
              <a:t>id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9878" y="323945"/>
            <a:ext cx="4648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Элементы ввода, формы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38749" y="980728"/>
            <a:ext cx="6810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/>
            <a:r>
              <a:rPr lang="ru-RU" sz="3200" i="1" dirty="0" smtClean="0"/>
              <a:t>Получение данных от пользователя.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1700808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3333CC"/>
                </a:solidFill>
              </a:rPr>
              <a:t>&lt;form&gt; </a:t>
            </a:r>
            <a:r>
              <a:rPr lang="en-US" sz="6600" b="1" dirty="0" smtClean="0"/>
              <a:t>…</a:t>
            </a:r>
            <a:r>
              <a:rPr lang="en-US" sz="6600" b="1" dirty="0" smtClean="0">
                <a:solidFill>
                  <a:srgbClr val="3333CC"/>
                </a:solidFill>
              </a:rPr>
              <a:t> &lt;/form&gt;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8142" y="3212976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>
                    <a:lumMod val="85000"/>
                  </a:schemeClr>
                </a:solidFill>
              </a:rPr>
              <a:t>&lt;form </a:t>
            </a:r>
            <a:r>
              <a:rPr lang="en-US" sz="6000" b="1" dirty="0" smtClean="0">
                <a:solidFill>
                  <a:srgbClr val="FF0000"/>
                </a:solidFill>
              </a:rPr>
              <a:t>action</a:t>
            </a:r>
            <a:r>
              <a:rPr lang="en-US" sz="6000" b="1" dirty="0" smtClean="0"/>
              <a:t>=“…” </a:t>
            </a:r>
            <a:r>
              <a:rPr lang="en-US" sz="6000" b="1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4437112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Атрибут </a:t>
            </a:r>
            <a:r>
              <a:rPr lang="en-US" sz="2800" b="1" i="1" dirty="0" smtClean="0"/>
              <a:t>action </a:t>
            </a:r>
            <a:r>
              <a:rPr lang="ru-RU" sz="2800" i="1" dirty="0" smtClean="0"/>
              <a:t>позволяет указать какой странице будут переданы данные для обработки (какой странице на сервере).</a:t>
            </a:r>
            <a:endParaRPr lang="ru-RU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4462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&lt;input </a:t>
            </a:r>
            <a:r>
              <a:rPr lang="en-US" sz="3600" b="1" dirty="0" smtClean="0">
                <a:solidFill>
                  <a:srgbClr val="FF0000"/>
                </a:solidFill>
              </a:rPr>
              <a:t>type</a:t>
            </a:r>
            <a:r>
              <a:rPr lang="en-US" sz="3600" b="1" dirty="0" smtClean="0">
                <a:solidFill>
                  <a:srgbClr val="0070C0"/>
                </a:solidFill>
              </a:rPr>
              <a:t>=“…”&gt;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792" y="650092"/>
            <a:ext cx="8316416" cy="551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7275" y="6222503"/>
            <a:ext cx="524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Изначальный набор элементов ввода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245" y="690955"/>
            <a:ext cx="7862490" cy="477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15616" y="4462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&lt;input </a:t>
            </a:r>
            <a:r>
              <a:rPr lang="en-US" sz="3600" b="1" dirty="0" smtClean="0">
                <a:solidFill>
                  <a:srgbClr val="FF0000"/>
                </a:solidFill>
              </a:rPr>
              <a:t>type</a:t>
            </a:r>
            <a:r>
              <a:rPr lang="en-US" sz="3600" b="1" dirty="0" smtClean="0">
                <a:solidFill>
                  <a:srgbClr val="0070C0"/>
                </a:solidFill>
              </a:rPr>
              <a:t>=“…”&gt; </a:t>
            </a:r>
            <a:r>
              <a:rPr lang="en-US" sz="3600" b="1" dirty="0" smtClean="0">
                <a:solidFill>
                  <a:schemeClr val="accent6"/>
                </a:solidFill>
              </a:rPr>
              <a:t>HTML5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5507588"/>
            <a:ext cx="655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HTML5 </a:t>
            </a:r>
            <a:r>
              <a:rPr lang="ru-RU" sz="2400" i="1" dirty="0" smtClean="0"/>
              <a:t>принёс новые типы элементов ввода</a:t>
            </a:r>
            <a:r>
              <a:rPr lang="en-US" sz="2400" i="1" dirty="0" smtClean="0"/>
              <a:t>, </a:t>
            </a:r>
            <a:r>
              <a:rPr lang="ru-RU" sz="2400" i="1" dirty="0" smtClean="0"/>
              <a:t>вот только их поддержка браузерами оставляет желать лучшего.</a:t>
            </a:r>
            <a:endParaRPr lang="ru-RU" sz="2400" i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28" y="549827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&lt;input </a:t>
            </a:r>
            <a:r>
              <a:rPr lang="en-US" sz="3600" b="1" dirty="0" smtClean="0">
                <a:solidFill>
                  <a:srgbClr val="FF0000"/>
                </a:solidFill>
              </a:rPr>
              <a:t>placeholder</a:t>
            </a:r>
            <a:r>
              <a:rPr lang="en-US" sz="3600" b="1" dirty="0" smtClean="0">
                <a:solidFill>
                  <a:srgbClr val="0070C0"/>
                </a:solidFill>
              </a:rPr>
              <a:t>=“…”&gt;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40770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Атрибут 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placeholder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позволяет задать замещающий текст, который даст подсказку о назначении поля ввода.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88698"/>
            <a:ext cx="8136904" cy="59045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266" y="2654353"/>
            <a:ext cx="2657475" cy="9048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8621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689</Words>
  <Application>Microsoft Office PowerPoint</Application>
  <PresentationFormat>Экран (4:3)</PresentationFormat>
  <Paragraphs>127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8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570</cp:revision>
  <dcterms:created xsi:type="dcterms:W3CDTF">2014-11-20T09:08:59Z</dcterms:created>
  <dcterms:modified xsi:type="dcterms:W3CDTF">2018-03-03T09:02:11Z</dcterms:modified>
</cp:coreProperties>
</file>