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652" r:id="rId3"/>
    <p:sldId id="615" r:id="rId4"/>
    <p:sldId id="653" r:id="rId5"/>
    <p:sldId id="625" r:id="rId6"/>
    <p:sldId id="655" r:id="rId7"/>
    <p:sldId id="656" r:id="rId8"/>
    <p:sldId id="670" r:id="rId9"/>
    <p:sldId id="673" r:id="rId10"/>
    <p:sldId id="672" r:id="rId11"/>
    <p:sldId id="674" r:id="rId12"/>
    <p:sldId id="671" r:id="rId13"/>
    <p:sldId id="675" r:id="rId14"/>
    <p:sldId id="669" r:id="rId15"/>
    <p:sldId id="654" r:id="rId16"/>
    <p:sldId id="638" r:id="rId17"/>
    <p:sldId id="677" r:id="rId18"/>
    <p:sldId id="678" r:id="rId19"/>
    <p:sldId id="664" r:id="rId20"/>
    <p:sldId id="639" r:id="rId21"/>
    <p:sldId id="676" r:id="rId22"/>
    <p:sldId id="640" r:id="rId23"/>
    <p:sldId id="641" r:id="rId24"/>
    <p:sldId id="642" r:id="rId25"/>
    <p:sldId id="643" r:id="rId26"/>
    <p:sldId id="644" r:id="rId27"/>
    <p:sldId id="645" r:id="rId28"/>
    <p:sldId id="646" r:id="rId29"/>
    <p:sldId id="647" r:id="rId30"/>
    <p:sldId id="649" r:id="rId31"/>
    <p:sldId id="650" r:id="rId3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0000" autoAdjust="0"/>
  </p:normalViewPr>
  <p:slideViewPr>
    <p:cSldViewPr>
      <p:cViewPr varScale="1">
        <p:scale>
          <a:sx n="104" d="100"/>
          <a:sy n="104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02.12.2017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465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76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02.12.2017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02.12.2017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02.12.2017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02.12.2017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02.12.2017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02.12.2017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02.12.2017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02.12.2017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02.12.2017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02.12.2017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02.12.2017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02.12.2017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ysite.dp.u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hyperlink" Target="https://ru.wikipedia.org/wiki/&#1042;&#1077;&#1073;-&#1087;&#1088;&#1086;&#1075;&#1088;&#1072;&#1084;&#1084;&#1080;&#1088;&#1086;&#1074;&#1072;&#1085;&#1080;&#1077;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5" Type="http://schemas.openxmlformats.org/officeDocument/2006/relationships/image" Target="../media/image7.gif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2;&#1077;&#1073;-&#1087;&#1088;&#1086;&#1075;&#1088;&#1072;&#1084;&#1084;&#1080;&#1088;&#1086;&#1074;&#1072;&#1085;&#1080;&#1077;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gb.u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w3schools.com/php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ite.com/file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ru.wikipedia.org/wiki/&#1057;&#1088;&#1072;&#1074;&#1085;&#1077;&#1085;&#1080;&#1077;_&#1074;&#1077;&#1073;-&#1089;&#1077;&#1088;&#1074;&#1077;&#1088;&#1086;&#1074;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erver.ru/download/" TargetMode="External"/><Relationship Id="rId2" Type="http://schemas.openxmlformats.org/officeDocument/2006/relationships/hyperlink" Target="http://habrahabr.ru/post/14424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8912" y="908720"/>
            <a:ext cx="706020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7200" dirty="0" smtClean="0">
                <a:solidFill>
                  <a:schemeClr val="bg1"/>
                </a:solidFill>
              </a:rPr>
              <a:t>Хостинг, </a:t>
            </a:r>
            <a:r>
              <a:rPr lang="en-US" sz="7200" dirty="0" smtClean="0">
                <a:solidFill>
                  <a:schemeClr val="bg1"/>
                </a:solidFill>
              </a:rPr>
              <a:t>Back-end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3002628" y="5517232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75656" y="340097"/>
            <a:ext cx="6048672" cy="58477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2. Включаем </a:t>
            </a:r>
            <a:r>
              <a:rPr lang="en-US" sz="3200" b="1" dirty="0" smtClean="0"/>
              <a:t>Open Server</a:t>
            </a:r>
            <a:r>
              <a:rPr lang="ru-RU" sz="3200" b="1" dirty="0" smtClean="0"/>
              <a:t>:</a:t>
            </a:r>
            <a:endParaRPr lang="uk-UA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71600" y="4149080"/>
            <a:ext cx="72008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300" i="1" dirty="0" smtClean="0"/>
              <a:t>Признак успешного запуска </a:t>
            </a:r>
            <a:r>
              <a:rPr lang="en-US" sz="2300" b="1" i="1" dirty="0" smtClean="0"/>
              <a:t>Open Server (OS)</a:t>
            </a:r>
            <a:r>
              <a:rPr lang="ru-RU" sz="2300" b="1" i="1" dirty="0" smtClean="0"/>
              <a:t> </a:t>
            </a:r>
            <a:r>
              <a:rPr lang="ru-RU" sz="2300" i="1" dirty="0" smtClean="0"/>
              <a:t>– зелёный флажок в </a:t>
            </a:r>
            <a:r>
              <a:rPr lang="ru-RU" sz="2300" i="1" dirty="0" err="1" smtClean="0"/>
              <a:t>трее</a:t>
            </a:r>
            <a:r>
              <a:rPr lang="ru-RU" sz="2300" i="1" dirty="0" smtClean="0"/>
              <a:t> операционной системы. Если вы запустите </a:t>
            </a:r>
            <a:r>
              <a:rPr lang="en-US" sz="2300" b="1" i="1" dirty="0" smtClean="0"/>
              <a:t>OS</a:t>
            </a:r>
            <a:r>
              <a:rPr lang="en-US" sz="2300" i="1" dirty="0" smtClean="0"/>
              <a:t> </a:t>
            </a:r>
            <a:r>
              <a:rPr lang="ru-RU" sz="2300" i="1" dirty="0" smtClean="0"/>
              <a:t>до создание каталога нового сайта, вам придётся перезапустить </a:t>
            </a:r>
            <a:r>
              <a:rPr lang="en-US" sz="2300" b="1" i="1" dirty="0"/>
              <a:t>OS</a:t>
            </a:r>
            <a:r>
              <a:rPr lang="ru-RU" sz="2300" i="1" dirty="0" smtClean="0"/>
              <a:t>. </a:t>
            </a:r>
            <a:r>
              <a:rPr lang="en-US" sz="2300" b="1" i="1" dirty="0" smtClean="0"/>
              <a:t>Skype</a:t>
            </a:r>
            <a:r>
              <a:rPr lang="en-US" sz="2300" i="1" dirty="0" smtClean="0"/>
              <a:t> -  </a:t>
            </a:r>
            <a:r>
              <a:rPr lang="ru-RU" sz="2300" i="1" dirty="0" smtClean="0"/>
              <a:t>является частой причиной проблем с </a:t>
            </a:r>
            <a:r>
              <a:rPr lang="en-US" sz="2300" b="1" i="1" dirty="0" smtClean="0"/>
              <a:t>OS</a:t>
            </a:r>
            <a:r>
              <a:rPr lang="ru-RU" sz="2300" i="1" dirty="0" smtClean="0"/>
              <a:t>. Также не стоит забывать запускать </a:t>
            </a:r>
            <a:r>
              <a:rPr lang="en-US" sz="2300" b="1" i="1" dirty="0" smtClean="0"/>
              <a:t>OS</a:t>
            </a:r>
            <a:r>
              <a:rPr lang="ru-RU" sz="2300" b="1" i="1" dirty="0"/>
              <a:t> </a:t>
            </a:r>
            <a:r>
              <a:rPr lang="ru-RU" sz="2300" i="1" dirty="0" smtClean="0"/>
              <a:t>от </a:t>
            </a:r>
            <a:r>
              <a:rPr lang="ru-RU" sz="2300" b="1" i="1" dirty="0" smtClean="0">
                <a:solidFill>
                  <a:srgbClr val="00B050"/>
                </a:solidFill>
              </a:rPr>
              <a:t>имени администратора</a:t>
            </a:r>
            <a:r>
              <a:rPr lang="ru-RU" sz="2300" i="1" dirty="0" smtClean="0"/>
              <a:t>.</a:t>
            </a:r>
            <a:endParaRPr lang="uk-UA" sz="2300" i="1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052736"/>
            <a:ext cx="2016224" cy="293012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49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994064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Теперь мы можем копировать файлы нашего сайта в каталог сайта который мы создали. У файла </a:t>
            </a:r>
            <a:r>
              <a:rPr lang="ru-RU" sz="2800" i="1" dirty="0" err="1" smtClean="0"/>
              <a:t>шлавной</a:t>
            </a:r>
            <a:r>
              <a:rPr lang="ru-RU" sz="2800" i="1" dirty="0" smtClean="0"/>
              <a:t> страницы должно быть имя </a:t>
            </a:r>
            <a:r>
              <a:rPr lang="en-US" sz="2800" b="1" i="1" dirty="0" smtClean="0"/>
              <a:t>index </a:t>
            </a:r>
            <a:r>
              <a:rPr lang="en-US" sz="2800" i="1" dirty="0" smtClean="0"/>
              <a:t>(</a:t>
            </a:r>
            <a:r>
              <a:rPr lang="ru-RU" sz="2800" i="1" dirty="0" smtClean="0"/>
              <a:t>например </a:t>
            </a:r>
            <a:r>
              <a:rPr lang="en-US" sz="2800" i="1" dirty="0" smtClean="0"/>
              <a:t>index.html)</a:t>
            </a:r>
            <a:r>
              <a:rPr lang="ru-RU" sz="2800" i="1" dirty="0" smtClean="0"/>
              <a:t>. После этого откройте сайт в браузере, зайдя на </a:t>
            </a:r>
            <a:r>
              <a:rPr lang="en-US" sz="2800" b="1" i="1" dirty="0" smtClean="0">
                <a:hlinkClick r:id="rId2"/>
              </a:rPr>
              <a:t>http://mysite.dp.ua</a:t>
            </a:r>
            <a:endParaRPr lang="ru-RU" sz="2800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39385" y="539969"/>
            <a:ext cx="7205023" cy="58477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3. Размещаем файлы в каталоге сайта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3431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83768" y="3041665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index</a:t>
            </a:r>
            <a:endParaRPr lang="uk-UA" sz="8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98072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/>
              <a:t>Имя первого файла</a:t>
            </a:r>
            <a:r>
              <a:rPr lang="en-US" sz="3200" i="1" dirty="0" smtClean="0"/>
              <a:t> (</a:t>
            </a:r>
            <a:r>
              <a:rPr lang="ru-RU" sz="3200" i="1" dirty="0" smtClean="0"/>
              <a:t>файла по умолчанию</a:t>
            </a:r>
            <a:r>
              <a:rPr lang="en-US" sz="3200" i="1" dirty="0" smtClean="0"/>
              <a:t>, </a:t>
            </a:r>
            <a:r>
              <a:rPr lang="ru-RU" sz="3200" i="1" dirty="0" smtClean="0"/>
              <a:t>главной страницы</a:t>
            </a:r>
            <a:r>
              <a:rPr lang="en-US" sz="3200" i="1" dirty="0" smtClean="0"/>
              <a:t>)</a:t>
            </a:r>
            <a:r>
              <a:rPr lang="ru-RU" sz="3200" i="1" dirty="0" smtClean="0"/>
              <a:t> на сайта должно быть:</a:t>
            </a:r>
            <a:endParaRPr lang="uk-UA" sz="3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2366878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.</a:t>
            </a:r>
            <a:r>
              <a:rPr lang="en-US" sz="6000" b="1" dirty="0" err="1" smtClean="0">
                <a:solidFill>
                  <a:srgbClr val="00B050"/>
                </a:solidFill>
              </a:rPr>
              <a:t>php</a:t>
            </a:r>
            <a:endParaRPr lang="en-US" sz="6000" b="1" dirty="0" smtClean="0">
              <a:solidFill>
                <a:srgbClr val="00B050"/>
              </a:solidFill>
            </a:endParaRPr>
          </a:p>
          <a:p>
            <a:r>
              <a:rPr lang="en-US" sz="6000" b="1" dirty="0" smtClean="0">
                <a:solidFill>
                  <a:srgbClr val="00B050"/>
                </a:solidFill>
              </a:rPr>
              <a:t>.html</a:t>
            </a:r>
          </a:p>
          <a:p>
            <a:r>
              <a:rPr lang="en-US" sz="6000" b="1" dirty="0" smtClean="0">
                <a:solidFill>
                  <a:srgbClr val="00B050"/>
                </a:solidFill>
              </a:rPr>
              <a:t>.etc…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980728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Если мы хотим чтобы одна страница сайта содержала другу или если мы хотим подключить к странице файлы находящиеся в каталоге нашего сайта, то мы можем использовать следующий формат относительных ссылок. </a:t>
            </a:r>
            <a:endParaRPr lang="ru-RU" sz="2400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11393" y="323945"/>
            <a:ext cx="7205023" cy="58477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URL</a:t>
            </a:r>
            <a:r>
              <a:rPr lang="ru-RU" sz="3200" b="1" dirty="0" smtClean="0"/>
              <a:t> в файлах</a:t>
            </a:r>
            <a:r>
              <a:rPr lang="en-US" sz="3200" b="1" dirty="0" smtClean="0"/>
              <a:t> </a:t>
            </a:r>
            <a:r>
              <a:rPr lang="ru-RU" sz="3200" b="1" dirty="0" smtClean="0"/>
              <a:t>сайта</a:t>
            </a:r>
            <a:endParaRPr lang="uk-UA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3729806"/>
            <a:ext cx="702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./page.html </a:t>
            </a:r>
            <a:r>
              <a:rPr lang="en-US" i="1" dirty="0" smtClean="0"/>
              <a:t>– </a:t>
            </a:r>
            <a:r>
              <a:rPr lang="ru-RU" i="1" dirty="0" smtClean="0"/>
              <a:t>ссылка ведёт на файл </a:t>
            </a:r>
            <a:r>
              <a:rPr lang="en-US" b="1" i="1" dirty="0" smtClean="0"/>
              <a:t>page.html</a:t>
            </a:r>
            <a:r>
              <a:rPr lang="en-US" i="1" dirty="0" smtClean="0"/>
              <a:t> </a:t>
            </a:r>
            <a:r>
              <a:rPr lang="ru-RU" i="1" dirty="0" smtClean="0"/>
              <a:t>находящийся в том же каталоге что наш файл. </a:t>
            </a:r>
            <a:endParaRPr lang="ru-R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3083475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Например, </a:t>
            </a:r>
            <a:r>
              <a:rPr lang="ru-RU" i="1" dirty="0" smtClean="0"/>
              <a:t>если в файле </a:t>
            </a:r>
            <a:r>
              <a:rPr lang="en-US" i="1" dirty="0" smtClean="0"/>
              <a:t>index.html </a:t>
            </a:r>
            <a:r>
              <a:rPr lang="ru-RU" i="1" dirty="0" smtClean="0"/>
              <a:t>(который находится в каталоге нашего сайта) находится такая ссылка:</a:t>
            </a:r>
            <a:endParaRPr lang="ru-RU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377878"/>
            <a:ext cx="702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./</a:t>
            </a:r>
            <a:r>
              <a:rPr lang="en-US" b="1" i="1" dirty="0" err="1" smtClean="0"/>
              <a:t>css</a:t>
            </a:r>
            <a:r>
              <a:rPr lang="en-US" b="1" i="1" dirty="0" smtClean="0"/>
              <a:t>/style.css </a:t>
            </a:r>
            <a:r>
              <a:rPr lang="en-US" i="1" dirty="0" smtClean="0"/>
              <a:t>– </a:t>
            </a:r>
            <a:r>
              <a:rPr lang="ru-RU" i="1" dirty="0" smtClean="0"/>
              <a:t>ссылка ведёт на файл </a:t>
            </a:r>
            <a:r>
              <a:rPr lang="en-US" b="1" i="1" dirty="0" smtClean="0"/>
              <a:t>style.css</a:t>
            </a:r>
            <a:r>
              <a:rPr lang="en-US" i="1" dirty="0" smtClean="0"/>
              <a:t> </a:t>
            </a:r>
            <a:r>
              <a:rPr lang="ru-RU" i="1" dirty="0" smtClean="0"/>
              <a:t>находящийся</a:t>
            </a:r>
            <a:r>
              <a:rPr lang="en-US" i="1" dirty="0" smtClean="0"/>
              <a:t> </a:t>
            </a:r>
            <a:r>
              <a:rPr lang="ru-RU" i="1" dirty="0" smtClean="0"/>
              <a:t>в каталоге </a:t>
            </a:r>
            <a:r>
              <a:rPr lang="en-US" b="1" i="1" dirty="0" err="1" smtClean="0"/>
              <a:t>css</a:t>
            </a:r>
            <a:r>
              <a:rPr lang="ru-RU" i="1" dirty="0" smtClean="0"/>
              <a:t> который находится в том же каталоге что и наш  файл. </a:t>
            </a:r>
            <a:endParaRPr lang="ru-R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5301208"/>
            <a:ext cx="702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./res/images/map.png </a:t>
            </a:r>
            <a:r>
              <a:rPr lang="en-US" i="1" dirty="0" smtClean="0"/>
              <a:t>– </a:t>
            </a:r>
            <a:r>
              <a:rPr lang="ru-RU" i="1" dirty="0" smtClean="0"/>
              <a:t>ссылка ведёт на файл </a:t>
            </a:r>
            <a:r>
              <a:rPr lang="en-US" b="1" i="1" dirty="0" smtClean="0"/>
              <a:t>map.png</a:t>
            </a:r>
            <a:r>
              <a:rPr lang="en-US" i="1" dirty="0" smtClean="0"/>
              <a:t> </a:t>
            </a:r>
            <a:r>
              <a:rPr lang="ru-RU" i="1" dirty="0" smtClean="0"/>
              <a:t>находящийся</a:t>
            </a:r>
            <a:r>
              <a:rPr lang="en-US" i="1" dirty="0" smtClean="0"/>
              <a:t> </a:t>
            </a:r>
            <a:r>
              <a:rPr lang="ru-RU" i="1" dirty="0" smtClean="0"/>
              <a:t>в каталоге </a:t>
            </a:r>
            <a:r>
              <a:rPr lang="en-US" b="1" i="1" dirty="0" smtClean="0"/>
              <a:t>images</a:t>
            </a:r>
            <a:r>
              <a:rPr lang="ru-RU" b="1" i="1" dirty="0" smtClean="0"/>
              <a:t> </a:t>
            </a:r>
            <a:r>
              <a:rPr lang="ru-RU" i="1" dirty="0" smtClean="0"/>
              <a:t>который находится в каталоге </a:t>
            </a:r>
            <a:r>
              <a:rPr lang="en-US" b="1" i="1" dirty="0" smtClean="0"/>
              <a:t>res</a:t>
            </a:r>
            <a:r>
              <a:rPr lang="ru-RU" i="1" dirty="0" smtClean="0"/>
              <a:t>  который, в свою очередь, находится в том же каталоге что и наш  файл.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759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Языки серверной стороны</a:t>
            </a:r>
          </a:p>
          <a:p>
            <a:pPr algn="ctr"/>
            <a:r>
              <a:rPr lang="ru-RU" sz="6000" dirty="0" smtClean="0"/>
              <a:t>(</a:t>
            </a:r>
            <a:r>
              <a:rPr lang="en-US" sz="6000" dirty="0" smtClean="0"/>
              <a:t>Apache + PHP</a:t>
            </a:r>
            <a:r>
              <a:rPr lang="ru-RU" sz="6000" dirty="0" smtClean="0"/>
              <a:t>)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5347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utorialesfacil.com.ar/GraficosdeInstalacion/800px-PHP-n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7935" y="3029584"/>
            <a:ext cx="1306313" cy="68744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" name="Picture 13" descr="http://web-programming.com.ua/wp-content/uploads/apache_display1.jp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2872" y="476673"/>
            <a:ext cx="1912381" cy="2088232"/>
          </a:xfrm>
          <a:prstGeom prst="rect">
            <a:avLst/>
          </a:prstGeom>
          <a:noFill/>
        </p:spPr>
      </p:pic>
      <p:pic>
        <p:nvPicPr>
          <p:cNvPr id="31" name="Picture 2" descr="http://cdn.makeuseof.com/wp-content/uploads/2009/06/filetypes.png?3cb89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437112"/>
            <a:ext cx="1965933" cy="1965933"/>
          </a:xfrm>
          <a:prstGeom prst="rect">
            <a:avLst/>
          </a:prstGeom>
          <a:noFill/>
        </p:spPr>
      </p:pic>
      <p:sp>
        <p:nvSpPr>
          <p:cNvPr id="32" name="Скругленный прямоугольник 31"/>
          <p:cNvSpPr/>
          <p:nvPr/>
        </p:nvSpPr>
        <p:spPr>
          <a:xfrm>
            <a:off x="4716016" y="404664"/>
            <a:ext cx="3312368" cy="61926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>
            <a:off x="1475657" y="1196754"/>
            <a:ext cx="2448272" cy="21602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Стрелка вправо 34"/>
          <p:cNvSpPr/>
          <p:nvPr/>
        </p:nvSpPr>
        <p:spPr>
          <a:xfrm rot="10800000">
            <a:off x="1475657" y="1628800"/>
            <a:ext cx="2448272" cy="21602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1979712" y="764704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HTTP </a:t>
            </a:r>
            <a:r>
              <a:rPr lang="ru-RU" i="1" dirty="0" smtClean="0"/>
              <a:t>запрос</a:t>
            </a:r>
            <a:endParaRPr lang="ru-RU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907704" y="1979548"/>
            <a:ext cx="14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HTTP </a:t>
            </a:r>
            <a:r>
              <a:rPr lang="ru-RU" i="1" dirty="0" smtClean="0"/>
              <a:t>ответ</a:t>
            </a:r>
            <a:endParaRPr lang="ru-RU" i="1" dirty="0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6444208" y="3284984"/>
            <a:ext cx="1368152" cy="21602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Выноска со стрелкой влево 40"/>
          <p:cNvSpPr/>
          <p:nvPr/>
        </p:nvSpPr>
        <p:spPr>
          <a:xfrm>
            <a:off x="7308304" y="2780928"/>
            <a:ext cx="1656184" cy="1080120"/>
          </a:xfrm>
          <a:prstGeom prst="leftArrowCallout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</a:rPr>
              <a:t>Поиск файла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42" name="Стрелка вправо 41"/>
          <p:cNvSpPr/>
          <p:nvPr/>
        </p:nvSpPr>
        <p:spPr>
          <a:xfrm rot="16200000">
            <a:off x="5832141" y="3969060"/>
            <a:ext cx="432048" cy="21602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Стрелка вправо 42"/>
          <p:cNvSpPr/>
          <p:nvPr/>
        </p:nvSpPr>
        <p:spPr>
          <a:xfrm rot="16200000">
            <a:off x="5832140" y="2528900"/>
            <a:ext cx="432048" cy="21602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Выноска со стрелкой вправо 43"/>
          <p:cNvSpPr/>
          <p:nvPr/>
        </p:nvSpPr>
        <p:spPr>
          <a:xfrm>
            <a:off x="3203848" y="2708920"/>
            <a:ext cx="2232248" cy="1368152"/>
          </a:xfrm>
          <a:prstGeom prst="rightArrowCallout">
            <a:avLst>
              <a:gd name="adj1" fmla="val 25000"/>
              <a:gd name="adj2" fmla="val 23608"/>
              <a:gd name="adj3" fmla="val 25000"/>
              <a:gd name="adj4" fmla="val 7503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 smtClean="0">
                <a:solidFill>
                  <a:schemeClr val="tx1"/>
                </a:solidFill>
              </a:rPr>
              <a:t>Обработка файла перед отправкой</a:t>
            </a:r>
            <a:endParaRPr lang="ru-RU" i="1" dirty="0">
              <a:solidFill>
                <a:schemeClr val="tx1"/>
              </a:solidFill>
            </a:endParaRPr>
          </a:p>
        </p:txBody>
      </p:sp>
      <p:pic>
        <p:nvPicPr>
          <p:cNvPr id="17" name="Picture 2" descr="http://lifehacker.ru/wp-content/uploads/2012/03/1328705729_Google_Chrome_10.0.648.20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124744"/>
            <a:ext cx="1008112" cy="1005233"/>
          </a:xfrm>
          <a:prstGeom prst="rect">
            <a:avLst/>
          </a:prstGeom>
          <a:noFill/>
        </p:spPr>
      </p:pic>
      <p:sp>
        <p:nvSpPr>
          <p:cNvPr id="18" name="Прямоугольник 17"/>
          <p:cNvSpPr/>
          <p:nvPr/>
        </p:nvSpPr>
        <p:spPr>
          <a:xfrm>
            <a:off x="481608" y="4588384"/>
            <a:ext cx="3816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 smtClean="0"/>
              <a:t>Веб-сервер может вносить изменение в страницу которую будет отправлять браузеру </a:t>
            </a:r>
            <a:endParaRPr lang="uk-UA" sz="2400" i="1" dirty="0"/>
          </a:p>
        </p:txBody>
      </p:sp>
    </p:spTree>
    <p:extLst>
      <p:ext uri="{BB962C8B-B14F-4D97-AF65-F5344CB8AC3E}">
        <p14:creationId xmlns:p14="http://schemas.microsoft.com/office/powerpoint/2010/main" val="3395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116632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/>
              <a:t>Задача </a:t>
            </a:r>
            <a:r>
              <a:rPr lang="en-US" sz="2600" b="1" dirty="0" smtClean="0"/>
              <a:t>PHP – </a:t>
            </a:r>
            <a:r>
              <a:rPr lang="ru-RU" sz="2600" b="1" dirty="0" smtClean="0"/>
              <a:t>генерация </a:t>
            </a:r>
            <a:r>
              <a:rPr lang="en-US" sz="2600" b="1" dirty="0" smtClean="0"/>
              <a:t>HTML  </a:t>
            </a:r>
            <a:endParaRPr lang="ru-RU" sz="2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36712"/>
            <a:ext cx="6768752" cy="355931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41056" y="4725144"/>
            <a:ext cx="7329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Создайте файл с расширением </a:t>
            </a:r>
            <a:r>
              <a:rPr lang="en-US" sz="2400" b="1" i="1" dirty="0" smtClean="0"/>
              <a:t>.</a:t>
            </a:r>
            <a:r>
              <a:rPr lang="en-US" sz="2400" b="1" i="1" dirty="0" err="1" smtClean="0"/>
              <a:t>php</a:t>
            </a:r>
            <a:r>
              <a:rPr lang="en-US" sz="2400" b="1" i="1" dirty="0" smtClean="0"/>
              <a:t> </a:t>
            </a:r>
            <a:r>
              <a:rPr lang="ru-RU" sz="2400" i="1" dirty="0" smtClean="0"/>
              <a:t>(например: </a:t>
            </a:r>
            <a:r>
              <a:rPr lang="en-US" sz="2400" b="1" i="1" dirty="0" err="1" smtClean="0"/>
              <a:t>index.php</a:t>
            </a:r>
            <a:r>
              <a:rPr lang="ru-RU" sz="2400" i="1" dirty="0" smtClean="0"/>
              <a:t>), и поместите в каталог сайта, и откройте его в браузере (через полной доменное имя). В файлах с другим расширением </a:t>
            </a:r>
            <a:r>
              <a:rPr lang="en-US" sz="2400" b="1" i="1" dirty="0" err="1" smtClean="0"/>
              <a:t>php</a:t>
            </a:r>
            <a:r>
              <a:rPr lang="en-US" sz="2400" i="1" dirty="0" smtClean="0"/>
              <a:t> </a:t>
            </a:r>
            <a:r>
              <a:rPr lang="ru-RU" sz="2400" i="1" dirty="0" smtClean="0"/>
              <a:t>код не обрабатывается.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6051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354432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/>
              <a:t>Задача </a:t>
            </a:r>
            <a:r>
              <a:rPr lang="en-US" sz="2600" b="1" dirty="0" smtClean="0"/>
              <a:t>PHP – </a:t>
            </a:r>
            <a:r>
              <a:rPr lang="ru-RU" sz="2600" b="1" dirty="0" smtClean="0"/>
              <a:t>генерация </a:t>
            </a:r>
            <a:r>
              <a:rPr lang="en-US" sz="2600" b="1" dirty="0" smtClean="0"/>
              <a:t>HTML  </a:t>
            </a:r>
            <a:endParaRPr lang="ru-RU" sz="2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8350324" cy="310505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0181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5805264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PHP </a:t>
            </a:r>
            <a:r>
              <a:rPr lang="ru-RU" sz="2800" i="1" dirty="0" smtClean="0"/>
              <a:t>будет работать только если запрос к файлу пройдёт через </a:t>
            </a:r>
            <a:r>
              <a:rPr lang="en-US" sz="2800" i="1" dirty="0" smtClean="0"/>
              <a:t>web-</a:t>
            </a:r>
            <a:r>
              <a:rPr lang="ru-RU" sz="2800" i="1" dirty="0" smtClean="0"/>
              <a:t>сервер.</a:t>
            </a:r>
            <a:endParaRPr lang="uk-UA" sz="2800" i="1" dirty="0"/>
          </a:p>
        </p:txBody>
      </p:sp>
      <p:sp>
        <p:nvSpPr>
          <p:cNvPr id="13" name="Знак запрета 12"/>
          <p:cNvSpPr/>
          <p:nvPr/>
        </p:nvSpPr>
        <p:spPr>
          <a:xfrm>
            <a:off x="7128284" y="1638382"/>
            <a:ext cx="1080120" cy="1080120"/>
          </a:xfrm>
          <a:prstGeom prst="noSmoking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2" name="Солнце 21"/>
          <p:cNvSpPr/>
          <p:nvPr/>
        </p:nvSpPr>
        <p:spPr>
          <a:xfrm>
            <a:off x="7020272" y="3915316"/>
            <a:ext cx="1296144" cy="1368152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8736" y="169476"/>
            <a:ext cx="605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PHP – </a:t>
            </a:r>
            <a:r>
              <a:rPr lang="ru-RU" sz="2800" b="1" dirty="0" smtClean="0"/>
              <a:t>средство генерации </a:t>
            </a:r>
            <a:r>
              <a:rPr lang="en-US" sz="2800" b="1" dirty="0" smtClean="0"/>
              <a:t>HTML</a:t>
            </a:r>
            <a:r>
              <a:rPr lang="ru-RU" sz="2800" b="1" dirty="0" smtClean="0"/>
              <a:t>-кода</a:t>
            </a:r>
            <a:endParaRPr lang="uk-UA" sz="2800" b="1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39552" y="3366136"/>
            <a:ext cx="799288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484372"/>
            <a:ext cx="5672778" cy="227957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902" y="787879"/>
            <a:ext cx="3635226" cy="242509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12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Зачем нужен </a:t>
            </a:r>
            <a:r>
              <a:rPr lang="en-US" sz="6000" dirty="0" smtClean="0"/>
              <a:t>PHP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7638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/>
              <a:t>Хостинг</a:t>
            </a:r>
            <a:endParaRPr lang="uk-UA" sz="8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4005064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>
                <a:solidFill>
                  <a:schemeClr val="bg1"/>
                </a:solidFill>
              </a:rPr>
              <a:t>услуга по размещению информации на сервере, постоянно находящемся в Интернете.</a:t>
            </a:r>
            <a:endParaRPr lang="ru-RU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3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572" y="808256"/>
            <a:ext cx="79208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b="1" dirty="0" smtClean="0"/>
              <a:t>Задача РНР </a:t>
            </a:r>
            <a:r>
              <a:rPr lang="ru-RU" sz="2600" dirty="0" smtClean="0"/>
              <a:t>- обработка (переработка, модификация) страницы перед отправкой её клиенту.</a:t>
            </a:r>
            <a:endParaRPr lang="ru-RU" sz="2600" dirty="0"/>
          </a:p>
        </p:txBody>
      </p:sp>
      <p:sp>
        <p:nvSpPr>
          <p:cNvPr id="18" name="TextBox 17"/>
          <p:cNvSpPr txBox="1"/>
          <p:nvPr/>
        </p:nvSpPr>
        <p:spPr>
          <a:xfrm>
            <a:off x="2798728" y="2479539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 smtClean="0"/>
              <a:t>Как он это делает?</a:t>
            </a:r>
            <a:endParaRPr lang="ru-RU" sz="3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43608" y="3843045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Выводя или не выводя те или иные фрагменты </a:t>
            </a:r>
            <a:r>
              <a:rPr lang="en-US" sz="2800" b="1" dirty="0" smtClean="0"/>
              <a:t>HTML</a:t>
            </a:r>
            <a:r>
              <a:rPr lang="ru-RU" sz="2800" b="1" dirty="0" smtClean="0"/>
              <a:t>-кода.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600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116632"/>
            <a:ext cx="79208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b="1" dirty="0" smtClean="0"/>
              <a:t>Задача РНР </a:t>
            </a:r>
            <a:r>
              <a:rPr lang="ru-RU" sz="2600" dirty="0" smtClean="0"/>
              <a:t>- обработка (переработка, модификация) страницы перед отправкой её клиенту.</a:t>
            </a:r>
            <a:endParaRPr lang="ru-RU" sz="2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12401" y="980728"/>
            <a:ext cx="4551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 smtClean="0"/>
              <a:t>В зависимости от чего?</a:t>
            </a:r>
            <a:endParaRPr lang="ru-RU" sz="3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5336" y="1425019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/>
              <a:t>В зависимости от:</a:t>
            </a:r>
          </a:p>
          <a:p>
            <a:pPr marL="342900" indent="-342900">
              <a:buAutoNum type="arabicPeriod"/>
            </a:pPr>
            <a:r>
              <a:rPr lang="ru-RU" sz="2800" b="1" dirty="0" smtClean="0"/>
              <a:t>Параметров переданных странице;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ru-RU" sz="2800" b="1" dirty="0" smtClean="0"/>
          </a:p>
          <a:p>
            <a:pPr marL="342900" indent="-342900">
              <a:buAutoNum type="arabicPeriod"/>
            </a:pPr>
            <a:r>
              <a:rPr lang="ru-RU" sz="2800" b="1" dirty="0" smtClean="0"/>
              <a:t>Данных переданных в заголовке </a:t>
            </a:r>
            <a:r>
              <a:rPr lang="en-US" sz="2800" b="1" dirty="0" smtClean="0"/>
              <a:t>HTTP</a:t>
            </a:r>
            <a:r>
              <a:rPr lang="ru-RU" sz="2800" b="1" dirty="0" smtClean="0"/>
              <a:t> запроса;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ru-RU" sz="2800" b="1" dirty="0" smtClean="0"/>
              <a:t/>
            </a:r>
            <a:br>
              <a:rPr lang="ru-RU" sz="2800" b="1" dirty="0" smtClean="0"/>
            </a:br>
            <a:endParaRPr lang="ru-RU" sz="2800" b="1" dirty="0" smtClean="0"/>
          </a:p>
          <a:p>
            <a:pPr marL="342900" indent="-342900">
              <a:buFontTx/>
              <a:buAutoNum type="arabicPeriod"/>
            </a:pPr>
            <a:r>
              <a:rPr lang="ru-RU" sz="2800" b="1" dirty="0" smtClean="0"/>
              <a:t>Данных о предыдущем посещении страницы.</a:t>
            </a:r>
            <a:endParaRPr lang="ru-RU" sz="2800" b="1" dirty="0"/>
          </a:p>
          <a:p>
            <a:pPr marL="342900" indent="-342900">
              <a:buFontTx/>
              <a:buAutoNum type="arabicPeriod"/>
            </a:pPr>
            <a:r>
              <a:rPr lang="ru-RU" sz="2800" b="1" dirty="0" smtClean="0"/>
              <a:t>Данных хранящихся на сервере.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9596" y="2429599"/>
            <a:ext cx="3352800" cy="33337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2401" y="3284984"/>
            <a:ext cx="4429125" cy="154305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88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520224"/>
            <a:ext cx="79208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b="1" dirty="0" smtClean="0"/>
              <a:t>Задача РНР </a:t>
            </a:r>
            <a:r>
              <a:rPr lang="ru-RU" sz="2600" dirty="0" smtClean="0"/>
              <a:t>- обработка (переработка, модификация) страницы перед отправкой её клиенту.</a:t>
            </a:r>
            <a:endParaRPr lang="ru-RU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589891"/>
            <a:ext cx="2527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А зачем?</a:t>
            </a:r>
            <a:endParaRPr lang="uk-UA" sz="4800" dirty="0"/>
          </a:p>
        </p:txBody>
      </p:sp>
      <p:pic>
        <p:nvPicPr>
          <p:cNvPr id="17" name="Picture 7" descr="https://protrain.hs.llnwd.net/e1/sitefiles/603/Images/secure_file.jpg"/>
          <p:cNvPicPr>
            <a:picLocks noChangeAspect="1" noChangeArrowheads="1"/>
          </p:cNvPicPr>
          <p:nvPr/>
        </p:nvPicPr>
        <p:blipFill>
          <a:blip r:embed="rId2" cstate="print"/>
          <a:srcRect l="13858" t="11417" r="16063" b="6693"/>
          <a:stretch>
            <a:fillRect/>
          </a:stretch>
        </p:blipFill>
        <p:spPr bwMode="auto">
          <a:xfrm>
            <a:off x="3491880" y="2471150"/>
            <a:ext cx="2248089" cy="210159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12920" y="5003884"/>
            <a:ext cx="23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Точка обмен данными</a:t>
            </a:r>
            <a:endParaRPr lang="uk-UA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31840" y="4788768"/>
            <a:ext cx="2854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Обработка, хранение, защита и использование данных (и защита кода). </a:t>
            </a:r>
            <a:r>
              <a:rPr lang="ru-RU" b="1" i="1" dirty="0" smtClean="0"/>
              <a:t>Данные не хранятся у клиента!</a:t>
            </a:r>
            <a:endParaRPr lang="uk-UA" b="1" i="1" dirty="0"/>
          </a:p>
        </p:txBody>
      </p:sp>
      <p:pic>
        <p:nvPicPr>
          <p:cNvPr id="1028" name="Picture 4" descr="http://icons.iconarchive.com/icons/pelfusion/flat-file-type/512/htm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916832"/>
            <a:ext cx="772345" cy="772345"/>
          </a:xfrm>
          <a:prstGeom prst="rect">
            <a:avLst/>
          </a:prstGeom>
          <a:noFill/>
        </p:spPr>
      </p:pic>
      <p:pic>
        <p:nvPicPr>
          <p:cNvPr id="22" name="Picture 4" descr="http://icons.iconarchive.com/icons/pelfusion/flat-file-type/512/htm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8656" y="1988840"/>
            <a:ext cx="772345" cy="772345"/>
          </a:xfrm>
          <a:prstGeom prst="rect">
            <a:avLst/>
          </a:prstGeom>
          <a:noFill/>
        </p:spPr>
      </p:pic>
      <p:pic>
        <p:nvPicPr>
          <p:cNvPr id="23" name="Picture 4" descr="http://icons.iconarchive.com/icons/pelfusion/flat-file-type/512/htm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1056" y="2141240"/>
            <a:ext cx="772345" cy="772345"/>
          </a:xfrm>
          <a:prstGeom prst="rect">
            <a:avLst/>
          </a:prstGeom>
          <a:noFill/>
        </p:spPr>
      </p:pic>
      <p:pic>
        <p:nvPicPr>
          <p:cNvPr id="24" name="Picture 4" descr="http://icons.iconarchive.com/icons/pelfusion/flat-file-type/512/htm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3456" y="2293640"/>
            <a:ext cx="772345" cy="772345"/>
          </a:xfrm>
          <a:prstGeom prst="rect">
            <a:avLst/>
          </a:prstGeom>
          <a:noFill/>
        </p:spPr>
      </p:pic>
      <p:pic>
        <p:nvPicPr>
          <p:cNvPr id="25" name="Picture 4" descr="http://icons.iconarchive.com/icons/pelfusion/flat-file-type/512/htm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5856" y="2446040"/>
            <a:ext cx="772345" cy="772345"/>
          </a:xfrm>
          <a:prstGeom prst="rect">
            <a:avLst/>
          </a:prstGeom>
          <a:noFill/>
        </p:spPr>
      </p:pic>
      <p:sp>
        <p:nvSpPr>
          <p:cNvPr id="26" name="Правая фигурная скобка 25"/>
          <p:cNvSpPr/>
          <p:nvPr/>
        </p:nvSpPr>
        <p:spPr>
          <a:xfrm rot="5400000">
            <a:off x="7344308" y="2736540"/>
            <a:ext cx="504056" cy="15841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4" descr="http://icons.iconarchive.com/icons/hopstarter/adobe-cs4/256/File-Adobe-Dreamweaver-PHP-01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6168" y="3852664"/>
            <a:ext cx="782216" cy="782216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6300192" y="479715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Меньше файлов, один файл может выводить различную информацию, в зависимости от ситуации.</a:t>
            </a:r>
            <a:endParaRPr lang="ru-RU" i="1" dirty="0"/>
          </a:p>
        </p:txBody>
      </p:sp>
      <p:pic>
        <p:nvPicPr>
          <p:cNvPr id="15362" name="Picture 2" descr="http://simpleshop.com.ua/assets/images/slaider-banner/doska-obiyavlenii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553" y="2700536"/>
            <a:ext cx="2106231" cy="13971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9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164485" y="260648"/>
            <a:ext cx="68150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200" dirty="0" smtClean="0"/>
              <a:t>Языки на серверной стороне</a:t>
            </a:r>
            <a:endParaRPr lang="uk-UA" sz="42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43608" y="5877272"/>
            <a:ext cx="74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/>
              <a:t>Подробнее: </a:t>
            </a:r>
            <a:r>
              <a:rPr lang="en-US" sz="2000" dirty="0" smtClean="0">
                <a:hlinkClick r:id="rId2"/>
              </a:rPr>
              <a:t>https://ru.wikipedia.org/wiki/</a:t>
            </a:r>
            <a:r>
              <a:rPr lang="uk-UA" sz="2000" dirty="0" err="1" smtClean="0">
                <a:hlinkClick r:id="rId2"/>
              </a:rPr>
              <a:t>Веб-программирование</a:t>
            </a:r>
            <a:endParaRPr lang="uk-UA" sz="2000" dirty="0"/>
          </a:p>
        </p:txBody>
      </p:sp>
      <p:pic>
        <p:nvPicPr>
          <p:cNvPr id="5" name="Picture 2" descr="http://lifehacker.ru/wp-content/uploads/2012/03/1328705729_Google_Chrome_10.0.648.2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567783"/>
            <a:ext cx="1008112" cy="1005233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275856" y="1196752"/>
            <a:ext cx="2448272" cy="42484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Двойная стрелка влево/вправо 6"/>
          <p:cNvSpPr/>
          <p:nvPr/>
        </p:nvSpPr>
        <p:spPr>
          <a:xfrm>
            <a:off x="1691680" y="2854375"/>
            <a:ext cx="1296144" cy="432048"/>
          </a:xfrm>
          <a:prstGeom prst="left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698" name="Picture 2" descr="http://kaleidos.net/files/images/apache318x26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1484784"/>
            <a:ext cx="1008112" cy="824243"/>
          </a:xfrm>
          <a:prstGeom prst="rect">
            <a:avLst/>
          </a:prstGeom>
          <a:noFill/>
        </p:spPr>
      </p:pic>
      <p:pic>
        <p:nvPicPr>
          <p:cNvPr id="29700" name="Picture 4" descr="http://alexxx.ru/tmp/nginx.gif"/>
          <p:cNvPicPr>
            <a:picLocks noChangeAspect="1" noChangeArrowheads="1"/>
          </p:cNvPicPr>
          <p:nvPr/>
        </p:nvPicPr>
        <p:blipFill>
          <a:blip r:embed="rId5" cstate="print"/>
          <a:srcRect l="13349" t="26945" r="7509" b="19662"/>
          <a:stretch>
            <a:fillRect/>
          </a:stretch>
        </p:blipFill>
        <p:spPr bwMode="auto">
          <a:xfrm>
            <a:off x="3635896" y="2637826"/>
            <a:ext cx="1860848" cy="719166"/>
          </a:xfrm>
          <a:prstGeom prst="rect">
            <a:avLst/>
          </a:prstGeom>
          <a:noFill/>
        </p:spPr>
      </p:pic>
      <p:pic>
        <p:nvPicPr>
          <p:cNvPr id="29702" name="Picture 6" descr="http://4.bp.blogspot.com/-bTtAJ4Sfpr4/TnA7yEHn6wI/AAAAAAAAAWI/Vz1NS-3UUr8/s1600/iis8.PNG"/>
          <p:cNvPicPr>
            <a:picLocks noChangeAspect="1" noChangeArrowheads="1"/>
          </p:cNvPicPr>
          <p:nvPr/>
        </p:nvPicPr>
        <p:blipFill>
          <a:blip r:embed="rId6" cstate="print"/>
          <a:srcRect l="16765" t="15238" r="12687" b="18895"/>
          <a:stretch>
            <a:fillRect/>
          </a:stretch>
        </p:blipFill>
        <p:spPr bwMode="auto">
          <a:xfrm>
            <a:off x="3707904" y="4005064"/>
            <a:ext cx="1661586" cy="1153244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6444208" y="1196752"/>
            <a:ext cx="2448272" cy="42484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5" name="Picture 2" descr="http://www.tutorialesfacil.com.ar/GraficosdeInstalacion/800px-PHP-n_logo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1639431"/>
            <a:ext cx="1211288" cy="637441"/>
          </a:xfrm>
          <a:prstGeom prst="rect">
            <a:avLst/>
          </a:prstGeom>
          <a:noFill/>
        </p:spPr>
      </p:pic>
      <p:pic>
        <p:nvPicPr>
          <p:cNvPr id="29704" name="Picture 8" descr="http://i1.asp.net/images/ui/asplogo-square.png?cdn_id=2014-12-15-002"/>
          <p:cNvPicPr>
            <a:picLocks noChangeAspect="1" noChangeArrowheads="1"/>
          </p:cNvPicPr>
          <p:nvPr/>
        </p:nvPicPr>
        <p:blipFill>
          <a:blip r:embed="rId8" cstate="print"/>
          <a:srcRect l="3048" t="21336" r="4572" b="19812"/>
          <a:stretch>
            <a:fillRect/>
          </a:stretch>
        </p:blipFill>
        <p:spPr bwMode="auto">
          <a:xfrm>
            <a:off x="7524328" y="2505128"/>
            <a:ext cx="1224136" cy="779856"/>
          </a:xfrm>
          <a:prstGeom prst="rect">
            <a:avLst/>
          </a:prstGeom>
          <a:noFill/>
        </p:spPr>
      </p:pic>
      <p:pic>
        <p:nvPicPr>
          <p:cNvPr id="29706" name="Picture 10" descr="http://www.webhostingdecisions.com/wp-content/uploads/2014/08/ruby-vs-php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0232" y="3225105"/>
            <a:ext cx="859141" cy="851967"/>
          </a:xfrm>
          <a:prstGeom prst="rect">
            <a:avLst/>
          </a:prstGeom>
          <a:noFill/>
        </p:spPr>
      </p:pic>
      <p:pic>
        <p:nvPicPr>
          <p:cNvPr id="29708" name="Picture 12" descr="http://www.unixstickers.com/image/cache/data/stickers/python/python_sh-600x6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96336" y="3591272"/>
            <a:ext cx="1277888" cy="1277888"/>
          </a:xfrm>
          <a:prstGeom prst="rect">
            <a:avLst/>
          </a:prstGeom>
          <a:noFill/>
        </p:spPr>
      </p:pic>
      <p:pic>
        <p:nvPicPr>
          <p:cNvPr id="29710" name="Picture 14" descr="http://www.tekdig.com/wp-content/uploads/2014/08/c++-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44208" y="4437112"/>
            <a:ext cx="1502532" cy="1001688"/>
          </a:xfrm>
          <a:prstGeom prst="rect">
            <a:avLst/>
          </a:prstGeom>
          <a:noFill/>
        </p:spPr>
      </p:pic>
      <p:sp>
        <p:nvSpPr>
          <p:cNvPr id="24" name="Плюс 23"/>
          <p:cNvSpPr/>
          <p:nvPr/>
        </p:nvSpPr>
        <p:spPr>
          <a:xfrm>
            <a:off x="5744006" y="2746363"/>
            <a:ext cx="648072" cy="648072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6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eb development tim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7812360" cy="648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2647365" y="2947174"/>
            <a:ext cx="60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https://ru.wikipedia.org/wiki/</a:t>
            </a:r>
            <a:r>
              <a:rPr lang="ru-RU" dirty="0" smtClean="0">
                <a:hlinkClick r:id="rId3"/>
              </a:rPr>
              <a:t>Веб-программирование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5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29798" y="188640"/>
            <a:ext cx="605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PHP – </a:t>
            </a:r>
            <a:r>
              <a:rPr lang="ru-RU" sz="2800" b="1" dirty="0" smtClean="0"/>
              <a:t>средство генерации </a:t>
            </a:r>
            <a:r>
              <a:rPr lang="en-US" sz="2800" b="1" dirty="0" smtClean="0"/>
              <a:t>HTML</a:t>
            </a:r>
            <a:r>
              <a:rPr lang="ru-RU" sz="2800" b="1" dirty="0" smtClean="0"/>
              <a:t>-кода</a:t>
            </a:r>
            <a:endParaRPr lang="uk-UA" sz="2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5253007"/>
            <a:ext cx="7087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PHP</a:t>
            </a:r>
            <a:r>
              <a:rPr lang="ru-RU" sz="2400" i="1" dirty="0" smtClean="0"/>
              <a:t> код обрабатывается только в файлах с расширением </a:t>
            </a:r>
            <a:r>
              <a:rPr lang="en-US" sz="2400" b="1" i="1" dirty="0" smtClean="0"/>
              <a:t>.</a:t>
            </a:r>
            <a:r>
              <a:rPr lang="en-US" sz="2400" b="1" i="1" dirty="0" err="1" smtClean="0"/>
              <a:t>php</a:t>
            </a:r>
            <a:endParaRPr lang="ru-RU" sz="2400" b="1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38" y="836712"/>
            <a:ext cx="6552728" cy="424463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9539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08736" y="188640"/>
            <a:ext cx="605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PHP – </a:t>
            </a:r>
            <a:r>
              <a:rPr lang="ru-RU" sz="2800" b="1" dirty="0" smtClean="0"/>
              <a:t>средство генерации </a:t>
            </a:r>
            <a:r>
              <a:rPr lang="en-US" sz="2800" b="1" dirty="0" smtClean="0"/>
              <a:t>HTML</a:t>
            </a:r>
            <a:r>
              <a:rPr lang="ru-RU" sz="2800" b="1" dirty="0" smtClean="0"/>
              <a:t>-кода</a:t>
            </a:r>
            <a:endParaRPr lang="uk-UA" sz="2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43" y="2132856"/>
            <a:ext cx="2943225" cy="30099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865842"/>
            <a:ext cx="2749989" cy="554392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7243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41687" y="1556792"/>
            <a:ext cx="4860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</a:rPr>
              <a:t>PHP </a:t>
            </a:r>
            <a:r>
              <a:rPr lang="ru-RU" sz="7200" b="1" dirty="0" smtClean="0">
                <a:solidFill>
                  <a:srgbClr val="7030A0"/>
                </a:solidFill>
              </a:rPr>
              <a:t>в </a:t>
            </a:r>
            <a:r>
              <a:rPr lang="en-US" sz="7200" b="1" dirty="0" smtClean="0">
                <a:solidFill>
                  <a:srgbClr val="7030A0"/>
                </a:solidFill>
              </a:rPr>
              <a:t>HTML</a:t>
            </a:r>
            <a:endParaRPr lang="uk-UA" sz="72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1688" y="3164775"/>
            <a:ext cx="4860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B050"/>
                </a:solidFill>
              </a:rPr>
              <a:t>HTML </a:t>
            </a:r>
            <a:r>
              <a:rPr lang="ru-RU" sz="7200" b="1" dirty="0" smtClean="0">
                <a:solidFill>
                  <a:srgbClr val="00B050"/>
                </a:solidFill>
              </a:rPr>
              <a:t>в</a:t>
            </a:r>
            <a:r>
              <a:rPr lang="en-US" sz="7200" b="1" dirty="0" smtClean="0">
                <a:solidFill>
                  <a:srgbClr val="00B050"/>
                </a:solidFill>
              </a:rPr>
              <a:t> PHP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0864" y="2564904"/>
            <a:ext cx="10422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200" dirty="0" smtClean="0"/>
              <a:t>или</a:t>
            </a:r>
            <a:endParaRPr lang="uk-UA" sz="4200" dirty="0"/>
          </a:p>
        </p:txBody>
      </p:sp>
      <p:sp>
        <p:nvSpPr>
          <p:cNvPr id="14" name="TextBox 13"/>
          <p:cNvSpPr txBox="1"/>
          <p:nvPr/>
        </p:nvSpPr>
        <p:spPr>
          <a:xfrm>
            <a:off x="2340813" y="4437112"/>
            <a:ext cx="44623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200" dirty="0" smtClean="0"/>
              <a:t>вот в чём вопрос…</a:t>
            </a:r>
            <a:endParaRPr lang="uk-UA" sz="4200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4184" y="188640"/>
            <a:ext cx="605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PHP – </a:t>
            </a:r>
            <a:r>
              <a:rPr lang="ru-RU" sz="2800" b="1" dirty="0" smtClean="0"/>
              <a:t>средство генерации </a:t>
            </a:r>
            <a:r>
              <a:rPr lang="en-US" sz="2800" b="1" dirty="0" smtClean="0"/>
              <a:t>HTML</a:t>
            </a:r>
            <a:r>
              <a:rPr lang="ru-RU" sz="2800" b="1" dirty="0" smtClean="0"/>
              <a:t>-кода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33374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2811" y="188640"/>
            <a:ext cx="1098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/>
              <a:t>PHP</a:t>
            </a:r>
            <a:endParaRPr lang="uk-UA" sz="42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568952" cy="21145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639130" y="1340768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PHP </a:t>
            </a:r>
            <a:r>
              <a:rPr lang="ru-RU" sz="2400" b="1" dirty="0" smtClean="0">
                <a:solidFill>
                  <a:srgbClr val="7030A0"/>
                </a:solidFill>
              </a:rPr>
              <a:t>в </a:t>
            </a:r>
            <a:r>
              <a:rPr lang="en-US" sz="2400" b="1" dirty="0" smtClean="0">
                <a:solidFill>
                  <a:srgbClr val="7030A0"/>
                </a:solidFill>
              </a:rPr>
              <a:t>HTML</a:t>
            </a:r>
            <a:endParaRPr lang="uk-UA" sz="2400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3933057"/>
            <a:ext cx="8568953" cy="211275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652120" y="414908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HTML </a:t>
            </a:r>
            <a:r>
              <a:rPr lang="ru-RU" sz="2400" b="1" dirty="0" smtClean="0">
                <a:solidFill>
                  <a:srgbClr val="00B050"/>
                </a:solidFill>
              </a:rPr>
              <a:t>в </a:t>
            </a:r>
            <a:r>
              <a:rPr lang="en-US" sz="2400" b="1" dirty="0" smtClean="0">
                <a:solidFill>
                  <a:srgbClr val="00B050"/>
                </a:solidFill>
              </a:rPr>
              <a:t>PHP</a:t>
            </a:r>
            <a:endParaRPr lang="uk-UA" sz="2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2235" y="3204265"/>
            <a:ext cx="859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или</a:t>
            </a:r>
            <a:endParaRPr lang="uk-UA" sz="42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0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3231" y="188640"/>
            <a:ext cx="1077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PHP</a:t>
            </a:r>
            <a:endParaRPr lang="uk-UA" sz="4200" dirty="0"/>
          </a:p>
        </p:txBody>
      </p:sp>
      <p:sp>
        <p:nvSpPr>
          <p:cNvPr id="9" name="TextBox 8"/>
          <p:cNvSpPr txBox="1"/>
          <p:nvPr/>
        </p:nvSpPr>
        <p:spPr>
          <a:xfrm>
            <a:off x="2614794" y="980728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PHP </a:t>
            </a:r>
            <a:r>
              <a:rPr lang="ru-RU" sz="2400" b="1" dirty="0" smtClean="0">
                <a:solidFill>
                  <a:srgbClr val="7030A0"/>
                </a:solidFill>
              </a:rPr>
              <a:t>в </a:t>
            </a:r>
            <a:r>
              <a:rPr lang="en-US" sz="2400" b="1" dirty="0" smtClean="0">
                <a:solidFill>
                  <a:srgbClr val="7030A0"/>
                </a:solidFill>
              </a:rPr>
              <a:t>HTML</a:t>
            </a:r>
            <a:endParaRPr lang="uk-UA" sz="24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980728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HTML </a:t>
            </a:r>
            <a:r>
              <a:rPr lang="ru-RU" sz="2400" b="1" dirty="0" smtClean="0">
                <a:solidFill>
                  <a:srgbClr val="00B050"/>
                </a:solidFill>
              </a:rPr>
              <a:t>в </a:t>
            </a:r>
            <a:r>
              <a:rPr lang="en-US" sz="2400" b="1" dirty="0" smtClean="0">
                <a:solidFill>
                  <a:srgbClr val="00B050"/>
                </a:solidFill>
              </a:rPr>
              <a:t>PHP</a:t>
            </a:r>
            <a:endParaRPr lang="uk-UA" sz="24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32273" y="98072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/>
                </a:solidFill>
              </a:rPr>
              <a:t>==</a:t>
            </a:r>
            <a:endParaRPr lang="uk-UA" sz="2400" b="1" dirty="0">
              <a:solidFill>
                <a:schemeClr val="accent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58175" cy="370522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11988" y="5517232"/>
            <a:ext cx="7160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Независимо от подхода, результатом будет </a:t>
            </a:r>
            <a:r>
              <a:rPr lang="en-US" sz="2800" i="1" dirty="0" smtClean="0"/>
              <a:t>HTML</a:t>
            </a:r>
            <a:r>
              <a:rPr lang="ru-RU" sz="2800" i="1" dirty="0" smtClean="0"/>
              <a:t>-документ.</a:t>
            </a:r>
            <a:endParaRPr lang="uk-UA" sz="2800" i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6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9007" y="5118283"/>
            <a:ext cx="7177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1</a:t>
            </a:r>
            <a:r>
              <a:rPr lang="en-US" sz="2400" i="1" dirty="0" smtClean="0"/>
              <a:t>gb.ua – </a:t>
            </a:r>
            <a:r>
              <a:rPr lang="ru-RU" sz="2400" i="1" dirty="0" smtClean="0"/>
              <a:t>один из многочисленных хостинг-провайдеров, </a:t>
            </a:r>
            <a:r>
              <a:rPr lang="en-US" sz="2400" i="1" dirty="0" smtClean="0"/>
              <a:t>c</a:t>
            </a:r>
            <a:r>
              <a:rPr lang="ru-RU" sz="2400" i="1" dirty="0" smtClean="0"/>
              <a:t> пробны</a:t>
            </a:r>
            <a:r>
              <a:rPr lang="ru-RU" sz="2400" i="1" dirty="0"/>
              <a:t>м</a:t>
            </a:r>
            <a:r>
              <a:rPr lang="ru-RU" sz="2400" i="1" dirty="0" smtClean="0"/>
              <a:t> периодом!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28" y="797803"/>
            <a:ext cx="7315188" cy="403244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7" name="Скругленный прямоугольник 6"/>
          <p:cNvSpPr/>
          <p:nvPr/>
        </p:nvSpPr>
        <p:spPr>
          <a:xfrm rot="900281">
            <a:off x="6619097" y="345962"/>
            <a:ext cx="2448272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rgbClr val="7030A0"/>
                </a:solidFill>
              </a:rPr>
              <a:t>Например</a:t>
            </a:r>
            <a:endParaRPr lang="ru-RU" sz="3600" b="1" dirty="0">
              <a:solidFill>
                <a:srgbClr val="7030A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17354" y="6021288"/>
            <a:ext cx="2828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3"/>
              </a:rPr>
              <a:t>http://www.1gb.ua</a:t>
            </a:r>
            <a:r>
              <a:rPr lang="ru-RU" sz="2400" b="1" dirty="0" smtClean="0">
                <a:hlinkClick r:id="rId3"/>
              </a:rPr>
              <a:t>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522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0476" y="260648"/>
            <a:ext cx="5650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/>
              <a:t>W3Schools </a:t>
            </a:r>
            <a:r>
              <a:rPr lang="en-US" sz="4400" b="1" dirty="0" smtClean="0"/>
              <a:t>PHP Tutorial</a:t>
            </a: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07704" y="5949280"/>
            <a:ext cx="5983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hlinkClick r:id="rId2"/>
              </a:rPr>
              <a:t>http://www.w3schools.com/php/</a:t>
            </a:r>
            <a:endParaRPr lang="ru-RU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4643" y="1196752"/>
            <a:ext cx="6849765" cy="4669892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71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0619" y="314072"/>
            <a:ext cx="25707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200" b="1" dirty="0" smtClean="0"/>
              <a:t>Книга </a:t>
            </a:r>
            <a:r>
              <a:rPr lang="en-US" sz="4200" b="1" dirty="0" smtClean="0"/>
              <a:t>PHP</a:t>
            </a:r>
            <a:endParaRPr lang="uk-UA" sz="4200" b="1" dirty="0"/>
          </a:p>
        </p:txBody>
      </p:sp>
      <p:pic>
        <p:nvPicPr>
          <p:cNvPr id="1026" name="Picture 2" descr="http://i51.fastpic.ru/big/2013/0224/f8/6bc1f901cf79c2f6a52a79eb9581dbf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196752"/>
            <a:ext cx="2951670" cy="44722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1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На стороне веб-сервера…</a:t>
            </a:r>
            <a:endParaRPr lang="en-US" sz="6000" dirty="0" smtClean="0"/>
          </a:p>
          <a:p>
            <a:pPr algn="ctr"/>
            <a:r>
              <a:rPr lang="en-US" sz="6000" dirty="0" smtClean="0"/>
              <a:t>(Apache)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2949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1560" y="908720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 err="1" smtClean="0"/>
              <a:t>Веб</a:t>
            </a:r>
            <a:r>
              <a:rPr lang="ru-RU" sz="2000" i="1" dirty="0" err="1" smtClean="0"/>
              <a:t>-</a:t>
            </a:r>
            <a:r>
              <a:rPr lang="ru-RU" sz="2000" b="1" i="1" dirty="0" err="1" smtClean="0"/>
              <a:t>сервер</a:t>
            </a:r>
            <a:r>
              <a:rPr lang="ru-RU" sz="2000" i="1" dirty="0" smtClean="0"/>
              <a:t> — программа принимающий HTTP-запросы от клиентов (обычно</a:t>
            </a:r>
            <a:r>
              <a:rPr lang="ru-RU" sz="2000" b="1" i="1" dirty="0" smtClean="0"/>
              <a:t> </a:t>
            </a:r>
            <a:r>
              <a:rPr lang="ru-RU" sz="2000" b="1" i="1" dirty="0" err="1" smtClean="0"/>
              <a:t>веб-браузеров</a:t>
            </a:r>
            <a:r>
              <a:rPr lang="ru-RU" sz="2000" i="1" dirty="0" smtClean="0"/>
              <a:t>), и выдающий им HTTP-ответы, как правило, вместе с HTML-страницей, изображением, или другими данными.</a:t>
            </a:r>
            <a:endParaRPr lang="ru-RU" sz="2000" i="1" dirty="0"/>
          </a:p>
        </p:txBody>
      </p:sp>
      <p:pic>
        <p:nvPicPr>
          <p:cNvPr id="16" name="Picture 2" descr="http://lifehacker.ru/wp-content/uploads/2012/03/1328705729_Google_Chrome_10.0.648.2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573016"/>
            <a:ext cx="1008112" cy="1005233"/>
          </a:xfrm>
          <a:prstGeom prst="rect">
            <a:avLst/>
          </a:prstGeom>
          <a:noFill/>
        </p:spPr>
      </p:pic>
      <p:pic>
        <p:nvPicPr>
          <p:cNvPr id="26" name="Picture 13" descr="http://web-programming.com.ua/wp-content/uploads/apache_display1.jp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2564904"/>
            <a:ext cx="1600779" cy="1747977"/>
          </a:xfrm>
          <a:prstGeom prst="rect">
            <a:avLst/>
          </a:prstGeom>
          <a:noFill/>
        </p:spPr>
      </p:pic>
      <p:pic>
        <p:nvPicPr>
          <p:cNvPr id="33" name="Picture 2" descr="http://cdn.makeuseof.com/wp-content/uploads/2009/06/filetypes.png?3cb89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4581128"/>
            <a:ext cx="1440160" cy="1440160"/>
          </a:xfrm>
          <a:prstGeom prst="rect">
            <a:avLst/>
          </a:prstGeom>
          <a:noFill/>
        </p:spPr>
      </p:pic>
      <p:sp>
        <p:nvSpPr>
          <p:cNvPr id="36" name="Скругленный прямоугольник 35"/>
          <p:cNvSpPr/>
          <p:nvPr/>
        </p:nvSpPr>
        <p:spPr>
          <a:xfrm>
            <a:off x="6660232" y="2276872"/>
            <a:ext cx="2232248" cy="388843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1979712" y="3789040"/>
            <a:ext cx="4392488" cy="21602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Стрелка вправо 16"/>
          <p:cNvSpPr/>
          <p:nvPr/>
        </p:nvSpPr>
        <p:spPr>
          <a:xfrm rot="10800000">
            <a:off x="1979712" y="4221087"/>
            <a:ext cx="4392488" cy="21602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Выноска со стрелкой вниз 17"/>
          <p:cNvSpPr/>
          <p:nvPr/>
        </p:nvSpPr>
        <p:spPr>
          <a:xfrm>
            <a:off x="1763689" y="1945288"/>
            <a:ext cx="4608512" cy="1843752"/>
          </a:xfrm>
          <a:prstGeom prst="downArrowCallou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 </a:t>
            </a:r>
            <a:r>
              <a:rPr lang="ru-RU" dirty="0" smtClean="0">
                <a:solidFill>
                  <a:schemeClr val="tx1"/>
                </a:solidFill>
              </a:rPr>
              <a:t>запрос (</a:t>
            </a:r>
            <a:r>
              <a:rPr lang="en-US" dirty="0" smtClean="0">
                <a:solidFill>
                  <a:schemeClr val="tx1"/>
                </a:solidFill>
              </a:rPr>
              <a:t>HTTP Request</a:t>
            </a:r>
            <a:r>
              <a:rPr lang="ru-RU" dirty="0" smtClean="0">
                <a:solidFill>
                  <a:schemeClr val="tx1"/>
                </a:solidFill>
              </a:rPr>
              <a:t>):</a:t>
            </a:r>
          </a:p>
          <a:p>
            <a:pPr algn="ctr"/>
            <a:r>
              <a:rPr lang="ru-RU" i="1" dirty="0" smtClean="0">
                <a:solidFill>
                  <a:schemeClr val="tx1"/>
                </a:solidFill>
              </a:rPr>
              <a:t>«А дай </a:t>
            </a:r>
            <a:r>
              <a:rPr lang="ru-RU" i="1" dirty="0" err="1" smtClean="0">
                <a:solidFill>
                  <a:schemeClr val="tx1"/>
                </a:solidFill>
              </a:rPr>
              <a:t>ка</a:t>
            </a:r>
            <a:r>
              <a:rPr lang="ru-RU" i="1" dirty="0" smtClean="0">
                <a:solidFill>
                  <a:schemeClr val="tx1"/>
                </a:solidFill>
              </a:rPr>
              <a:t> мне  </a:t>
            </a:r>
            <a:r>
              <a:rPr lang="en-US" i="1" dirty="0" smtClean="0">
                <a:solidFill>
                  <a:schemeClr val="tx1"/>
                </a:solidFill>
                <a:hlinkClick r:id="rId5"/>
              </a:rPr>
              <a:t>http://www.site.com/</a:t>
            </a:r>
            <a:r>
              <a:rPr lang="en-US" i="1" dirty="0" smtClean="0">
                <a:solidFill>
                  <a:srgbClr val="FF0000"/>
                </a:solidFill>
                <a:hlinkClick r:id="rId5"/>
              </a:rPr>
              <a:t>file.html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chemeClr val="tx1"/>
                </a:solidFill>
              </a:rPr>
              <a:t>да побыстрее»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uk-UA" i="1" dirty="0">
              <a:solidFill>
                <a:srgbClr val="FF0000"/>
              </a:solidFill>
            </a:endParaRPr>
          </a:p>
        </p:txBody>
      </p:sp>
      <p:sp>
        <p:nvSpPr>
          <p:cNvPr id="19" name="Выноска со стрелкой вверх 18"/>
          <p:cNvSpPr/>
          <p:nvPr/>
        </p:nvSpPr>
        <p:spPr>
          <a:xfrm>
            <a:off x="1763689" y="4581128"/>
            <a:ext cx="4536503" cy="1800200"/>
          </a:xfrm>
          <a:prstGeom prst="upArrow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 </a:t>
            </a:r>
            <a:r>
              <a:rPr lang="ru-RU" dirty="0" smtClean="0">
                <a:solidFill>
                  <a:schemeClr val="tx1"/>
                </a:solidFill>
              </a:rPr>
              <a:t>ответ (</a:t>
            </a:r>
            <a:r>
              <a:rPr lang="en-US" dirty="0" smtClean="0">
                <a:solidFill>
                  <a:schemeClr val="tx1"/>
                </a:solidFill>
              </a:rPr>
              <a:t>HTTP Response</a:t>
            </a:r>
            <a:r>
              <a:rPr lang="ru-RU" dirty="0" smtClean="0">
                <a:solidFill>
                  <a:schemeClr val="tx1"/>
                </a:solidFill>
              </a:rPr>
              <a:t>):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ru-RU" i="1" dirty="0" smtClean="0">
                <a:solidFill>
                  <a:schemeClr val="tx1"/>
                </a:solidFill>
              </a:rPr>
              <a:t>«Вот тебе </a:t>
            </a:r>
            <a:r>
              <a:rPr lang="en-US" i="1" dirty="0" smtClean="0">
                <a:solidFill>
                  <a:schemeClr val="tx1"/>
                </a:solidFill>
              </a:rPr>
              <a:t>HTML-</a:t>
            </a:r>
            <a:r>
              <a:rPr lang="ru-RU" i="1" dirty="0" smtClean="0">
                <a:solidFill>
                  <a:schemeClr val="tx1"/>
                </a:solidFill>
              </a:rPr>
              <a:t>файл</a:t>
            </a:r>
            <a:r>
              <a:rPr lang="en-US" i="1" dirty="0" smtClean="0">
                <a:solidFill>
                  <a:schemeClr val="tx1"/>
                </a:solidFill>
              </a:rPr>
              <a:t> (</a:t>
            </a:r>
            <a:r>
              <a:rPr lang="en-US" i="1" dirty="0" smtClean="0">
                <a:solidFill>
                  <a:srgbClr val="FF0000"/>
                </a:solidFill>
              </a:rPr>
              <a:t>file.html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  <a:r>
              <a:rPr lang="ru-RU" i="1" dirty="0" smtClean="0">
                <a:solidFill>
                  <a:schemeClr val="tx1"/>
                </a:solidFill>
              </a:rPr>
              <a:t>, всё прошло на 200» 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389670" y="241484"/>
            <a:ext cx="24449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 smtClean="0"/>
              <a:t>Веб-сервер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25401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97340" y="44624"/>
            <a:ext cx="29493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Web</a:t>
            </a:r>
            <a:r>
              <a:rPr lang="ru-RU" sz="4200" dirty="0" smtClean="0"/>
              <a:t>-сервер</a:t>
            </a:r>
            <a:endParaRPr lang="uk-UA" sz="42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899592" y="6123493"/>
            <a:ext cx="7488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/>
              <a:t>Подробнее: </a:t>
            </a:r>
            <a:r>
              <a:rPr lang="en-US" sz="2000" dirty="0" smtClean="0">
                <a:hlinkClick r:id="rId2"/>
              </a:rPr>
              <a:t>https://ru.wikipedia.org/wiki/</a:t>
            </a:r>
            <a:r>
              <a:rPr lang="ru-RU" sz="2000" dirty="0" err="1" smtClean="0">
                <a:hlinkClick r:id="rId2"/>
              </a:rPr>
              <a:t>Сравнение_веб-серверов</a:t>
            </a:r>
            <a:endParaRPr lang="uk-UA" sz="2000" dirty="0"/>
          </a:p>
        </p:txBody>
      </p:sp>
      <p:pic>
        <p:nvPicPr>
          <p:cNvPr id="5" name="Picture 2" descr="http://lifehacker.ru/wp-content/uploads/2012/03/1328705729_Google_Chrome_10.0.648.2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207743"/>
            <a:ext cx="1008112" cy="1005233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572000" y="836712"/>
            <a:ext cx="2448272" cy="42484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Двойная стрелка влево/вправо 6"/>
          <p:cNvSpPr/>
          <p:nvPr/>
        </p:nvSpPr>
        <p:spPr>
          <a:xfrm>
            <a:off x="2987824" y="2494335"/>
            <a:ext cx="1296144" cy="432048"/>
          </a:xfrm>
          <a:prstGeom prst="left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698" name="Picture 2" descr="http://kaleidos.net/files/images/apache318x26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9768" y="1124744"/>
            <a:ext cx="1008112" cy="824243"/>
          </a:xfrm>
          <a:prstGeom prst="rect">
            <a:avLst/>
          </a:prstGeom>
          <a:noFill/>
        </p:spPr>
      </p:pic>
      <p:pic>
        <p:nvPicPr>
          <p:cNvPr id="29700" name="Picture 4" descr="http://alexxx.ru/tmp/nginx.gif"/>
          <p:cNvPicPr>
            <a:picLocks noChangeAspect="1" noChangeArrowheads="1"/>
          </p:cNvPicPr>
          <p:nvPr/>
        </p:nvPicPr>
        <p:blipFill>
          <a:blip r:embed="rId5" cstate="print"/>
          <a:srcRect l="13349" t="26945" r="7509" b="19662"/>
          <a:stretch>
            <a:fillRect/>
          </a:stretch>
        </p:blipFill>
        <p:spPr bwMode="auto">
          <a:xfrm>
            <a:off x="4943400" y="2277786"/>
            <a:ext cx="1860848" cy="719166"/>
          </a:xfrm>
          <a:prstGeom prst="rect">
            <a:avLst/>
          </a:prstGeom>
          <a:noFill/>
        </p:spPr>
      </p:pic>
      <p:pic>
        <p:nvPicPr>
          <p:cNvPr id="29702" name="Picture 6" descr="http://4.bp.blogspot.com/-bTtAJ4Sfpr4/TnA7yEHn6wI/AAAAAAAAAWI/Vz1NS-3UUr8/s1600/iis8.PNG"/>
          <p:cNvPicPr>
            <a:picLocks noChangeAspect="1" noChangeArrowheads="1"/>
          </p:cNvPicPr>
          <p:nvPr/>
        </p:nvPicPr>
        <p:blipFill>
          <a:blip r:embed="rId6" cstate="print"/>
          <a:srcRect l="16765" t="15238" r="12687" b="18895"/>
          <a:stretch>
            <a:fillRect/>
          </a:stretch>
        </p:blipFill>
        <p:spPr bwMode="auto">
          <a:xfrm>
            <a:off x="5043031" y="3645024"/>
            <a:ext cx="1661586" cy="1153244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1337206" y="5301208"/>
            <a:ext cx="661360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Web-</a:t>
            </a:r>
            <a:r>
              <a:rPr lang="ru-RU" i="1" dirty="0" smtClean="0"/>
              <a:t>сервер – программа задача которой получать запросы от</a:t>
            </a:r>
          </a:p>
          <a:p>
            <a:pPr algn="ctr"/>
            <a:r>
              <a:rPr lang="ru-RU" i="1" dirty="0" smtClean="0"/>
              <a:t> клиентов и возвращать </a:t>
            </a:r>
            <a:r>
              <a:rPr lang="ru-RU" sz="2000" i="1" dirty="0" smtClean="0"/>
              <a:t>им</a:t>
            </a:r>
            <a:r>
              <a:rPr lang="ru-RU" i="1" dirty="0" smtClean="0"/>
              <a:t> </a:t>
            </a:r>
            <a:r>
              <a:rPr lang="en-US" i="1" dirty="0" smtClean="0"/>
              <a:t>HTML</a:t>
            </a:r>
            <a:r>
              <a:rPr lang="ru-RU" i="1" dirty="0" smtClean="0"/>
              <a:t>-документ (и не только).</a:t>
            </a:r>
            <a:endParaRPr lang="uk-UA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7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Веб-сервер локально</a:t>
            </a:r>
          </a:p>
          <a:p>
            <a:pPr algn="ctr"/>
            <a:r>
              <a:rPr lang="ru-RU" sz="6000" dirty="0" smtClean="0"/>
              <a:t>(у себя на компьютере)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7284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533" y="188640"/>
            <a:ext cx="2558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Open Server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836712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 err="1" smtClean="0"/>
              <a:t>Open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Server</a:t>
            </a:r>
            <a:r>
              <a:rPr lang="ru-RU" sz="2400" b="1" i="1" dirty="0" smtClean="0"/>
              <a:t> </a:t>
            </a:r>
            <a:r>
              <a:rPr lang="ru-RU" sz="2400" i="1" dirty="0" smtClean="0"/>
              <a:t>— это портативный локальный </a:t>
            </a:r>
            <a:r>
              <a:rPr lang="ru-RU" sz="2400" i="1" dirty="0" err="1" smtClean="0"/>
              <a:t>веб-сервер</a:t>
            </a:r>
            <a:r>
              <a:rPr lang="ru-RU" sz="2400" i="1" dirty="0" smtClean="0"/>
              <a:t>, имеющий многофункциональную управляющую программу и большой выбор подключаемых компонентов.</a:t>
            </a:r>
            <a:endParaRPr lang="uk-UA" sz="24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4820959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 err="1" smtClean="0"/>
              <a:t>Open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Server</a:t>
            </a:r>
            <a:r>
              <a:rPr lang="en-US" sz="2400" b="1" i="1" dirty="0" smtClean="0"/>
              <a:t> </a:t>
            </a:r>
            <a:r>
              <a:rPr lang="en-US" sz="2400" i="1" dirty="0" smtClean="0"/>
              <a:t>– </a:t>
            </a:r>
            <a:r>
              <a:rPr lang="ru-RU" sz="2400" i="1" dirty="0" smtClean="0"/>
              <a:t>не единственный представитель  программ типа «локальный сервер» для веб-разработчиков, подробнее</a:t>
            </a:r>
            <a:r>
              <a:rPr lang="ru-RU" sz="2400" dirty="0" smtClean="0"/>
              <a:t>: </a:t>
            </a:r>
            <a:r>
              <a:rPr lang="en-US" sz="2400" dirty="0" smtClean="0"/>
              <a:t> </a:t>
            </a:r>
            <a:r>
              <a:rPr lang="en-US" sz="2000" b="1" dirty="0" smtClean="0">
                <a:hlinkClick r:id="rId2"/>
              </a:rPr>
              <a:t>http://habrahabr.ru/post/144242</a:t>
            </a:r>
            <a:r>
              <a:rPr lang="en-US" sz="2000" dirty="0" smtClean="0">
                <a:hlinkClick r:id="rId2"/>
              </a:rPr>
              <a:t>/</a:t>
            </a:r>
            <a:endParaRPr lang="uk-UA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02916" y="4077072"/>
            <a:ext cx="4473340" cy="461665"/>
          </a:xfrm>
          <a:prstGeom prst="rect">
            <a:avLst/>
          </a:prstGeom>
          <a:ln w="762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3"/>
              </a:rPr>
              <a:t>http://open-server.ru/download</a:t>
            </a:r>
            <a:r>
              <a:rPr lang="en-US" sz="2400" dirty="0" smtClean="0">
                <a:hlinkClick r:id="rId3"/>
              </a:rPr>
              <a:t>/</a:t>
            </a:r>
            <a:endParaRPr lang="uk-UA" sz="2400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http://fs158.www.ex.ua/show/36456887/36456887.png?1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0498" y="2495921"/>
            <a:ext cx="4962525" cy="1581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2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404664"/>
            <a:ext cx="6159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1. Создаём сайт в </a:t>
            </a:r>
            <a:r>
              <a:rPr lang="en-US" sz="3600" b="1" dirty="0" smtClean="0"/>
              <a:t>Open Server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8853" y="2276872"/>
            <a:ext cx="7678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Для «создания» сайта в </a:t>
            </a:r>
            <a:r>
              <a:rPr lang="en-US" sz="2800" b="1" i="1" dirty="0" smtClean="0"/>
              <a:t>Open Server </a:t>
            </a:r>
            <a:r>
              <a:rPr lang="ru-RU" sz="2800" i="1" dirty="0" smtClean="0"/>
              <a:t>откройте каталог в котором он установлен, а в нём каталог </a:t>
            </a:r>
            <a:r>
              <a:rPr lang="en-US" sz="2800" b="1" i="1" dirty="0" smtClean="0"/>
              <a:t>domains</a:t>
            </a:r>
            <a:r>
              <a:rPr lang="en-US" sz="2800" i="1" dirty="0" smtClean="0"/>
              <a:t>. </a:t>
            </a:r>
            <a:r>
              <a:rPr lang="ru-RU" sz="2800" i="1" dirty="0" smtClean="0"/>
              <a:t>В нём создайте каталог имя которого будет соответствовать имени (доменному) вашего создаваемого сайта.  Например</a:t>
            </a:r>
            <a:r>
              <a:rPr lang="en-US" sz="2800" i="1" dirty="0" smtClean="0"/>
              <a:t>:</a:t>
            </a:r>
            <a:r>
              <a:rPr lang="ru-RU" sz="2800" i="1" dirty="0" smtClean="0"/>
              <a:t> </a:t>
            </a:r>
            <a:r>
              <a:rPr lang="en-US" sz="2800" b="1" i="1" dirty="0" smtClean="0"/>
              <a:t>mysite.dp.ua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4411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788</Words>
  <Application>Microsoft Office PowerPoint</Application>
  <PresentationFormat>Экран (4:3)</PresentationFormat>
  <Paragraphs>119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4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807</cp:revision>
  <dcterms:created xsi:type="dcterms:W3CDTF">2014-11-20T09:08:59Z</dcterms:created>
  <dcterms:modified xsi:type="dcterms:W3CDTF">2017-12-02T19:16:51Z</dcterms:modified>
</cp:coreProperties>
</file>