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7" r:id="rId2"/>
    <p:sldId id="531" r:id="rId3"/>
    <p:sldId id="755" r:id="rId4"/>
    <p:sldId id="756" r:id="rId5"/>
    <p:sldId id="637" r:id="rId6"/>
    <p:sldId id="726" r:id="rId7"/>
    <p:sldId id="727" r:id="rId8"/>
    <p:sldId id="728" r:id="rId9"/>
    <p:sldId id="757" r:id="rId10"/>
    <p:sldId id="639" r:id="rId11"/>
    <p:sldId id="640" r:id="rId12"/>
    <p:sldId id="724" r:id="rId13"/>
    <p:sldId id="641" r:id="rId14"/>
    <p:sldId id="642" r:id="rId15"/>
    <p:sldId id="643" r:id="rId16"/>
    <p:sldId id="725" r:id="rId17"/>
    <p:sldId id="730" r:id="rId18"/>
    <p:sldId id="734" r:id="rId19"/>
    <p:sldId id="735" r:id="rId20"/>
    <p:sldId id="736" r:id="rId21"/>
    <p:sldId id="636" r:id="rId22"/>
    <p:sldId id="731" r:id="rId23"/>
    <p:sldId id="732" r:id="rId24"/>
    <p:sldId id="737" r:id="rId25"/>
    <p:sldId id="747" r:id="rId26"/>
    <p:sldId id="733" r:id="rId27"/>
    <p:sldId id="738" r:id="rId28"/>
    <p:sldId id="739" r:id="rId29"/>
    <p:sldId id="741" r:id="rId30"/>
    <p:sldId id="750" r:id="rId31"/>
    <p:sldId id="748" r:id="rId32"/>
    <p:sldId id="753" r:id="rId33"/>
    <p:sldId id="754" r:id="rId34"/>
    <p:sldId id="751" r:id="rId35"/>
    <p:sldId id="758" r:id="rId36"/>
    <p:sldId id="722" r:id="rId3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5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260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695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4-alpha.getbootstrap.com/getting-started/introductio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57402" y="980728"/>
            <a:ext cx="465864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PHP</a:t>
            </a:r>
            <a:r>
              <a:rPr lang="ru-RU" sz="7200" smtClean="0">
                <a:solidFill>
                  <a:schemeClr val="bg1"/>
                </a:solidFill>
              </a:rPr>
              <a:t> часть 1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Сборка страниц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7476" y="332656"/>
            <a:ext cx="299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страниц</a:t>
            </a:r>
            <a:endParaRPr lang="uk-UA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1340768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i="1" dirty="0" smtClean="0"/>
              <a:t>Создайте в </a:t>
            </a:r>
            <a:r>
              <a:rPr lang="en-US" sz="4000" i="1" dirty="0" err="1" smtClean="0"/>
              <a:t>OpenServer’e</a:t>
            </a:r>
            <a:r>
              <a:rPr lang="en-US" sz="4000" i="1" dirty="0" smtClean="0"/>
              <a:t> </a:t>
            </a:r>
            <a:r>
              <a:rPr lang="ru-RU" sz="4000" i="1" dirty="0" smtClean="0"/>
              <a:t>новый сайт например: </a:t>
            </a:r>
            <a:r>
              <a:rPr lang="ru-RU" sz="4000" i="1" dirty="0" smtClean="0"/>
              <a:t>«</a:t>
            </a:r>
            <a:r>
              <a:rPr lang="en-US" sz="4000" b="1" i="1" smtClean="0">
                <a:solidFill>
                  <a:srgbClr val="FF0000"/>
                </a:solidFill>
              </a:rPr>
              <a:t>mysite.com</a:t>
            </a:r>
            <a:r>
              <a:rPr lang="ru-RU" sz="4000" i="1" smtClean="0"/>
              <a:t>»</a:t>
            </a:r>
            <a:r>
              <a:rPr lang="en-US" sz="4000" i="1" dirty="0" smtClean="0"/>
              <a:t> </a:t>
            </a:r>
            <a:r>
              <a:rPr lang="ru-RU" sz="4000" i="1" dirty="0" smtClean="0"/>
              <a:t>и запустите </a:t>
            </a:r>
            <a:r>
              <a:rPr lang="en-US" sz="4000" i="1" dirty="0" err="1" smtClean="0"/>
              <a:t>OpenServer</a:t>
            </a:r>
            <a:r>
              <a:rPr lang="ru-RU" sz="4000" i="1" dirty="0" smtClean="0"/>
              <a:t>. </a:t>
            </a:r>
            <a:endParaRPr lang="ru-RU" sz="4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5564" y="379426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i="1" dirty="0" smtClean="0"/>
              <a:t>Разместите в каталоге созданного сайта файлы представленные далее.</a:t>
            </a:r>
            <a:endParaRPr lang="ru-RU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96070" y="332656"/>
            <a:ext cx="299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страниц</a:t>
            </a:r>
            <a:endParaRPr lang="uk-UA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3639" y="2924944"/>
            <a:ext cx="1192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index.php</a:t>
            </a:r>
            <a:endParaRPr lang="ru-RU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403700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file1.php</a:t>
            </a:r>
            <a:endParaRPr lang="ru-RU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5445224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file2.php</a:t>
            </a:r>
            <a:endParaRPr lang="ru-RU" sz="20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79512" y="188640"/>
            <a:ext cx="5472608" cy="31683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3429000"/>
            <a:ext cx="5472608" cy="10081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79512" y="4509120"/>
            <a:ext cx="5472608" cy="13681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6804248" y="1916832"/>
            <a:ext cx="1224136" cy="1800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95537" y="5949280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PHP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позволяет перед объединить несколько файлов в один, перед отправкой посетителю.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9" y="755012"/>
            <a:ext cx="5148022" cy="193475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9" y="3532388"/>
            <a:ext cx="4986071" cy="5665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49" y="4655311"/>
            <a:ext cx="51530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6642" y="-27384"/>
            <a:ext cx="37525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b="1" dirty="0" smtClean="0"/>
              <a:t>Сборка файлов</a:t>
            </a:r>
            <a:endParaRPr lang="uk-UA" sz="4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5013176"/>
            <a:ext cx="3663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/>
              <a:t>Структура файлов</a:t>
            </a:r>
            <a:endParaRPr lang="ru-RU" sz="3200" i="1" dirty="0"/>
          </a:p>
        </p:txBody>
      </p:sp>
      <p:sp>
        <p:nvSpPr>
          <p:cNvPr id="25" name="Стрелка вправо 24"/>
          <p:cNvSpPr/>
          <p:nvPr/>
        </p:nvSpPr>
        <p:spPr>
          <a:xfrm>
            <a:off x="8112542" y="2511972"/>
            <a:ext cx="720080" cy="14401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467544" y="2511972"/>
            <a:ext cx="720080" cy="14401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6088882" cy="219839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7493" y="312443"/>
            <a:ext cx="37525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b="1" dirty="0" smtClean="0"/>
              <a:t>Сборка файлов</a:t>
            </a:r>
            <a:endParaRPr lang="uk-UA" sz="4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179512" y="2384884"/>
            <a:ext cx="720080" cy="14401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51520" y="4820959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После подключения всех других файлов, страница примет такой вид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в таком виде будет передана браузеру. (1 – фрагмент из файла </a:t>
            </a:r>
            <a:r>
              <a:rPr lang="en-US" sz="2400" i="1" dirty="0" smtClean="0"/>
              <a:t>file1.php, 2 - </a:t>
            </a:r>
            <a:r>
              <a:rPr lang="ru-RU" sz="2400" i="1" dirty="0"/>
              <a:t>фрагмент из файла </a:t>
            </a:r>
            <a:r>
              <a:rPr lang="en-US" sz="2400" i="1" dirty="0" smtClean="0"/>
              <a:t>file2.php</a:t>
            </a:r>
            <a:r>
              <a:rPr lang="ru-RU" sz="2400" i="1" dirty="0" smtClean="0"/>
              <a:t>)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316416" y="2492896"/>
            <a:ext cx="720080" cy="14401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48" y="1266211"/>
            <a:ext cx="6189393" cy="333964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6642" y="-27384"/>
            <a:ext cx="37525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b="1" dirty="0" smtClean="0"/>
              <a:t>Сборка файлов</a:t>
            </a:r>
            <a:endParaRPr lang="uk-UA" sz="4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107504" y="2492896"/>
            <a:ext cx="720080" cy="14401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91681" y="5517232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В результате посетитель получает такую </a:t>
            </a:r>
            <a:r>
              <a:rPr lang="en-US" sz="2800" i="1" dirty="0" smtClean="0"/>
              <a:t>HTML-</a:t>
            </a:r>
            <a:r>
              <a:rPr lang="ru-RU" sz="2800" i="1" dirty="0" smtClean="0"/>
              <a:t>страницу.</a:t>
            </a:r>
            <a:endParaRPr lang="ru-RU" sz="28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268760"/>
            <a:ext cx="7514723" cy="388843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1594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4403" y="254839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5636" y="2999854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Создадим трёхстраничный сайт по следующим макетам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7442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4403" y="254839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5636" y="5445224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Главная страница</a:t>
            </a:r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8615494" cy="408334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4057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4403" y="254839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5636" y="6093296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Страница с продукцией</a:t>
            </a:r>
            <a:endParaRPr lang="ru-RU" sz="32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7350498" cy="51125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59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116632"/>
            <a:ext cx="6466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Технологии и их место</a:t>
            </a:r>
            <a:r>
              <a:rPr lang="en-US" sz="2800" b="1" dirty="0" smtClean="0"/>
              <a:t> </a:t>
            </a:r>
            <a:r>
              <a:rPr lang="ru-RU" sz="2800" b="1" dirty="0" smtClean="0"/>
              <a:t>в </a:t>
            </a:r>
            <a:r>
              <a:rPr lang="ru-RU" sz="2800" b="1" dirty="0" err="1" smtClean="0"/>
              <a:t>веб-разработке</a:t>
            </a:r>
            <a:endParaRPr lang="ru-RU" sz="2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0308" y="899881"/>
            <a:ext cx="63679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284" y="2070011"/>
            <a:ext cx="76683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183" y="3384157"/>
            <a:ext cx="67704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http://web-programming.com.ua/wp-content/uploads/apache_display1.jpg.png"/>
          <p:cNvPicPr>
            <a:picLocks noChangeAspect="1" noChangeArrowheads="1"/>
          </p:cNvPicPr>
          <p:nvPr/>
        </p:nvPicPr>
        <p:blipFill>
          <a:blip r:embed="rId5" cstate="print"/>
          <a:srcRect l="7240" r="11585" b="17240"/>
          <a:stretch>
            <a:fillRect/>
          </a:stretch>
        </p:blipFill>
        <p:spPr bwMode="auto">
          <a:xfrm>
            <a:off x="1043608" y="4509120"/>
            <a:ext cx="970190" cy="108012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8807" y="5940441"/>
            <a:ext cx="959793" cy="51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339752" y="908720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HTML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контейнер для информации, определяет структуру документа.</a:t>
            </a:r>
            <a:endParaRPr lang="ru-RU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39752" y="191683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CSS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определяет внешний вид (оформление) элементов </a:t>
            </a:r>
            <a:r>
              <a:rPr lang="en-US" sz="2400" i="1" dirty="0" smtClean="0"/>
              <a:t>HTML-</a:t>
            </a:r>
            <a:r>
              <a:rPr lang="ru-RU" sz="2400" i="1" dirty="0" smtClean="0"/>
              <a:t>документа.</a:t>
            </a:r>
            <a:endParaRPr lang="ru-RU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39752" y="4509120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 err="1" smtClean="0"/>
              <a:t>Веб-сервер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– </a:t>
            </a:r>
            <a:r>
              <a:rPr lang="ru-RU" sz="2000" i="1" dirty="0" smtClean="0"/>
              <a:t>стоит на «раздаче» файлов из которых состоит сайт (ждёт запросов от браузера и возвращает требуемые файлы).</a:t>
            </a:r>
            <a:endParaRPr lang="ru-RU" sz="2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39752" y="3212976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JavaScript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манипулирует </a:t>
            </a:r>
            <a:r>
              <a:rPr lang="en-US" sz="2400" i="1" dirty="0" smtClean="0"/>
              <a:t>HTML-</a:t>
            </a:r>
            <a:r>
              <a:rPr lang="ru-RU" sz="2400" i="1" dirty="0" smtClean="0"/>
              <a:t>документом на стороне клиента (т.е. в браузере).</a:t>
            </a:r>
            <a:endParaRPr lang="ru-RU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558924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PHP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внести изменение в страницу перед тем как она будет отправлена посетителю.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4403" y="254839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564345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Страница контактов</a:t>
            </a:r>
            <a:endParaRPr lang="ru-RU" sz="32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52" y="836713"/>
            <a:ext cx="5300536" cy="468051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530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07921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3068960"/>
            <a:ext cx="8804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1" dirty="0" smtClean="0"/>
              <a:t>У этих страниц есть кое-что общее…</a:t>
            </a:r>
            <a:endParaRPr lang="ru-RU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07921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5877272"/>
            <a:ext cx="5359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У этих страниц есть кое-что общее…</a:t>
            </a:r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03276"/>
            <a:ext cx="2898788" cy="20162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2" y="2103276"/>
            <a:ext cx="2657268" cy="125942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60" y="2113556"/>
            <a:ext cx="2520280" cy="232355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251520" y="2708920"/>
            <a:ext cx="871296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07921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41409" y="6297903"/>
            <a:ext cx="5359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У этих страниц есть кое-что общее…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64141"/>
            <a:ext cx="7128792" cy="18007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44" y="4815352"/>
            <a:ext cx="3621796" cy="77388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130057"/>
            <a:ext cx="2880320" cy="13790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3202065"/>
            <a:ext cx="2084446" cy="13790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6" name="Стрелка вниз 5"/>
          <p:cNvSpPr/>
          <p:nvPr/>
        </p:nvSpPr>
        <p:spPr>
          <a:xfrm>
            <a:off x="4788024" y="2852936"/>
            <a:ext cx="576064" cy="1802022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 rot="18888397">
            <a:off x="5794915" y="2654330"/>
            <a:ext cx="576064" cy="1148484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2284258">
            <a:off x="3698336" y="2729132"/>
            <a:ext cx="576064" cy="1148484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3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07921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57521" y="6222503"/>
            <a:ext cx="681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Заготовим страницы для каждого «фрагмента»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3" y="705231"/>
            <a:ext cx="5366565" cy="135561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3" y="2181351"/>
            <a:ext cx="3621796" cy="77388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63" y="3108886"/>
            <a:ext cx="2880320" cy="13790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63" y="4675876"/>
            <a:ext cx="2084446" cy="13790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72200" y="1152206"/>
            <a:ext cx="158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header.php</a:t>
            </a:r>
            <a:endParaRPr lang="ru-RU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2337462"/>
            <a:ext cx="139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i="1" dirty="0" err="1" smtClean="0"/>
              <a:t>ndex.php</a:t>
            </a:r>
            <a:endParaRPr lang="ru-RU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49367" y="3564569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products.php</a:t>
            </a:r>
            <a:endParaRPr lang="ru-RU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45551" y="5134574"/>
            <a:ext cx="178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contacts.php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6198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4403" y="260648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3568" y="451783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Создадим одну страницу на основе «Стартового шаблона»</a:t>
            </a:r>
            <a:r>
              <a:rPr lang="en-US" sz="3200" i="1" dirty="0" smtClean="0"/>
              <a:t> </a:t>
            </a:r>
            <a:r>
              <a:rPr lang="en-US" sz="3200" b="1" i="1" dirty="0" err="1" smtClean="0"/>
              <a:t>Bootrstrap</a:t>
            </a:r>
            <a:r>
              <a:rPr lang="en-US" sz="3200" b="1" i="1" dirty="0" smtClean="0"/>
              <a:t>’</a:t>
            </a:r>
            <a:r>
              <a:rPr lang="ru-RU" sz="3200" b="1" i="1" dirty="0" smtClean="0"/>
              <a:t>а</a:t>
            </a:r>
            <a:endParaRPr lang="ru-RU" sz="32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21" y="939758"/>
            <a:ext cx="7391358" cy="35031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837884" y="5706422"/>
            <a:ext cx="746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3"/>
              </a:rPr>
              <a:t>http://v4-alpha.getbootstrap.com/getting-started/introduction</a:t>
            </a:r>
            <a:r>
              <a:rPr lang="ru-RU" sz="2000" b="1" dirty="0" smtClean="0">
                <a:hlinkClick r:id="rId3"/>
              </a:rPr>
              <a:t>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186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07921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852462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Мы можем вынести в отдельный файл весь код отвечающий за вывод «шапки» сайта, назвав его к примеру: </a:t>
            </a:r>
            <a:r>
              <a:rPr lang="en-US" sz="2400" b="1" i="1" dirty="0" err="1" smtClean="0"/>
              <a:t>header.php</a:t>
            </a:r>
            <a:r>
              <a:rPr lang="en-US" sz="2400" i="1" dirty="0" smtClean="0"/>
              <a:t>. </a:t>
            </a:r>
            <a:r>
              <a:rPr lang="ru-RU" sz="2400" i="1" dirty="0" smtClean="0"/>
              <a:t>Чтобы задействовать этот </a:t>
            </a:r>
            <a:r>
              <a:rPr lang="ru-RU" sz="2400" b="1" i="1" dirty="0" smtClean="0"/>
              <a:t>«файл-хедер» </a:t>
            </a:r>
            <a:r>
              <a:rPr lang="ru-RU" sz="2400" i="1" dirty="0" smtClean="0"/>
              <a:t>на страницах сайта, мы просто подключим его при помощи</a:t>
            </a:r>
            <a:r>
              <a:rPr lang="en-US" sz="2400" i="1" dirty="0" smtClean="0"/>
              <a:t> </a:t>
            </a:r>
            <a:r>
              <a:rPr lang="ru-RU" sz="2400" i="1" dirty="0" smtClean="0"/>
              <a:t>функции </a:t>
            </a:r>
            <a:r>
              <a:rPr lang="en-US" sz="2400" b="1" i="1" dirty="0" smtClean="0"/>
              <a:t>include</a:t>
            </a:r>
            <a:r>
              <a:rPr lang="en-US" sz="2400" i="1" dirty="0" smtClean="0"/>
              <a:t>.</a:t>
            </a:r>
            <a:r>
              <a:rPr lang="ru-RU" sz="2400" b="1" i="1" dirty="0" smtClean="0"/>
              <a:t> 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100418"/>
            <a:ext cx="7922224" cy="98476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7528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7704" y="251937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75656" y="1268760"/>
            <a:ext cx="651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Остаётся одна проблема – меню сайта</a:t>
            </a:r>
            <a:endParaRPr lang="ru-RU" sz="28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1" y="2204864"/>
            <a:ext cx="7225127" cy="194421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99592" y="4555084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Пункты меню должны показывать на какой странице посетитель находиться. НО если теперь весь код «шапки» находиться в отдельном файле, то как мы сможем влиять на него? 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0372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6411" y="186986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67545" y="2204864"/>
            <a:ext cx="8352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Мы можем до включения файла можем объявить переменную, в которую запишем идентификатор страницы (просто её название). </a:t>
            </a:r>
            <a:endParaRPr lang="ru-RU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58" y="836712"/>
            <a:ext cx="5753100" cy="123825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7544" y="5099700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А дальше мы можем в файле </a:t>
            </a:r>
            <a:r>
              <a:rPr lang="en-US" sz="2400" b="1" i="1" dirty="0" err="1" smtClean="0"/>
              <a:t>header.php</a:t>
            </a:r>
            <a:r>
              <a:rPr lang="en-US" sz="2400" i="1" dirty="0" smtClean="0"/>
              <a:t> </a:t>
            </a:r>
            <a:r>
              <a:rPr lang="ru-RU" sz="2400" i="1" dirty="0" smtClean="0"/>
              <a:t>проверять значение переменной и в зависимости от этого добавлять (или не добавлять) нужные строки в итоговый файл.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27405"/>
            <a:ext cx="8352928" cy="141376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690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2415" y="548680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663802" y="163315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В чём плюсы разбивки страницы на части?</a:t>
            </a:r>
            <a:endParaRPr lang="ru-RU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594521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800" i="1" dirty="0" smtClean="0"/>
              <a:t>Уменьшаем повторяемость кода;</a:t>
            </a:r>
            <a:br>
              <a:rPr lang="ru-RU" sz="2800" i="1" dirty="0" smtClean="0"/>
            </a:br>
            <a:endParaRPr lang="ru-RU" sz="2800" i="1" dirty="0" smtClean="0"/>
          </a:p>
          <a:p>
            <a:pPr marL="342900" indent="-342900" algn="just">
              <a:buAutoNum type="arabicPeriod"/>
            </a:pPr>
            <a:r>
              <a:rPr lang="ru-RU" sz="2800" i="1" dirty="0" smtClean="0"/>
              <a:t>Как следствие проще вносить изменения – всё находится в одном файле (проще менять стили, скрипты и т.п.);</a:t>
            </a:r>
            <a:br>
              <a:rPr lang="ru-RU" sz="2800" i="1" dirty="0" smtClean="0"/>
            </a:br>
            <a:endParaRPr lang="ru-RU" sz="2800" i="1" dirty="0" smtClean="0"/>
          </a:p>
          <a:p>
            <a:pPr marL="342900" indent="-342900" algn="just">
              <a:buAutoNum type="arabicPeriod"/>
            </a:pPr>
            <a:r>
              <a:rPr lang="ru-RU" sz="2800" i="1" dirty="0" smtClean="0"/>
              <a:t>Проще создавать новые страницы.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548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PHP – </a:t>
            </a:r>
            <a:r>
              <a:rPr lang="ru-RU" sz="6000" dirty="0" smtClean="0"/>
              <a:t>тоже язык программирования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06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107921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6412" y="908720"/>
            <a:ext cx="79180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Таким же образом можно добавить «подвал» сайта (файл </a:t>
            </a:r>
            <a:r>
              <a:rPr lang="en-US" sz="3200" b="1" i="1" dirty="0" err="1" smtClean="0"/>
              <a:t>footer.php</a:t>
            </a:r>
            <a:r>
              <a:rPr lang="en-US" sz="3200" i="1" dirty="0" smtClean="0"/>
              <a:t>).</a:t>
            </a:r>
            <a:r>
              <a:rPr lang="ru-RU" sz="3200" i="1" dirty="0" smtClean="0"/>
              <a:t> В подвале сайта у нас будут находиться закрывающиеся теги (и при необходимости какая-либо информация)</a:t>
            </a:r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933056"/>
            <a:ext cx="4824536" cy="79350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907704" y="4941168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Подключаем файл ко всем страницам которые в нём нуждаются.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0434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728" y="251937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Сборка файлов</a:t>
            </a:r>
            <a:r>
              <a:rPr lang="en-US" sz="3200" b="1" dirty="0" smtClean="0"/>
              <a:t> </a:t>
            </a:r>
            <a:r>
              <a:rPr lang="ru-RU" sz="3200" b="1" dirty="0" smtClean="0"/>
              <a:t>на практике</a:t>
            </a:r>
            <a:endParaRPr lang="en-US" sz="32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06" y="1124744"/>
            <a:ext cx="7778146" cy="410187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171098" y="5514653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«Футер» в действии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0703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0587" y="251937"/>
            <a:ext cx="5441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Служебный массив </a:t>
            </a:r>
            <a:r>
              <a:rPr lang="en-US" sz="3200" b="1" dirty="0" smtClean="0"/>
              <a:t>$_SERVER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64575"/>
            <a:ext cx="804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В </a:t>
            </a:r>
            <a:r>
              <a:rPr lang="en-US" sz="2400" i="1" dirty="0" smtClean="0"/>
              <a:t>PHP </a:t>
            </a:r>
            <a:r>
              <a:rPr lang="ru-RU" sz="2400" i="1" dirty="0" smtClean="0"/>
              <a:t>существует служебный массив </a:t>
            </a:r>
            <a:r>
              <a:rPr lang="en-US" sz="2400" b="1" i="1" dirty="0" smtClean="0"/>
              <a:t>$_SERVER</a:t>
            </a:r>
            <a:r>
              <a:rPr lang="ru-RU" sz="2400" b="1" i="1" dirty="0"/>
              <a:t> </a:t>
            </a:r>
            <a:r>
              <a:rPr lang="ru-RU" sz="2400" i="1" dirty="0" smtClean="0"/>
              <a:t>в котором есть данные обо всей обстановке. От </a:t>
            </a:r>
            <a:r>
              <a:rPr lang="en-US" sz="2400" i="1" dirty="0" smtClean="0"/>
              <a:t>IP-</a:t>
            </a:r>
            <a:r>
              <a:rPr lang="ru-RU" sz="2400" i="1" dirty="0" smtClean="0"/>
              <a:t>адресов клиента и сервера, до того – к какой странице пришел запрос.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51552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При помощи элемента </a:t>
            </a:r>
            <a:r>
              <a:rPr lang="en-US" sz="2400" b="1" i="1" dirty="0" smtClean="0"/>
              <a:t>$_SERVER[‘SCRIPT_NAME’] </a:t>
            </a:r>
            <a:r>
              <a:rPr lang="ru-RU" sz="2400" i="1" dirty="0" smtClean="0"/>
              <a:t>который содержит имя файла с которого началось построение документа мы можем заставить работать меню без задействования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17617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332656"/>
            <a:ext cx="5441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Служебный массив </a:t>
            </a:r>
            <a:r>
              <a:rPr lang="en-US" sz="3200" b="1" dirty="0" smtClean="0"/>
              <a:t>$_SERVER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3711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При помощи элемента </a:t>
            </a:r>
            <a:r>
              <a:rPr lang="en-US" sz="2400" b="1" i="1" dirty="0" smtClean="0"/>
              <a:t>$_SERVER[‘SCRIPT_NAME’] </a:t>
            </a:r>
            <a:r>
              <a:rPr lang="ru-RU" sz="2400" i="1" dirty="0" smtClean="0"/>
              <a:t>который содержит имя файла с которого началось построение документа мы можем заставить работать меню без задействования переменных.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8864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9" y="1556792"/>
            <a:ext cx="8701410" cy="257743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2058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«Проблема» футера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7009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476672"/>
            <a:ext cx="681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Как прижать футер к низу страницы?</a:t>
            </a:r>
            <a:endParaRPr lang="en-US" sz="3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59632" y="1268760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Есть классическая задача </a:t>
            </a:r>
            <a:r>
              <a:rPr lang="en-US" sz="2000" i="1" dirty="0" smtClean="0"/>
              <a:t>CSS</a:t>
            </a:r>
            <a:r>
              <a:rPr lang="ru-RU" sz="2000" i="1" dirty="0" smtClean="0"/>
              <a:t> о том как прижать футер к низу страницы если на странице немного контента и она не занимает всю высотку экрана.</a:t>
            </a:r>
            <a:endParaRPr lang="ru-RU" sz="2000" i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259632" y="2420888"/>
            <a:ext cx="6696744" cy="3528392"/>
            <a:chOff x="1475656" y="2564904"/>
            <a:chExt cx="6048672" cy="3024336"/>
          </a:xfrm>
        </p:grpSpPr>
        <p:pic>
          <p:nvPicPr>
            <p:cNvPr id="1026" name="Picture 2" descr="Похожее изображени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923784"/>
              <a:ext cx="4762500" cy="2095501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1475656" y="2564904"/>
              <a:ext cx="6048672" cy="302433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841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747282"/>
            <a:ext cx="1405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PHP.SU</a:t>
            </a:r>
            <a:endParaRPr lang="ru-RU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92097"/>
            <a:ext cx="4267141" cy="288032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77367" y="747282"/>
            <a:ext cx="1618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PHP.NET</a:t>
            </a:r>
            <a:endParaRPr lang="ru-RU" b="1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92097"/>
            <a:ext cx="4189966" cy="288032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004465"/>
            <a:ext cx="818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/>
              <a:t>Два великолепных справочника по языку </a:t>
            </a:r>
            <a:r>
              <a:rPr lang="en-US" sz="3200" i="1" dirty="0" smtClean="0"/>
              <a:t>PHP</a:t>
            </a:r>
            <a:endParaRPr lang="ru-RU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4072" y="2772600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4072" y="3420672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4072" y="4049580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Циклы / Массивы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структуры данных</a:t>
            </a:r>
            <a:r>
              <a:rPr lang="en-US" sz="2800" b="1" dirty="0" smtClean="0"/>
              <a:t>)</a:t>
            </a:r>
            <a:endParaRPr lang="ru-RU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34072" y="4644808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4072" y="5201708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395536" y="900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trike="sngStrike" dirty="0" smtClean="0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ru-RU" sz="3600" b="1" dirty="0" smtClean="0"/>
              <a:t> как язык 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02441" y="1980512"/>
            <a:ext cx="241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его концепции</a:t>
            </a:r>
            <a:endParaRPr lang="uk-UA" sz="2800" i="1" dirty="0"/>
          </a:p>
        </p:txBody>
      </p:sp>
      <p:sp>
        <p:nvSpPr>
          <p:cNvPr id="3" name="Прямоугольник 2"/>
          <p:cNvSpPr/>
          <p:nvPr/>
        </p:nvSpPr>
        <p:spPr>
          <a:xfrm rot="20583431">
            <a:off x="860605" y="438726"/>
            <a:ext cx="1359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PHP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1655" y="116632"/>
            <a:ext cx="508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PHP – </a:t>
            </a:r>
            <a:r>
              <a:rPr lang="ru-RU" sz="2800" b="1" dirty="0" smtClean="0"/>
              <a:t>язык программирования</a:t>
            </a:r>
            <a:endParaRPr lang="ru-RU" sz="28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14" y="1052736"/>
            <a:ext cx="148225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843808" y="707212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Работает на стороне сервера, его задача – сгенерировать на выходе </a:t>
            </a:r>
            <a:r>
              <a:rPr lang="en-US" sz="2400" i="1" dirty="0" smtClean="0"/>
              <a:t>HTML</a:t>
            </a:r>
            <a:r>
              <a:rPr lang="ru-RU" sz="2400" i="1" dirty="0" smtClean="0"/>
              <a:t>-код, который будет отправлен посетителю.</a:t>
            </a:r>
            <a:endParaRPr lang="ru-RU" sz="2400" i="1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863640" y="3659144"/>
            <a:ext cx="576064" cy="5768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60" y="2488200"/>
            <a:ext cx="4250723" cy="295702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5078" y="3356992"/>
            <a:ext cx="3091378" cy="108012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611560" y="557994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PHP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- </a:t>
            </a:r>
            <a:r>
              <a:rPr lang="en-US" b="1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Hypertext Preprocessor</a:t>
            </a:r>
            <a:r>
              <a:rPr lang="en-US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ru-RU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а 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первоначально </a:t>
            </a:r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Personal Home </a:t>
            </a:r>
            <a:r>
              <a:rPr lang="en-US" b="1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Page</a:t>
            </a:r>
            <a:r>
              <a:rPr lang="ru-RU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08" y="188640"/>
            <a:ext cx="7475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PHP</a:t>
            </a:r>
            <a:r>
              <a:rPr lang="ru-RU" sz="4400" b="1" dirty="0" smtClean="0"/>
              <a:t> - чувствителен к регистру</a:t>
            </a:r>
            <a:endParaRPr lang="uk-UA" sz="4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20893" y="1630541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JS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8224" y="163054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PHP</a:t>
            </a:r>
            <a:endParaRPr lang="uk-UA" sz="36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6326912" cy="58749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209" y="3584451"/>
            <a:ext cx="6034271" cy="505665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676943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Первое отличие бросающееся в глаза: переменные в языке </a:t>
            </a:r>
            <a:r>
              <a:rPr lang="ru-RU" sz="2400" b="1" i="1" dirty="0" smtClean="0"/>
              <a:t>РНР</a:t>
            </a:r>
            <a:r>
              <a:rPr lang="ru-RU" sz="2400" i="1" dirty="0" smtClean="0"/>
              <a:t> начинаются со знака </a:t>
            </a:r>
            <a:r>
              <a:rPr lang="en-US" sz="2400" b="1" i="1" dirty="0" smtClean="0"/>
              <a:t>$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не требуют объявления (т.е. в </a:t>
            </a:r>
            <a:r>
              <a:rPr lang="ru-RU" sz="2400" b="1" i="1" dirty="0" smtClean="0"/>
              <a:t>РНР</a:t>
            </a:r>
            <a:r>
              <a:rPr lang="ru-RU" sz="2400" i="1" dirty="0" smtClean="0"/>
              <a:t> нет необходимости в использовании </a:t>
            </a:r>
            <a:r>
              <a:rPr lang="en-US" sz="2400" b="1" i="1" dirty="0" err="1" smtClean="0"/>
              <a:t>var</a:t>
            </a:r>
            <a:r>
              <a:rPr lang="en-US" sz="2400" i="1" dirty="0" smtClean="0"/>
              <a:t> </a:t>
            </a:r>
            <a:r>
              <a:rPr lang="ru-RU" sz="2400" i="1" dirty="0" smtClean="0"/>
              <a:t>или аналогов);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047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1600" y="188640"/>
            <a:ext cx="7475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PHP</a:t>
            </a:r>
            <a:r>
              <a:rPr lang="ru-RU" sz="4400" b="1" dirty="0" smtClean="0"/>
              <a:t> - чувствителен к регистру</a:t>
            </a:r>
            <a:endParaRPr lang="uk-UA" sz="4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20893" y="1270501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JS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8224" y="127050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PHP</a:t>
            </a:r>
            <a:endParaRPr lang="uk-UA" sz="3600" b="1" dirty="0">
              <a:solidFill>
                <a:srgbClr val="7030A0"/>
              </a:solidFill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7" y="2060848"/>
            <a:ext cx="5040560" cy="130247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2268" y="3573016"/>
            <a:ext cx="5234188" cy="132100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510899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Перед названием функци</a:t>
            </a:r>
            <a:r>
              <a:rPr lang="ru-RU" sz="2400" i="1" dirty="0"/>
              <a:t>и</a:t>
            </a:r>
            <a:r>
              <a:rPr lang="ru-RU" sz="2400" i="1" dirty="0" smtClean="0"/>
              <a:t> знак </a:t>
            </a:r>
            <a:r>
              <a:rPr lang="en-US" sz="2400" b="1" i="1" dirty="0" smtClean="0"/>
              <a:t>$</a:t>
            </a:r>
            <a:r>
              <a:rPr lang="en-US" sz="2400" i="1" dirty="0" smtClean="0"/>
              <a:t> </a:t>
            </a:r>
            <a:r>
              <a:rPr lang="ru-RU" sz="2400" i="1" dirty="0" smtClean="0"/>
              <a:t>не используется, но параметры функции как и переменные следует начинать со знака </a:t>
            </a:r>
            <a:r>
              <a:rPr lang="en-US" sz="2400" b="1" i="1" dirty="0" smtClean="0"/>
              <a:t>$</a:t>
            </a:r>
            <a:r>
              <a:rPr lang="en-US" sz="2400" i="1" dirty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3320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5045" y="188640"/>
            <a:ext cx="7475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PHP</a:t>
            </a:r>
            <a:r>
              <a:rPr lang="ru-RU" sz="4400" b="1" dirty="0" smtClean="0"/>
              <a:t> - чувствителен к регистру</a:t>
            </a:r>
            <a:endParaRPr lang="uk-UA" sz="4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20893" y="1270501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JS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8224" y="127050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PHP</a:t>
            </a:r>
            <a:endParaRPr lang="uk-UA" sz="3600" b="1" dirty="0">
              <a:solidFill>
                <a:srgbClr val="7030A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988840"/>
            <a:ext cx="5472609" cy="1535221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705714"/>
            <a:ext cx="6325207" cy="169821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556" y="5561672"/>
            <a:ext cx="7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Начиная с версии </a:t>
            </a:r>
            <a:r>
              <a:rPr lang="ru-RU" sz="2000" b="1" i="1" dirty="0" smtClean="0"/>
              <a:t>РНР 5.4 </a:t>
            </a:r>
            <a:r>
              <a:rPr lang="ru-RU" sz="2000" i="1" dirty="0" smtClean="0"/>
              <a:t>также можно использовать при объявлении массивов квадратные скобки т.е. </a:t>
            </a:r>
            <a:r>
              <a:rPr lang="en-US" sz="2000" b="1" i="1" dirty="0" smtClean="0"/>
              <a:t>$</a:t>
            </a:r>
            <a:r>
              <a:rPr lang="en-US" sz="2000" b="1" i="1" dirty="0" err="1" smtClean="0"/>
              <a:t>arr</a:t>
            </a:r>
            <a:r>
              <a:rPr lang="en-US" sz="2000" b="1" i="1" dirty="0" smtClean="0"/>
              <a:t> = [1,2,3] </a:t>
            </a:r>
            <a:r>
              <a:rPr lang="ru-RU" sz="2000" i="1" dirty="0" smtClean="0"/>
              <a:t>подобно тому как это делается в </a:t>
            </a:r>
            <a:r>
              <a:rPr lang="en-US" sz="2000" i="1" dirty="0" smtClean="0"/>
              <a:t>JavaScript.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2535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95045" y="188640"/>
            <a:ext cx="7475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PHP</a:t>
            </a:r>
            <a:r>
              <a:rPr lang="ru-RU" sz="4400" b="1" dirty="0" smtClean="0"/>
              <a:t> - чувствителен к регистру</a:t>
            </a:r>
            <a:endParaRPr lang="uk-UA" sz="4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20893" y="1270501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JS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8224" y="127050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PHP</a:t>
            </a:r>
            <a:endParaRPr lang="uk-UA" sz="3600" b="1" dirty="0">
              <a:solidFill>
                <a:srgbClr val="7030A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5301208"/>
            <a:ext cx="7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Соединение строк выполняется оператором точка</a:t>
            </a:r>
            <a:r>
              <a:rPr lang="en-US" sz="2000" i="1" dirty="0" smtClean="0"/>
              <a:t> “</a:t>
            </a:r>
            <a:r>
              <a:rPr lang="ru-RU" sz="2000" i="1" dirty="0" smtClean="0"/>
              <a:t>.</a:t>
            </a:r>
            <a:r>
              <a:rPr lang="en-US" sz="2000" i="1" dirty="0" smtClean="0"/>
              <a:t>” </a:t>
            </a:r>
            <a:r>
              <a:rPr lang="ru-RU" sz="2000" i="1" dirty="0" smtClean="0"/>
              <a:t>тогда выражение приводиться к строковому типу. Если используется  </a:t>
            </a:r>
            <a:r>
              <a:rPr lang="ru-RU" sz="2000" i="1" dirty="0" err="1" smtClean="0"/>
              <a:t>опреатор</a:t>
            </a:r>
            <a:r>
              <a:rPr lang="ru-RU" sz="2000" i="1" dirty="0" smtClean="0"/>
              <a:t> </a:t>
            </a:r>
            <a:r>
              <a:rPr lang="en-US" sz="2000" i="1" dirty="0" smtClean="0"/>
              <a:t>“</a:t>
            </a:r>
            <a:r>
              <a:rPr lang="ru-RU" sz="2000" i="1" dirty="0" smtClean="0"/>
              <a:t>+</a:t>
            </a:r>
            <a:r>
              <a:rPr lang="en-US" sz="2000" i="1" dirty="0" smtClean="0"/>
              <a:t>”</a:t>
            </a:r>
            <a:r>
              <a:rPr lang="ru-RU" sz="2000" i="1" dirty="0" smtClean="0"/>
              <a:t> то выражение приводиться в числовому типу.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46396"/>
            <a:ext cx="3989243" cy="165618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37" y="2068797"/>
            <a:ext cx="3211915" cy="225815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439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838</Words>
  <Application>Microsoft Office PowerPoint</Application>
  <PresentationFormat>Экран (4:3)</PresentationFormat>
  <Paragraphs>137</Paragraphs>
  <Slides>36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JavaScript как язык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925</cp:revision>
  <dcterms:created xsi:type="dcterms:W3CDTF">2014-11-20T09:08:59Z</dcterms:created>
  <dcterms:modified xsi:type="dcterms:W3CDTF">2018-03-15T20:43:07Z</dcterms:modified>
</cp:coreProperties>
</file>