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7" r:id="rId2"/>
    <p:sldId id="666" r:id="rId3"/>
    <p:sldId id="725" r:id="rId4"/>
    <p:sldId id="691" r:id="rId5"/>
    <p:sldId id="692" r:id="rId6"/>
    <p:sldId id="693" r:id="rId7"/>
    <p:sldId id="726" r:id="rId8"/>
    <p:sldId id="695" r:id="rId9"/>
    <p:sldId id="734" r:id="rId10"/>
    <p:sldId id="728" r:id="rId11"/>
    <p:sldId id="735" r:id="rId12"/>
    <p:sldId id="729" r:id="rId13"/>
    <p:sldId id="730" r:id="rId14"/>
    <p:sldId id="736" r:id="rId15"/>
    <p:sldId id="737" r:id="rId16"/>
    <p:sldId id="738" r:id="rId17"/>
    <p:sldId id="739" r:id="rId18"/>
    <p:sldId id="732" r:id="rId19"/>
    <p:sldId id="722" r:id="rId20"/>
    <p:sldId id="723" r:id="rId21"/>
    <p:sldId id="740" r:id="rId22"/>
    <p:sldId id="741" r:id="rId23"/>
    <p:sldId id="742" r:id="rId24"/>
    <p:sldId id="743" r:id="rId25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87" autoAdjust="0"/>
    <p:restoredTop sz="90000" autoAdjust="0"/>
  </p:normalViewPr>
  <p:slideViewPr>
    <p:cSldViewPr>
      <p:cViewPr varScale="1">
        <p:scale>
          <a:sx n="104" d="100"/>
          <a:sy n="104" d="100"/>
        </p:scale>
        <p:origin x="144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16.03.2018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376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3087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16.03.2018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16.03.2018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16.03.2018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16.03.2018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16.03.2018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16.03.2018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16.03.2018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16.03.2018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16.03.2018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16.03.2018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16.03.2018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16.03.2018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courses.dp.ua/web/16/ex02.php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courses.dp.ua/web/16/ex02.php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89327" y="908720"/>
            <a:ext cx="4774961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PHP,</a:t>
            </a:r>
            <a:r>
              <a:rPr lang="ru-RU" sz="7200" dirty="0" smtClean="0">
                <a:solidFill>
                  <a:schemeClr val="bg1"/>
                </a:solidFill>
              </a:rPr>
              <a:t> часть 2</a:t>
            </a:r>
            <a:endParaRPr lang="uk-UA" sz="7200" dirty="0">
              <a:solidFill>
                <a:schemeClr val="bg1"/>
              </a:solidFill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3002628" y="5517232"/>
            <a:ext cx="313874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www.courses.dp.ua</a:t>
            </a:r>
            <a:endParaRPr lang="uk-UA" sz="28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99792" y="332656"/>
            <a:ext cx="3959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Работа с файлами в </a:t>
            </a:r>
            <a:r>
              <a:rPr lang="en-US" sz="2800" b="1" dirty="0" smtClean="0"/>
              <a:t>PHP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67252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Получая данные от посетителя появляется необходимость их где-то сохранить. Первая, и самая очевидная идея, сохранить все данных в файле. В РНР есть ряд функция которые позволяют легко это сделать.</a:t>
            </a:r>
            <a:endParaRPr lang="ru-RU" sz="24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26009" y="3011468"/>
            <a:ext cx="8280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err="1" smtClean="0"/>
              <a:t>file_put_contents</a:t>
            </a:r>
            <a:r>
              <a:rPr lang="en-US" sz="2400" b="1" i="1" dirty="0" smtClean="0"/>
              <a:t>(</a:t>
            </a:r>
            <a:r>
              <a:rPr lang="en-US" sz="2400" b="1" i="1" dirty="0" err="1" smtClean="0">
                <a:solidFill>
                  <a:srgbClr val="00B050"/>
                </a:solidFill>
              </a:rPr>
              <a:t>file_name</a:t>
            </a:r>
            <a:r>
              <a:rPr lang="en-US" sz="2400" b="1" i="1" dirty="0" smtClean="0"/>
              <a:t>, </a:t>
            </a:r>
            <a:r>
              <a:rPr lang="en-US" sz="2400" b="1" i="1" dirty="0" smtClean="0">
                <a:solidFill>
                  <a:srgbClr val="0070C0"/>
                </a:solidFill>
              </a:rPr>
              <a:t>data</a:t>
            </a:r>
            <a:r>
              <a:rPr lang="en-US" sz="2400" b="1" i="1" dirty="0" smtClean="0"/>
              <a:t>, </a:t>
            </a:r>
            <a:r>
              <a:rPr lang="en-US" sz="2400" b="1" i="1" dirty="0" smtClean="0">
                <a:solidFill>
                  <a:srgbClr val="7030A0"/>
                </a:solidFill>
              </a:rPr>
              <a:t>flags</a:t>
            </a:r>
            <a:r>
              <a:rPr lang="en-US" sz="2400" b="1" i="1" dirty="0" smtClean="0"/>
              <a:t>); </a:t>
            </a:r>
            <a:r>
              <a:rPr lang="en-US" sz="2400" i="1" dirty="0" smtClean="0"/>
              <a:t>- </a:t>
            </a:r>
            <a:r>
              <a:rPr lang="ru-RU" sz="2400" i="1" dirty="0" smtClean="0"/>
              <a:t>сохраняет данные из переменной</a:t>
            </a:r>
            <a:r>
              <a:rPr lang="en-US" sz="2400" i="1" dirty="0" smtClean="0"/>
              <a:t> </a:t>
            </a:r>
            <a:r>
              <a:rPr lang="en-US" sz="2400" b="1" i="1" dirty="0">
                <a:solidFill>
                  <a:srgbClr val="0070C0"/>
                </a:solidFill>
              </a:rPr>
              <a:t>data</a:t>
            </a:r>
            <a:r>
              <a:rPr lang="ru-RU" sz="2400" i="1" dirty="0" smtClean="0"/>
              <a:t> в файл с именем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file_name</a:t>
            </a:r>
            <a:r>
              <a:rPr lang="ru-RU" sz="2400" i="1" dirty="0" smtClean="0"/>
              <a:t>,</a:t>
            </a:r>
            <a:r>
              <a:rPr lang="en-US" sz="2400" b="1" i="1" dirty="0" smtClean="0">
                <a:solidFill>
                  <a:srgbClr val="7030A0"/>
                </a:solidFill>
              </a:rPr>
              <a:t> flags</a:t>
            </a:r>
            <a:r>
              <a:rPr lang="uk-UA" sz="2400" b="1" i="1" dirty="0" smtClean="0">
                <a:solidFill>
                  <a:srgbClr val="7030A0"/>
                </a:solidFill>
              </a:rPr>
              <a:t> </a:t>
            </a:r>
            <a:r>
              <a:rPr lang="uk-UA" sz="2400" b="1" i="1" dirty="0" smtClean="0"/>
              <a:t>–</a:t>
            </a:r>
            <a:r>
              <a:rPr lang="ru-RU" sz="2400" i="1" dirty="0" smtClean="0"/>
              <a:t>позволяет указать дописывать данные в файл (если он существует) или создавать новый (</a:t>
            </a:r>
            <a:r>
              <a:rPr lang="en-US" sz="2400" i="1" dirty="0"/>
              <a:t>FILE_APPEND</a:t>
            </a:r>
            <a:r>
              <a:rPr lang="ru-RU" sz="2400" i="1" dirty="0" smtClean="0"/>
              <a:t>). </a:t>
            </a:r>
            <a:endParaRPr lang="ru-RU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26008" y="4902259"/>
            <a:ext cx="8280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err="1" smtClean="0"/>
              <a:t>file_get_contents</a:t>
            </a:r>
            <a:r>
              <a:rPr lang="en-US" sz="2400" b="1" i="1" dirty="0" smtClean="0"/>
              <a:t>(</a:t>
            </a:r>
            <a:r>
              <a:rPr lang="en-US" sz="2400" b="1" i="1" dirty="0" err="1" smtClean="0">
                <a:solidFill>
                  <a:srgbClr val="00B050"/>
                </a:solidFill>
              </a:rPr>
              <a:t>file_name</a:t>
            </a:r>
            <a:r>
              <a:rPr lang="en-US" sz="2400" b="1" i="1" dirty="0" smtClean="0"/>
              <a:t>); </a:t>
            </a:r>
            <a:r>
              <a:rPr lang="en-US" sz="2400" i="1" dirty="0" smtClean="0"/>
              <a:t>- </a:t>
            </a:r>
            <a:r>
              <a:rPr lang="ru-RU" sz="2400" i="1" dirty="0" smtClean="0"/>
              <a:t>считывает и возвращает данные из файла с именем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file_name</a:t>
            </a:r>
            <a:r>
              <a:rPr lang="ru-RU" sz="2400" i="1" dirty="0" smtClean="0"/>
              <a:t>. 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84529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7232" y="272842"/>
            <a:ext cx="5501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Механизм доски объявлений</a:t>
            </a:r>
            <a:endParaRPr lang="ru-RU" sz="2000" i="1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9514" y="3573016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34661" y="3573016"/>
            <a:ext cx="304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Скачайте заготовку:</a:t>
            </a:r>
            <a:endParaRPr lang="ru-RU" sz="2400" i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13616" y="4034681"/>
            <a:ext cx="6631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hlinkClick r:id="rId3"/>
              </a:rPr>
              <a:t>http://</a:t>
            </a:r>
            <a:r>
              <a:rPr lang="ru-RU" sz="2800" dirty="0" smtClean="0">
                <a:hlinkClick r:id="rId3"/>
              </a:rPr>
              <a:t>files.courses.dp.ua/web/1</a:t>
            </a:r>
            <a:r>
              <a:rPr lang="en-US" sz="2800" dirty="0" smtClean="0">
                <a:hlinkClick r:id="rId3"/>
              </a:rPr>
              <a:t>6</a:t>
            </a:r>
            <a:r>
              <a:rPr lang="ru-RU" sz="2800" dirty="0" smtClean="0">
                <a:hlinkClick r:id="rId3"/>
              </a:rPr>
              <a:t>/ex02.</a:t>
            </a:r>
            <a:r>
              <a:rPr lang="en-US" sz="2800" dirty="0" err="1" smtClean="0">
                <a:hlinkClick r:id="rId3"/>
              </a:rPr>
              <a:t>php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44738" y="4831412"/>
            <a:ext cx="698477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Создайте в </a:t>
            </a:r>
            <a:r>
              <a:rPr lang="en-US" sz="2400" b="1" i="1" dirty="0" err="1" smtClean="0"/>
              <a:t>OpenServer’e</a:t>
            </a:r>
            <a:r>
              <a:rPr lang="en-US" sz="2400" i="1" dirty="0" smtClean="0"/>
              <a:t> </a:t>
            </a:r>
            <a:r>
              <a:rPr lang="ru-RU" sz="2400" i="1" dirty="0" smtClean="0"/>
              <a:t>новый сайт, например: </a:t>
            </a:r>
            <a:r>
              <a:rPr lang="ru-RU" sz="2400" i="1" dirty="0" smtClean="0"/>
              <a:t>«</a:t>
            </a:r>
            <a:r>
              <a:rPr lang="en-US" sz="2800" b="1" i="1" dirty="0" smtClean="0">
                <a:solidFill>
                  <a:srgbClr val="FF0000"/>
                </a:solidFill>
              </a:rPr>
              <a:t>mysite.com</a:t>
            </a:r>
            <a:r>
              <a:rPr lang="ru-RU" sz="2400" i="1" dirty="0" smtClean="0"/>
              <a:t>»</a:t>
            </a:r>
            <a:r>
              <a:rPr lang="en-US" sz="2400" i="1" dirty="0" smtClean="0"/>
              <a:t> </a:t>
            </a:r>
            <a:r>
              <a:rPr lang="ru-RU" sz="2400" i="1" dirty="0" smtClean="0"/>
              <a:t>и разместите скачанный код в файле </a:t>
            </a:r>
            <a:r>
              <a:rPr lang="en-US" sz="2400" b="1" i="1" dirty="0" err="1" smtClean="0"/>
              <a:t>index.php</a:t>
            </a:r>
            <a:r>
              <a:rPr lang="en-US" sz="2400" i="1" dirty="0" smtClean="0"/>
              <a:t> </a:t>
            </a:r>
            <a:endParaRPr lang="ru-RU" sz="2400" i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t="-2075" b="35708"/>
          <a:stretch/>
        </p:blipFill>
        <p:spPr>
          <a:xfrm>
            <a:off x="987368" y="1042791"/>
            <a:ext cx="7625620" cy="2169000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0314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836712"/>
            <a:ext cx="8595264" cy="4248472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907704" y="116632"/>
            <a:ext cx="5501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Механизм доски объявлений</a:t>
            </a:r>
            <a:endParaRPr lang="ru-RU" sz="2000" i="1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5278139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79512" y="5313982"/>
            <a:ext cx="58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 smtClean="0"/>
              <a:t>Алгоритм прост: получаем данные от пользователя, сохраняем их в файл. После чего, в 31 строке, включаем файл с данными в структуру страницы.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17235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194" y="908720"/>
            <a:ext cx="6670198" cy="2833280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014508" y="179929"/>
            <a:ext cx="5501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Механизм доски объявлений</a:t>
            </a:r>
            <a:endParaRPr lang="ru-RU" sz="20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3584521" y="3886510"/>
            <a:ext cx="2361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 smtClean="0"/>
              <a:t>Скрипт в действии</a:t>
            </a:r>
            <a:endParaRPr lang="ru-RU" sz="2000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286" y="4382783"/>
            <a:ext cx="5014014" cy="1846625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144817" y="6269250"/>
            <a:ext cx="3240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 smtClean="0"/>
              <a:t>Содержимое файла </a:t>
            </a:r>
            <a:r>
              <a:rPr lang="en-US" sz="2000" b="1" i="1" dirty="0" smtClean="0"/>
              <a:t>data.txt</a:t>
            </a:r>
            <a:endParaRPr lang="ru-RU" sz="2000" b="1" i="1" dirty="0"/>
          </a:p>
        </p:txBody>
      </p:sp>
    </p:spTree>
    <p:extLst>
      <p:ext uri="{BB962C8B-B14F-4D97-AF65-F5344CB8AC3E}">
        <p14:creationId xmlns:p14="http://schemas.microsoft.com/office/powerpoint/2010/main" val="19124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116632"/>
            <a:ext cx="5501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Механизм доски объявлений</a:t>
            </a:r>
            <a:endParaRPr lang="ru-RU" sz="2000" i="1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4918036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23528" y="4869160"/>
            <a:ext cx="58326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 smtClean="0"/>
              <a:t>Если необходимо размещать сообщения в обратно порядке – самое новое сверху.</a:t>
            </a:r>
            <a:endParaRPr lang="ru-RU" sz="28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052736"/>
            <a:ext cx="8499352" cy="3507147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90961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0575" y="179929"/>
            <a:ext cx="5501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Механизм доски объявлений</a:t>
            </a:r>
            <a:endParaRPr lang="ru-RU" sz="20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197908" y="3857346"/>
            <a:ext cx="7186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 smtClean="0"/>
              <a:t>Скрипт в действии, сообщения выводятся в обратно порядке.</a:t>
            </a:r>
            <a:endParaRPr lang="ru-RU" sz="2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170884" y="6269250"/>
            <a:ext cx="3240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 smtClean="0"/>
              <a:t>Содержимое файла </a:t>
            </a:r>
            <a:r>
              <a:rPr lang="en-US" sz="2000" b="1" i="1" dirty="0" smtClean="0"/>
              <a:t>data.txt</a:t>
            </a:r>
            <a:endParaRPr lang="ru-RU" sz="2000" b="1" i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244" y="910301"/>
            <a:ext cx="7180232" cy="2806731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532" y="4298327"/>
            <a:ext cx="5605657" cy="194150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51482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39552" y="980728"/>
            <a:ext cx="8352928" cy="11541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2300" b="1" i="1" dirty="0" smtClean="0"/>
              <a:t>Файл</a:t>
            </a:r>
            <a:r>
              <a:rPr lang="ru-RU" sz="2300" dirty="0" smtClean="0"/>
              <a:t> – текстовая строка. Хранить данные в файле как искать информацию в книге без оглавления. Вся работа</a:t>
            </a:r>
            <a:r>
              <a:rPr lang="en-US" sz="2300" dirty="0" smtClean="0"/>
              <a:t> </a:t>
            </a:r>
            <a:r>
              <a:rPr lang="ru-RU" sz="2300" dirty="0" smtClean="0"/>
              <a:t>по систематизации данных ложится на программиста.</a:t>
            </a:r>
            <a:endParaRPr lang="uk-UA" sz="2300" dirty="0"/>
          </a:p>
        </p:txBody>
      </p:sp>
      <p:pic>
        <p:nvPicPr>
          <p:cNvPr id="5124" name="Picture 4" descr="https://img-fotki.yandex.ru/get/6306/161088577.a/0_995f3_73243b2_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349897"/>
            <a:ext cx="3298795" cy="2520280"/>
          </a:xfrm>
          <a:prstGeom prst="rect">
            <a:avLst/>
          </a:prstGeom>
          <a:noFill/>
        </p:spPr>
      </p:pic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7664" y="332656"/>
            <a:ext cx="6338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Сохранять данные в файле легко, но…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4980" y="5085184"/>
            <a:ext cx="7992888" cy="769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i="1" dirty="0" smtClean="0"/>
              <a:t>А что если нам нужно выводить не все сообщения, а только последние 5, или только те которые не старше недели</a:t>
            </a:r>
            <a:r>
              <a:rPr lang="en-US" sz="2200" i="1" dirty="0" smtClean="0"/>
              <a:t>?</a:t>
            </a:r>
            <a:endParaRPr lang="ru-RU" sz="2200" i="1" dirty="0"/>
          </a:p>
        </p:txBody>
      </p:sp>
    </p:spTree>
    <p:extLst>
      <p:ext uri="{BB962C8B-B14F-4D97-AF65-F5344CB8AC3E}">
        <p14:creationId xmlns:p14="http://schemas.microsoft.com/office/powerpoint/2010/main" val="296767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23528" y="906686"/>
            <a:ext cx="8352928" cy="11541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2300" b="1" i="1" dirty="0" smtClean="0"/>
              <a:t>Файл</a:t>
            </a:r>
            <a:r>
              <a:rPr lang="ru-RU" sz="2300" dirty="0" smtClean="0"/>
              <a:t> – текстовая строка. Хранить данные в файле как искать информацию в книге без оглавления. Вся работа</a:t>
            </a:r>
            <a:r>
              <a:rPr lang="en-US" sz="2300" dirty="0" smtClean="0"/>
              <a:t> </a:t>
            </a:r>
            <a:r>
              <a:rPr lang="ru-RU" sz="2300" dirty="0" smtClean="0"/>
              <a:t>по систематизации данных ложится на программиста.</a:t>
            </a:r>
            <a:endParaRPr lang="uk-UA" sz="2300" dirty="0"/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0727" y="332656"/>
            <a:ext cx="6338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Сохранять данные в файле легко, но…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3548" y="2236645"/>
            <a:ext cx="7992888" cy="769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i="1" dirty="0" smtClean="0"/>
              <a:t>А что если нам нужно выводить не все сообщения, а только последние 5, или только те которые не старше недели</a:t>
            </a:r>
            <a:r>
              <a:rPr lang="en-US" sz="2200" i="1" dirty="0" smtClean="0"/>
              <a:t>?</a:t>
            </a:r>
            <a:endParaRPr lang="ru-RU" sz="2200" i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76" y="3212976"/>
            <a:ext cx="7760033" cy="2857964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4427984" y="4149080"/>
            <a:ext cx="0" cy="49287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3491880" y="4869160"/>
            <a:ext cx="0" cy="49287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6660232" y="5210390"/>
            <a:ext cx="0" cy="49287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84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508" y="2204864"/>
            <a:ext cx="86389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4400" i="1" dirty="0" smtClean="0"/>
              <a:t>Есть инструменты которые упрощают работу с данными, один их них: </a:t>
            </a:r>
            <a:r>
              <a:rPr lang="ru-RU" sz="4400" b="1" i="1" dirty="0" smtClean="0"/>
              <a:t>базы данных</a:t>
            </a:r>
            <a:endParaRPr lang="ru-RU" sz="4400" b="1" i="1" dirty="0"/>
          </a:p>
        </p:txBody>
      </p:sp>
    </p:spTree>
    <p:extLst>
      <p:ext uri="{BB962C8B-B14F-4D97-AF65-F5344CB8AC3E}">
        <p14:creationId xmlns:p14="http://schemas.microsoft.com/office/powerpoint/2010/main" val="7523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747282"/>
            <a:ext cx="1405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PHP.SU</a:t>
            </a:r>
            <a:endParaRPr lang="ru-RU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92097"/>
            <a:ext cx="4267141" cy="2880320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977367" y="747282"/>
            <a:ext cx="1618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PHP.NET</a:t>
            </a:r>
            <a:endParaRPr lang="ru-RU" b="1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692097"/>
            <a:ext cx="4189966" cy="2880320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9552" y="5004465"/>
            <a:ext cx="8181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i="1" dirty="0" smtClean="0"/>
              <a:t>Два великолепных справочника по языку </a:t>
            </a:r>
            <a:r>
              <a:rPr lang="en-US" sz="3200" i="1" dirty="0" smtClean="0"/>
              <a:t>PHP</a:t>
            </a:r>
            <a:endParaRPr lang="ru-RU" sz="3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Обработка данных на стороне сервера</a:t>
            </a:r>
            <a:endParaRPr lang="uk-UA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11165" y="314072"/>
            <a:ext cx="32696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200" b="1" dirty="0" smtClean="0"/>
              <a:t>Книга по </a:t>
            </a:r>
            <a:r>
              <a:rPr lang="en-US" sz="4200" b="1" dirty="0" smtClean="0"/>
              <a:t>PHP</a:t>
            </a:r>
            <a:endParaRPr lang="uk-UA" sz="4200" b="1" dirty="0"/>
          </a:p>
        </p:txBody>
      </p:sp>
      <p:pic>
        <p:nvPicPr>
          <p:cNvPr id="1026" name="Picture 2" descr="http://i51.fastpic.ru/big/2013/0224/f8/6bc1f901cf79c2f6a52a79eb9581dbf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196752"/>
            <a:ext cx="2951670" cy="447222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92D050"/>
                </a:solidFill>
              </a:rPr>
              <a:t>One more thing…</a:t>
            </a:r>
          </a:p>
          <a:p>
            <a:pPr algn="ctr"/>
            <a:endParaRPr lang="en-US" sz="6000" dirty="0" smtClean="0"/>
          </a:p>
          <a:p>
            <a:pPr algn="ctr"/>
            <a:r>
              <a:rPr lang="ru-RU" sz="6000" dirty="0" smtClean="0"/>
              <a:t>Отправка </a:t>
            </a:r>
            <a:r>
              <a:rPr lang="en-US" sz="6000" dirty="0" smtClean="0"/>
              <a:t>email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422018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9514" y="3573016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34661" y="3573016"/>
            <a:ext cx="304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Скачайте заготовку:</a:t>
            </a:r>
            <a:endParaRPr lang="ru-RU" sz="2400" i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13616" y="4034681"/>
            <a:ext cx="6631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hlinkClick r:id="rId3"/>
              </a:rPr>
              <a:t>http://</a:t>
            </a:r>
            <a:r>
              <a:rPr lang="ru-RU" sz="2800" dirty="0" smtClean="0">
                <a:hlinkClick r:id="rId3"/>
              </a:rPr>
              <a:t>files.courses.dp.ua/web/1</a:t>
            </a:r>
            <a:r>
              <a:rPr lang="en-US" sz="2800" dirty="0" smtClean="0">
                <a:hlinkClick r:id="rId3"/>
              </a:rPr>
              <a:t>6</a:t>
            </a:r>
            <a:r>
              <a:rPr lang="ru-RU" sz="2800" dirty="0" smtClean="0">
                <a:hlinkClick r:id="rId3"/>
              </a:rPr>
              <a:t>/ex0</a:t>
            </a:r>
            <a:r>
              <a:rPr lang="en-US" sz="2800" dirty="0">
                <a:hlinkClick r:id="rId3"/>
              </a:rPr>
              <a:t>3</a:t>
            </a:r>
            <a:r>
              <a:rPr lang="ru-RU" sz="2800" dirty="0" smtClean="0">
                <a:hlinkClick r:id="rId3"/>
              </a:rPr>
              <a:t>.</a:t>
            </a:r>
            <a:r>
              <a:rPr lang="en-US" sz="2800" dirty="0" err="1" smtClean="0">
                <a:hlinkClick r:id="rId3"/>
              </a:rPr>
              <a:t>php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44738" y="4831412"/>
            <a:ext cx="698477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Создайте в </a:t>
            </a:r>
            <a:r>
              <a:rPr lang="en-US" sz="2400" b="1" i="1" dirty="0" err="1" smtClean="0"/>
              <a:t>OpenServer’e</a:t>
            </a:r>
            <a:r>
              <a:rPr lang="en-US" sz="2400" i="1" dirty="0" smtClean="0"/>
              <a:t> </a:t>
            </a:r>
            <a:r>
              <a:rPr lang="ru-RU" sz="2400" i="1" dirty="0" smtClean="0"/>
              <a:t>новый сайт, например: </a:t>
            </a:r>
            <a:r>
              <a:rPr lang="ru-RU" sz="2400" i="1" dirty="0" smtClean="0"/>
              <a:t>«</a:t>
            </a:r>
            <a:r>
              <a:rPr lang="en-US" sz="2800" b="1" i="1" dirty="0" smtClean="0">
                <a:solidFill>
                  <a:srgbClr val="FF0000"/>
                </a:solidFill>
              </a:rPr>
              <a:t>mysite.com</a:t>
            </a:r>
            <a:r>
              <a:rPr lang="ru-RU" sz="2400" i="1" dirty="0" smtClean="0"/>
              <a:t>»</a:t>
            </a:r>
            <a:r>
              <a:rPr lang="en-US" sz="2400" i="1" dirty="0" smtClean="0"/>
              <a:t> </a:t>
            </a:r>
            <a:r>
              <a:rPr lang="ru-RU" sz="2400" i="1" dirty="0" smtClean="0"/>
              <a:t>и разместите скачанный код в файле </a:t>
            </a:r>
            <a:r>
              <a:rPr lang="en-US" sz="2400" b="1" i="1" smtClean="0"/>
              <a:t>index.php</a:t>
            </a:r>
            <a:r>
              <a:rPr lang="en-US" sz="2400" i="1" smtClean="0"/>
              <a:t> </a:t>
            </a:r>
            <a:endParaRPr lang="ru-RU" sz="2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204919" y="313492"/>
            <a:ext cx="5103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Как отправить заявку на почту?</a:t>
            </a:r>
            <a:endParaRPr lang="ru-RU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001" y="972480"/>
            <a:ext cx="5075287" cy="2240496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8903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4919" y="97468"/>
            <a:ext cx="5103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Как отправить заявку на почту?</a:t>
            </a:r>
            <a:endParaRPr lang="ru-RU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7504" y="5884088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Отправка письма осуществляется при помощи функции </a:t>
            </a:r>
            <a:r>
              <a:rPr lang="en-US" sz="2400" b="1" i="1" dirty="0" smtClean="0"/>
              <a:t>mail(</a:t>
            </a:r>
            <a:r>
              <a:rPr lang="ru-RU" sz="2400" b="1" i="1" dirty="0" smtClean="0">
                <a:solidFill>
                  <a:srgbClr val="00B050"/>
                </a:solidFill>
              </a:rPr>
              <a:t>получатель</a:t>
            </a:r>
            <a:r>
              <a:rPr lang="ru-RU" sz="2400" b="1" i="1" dirty="0" smtClean="0"/>
              <a:t>, </a:t>
            </a:r>
            <a:r>
              <a:rPr lang="ru-RU" sz="2400" b="1" i="1" dirty="0" err="1" smtClean="0">
                <a:solidFill>
                  <a:schemeClr val="accent6">
                    <a:lumMod val="75000"/>
                  </a:schemeClr>
                </a:solidFill>
              </a:rPr>
              <a:t>тема_письма</a:t>
            </a:r>
            <a:r>
              <a:rPr lang="ru-RU" sz="2400" b="1" i="1" dirty="0" smtClean="0"/>
              <a:t>, </a:t>
            </a:r>
            <a:r>
              <a:rPr lang="ru-RU" sz="2400" b="1" i="1" dirty="0" err="1" smtClean="0">
                <a:solidFill>
                  <a:srgbClr val="0070C0"/>
                </a:solidFill>
              </a:rPr>
              <a:t>содержимое_письма</a:t>
            </a:r>
            <a:r>
              <a:rPr lang="en-US" sz="2400" b="1" i="1" dirty="0" smtClean="0"/>
              <a:t>)</a:t>
            </a:r>
            <a:endParaRPr lang="ru-RU" sz="2400" b="1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15067"/>
            <a:ext cx="8640960" cy="5262205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4858" y="3717032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134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8935" y="97468"/>
            <a:ext cx="5103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Как отправить заявку на почту?</a:t>
            </a:r>
            <a:endParaRPr lang="ru-RU" sz="28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100" y="692696"/>
            <a:ext cx="6555172" cy="2952328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23528" y="4523636"/>
            <a:ext cx="4104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i="1" dirty="0" smtClean="0"/>
              <a:t>Open Server </a:t>
            </a:r>
            <a:r>
              <a:rPr lang="ru-RU" sz="2400" i="1" dirty="0" smtClean="0"/>
              <a:t>сам не может отправлять почту, но все письма он складывает в каталог: </a:t>
            </a:r>
            <a:r>
              <a:rPr lang="en-US" sz="2400" b="1" i="1" dirty="0" err="1" smtClean="0"/>
              <a:t>userdata</a:t>
            </a:r>
            <a:r>
              <a:rPr lang="en-US" sz="2400" b="1" i="1" dirty="0" smtClean="0"/>
              <a:t>\temp\mail</a:t>
            </a:r>
            <a:endParaRPr lang="ru-RU" sz="2400" b="1" i="1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204864"/>
            <a:ext cx="4049776" cy="3816424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uk-UA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24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408" y="2051556"/>
            <a:ext cx="420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Передача параметров файлу, через </a:t>
            </a:r>
            <a:r>
              <a:rPr lang="en-US" i="1" dirty="0" smtClean="0"/>
              <a:t>URL</a:t>
            </a:r>
            <a:endParaRPr lang="uk-UA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99589" y="2529321"/>
            <a:ext cx="7760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– </a:t>
            </a:r>
            <a:r>
              <a:rPr lang="ru-RU" dirty="0" smtClean="0"/>
              <a:t>спецсимвол, говорящий, что в этом месте заканчивается адрес файла, и начинается перечень параметров. 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3466455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– </a:t>
            </a:r>
            <a:r>
              <a:rPr lang="ru-RU" dirty="0" smtClean="0"/>
              <a:t>спецсимвол разделяющий имя параметра и его значение. </a:t>
            </a:r>
            <a:endParaRPr lang="uk-UA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6" y="4214397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– </a:t>
            </a:r>
            <a:r>
              <a:rPr lang="ru-RU" dirty="0" smtClean="0"/>
              <a:t>спецсимвол разделяющий пары (имя параметра и его значение) друг от друга. </a:t>
            </a:r>
            <a:endParaRPr lang="uk-UA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23528" y="2492896"/>
            <a:ext cx="4219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?</a:t>
            </a:r>
            <a:endParaRPr lang="uk-UA" sz="40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23528" y="3284984"/>
            <a:ext cx="439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chemeClr val="tx2"/>
                </a:solidFill>
              </a:rPr>
              <a:t>=</a:t>
            </a:r>
            <a:endParaRPr lang="uk-UA" sz="40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23528" y="4077072"/>
            <a:ext cx="5453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&amp;</a:t>
            </a:r>
            <a:endParaRPr lang="uk-UA" sz="40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819081" y="260648"/>
            <a:ext cx="57938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b="1" dirty="0" smtClean="0"/>
              <a:t>Параметры в </a:t>
            </a:r>
            <a:r>
              <a:rPr lang="en-US" sz="4000" b="1" dirty="0" smtClean="0"/>
              <a:t>URL-</a:t>
            </a:r>
            <a:r>
              <a:rPr lang="ru-RU" sz="4000" b="1" dirty="0" smtClean="0"/>
              <a:t>адресе</a:t>
            </a:r>
            <a:endParaRPr lang="ru-RU" sz="4000" b="1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127378"/>
            <a:ext cx="7560840" cy="645438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467545" y="5013176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Параметры передаваемые из формы добавляются в </a:t>
            </a:r>
            <a:r>
              <a:rPr lang="en-US" sz="2400" i="1" dirty="0" smtClean="0"/>
              <a:t>URL</a:t>
            </a:r>
            <a:r>
              <a:rPr lang="ru-RU" sz="2400" i="1" dirty="0" smtClean="0"/>
              <a:t> адрес, эти параметры есть возможность обработать на стороне сервера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199763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641326" y="1846565"/>
            <a:ext cx="5861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i="1" dirty="0" smtClean="0"/>
              <a:t>Кодирование и декодирование параметров происходит </a:t>
            </a:r>
          </a:p>
          <a:p>
            <a:pPr algn="ctr"/>
            <a:r>
              <a:rPr lang="ru-RU" i="1" dirty="0" smtClean="0"/>
              <a:t>автоматически, в большинстве случаев.</a:t>
            </a:r>
            <a:endParaRPr lang="uk-UA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984980" y="2564904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Но...</a:t>
            </a:r>
            <a:endParaRPr lang="uk-UA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46050" y="2924944"/>
            <a:ext cx="55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JS</a:t>
            </a:r>
            <a:endParaRPr lang="uk-UA" sz="36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13381" y="2924944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PHP</a:t>
            </a:r>
            <a:endParaRPr lang="uk-UA" sz="3600" b="1" dirty="0">
              <a:solidFill>
                <a:srgbClr val="7030A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3645024"/>
            <a:ext cx="4424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err="1" smtClean="0">
                <a:latin typeface="Courier New" pitchFamily="49" charset="0"/>
                <a:cs typeface="Courier New" pitchFamily="49" charset="0"/>
              </a:rPr>
              <a:t>encodeURIComponent</a:t>
            </a:r>
            <a:r>
              <a:rPr lang="ru-RU" sz="2400" b="1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i="1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ru-RU" sz="2400" b="1" i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uk-UA" sz="2400" b="1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4221088"/>
            <a:ext cx="4424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err="1" smtClean="0">
                <a:latin typeface="Courier New" pitchFamily="49" charset="0"/>
                <a:cs typeface="Courier New" pitchFamily="49" charset="0"/>
              </a:rPr>
              <a:t>decodeURIComponent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i="1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uk-UA" sz="2400" b="1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508104" y="3645024"/>
            <a:ext cx="2949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err="1" smtClean="0">
                <a:latin typeface="Courier New" pitchFamily="49" charset="0"/>
                <a:cs typeface="Courier New" pitchFamily="49" charset="0"/>
              </a:rPr>
              <a:t>urlencode</a:t>
            </a:r>
            <a:r>
              <a:rPr lang="ru-RU" sz="2400" b="1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i="1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ru-RU" sz="2400" b="1" i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uk-UA" sz="2400" b="1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508104" y="4221088"/>
            <a:ext cx="2949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err="1" smtClean="0">
                <a:latin typeface="Courier New" pitchFamily="49" charset="0"/>
                <a:cs typeface="Courier New" pitchFamily="49" charset="0"/>
              </a:rPr>
              <a:t>urldecode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i="1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uk-UA" sz="2400" b="1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1600" y="4870901"/>
            <a:ext cx="763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i="1" dirty="0" smtClean="0"/>
              <a:t>Функции которые позволяют принудительно кодировать/декодировать</a:t>
            </a:r>
          </a:p>
          <a:p>
            <a:pPr algn="ctr"/>
            <a:r>
              <a:rPr lang="ru-RU" i="1" dirty="0" smtClean="0"/>
              <a:t> строку в формат </a:t>
            </a:r>
            <a:r>
              <a:rPr lang="en-US" i="1" dirty="0" smtClean="0"/>
              <a:t>URL </a:t>
            </a:r>
            <a:r>
              <a:rPr lang="ru-RU" i="1" dirty="0" smtClean="0"/>
              <a:t>запроса. </a:t>
            </a:r>
            <a:endParaRPr lang="uk-UA" i="1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136569" y="5661248"/>
            <a:ext cx="52437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"hi all! what's up?" =&gt; 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hi%20all!%20what's%20up%3F =&gt; 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"hi all! what's up?"</a:t>
            </a:r>
            <a:endParaRPr lang="uk-UA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512" y="188640"/>
            <a:ext cx="8897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Кодирование/декодирование параметров в </a:t>
            </a:r>
            <a:r>
              <a:rPr lang="en-US" sz="3200" b="1" dirty="0" smtClean="0"/>
              <a:t>URL</a:t>
            </a:r>
            <a:endParaRPr lang="uk-UA" sz="3200" b="1" dirty="0" smtClean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052736"/>
            <a:ext cx="742337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389384" y="188640"/>
            <a:ext cx="43428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 smtClean="0"/>
              <a:t>Формы, запросы</a:t>
            </a:r>
            <a:endParaRPr lang="uk-UA" sz="4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46050" y="1126485"/>
            <a:ext cx="933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GET</a:t>
            </a:r>
            <a:endParaRPr lang="uk-UA" sz="36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13381" y="1126485"/>
            <a:ext cx="1185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POST</a:t>
            </a:r>
            <a:endParaRPr lang="uk-UA" sz="3600" b="1" dirty="0">
              <a:solidFill>
                <a:srgbClr val="0070C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023151"/>
            <a:ext cx="5328592" cy="325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819" y="2534001"/>
            <a:ext cx="5749677" cy="318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51520" y="3356992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Параметры передаются в открытом виде, в строке </a:t>
            </a:r>
            <a:r>
              <a:rPr lang="en-US" sz="2000" dirty="0" smtClean="0"/>
              <a:t>URL</a:t>
            </a:r>
            <a:r>
              <a:rPr lang="ru-RU" sz="2000" dirty="0" smtClean="0"/>
              <a:t>.</a:t>
            </a:r>
            <a:endParaRPr lang="uk-UA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1" y="3356992"/>
            <a:ext cx="4032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Параметры передаются неявно, в теле </a:t>
            </a:r>
            <a:r>
              <a:rPr lang="en-US" sz="2000" dirty="0" smtClean="0"/>
              <a:t>HTTP </a:t>
            </a:r>
            <a:r>
              <a:rPr lang="ru-RU" sz="2000" dirty="0" smtClean="0"/>
              <a:t>запроса.</a:t>
            </a:r>
            <a:endParaRPr lang="uk-UA" sz="2000" dirty="0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4427984" y="3284984"/>
            <a:ext cx="0" cy="3240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520" y="4293096"/>
            <a:ext cx="3960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Длинна строки параметров ограничена (</a:t>
            </a:r>
            <a:r>
              <a:rPr lang="uk-UA" sz="2000" dirty="0" smtClean="0"/>
              <a:t>255 байт, </a:t>
            </a:r>
            <a:r>
              <a:rPr lang="uk-UA" sz="2000" dirty="0" err="1" smtClean="0"/>
              <a:t>ограничение</a:t>
            </a:r>
            <a:r>
              <a:rPr lang="uk-UA" sz="2000" dirty="0" smtClean="0"/>
              <a:t> </a:t>
            </a:r>
            <a:r>
              <a:rPr lang="uk-UA" sz="2000" dirty="0" err="1" smtClean="0"/>
              <a:t>связано</a:t>
            </a:r>
            <a:r>
              <a:rPr lang="uk-UA" sz="2000" dirty="0" smtClean="0"/>
              <a:t> с </a:t>
            </a:r>
            <a:r>
              <a:rPr lang="uk-UA" sz="2000" dirty="0" err="1" smtClean="0"/>
              <a:t>совместимостью</a:t>
            </a:r>
            <a:r>
              <a:rPr lang="ru-RU" sz="2000" dirty="0" smtClean="0"/>
              <a:t>).</a:t>
            </a:r>
            <a:endParaRPr lang="uk-UA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4644008" y="4365104"/>
            <a:ext cx="3960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Объём передаваемых параметров неограничен (зависит от настроек сервера).</a:t>
            </a:r>
            <a:endParaRPr lang="uk-UA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23528" y="5733256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Является методом по умолчанию.</a:t>
            </a:r>
            <a:endParaRPr lang="uk-UA" sz="2000" dirty="0"/>
          </a:p>
        </p:txBody>
      </p:sp>
      <p:sp>
        <p:nvSpPr>
          <p:cNvPr id="1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460164" y="67271"/>
            <a:ext cx="41988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 smtClean="0"/>
              <a:t>Параметры</a:t>
            </a:r>
            <a:r>
              <a:rPr lang="en-US" sz="4400" b="1" dirty="0" smtClean="0"/>
              <a:t>, GET</a:t>
            </a:r>
            <a:endParaRPr lang="uk-UA" sz="4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039305" y="6093296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Параметры передаются в </a:t>
            </a:r>
            <a:r>
              <a:rPr lang="en-US" sz="2400" i="1" dirty="0" smtClean="0"/>
              <a:t>URL</a:t>
            </a:r>
            <a:endParaRPr lang="uk-UA" sz="2400" i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18" y="980728"/>
            <a:ext cx="8161734" cy="4890432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306628" y="46687"/>
            <a:ext cx="45059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 smtClean="0"/>
              <a:t>Параметры</a:t>
            </a:r>
            <a:r>
              <a:rPr lang="en-US" sz="4400" b="1" dirty="0" smtClean="0"/>
              <a:t>, POST</a:t>
            </a:r>
            <a:endParaRPr lang="uk-UA" sz="4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92128" y="5877272"/>
            <a:ext cx="6534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Параметры передаются в заголовке, в </a:t>
            </a:r>
            <a:r>
              <a:rPr lang="en-US" sz="2400" i="1" dirty="0" smtClean="0"/>
              <a:t>URL </a:t>
            </a:r>
            <a:r>
              <a:rPr lang="ru-RU" sz="2400" i="1" dirty="0" smtClean="0"/>
              <a:t>данные не видны.</a:t>
            </a:r>
            <a:endParaRPr lang="uk-UA" sz="2400" i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052736"/>
            <a:ext cx="7662521" cy="4737710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97641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533400" y="116632"/>
            <a:ext cx="43428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 smtClean="0"/>
              <a:t>Формы, запросы</a:t>
            </a:r>
            <a:endParaRPr lang="uk-UA" sz="4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46050" y="908720"/>
            <a:ext cx="933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GET</a:t>
            </a:r>
            <a:endParaRPr lang="uk-UA" sz="36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13381" y="908720"/>
            <a:ext cx="1185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POST</a:t>
            </a:r>
            <a:endParaRPr lang="uk-UA" sz="3600" b="1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704" y="1740590"/>
            <a:ext cx="5105400" cy="390525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2282746"/>
            <a:ext cx="5334000" cy="352425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323528" y="2851195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Получить параметры переданный формой можно с помощью соответствующего ассоциативного массива который </a:t>
            </a:r>
            <a:r>
              <a:rPr lang="en-US" i="1" dirty="0" smtClean="0"/>
              <a:t>PHP </a:t>
            </a:r>
            <a:r>
              <a:rPr lang="ru-RU" i="1" dirty="0" smtClean="0"/>
              <a:t>формирует после того как разберёт запрос браузера.</a:t>
            </a:r>
            <a:endParaRPr lang="uk-UA" i="1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4756502"/>
            <a:ext cx="5781675" cy="36195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3779912" y="4182179"/>
            <a:ext cx="1942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REQUEST</a:t>
            </a:r>
            <a:endParaRPr lang="uk-UA" sz="3600" b="1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59632" y="5406315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Ассоциативный массив </a:t>
            </a:r>
            <a:r>
              <a:rPr lang="en-US" sz="2400" b="1" i="1" dirty="0" smtClean="0"/>
              <a:t>$_REQUEST </a:t>
            </a:r>
            <a:r>
              <a:rPr lang="ru-RU" sz="2400" i="1" dirty="0" smtClean="0"/>
              <a:t>объединяет в себе данные массивов </a:t>
            </a:r>
            <a:r>
              <a:rPr lang="en-US" sz="2400" b="1" i="1" dirty="0" smtClean="0"/>
              <a:t>$_GET</a:t>
            </a:r>
            <a:r>
              <a:rPr lang="ru-RU" sz="2400" b="1" i="1" dirty="0" smtClean="0"/>
              <a:t> и</a:t>
            </a:r>
            <a:r>
              <a:rPr lang="en-US" sz="2400" b="1" i="1" dirty="0" smtClean="0"/>
              <a:t> $_POST</a:t>
            </a:r>
            <a:r>
              <a:rPr lang="en-US" sz="2400" i="1" dirty="0" smtClean="0"/>
              <a:t>.</a:t>
            </a:r>
            <a:endParaRPr lang="uk-UA" sz="2400" i="1" dirty="0"/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Немного практики и работа с файлами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422339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6072</TotalTime>
  <Words>689</Words>
  <Application>Microsoft Office PowerPoint</Application>
  <PresentationFormat>Экран (4:3)</PresentationFormat>
  <Paragraphs>107</Paragraphs>
  <Slides>24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user</cp:lastModifiedBy>
  <cp:revision>899</cp:revision>
  <dcterms:created xsi:type="dcterms:W3CDTF">2014-11-20T09:08:59Z</dcterms:created>
  <dcterms:modified xsi:type="dcterms:W3CDTF">2018-03-16T10:54:03Z</dcterms:modified>
</cp:coreProperties>
</file>