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7" r:id="rId2"/>
    <p:sldId id="532" r:id="rId3"/>
    <p:sldId id="534" r:id="rId4"/>
    <p:sldId id="587" r:id="rId5"/>
    <p:sldId id="542" r:id="rId6"/>
    <p:sldId id="537" r:id="rId7"/>
    <p:sldId id="536" r:id="rId8"/>
    <p:sldId id="626" r:id="rId9"/>
    <p:sldId id="589" r:id="rId10"/>
    <p:sldId id="625" r:id="rId11"/>
    <p:sldId id="539" r:id="rId12"/>
    <p:sldId id="543" r:id="rId13"/>
    <p:sldId id="546" r:id="rId14"/>
    <p:sldId id="544" r:id="rId15"/>
    <p:sldId id="590" r:id="rId16"/>
    <p:sldId id="545" r:id="rId17"/>
    <p:sldId id="592" r:id="rId18"/>
    <p:sldId id="593" r:id="rId19"/>
    <p:sldId id="594" r:id="rId20"/>
    <p:sldId id="550" r:id="rId21"/>
    <p:sldId id="551" r:id="rId22"/>
    <p:sldId id="552" r:id="rId23"/>
    <p:sldId id="553" r:id="rId24"/>
    <p:sldId id="554" r:id="rId25"/>
    <p:sldId id="556" r:id="rId26"/>
    <p:sldId id="557" r:id="rId27"/>
    <p:sldId id="555" r:id="rId28"/>
    <p:sldId id="613" r:id="rId29"/>
    <p:sldId id="620" r:id="rId30"/>
    <p:sldId id="615" r:id="rId31"/>
    <p:sldId id="621" r:id="rId32"/>
    <p:sldId id="622" r:id="rId33"/>
    <p:sldId id="623" r:id="rId34"/>
    <p:sldId id="624" r:id="rId35"/>
    <p:sldId id="616" r:id="rId36"/>
    <p:sldId id="614" r:id="rId37"/>
    <p:sldId id="607" r:id="rId38"/>
    <p:sldId id="611" r:id="rId39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173" autoAdjust="0"/>
    <p:restoredTop sz="90000" autoAdjust="0"/>
  </p:normalViewPr>
  <p:slideViewPr>
    <p:cSldViewPr>
      <p:cViewPr varScale="1">
        <p:scale>
          <a:sx n="104" d="100"/>
          <a:sy n="104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20.03.2018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77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371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20.03.2018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SQ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Alter_(SQL)&amp;action=edit&amp;redlink=1" TargetMode="External"/><Relationship Id="rId2" Type="http://schemas.openxmlformats.org/officeDocument/2006/relationships/hyperlink" Target="https://ru.wikipedia.org/wiki/Create_(SQ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/index.php?title=Drop_(SQL)&amp;action=edit&amp;redlink=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Revoke_(SQL)&amp;action=edit&amp;redlink=1" TargetMode="External"/><Relationship Id="rId2" Type="http://schemas.openxmlformats.org/officeDocument/2006/relationships/hyperlink" Target="https://ru.wikipedia.org/w/index.php?title=Grant_(SQL)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/index.php?title=Deny_(SQL)&amp;action=edit&amp;redlink=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Rollback_(SQL)" TargetMode="External"/><Relationship Id="rId2" Type="http://schemas.openxmlformats.org/officeDocument/2006/relationships/hyperlink" Target="https://ru.wikipedia.org/wiki/Commit_(SQ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/index.php?title=Savepoint_(SQL)&amp;action=edit&amp;redlink=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Insert_(SQL)" TargetMode="External"/><Relationship Id="rId2" Type="http://schemas.openxmlformats.org/officeDocument/2006/relationships/hyperlink" Target="https://ru.wikipedia.org/wiki/Select_(SQL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Delete_(SQL)" TargetMode="External"/><Relationship Id="rId4" Type="http://schemas.openxmlformats.org/officeDocument/2006/relationships/hyperlink" Target="https://ru.wikipedia.org/wiki/Update_(SQL)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ZFh-XBJIw&amp;list=PLzi5JvpYf_hhA-SMCQlD0dkKmR5xtjYKc&amp;index=1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594847"/>
            <a:ext cx="835292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</a:rPr>
              <a:t>Базы данных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164517" y="558924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9590" y="116632"/>
            <a:ext cx="773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Таблица</a:t>
            </a:r>
            <a:r>
              <a:rPr lang="ru-RU" sz="3200" dirty="0" smtClean="0"/>
              <a:t> – основной элемент базы данных.</a:t>
            </a:r>
            <a:endParaRPr lang="uk-UA" sz="32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81189"/>
              </p:ext>
            </p:extLst>
          </p:nvPr>
        </p:nvGraphicFramePr>
        <p:xfrm>
          <a:off x="899590" y="2068840"/>
          <a:ext cx="7344820" cy="25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Марка</a:t>
                      </a:r>
                      <a:r>
                        <a:rPr lang="ru-RU" baseline="0" dirty="0" smtClean="0"/>
                        <a:t> Авто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авто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AE4582RT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45554745484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Audi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</a:t>
                      </a:r>
                      <a:r>
                        <a:rPr lang="ru-RU" dirty="0" smtClean="0"/>
                        <a:t>33</a:t>
                      </a:r>
                      <a:r>
                        <a:rPr lang="en-US" dirty="0" smtClean="0"/>
                        <a:t>55CC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34634634634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Volvo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AE203</a:t>
                      </a:r>
                      <a:r>
                        <a:rPr lang="ru-RU" dirty="0" smtClean="0"/>
                        <a:t>0</a:t>
                      </a:r>
                      <a:r>
                        <a:rPr lang="en-US" dirty="0" smtClean="0"/>
                        <a:t>VT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44574574775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5576" y="4676943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Таблица позволяет хранить практически неограниченное количество записей определённой структуры. </a:t>
            </a:r>
            <a:r>
              <a:rPr lang="ru-RU" sz="2400" i="1" dirty="0" smtClean="0">
                <a:solidFill>
                  <a:srgbClr val="FF0000"/>
                </a:solidFill>
              </a:rPr>
              <a:t>Однако не всегда это удобно.</a:t>
            </a:r>
            <a:endParaRPr lang="uk-UA" sz="2400" i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3347864" y="774198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979984" y="1392381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3347866" y="1422270"/>
            <a:ext cx="546065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>
            <a:off x="3893931" y="1422270"/>
            <a:ext cx="894094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5480974" y="1278088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Уникальное поле.</a:t>
            </a:r>
            <a:endParaRPr lang="uk-UA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7100664" y="1278088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Уникальное поле.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17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5429" y="332656"/>
            <a:ext cx="873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/>
              <a:t>Базы данных позволяют логически связывать данные</a:t>
            </a:r>
            <a:endParaRPr lang="uk-UA" sz="28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5292080" y="2636912"/>
          <a:ext cx="3513566" cy="19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Имя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Возраст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Иван Иванов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33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3446346346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Семён Семёнов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30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52292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Базы данных называют </a:t>
            </a:r>
            <a:r>
              <a:rPr lang="ru-RU" sz="2400" b="1" i="1" dirty="0" smtClean="0"/>
              <a:t>реляционными</a:t>
            </a:r>
            <a:r>
              <a:rPr lang="ru-RU" sz="2400" i="1" dirty="0" smtClean="0"/>
              <a:t> </a:t>
            </a:r>
            <a:r>
              <a:rPr lang="en-US" sz="2400" i="1" dirty="0" smtClean="0"/>
              <a:t>(</a:t>
            </a:r>
            <a:r>
              <a:rPr lang="ru-RU" sz="2400" i="1" dirty="0" smtClean="0"/>
              <a:t>от англ. </a:t>
            </a:r>
            <a:r>
              <a:rPr lang="en-US" sz="2400" i="1" dirty="0" smtClean="0"/>
              <a:t>relation) </a:t>
            </a:r>
            <a:r>
              <a:rPr lang="ru-RU" sz="2400" i="1" dirty="0" smtClean="0"/>
              <a:t>поскольку они позволяют формировать связи между разными наборами данных в таблицах.</a:t>
            </a:r>
            <a:endParaRPr lang="uk-UA" sz="2400" i="1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71873" y="1340769"/>
          <a:ext cx="355205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 smtClean="0"/>
                        <a:t>МаркаАвто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 smtClean="0"/>
                        <a:t>ГосНомер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Mercedes</a:t>
                      </a:r>
                      <a:r>
                        <a:rPr lang="en-US" sz="1050" baseline="0" dirty="0" smtClean="0"/>
                        <a:t> S550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АЕ3463ЕЕ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4565473111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Audi A4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НР5754УУ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3213456784</a:t>
                      </a:r>
                      <a:endParaRPr lang="uk-UA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Daewoo </a:t>
                      </a:r>
                      <a:r>
                        <a:rPr lang="en-US" sz="1050" dirty="0" err="1" smtClean="0"/>
                        <a:t>Lanos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ГО74574ЦТ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4565460547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Ford Focus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ШЕ5477ЗХ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3213456784</a:t>
                      </a:r>
                      <a:endParaRPr lang="uk-UA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Opel</a:t>
                      </a:r>
                      <a:r>
                        <a:rPr lang="en-US" sz="1050" baseline="0" dirty="0" smtClean="0"/>
                        <a:t> Astra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КС4657СИ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 smtClean="0"/>
                        <a:t>3213456784</a:t>
                      </a:r>
                      <a:endParaRPr lang="uk-UA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Toyota </a:t>
                      </a:r>
                      <a:r>
                        <a:rPr lang="en-US" sz="1050" dirty="0" err="1" smtClean="0"/>
                        <a:t>camry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ХО6750КЕ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/>
                        <a:t>4363463467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3923928" y="2348880"/>
            <a:ext cx="1368152" cy="11521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923928" y="2852936"/>
            <a:ext cx="1368152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923928" y="3140968"/>
            <a:ext cx="1368152" cy="5040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93123" y="87015"/>
            <a:ext cx="411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База данных – набор таблиц</a:t>
            </a:r>
            <a:endParaRPr lang="uk-UA" sz="2400" dirty="0"/>
          </a:p>
        </p:txBody>
      </p:sp>
      <p:pic>
        <p:nvPicPr>
          <p:cNvPr id="4098" name="Picture 2" descr="http://www.cfin.ru/press/marketing/2002-1/02_t1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629566"/>
            <a:ext cx="3760978" cy="19062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pic>
        <p:nvPicPr>
          <p:cNvPr id="12" name="Picture 2" descr="http://www.cfin.ru/press/marketing/2002-1/02_t1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061614"/>
            <a:ext cx="3760978" cy="1906248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pic>
        <p:nvPicPr>
          <p:cNvPr id="17" name="Picture 2" descr="http://www.cfin.ru/press/marketing/2002-1/02_t1r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421654"/>
            <a:ext cx="3744416" cy="1897854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</p:pic>
      <p:sp>
        <p:nvSpPr>
          <p:cNvPr id="25" name="Прямоугольник 24"/>
          <p:cNvSpPr/>
          <p:nvPr/>
        </p:nvSpPr>
        <p:spPr>
          <a:xfrm>
            <a:off x="467544" y="3380799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/>
              <a:t>Система управления базами данных</a:t>
            </a:r>
            <a:r>
              <a:rPr lang="en-US" sz="2400" b="1" dirty="0" smtClean="0"/>
              <a:t> (</a:t>
            </a:r>
            <a:r>
              <a:rPr lang="ru-RU" sz="2400" b="1" dirty="0" smtClean="0"/>
              <a:t>СУБД) </a:t>
            </a:r>
            <a:r>
              <a:rPr lang="ru-RU" sz="2400" dirty="0" smtClean="0"/>
              <a:t>– программа  хранящая наборы таблиц, и позволяющая добавлять в них данных, изменять, удалять и искать.</a:t>
            </a:r>
            <a:endParaRPr lang="ru-RU" sz="2400" dirty="0"/>
          </a:p>
        </p:txBody>
      </p:sp>
      <p:pic>
        <p:nvPicPr>
          <p:cNvPr id="4102" name="Picture 6" descr="http://www.thevista.ru/files/images/articles/ANOTHER/04042011images_sqlserver_sql_server_2008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830220"/>
            <a:ext cx="1584176" cy="1302016"/>
          </a:xfrm>
          <a:prstGeom prst="rect">
            <a:avLst/>
          </a:prstGeom>
          <a:noFill/>
        </p:spPr>
      </p:pic>
      <p:pic>
        <p:nvPicPr>
          <p:cNvPr id="4104" name="Picture 8" descr="http://rubydev.ru/wp-content/uploads/2012/03/postgresql_logo-555p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5339" y="4581128"/>
            <a:ext cx="1619305" cy="1800200"/>
          </a:xfrm>
          <a:prstGeom prst="rect">
            <a:avLst/>
          </a:prstGeom>
          <a:noFill/>
        </p:spPr>
      </p:pic>
      <p:pic>
        <p:nvPicPr>
          <p:cNvPr id="4106" name="Picture 10" descr="http://logonoid.com/images/mysql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905164"/>
            <a:ext cx="2194528" cy="1152128"/>
          </a:xfrm>
          <a:prstGeom prst="rect">
            <a:avLst/>
          </a:prstGeom>
          <a:noFill/>
        </p:spPr>
      </p:pic>
      <p:pic>
        <p:nvPicPr>
          <p:cNvPr id="4110" name="Picture 14" descr="http://img4.wikia.nocookie.net/__cb20110430154004/vnotes/uk/images/a/ab/382px-SQLite370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94247" y="4977465"/>
            <a:ext cx="2126382" cy="1007527"/>
          </a:xfrm>
          <a:prstGeom prst="rect">
            <a:avLst/>
          </a:prstGeom>
          <a:noFill/>
        </p:spPr>
      </p:pic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://logonoid.com/images/mysql-logo.png"/>
          <p:cNvPicPr>
            <a:picLocks noChangeAspect="1" noChangeArrowheads="1"/>
          </p:cNvPicPr>
          <p:nvPr/>
        </p:nvPicPr>
        <p:blipFill>
          <a:blip r:embed="rId2" cstate="print">
            <a:lum bright="21000" contrast="1000"/>
          </a:blip>
          <a:srcRect/>
          <a:stretch>
            <a:fillRect/>
          </a:stretch>
        </p:blipFill>
        <p:spPr bwMode="auto">
          <a:xfrm>
            <a:off x="6697953" y="3997880"/>
            <a:ext cx="2122519" cy="1114324"/>
          </a:xfrm>
          <a:prstGeom prst="rect">
            <a:avLst/>
          </a:prstGeom>
          <a:noFill/>
        </p:spPr>
      </p:pic>
      <p:pic>
        <p:nvPicPr>
          <p:cNvPr id="31748" name="Picture 4" descr="https://cdn0.iconfinder.com/data/icons/HTML5/512/HTML_Logo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2483768" y="1288550"/>
            <a:ext cx="1564432" cy="1564432"/>
          </a:xfrm>
          <a:prstGeom prst="rect">
            <a:avLst/>
          </a:prstGeom>
          <a:noFill/>
        </p:spPr>
      </p:pic>
      <p:pic>
        <p:nvPicPr>
          <p:cNvPr id="31750" name="Picture 6" descr="http://php.quicoto.com/wp-content/uploads/2013/06/css3.jp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4575090" y="1278678"/>
            <a:ext cx="1774277" cy="1584176"/>
          </a:xfrm>
          <a:prstGeom prst="rect">
            <a:avLst/>
          </a:prstGeom>
          <a:noFill/>
        </p:spPr>
      </p:pic>
      <p:pic>
        <p:nvPicPr>
          <p:cNvPr id="31752" name="Picture 8" descr="http://img3.wikia.nocookie.net/__cb20140903193524/computerscience/images/c/ce/Javascript_logo_unofficial-300x300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6876256" y="1278678"/>
            <a:ext cx="1584176" cy="1584176"/>
          </a:xfrm>
          <a:prstGeom prst="rect">
            <a:avLst/>
          </a:prstGeom>
          <a:noFill/>
        </p:spPr>
      </p:pic>
      <p:pic>
        <p:nvPicPr>
          <p:cNvPr id="31754" name="Picture 10" descr="http://www.bluesky.co.uk/wp-content/uploads/2014/07/apache-server-logo.jp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 l="6396" t="6257" r="6978" b="7509"/>
          <a:stretch>
            <a:fillRect/>
          </a:stretch>
        </p:blipFill>
        <p:spPr bwMode="auto">
          <a:xfrm>
            <a:off x="1729401" y="3952892"/>
            <a:ext cx="2603845" cy="1204300"/>
          </a:xfrm>
          <a:prstGeom prst="rect">
            <a:avLst/>
          </a:prstGeom>
          <a:noFill/>
        </p:spPr>
      </p:pic>
      <p:pic>
        <p:nvPicPr>
          <p:cNvPr id="31756" name="Picture 12" descr="https://www.planet-source-code.com/vb/2010Redesign/images/LangugeHomePages/PHP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4406545" y="3990010"/>
            <a:ext cx="2147392" cy="1130065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33257" y="1896018"/>
            <a:ext cx="138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FRONT-END:</a:t>
            </a:r>
            <a:endParaRPr lang="uk-UA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5265" y="4370376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BACK-END:</a:t>
            </a:r>
            <a:endParaRPr lang="uk-UA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60105" y="5395863"/>
            <a:ext cx="8360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i="1" dirty="0" smtClean="0"/>
              <a:t>Базы данных широко используют и за пределами </a:t>
            </a:r>
            <a:r>
              <a:rPr lang="ru-RU" sz="2200" i="1" dirty="0" err="1" smtClean="0"/>
              <a:t>веб-разработки</a:t>
            </a:r>
            <a:r>
              <a:rPr lang="ru-RU" sz="2200" i="1" dirty="0" smtClean="0"/>
              <a:t>.</a:t>
            </a:r>
          </a:p>
          <a:p>
            <a:pPr algn="ctr"/>
            <a:r>
              <a:rPr lang="ru-RU" sz="2200" i="1" dirty="0" smtClean="0"/>
              <a:t>Базы данных появились гораздо раньше чем всемирная паутина.</a:t>
            </a:r>
            <a:endParaRPr lang="uk-UA" sz="22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49040" y="262389"/>
            <a:ext cx="441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/>
              <a:t>Стек </a:t>
            </a:r>
            <a:r>
              <a:rPr lang="ru-RU" sz="3600" b="1" dirty="0" err="1" smtClean="0"/>
              <a:t>веб-технологий</a:t>
            </a:r>
            <a:r>
              <a:rPr lang="en-US" sz="3600" b="1" dirty="0" smtClean="0"/>
              <a:t>.</a:t>
            </a:r>
            <a:endParaRPr lang="uk-UA" sz="3600" b="1" dirty="0"/>
          </a:p>
        </p:txBody>
      </p:sp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9552" y="18864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/>
              <a:t>PHPMyAdmin</a:t>
            </a:r>
            <a:r>
              <a:rPr lang="ru-RU" sz="2400" i="1" dirty="0" smtClean="0"/>
              <a:t> — </a:t>
            </a:r>
            <a:r>
              <a:rPr lang="ru-RU" sz="2400" i="1" dirty="0" err="1" smtClean="0"/>
              <a:t>веб-приложение</a:t>
            </a:r>
            <a:r>
              <a:rPr lang="ru-RU" sz="2400" i="1" dirty="0" smtClean="0"/>
              <a:t> с открытым кодом, написанное на языке PHP и представляющее собой </a:t>
            </a:r>
            <a:r>
              <a:rPr lang="ru-RU" sz="2400" i="1" dirty="0" err="1" smtClean="0"/>
              <a:t>веб-интерфейс</a:t>
            </a:r>
            <a:r>
              <a:rPr lang="ru-RU" sz="2400" i="1" dirty="0" smtClean="0"/>
              <a:t> для администрирования СУБД </a:t>
            </a:r>
            <a:r>
              <a:rPr lang="ru-RU" sz="2400" i="1" dirty="0" err="1" smtClean="0"/>
              <a:t>MySQL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951497" cy="36724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1628800"/>
            <a:ext cx="4392487" cy="367240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5499229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В </a:t>
            </a:r>
            <a:r>
              <a:rPr lang="en-US" sz="2800" i="1" dirty="0" smtClean="0"/>
              <a:t>Open Server </a:t>
            </a:r>
            <a:r>
              <a:rPr lang="ru-RU" sz="2800" i="1" dirty="0" smtClean="0"/>
              <a:t>уже включен </a:t>
            </a:r>
            <a:r>
              <a:rPr lang="en-US" sz="2800" b="1" i="1" dirty="0" err="1" smtClean="0"/>
              <a:t>phpMyAdmin</a:t>
            </a:r>
            <a:r>
              <a:rPr lang="ru-RU" sz="2800" i="1" dirty="0" smtClean="0"/>
              <a:t>, логин для доступа </a:t>
            </a:r>
            <a:r>
              <a:rPr lang="en-US" sz="2800" b="1" i="1" dirty="0" smtClean="0"/>
              <a:t>root</a:t>
            </a:r>
            <a:r>
              <a:rPr lang="ru-RU" sz="2800" i="1" dirty="0" smtClean="0"/>
              <a:t> пароль – пустой.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5536" y="188640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 err="1" smtClean="0"/>
              <a:t>PHPMyAdmin</a:t>
            </a:r>
            <a:r>
              <a:rPr lang="ru-RU" sz="2400" i="1" dirty="0" smtClean="0"/>
              <a:t> — </a:t>
            </a:r>
            <a:r>
              <a:rPr lang="ru-RU" sz="2400" i="1" dirty="0" err="1" smtClean="0"/>
              <a:t>веб-приложение</a:t>
            </a:r>
            <a:r>
              <a:rPr lang="ru-RU" sz="2400" i="1" dirty="0" smtClean="0"/>
              <a:t> с открытым кодом, написанное на языке PHP и представляющее собой </a:t>
            </a:r>
            <a:r>
              <a:rPr lang="ru-RU" sz="2400" i="1" dirty="0" err="1" smtClean="0"/>
              <a:t>веб-интерфейс</a:t>
            </a:r>
            <a:r>
              <a:rPr lang="ru-RU" sz="2400" i="1" dirty="0" smtClean="0"/>
              <a:t> для администрирования СУБД </a:t>
            </a:r>
            <a:r>
              <a:rPr lang="ru-RU" sz="2400" i="1" dirty="0" err="1" smtClean="0"/>
              <a:t>MySQL</a:t>
            </a:r>
            <a:r>
              <a:rPr lang="en-US" sz="2400" i="1" dirty="0" smtClean="0"/>
              <a:t>.</a:t>
            </a:r>
            <a:endParaRPr lang="uk-UA" sz="2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724" y="1484784"/>
            <a:ext cx="7837716" cy="496855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8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616" y="44624"/>
            <a:ext cx="727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Создание новой базы данных в </a:t>
            </a:r>
            <a:r>
              <a:rPr lang="en-US" sz="2800" b="1" dirty="0" err="1" smtClean="0"/>
              <a:t>PHPMyAdmin</a:t>
            </a:r>
            <a:endParaRPr lang="uk-UA" sz="2800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5823568" y="1772816"/>
            <a:ext cx="288032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Стрелка вниз 15"/>
          <p:cNvSpPr/>
          <p:nvPr/>
        </p:nvSpPr>
        <p:spPr>
          <a:xfrm>
            <a:off x="7236296" y="3429000"/>
            <a:ext cx="648072" cy="288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51520" y="712686"/>
            <a:ext cx="5472608" cy="2572298"/>
            <a:chOff x="251520" y="640678"/>
            <a:chExt cx="5472608" cy="257229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r="8347" b="15156"/>
            <a:stretch>
              <a:fillRect/>
            </a:stretch>
          </p:blipFill>
          <p:spPr bwMode="auto">
            <a:xfrm>
              <a:off x="251520" y="640678"/>
              <a:ext cx="5472608" cy="2572298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miter lim="800000"/>
              <a:headEnd/>
              <a:tailEnd/>
            </a:ln>
          </p:spPr>
        </p:pic>
        <p:sp>
          <p:nvSpPr>
            <p:cNvPr id="21" name="Овал 20"/>
            <p:cNvSpPr/>
            <p:nvPr/>
          </p:nvSpPr>
          <p:spPr>
            <a:xfrm>
              <a:off x="2051720" y="764704"/>
              <a:ext cx="129614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078008" y="1529360"/>
              <a:ext cx="1512168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692696"/>
            <a:ext cx="2676525" cy="259228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19" y="3933056"/>
            <a:ext cx="8674981" cy="18002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5" name="Овал 24"/>
          <p:cNvSpPr/>
          <p:nvPr/>
        </p:nvSpPr>
        <p:spPr>
          <a:xfrm>
            <a:off x="2123728" y="4725144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5004048" y="4725144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Овал 26"/>
          <p:cNvSpPr/>
          <p:nvPr/>
        </p:nvSpPr>
        <p:spPr>
          <a:xfrm>
            <a:off x="7956376" y="5013176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4932040" y="1556792"/>
            <a:ext cx="86409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Овал 28"/>
          <p:cNvSpPr/>
          <p:nvPr/>
        </p:nvSpPr>
        <p:spPr>
          <a:xfrm>
            <a:off x="6183608" y="2681488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69476"/>
            <a:ext cx="727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Создание новой базы данных в </a:t>
            </a:r>
            <a:r>
              <a:rPr lang="en-US" sz="2800" b="1" dirty="0" err="1" smtClean="0"/>
              <a:t>PHPMyAdmin</a:t>
            </a:r>
            <a:endParaRPr lang="uk-UA" sz="2800" dirty="0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Стрелка вниз 18"/>
          <p:cNvSpPr/>
          <p:nvPr/>
        </p:nvSpPr>
        <p:spPr>
          <a:xfrm>
            <a:off x="4247964" y="3551056"/>
            <a:ext cx="648072" cy="2880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6747"/>
            <a:ext cx="8640960" cy="266429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959102"/>
            <a:ext cx="8640960" cy="2206202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06202" y="188640"/>
            <a:ext cx="5102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Заполнение базы данными</a:t>
            </a:r>
            <a:endParaRPr lang="uk-UA" sz="3200" dirty="0"/>
          </a:p>
        </p:txBody>
      </p:sp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9702" y="5805264"/>
            <a:ext cx="4352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Добавление записей в таблицу</a:t>
            </a:r>
            <a:endParaRPr lang="ru-RU" sz="2400" i="1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90" y="1100509"/>
            <a:ext cx="3703357" cy="326459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7037" y="1098408"/>
            <a:ext cx="3831347" cy="3266696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244408" y="2276872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…</a:t>
            </a:r>
            <a:endParaRPr lang="ru-RU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0949" y="116632"/>
            <a:ext cx="5102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Заполнение базы данными</a:t>
            </a:r>
            <a:endParaRPr lang="uk-UA" sz="3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6363" y="836712"/>
            <a:ext cx="6391275" cy="533400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496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/>
              <a:t>Задача любой программы – обработка данных.</a:t>
            </a:r>
            <a:endParaRPr lang="uk-UA" sz="3200" dirty="0"/>
          </a:p>
        </p:txBody>
      </p:sp>
      <p:pic>
        <p:nvPicPr>
          <p:cNvPr id="2050" name="Picture 2" descr="http://www.sp-co.ru/images/Plants/big/MobilPlant-400-UMP.jpg"/>
          <p:cNvPicPr>
            <a:picLocks noChangeAspect="1" noChangeArrowheads="1"/>
          </p:cNvPicPr>
          <p:nvPr/>
        </p:nvPicPr>
        <p:blipFill>
          <a:blip r:embed="rId3" cstate="print"/>
          <a:srcRect l="10205" t="1700" r="10583" b="3967"/>
          <a:stretch>
            <a:fillRect/>
          </a:stretch>
        </p:blipFill>
        <p:spPr bwMode="auto">
          <a:xfrm>
            <a:off x="3518049" y="1124744"/>
            <a:ext cx="2232248" cy="1773105"/>
          </a:xfrm>
          <a:prstGeom prst="rect">
            <a:avLst/>
          </a:prstGeom>
          <a:noFill/>
        </p:spPr>
      </p:pic>
      <p:pic>
        <p:nvPicPr>
          <p:cNvPr id="2054" name="Picture 6" descr="http://cs7064.vk.me/c624326/v624326739/d6e5/kkHfKavLsmg.jpg"/>
          <p:cNvPicPr>
            <a:picLocks noChangeAspect="1" noChangeArrowheads="1"/>
          </p:cNvPicPr>
          <p:nvPr/>
        </p:nvPicPr>
        <p:blipFill>
          <a:blip r:embed="rId4" cstate="print"/>
          <a:srcRect l="4724" t="2649" r="5669" b="5298"/>
          <a:stretch>
            <a:fillRect/>
          </a:stretch>
        </p:blipFill>
        <p:spPr bwMode="auto">
          <a:xfrm>
            <a:off x="1220815" y="1565347"/>
            <a:ext cx="1217114" cy="891899"/>
          </a:xfrm>
          <a:prstGeom prst="rect">
            <a:avLst/>
          </a:prstGeom>
          <a:noFill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74433" y="1446803"/>
            <a:ext cx="1125959" cy="112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Стрелка вправо 10"/>
          <p:cNvSpPr/>
          <p:nvPr/>
        </p:nvSpPr>
        <p:spPr>
          <a:xfrm>
            <a:off x="2581945" y="1795272"/>
            <a:ext cx="792088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Стрелка вправо 11"/>
          <p:cNvSpPr/>
          <p:nvPr/>
        </p:nvSpPr>
        <p:spPr>
          <a:xfrm>
            <a:off x="5894313" y="1795272"/>
            <a:ext cx="792088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611560" y="3140968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Скорость работы программы определяется не только скоростью алгоритма обработки данных, но и скоростью поступления данных на обработку.</a:t>
            </a:r>
            <a:r>
              <a:rPr lang="en-US" sz="2800" dirty="0" smtClean="0"/>
              <a:t> </a:t>
            </a:r>
            <a:r>
              <a:rPr lang="ru-RU" sz="2800" dirty="0" smtClean="0"/>
              <a:t>Тоже верно и для обработанных данных на выходе. </a:t>
            </a:r>
            <a:endParaRPr lang="uk-U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5323855"/>
            <a:ext cx="6192687" cy="7694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Скорость работы программы определяется</a:t>
            </a:r>
            <a:endParaRPr lang="en-US" sz="2200" i="1" dirty="0" smtClean="0"/>
          </a:p>
          <a:p>
            <a:pPr algn="ctr"/>
            <a:r>
              <a:rPr lang="ru-RU" sz="2200" i="1" dirty="0" smtClean="0"/>
              <a:t> скоростью её самого медленного компонента</a:t>
            </a:r>
            <a:r>
              <a:rPr lang="en-US" sz="2200" i="1" dirty="0" smtClean="0"/>
              <a:t>.</a:t>
            </a:r>
            <a:endParaRPr lang="uk-UA" sz="2200" i="1" dirty="0"/>
          </a:p>
        </p:txBody>
      </p:sp>
      <p:pic>
        <p:nvPicPr>
          <p:cNvPr id="52226" name="Picture 2" descr="https://webcast.web.cern.ch/webcast/static/images/cer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5097313"/>
            <a:ext cx="1452082" cy="1428031"/>
          </a:xfrm>
          <a:prstGeom prst="rect">
            <a:avLst/>
          </a:prstGeom>
          <a:noFill/>
        </p:spPr>
      </p:pic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2204864"/>
            <a:ext cx="7704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SQL</a:t>
            </a:r>
            <a:r>
              <a:rPr lang="ru-RU" sz="2800" dirty="0" smtClean="0"/>
              <a:t> </a:t>
            </a:r>
            <a:r>
              <a:rPr lang="ru-RU" sz="2800" smtClean="0"/>
              <a:t>– Декларативный язык </a:t>
            </a:r>
            <a:r>
              <a:rPr lang="ru-RU" sz="2800" dirty="0" smtClean="0"/>
              <a:t>программирования для создания, модификации и управления данными в базе данных.</a:t>
            </a:r>
            <a:r>
              <a:rPr lang="uk-UA" sz="2800" dirty="0" smtClean="0"/>
              <a:t> </a:t>
            </a:r>
            <a:r>
              <a:rPr lang="ru-RU" sz="2800" dirty="0" smtClean="0"/>
              <a:t> </a:t>
            </a:r>
            <a:endParaRPr lang="uk-UA" sz="2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766153" y="5517232"/>
            <a:ext cx="6046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1" dirty="0" smtClean="0"/>
              <a:t>Подробнее: </a:t>
            </a:r>
            <a:r>
              <a:rPr lang="en-US" sz="2400" i="1" dirty="0" smtClean="0">
                <a:hlinkClick r:id="rId2"/>
              </a:rPr>
              <a:t>https://ru.wikipedia.org/wiki/SQL</a:t>
            </a:r>
            <a:endParaRPr lang="uk-UA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808494" y="323945"/>
            <a:ext cx="552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Как управлять базой данных</a:t>
            </a:r>
            <a:r>
              <a:rPr lang="en-US" sz="3200" b="1" dirty="0" smtClean="0"/>
              <a:t>?</a:t>
            </a:r>
            <a:endParaRPr lang="uk-UA" sz="32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313384" y="3429000"/>
            <a:ext cx="6426968" cy="430887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SELECT * FROM `users` WHERE age &lt; 18</a:t>
            </a:r>
            <a:endParaRPr lang="uk-UA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09927" y="44624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SQL</a:t>
            </a:r>
            <a:endParaRPr lang="uk-UA" sz="32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692696"/>
            <a:ext cx="5607496" cy="259198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05064"/>
            <a:ext cx="5856684" cy="2472289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13" name="Стрелка вправо 12"/>
          <p:cNvSpPr/>
          <p:nvPr/>
        </p:nvSpPr>
        <p:spPr>
          <a:xfrm rot="10137151">
            <a:off x="3038705" y="5519668"/>
            <a:ext cx="3642653" cy="131768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804248" y="4532927"/>
            <a:ext cx="2016224" cy="1200329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Результаты выполнения </a:t>
            </a:r>
            <a:r>
              <a:rPr lang="en-US" sz="2400" i="1" dirty="0" smtClean="0"/>
              <a:t>SQL-</a:t>
            </a:r>
            <a:r>
              <a:rPr lang="ru-RU" sz="2400" i="1" dirty="0" smtClean="0"/>
              <a:t>запроса.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/>
          <p:cNvSpPr/>
          <p:nvPr/>
        </p:nvSpPr>
        <p:spPr>
          <a:xfrm>
            <a:off x="3635896" y="908720"/>
            <a:ext cx="4896544" cy="19442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39552" y="980728"/>
            <a:ext cx="5040560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419872" y="980728"/>
            <a:ext cx="2376264" cy="388843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/>
          <p:cNvSpPr txBox="1"/>
          <p:nvPr/>
        </p:nvSpPr>
        <p:spPr>
          <a:xfrm>
            <a:off x="4139952" y="155679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SQL</a:t>
            </a:r>
          </a:p>
        </p:txBody>
      </p:sp>
      <p:pic>
        <p:nvPicPr>
          <p:cNvPr id="16" name="Picture 6" descr="http://www.thevista.ru/files/images/articles/ANOTHER/04042011images_sqlserver_sql_server_2008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1226580" cy="1008112"/>
          </a:xfrm>
          <a:prstGeom prst="rect">
            <a:avLst/>
          </a:prstGeom>
          <a:noFill/>
        </p:spPr>
      </p:pic>
      <p:pic>
        <p:nvPicPr>
          <p:cNvPr id="17" name="Picture 10" descr="http://logonoid.com/images/mysql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1314" y="1340768"/>
            <a:ext cx="1783054" cy="936104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364" y="3120380"/>
            <a:ext cx="10287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11560" y="51571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Поддержку языка </a:t>
            </a:r>
            <a:r>
              <a:rPr lang="en-US" sz="2400" b="1" dirty="0" smtClean="0"/>
              <a:t>SQL</a:t>
            </a:r>
            <a:r>
              <a:rPr lang="en-US" sz="2400" dirty="0" smtClean="0"/>
              <a:t> </a:t>
            </a:r>
            <a:r>
              <a:rPr lang="ru-RU" sz="2400" dirty="0" smtClean="0"/>
              <a:t>реализуют все реляционные СУБД, однако в каждой СУБД есть свои инструкции, расширяющие возможности </a:t>
            </a:r>
            <a:r>
              <a:rPr lang="en-US" sz="2400" dirty="0" smtClean="0"/>
              <a:t>SQL</a:t>
            </a:r>
            <a:r>
              <a:rPr lang="ru-RU" sz="2400" dirty="0" smtClean="0"/>
              <a:t>, но несовместимые с другими СУБД.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19006" y="260648"/>
            <a:ext cx="3861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13 команд </a:t>
            </a:r>
            <a:r>
              <a:rPr lang="en-US" sz="3200" b="1" dirty="0" smtClean="0"/>
              <a:t>SQL [DDL]</a:t>
            </a:r>
            <a:endParaRPr lang="uk-UA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98072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Команды определяющие структуру данных (например: какие столбцы есть в таблице их типы и т.д.),</a:t>
            </a:r>
            <a:r>
              <a:rPr lang="en-US" sz="2800" dirty="0" smtClean="0"/>
              <a:t> (Data Definition Language, DDL).</a:t>
            </a:r>
            <a:endParaRPr lang="uk-UA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83568" y="2902292"/>
            <a:ext cx="7488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hlinkClick r:id="rId2" tooltip="Create (SQL)"/>
              </a:rPr>
              <a:t>CREATE</a:t>
            </a:r>
            <a:r>
              <a:rPr lang="ru-RU" sz="2800" b="1" dirty="0" smtClean="0"/>
              <a:t> создает объект БД (саму базу, таблицу, пользователя и т. д.);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3" tooltip="Alter (SQL) (страница отсутствует)"/>
              </a:rPr>
              <a:t>ALTER</a:t>
            </a:r>
            <a:r>
              <a:rPr lang="ru-RU" sz="2800" b="1" dirty="0" smtClean="0"/>
              <a:t> изменяет объект;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4" tooltip="Drop (SQL) (страница отсутствует)"/>
              </a:rPr>
              <a:t>DROP</a:t>
            </a:r>
            <a:r>
              <a:rPr lang="ru-RU" sz="2800" b="1" dirty="0" smtClean="0"/>
              <a:t> удаляет объект.</a:t>
            </a:r>
            <a:endParaRPr lang="ru-RU" sz="2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119006" y="260648"/>
            <a:ext cx="382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13 команд </a:t>
            </a:r>
            <a:r>
              <a:rPr lang="en-US" sz="3200" b="1" dirty="0" smtClean="0"/>
              <a:t>SQL [DCL]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1560" y="105273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Команды определяющие права доступа к данным (</a:t>
            </a:r>
            <a:r>
              <a:rPr lang="ru-RU" sz="2800" dirty="0" err="1" smtClean="0"/>
              <a:t>Data</a:t>
            </a:r>
            <a:r>
              <a:rPr lang="ru-RU" sz="2800" dirty="0" smtClean="0"/>
              <a:t> </a:t>
            </a:r>
            <a:r>
              <a:rPr lang="ru-RU" sz="2800" dirty="0" err="1" smtClean="0"/>
              <a:t>Control</a:t>
            </a:r>
            <a:r>
              <a:rPr lang="ru-RU" sz="2800" dirty="0" smtClean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, DCL) среди пользователей базы данных.</a:t>
            </a:r>
            <a:endParaRPr lang="uk-UA" sz="2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1560" y="2708920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hlinkClick r:id="rId2" tooltip="Grant (SQL) (страница отсутствует)"/>
              </a:rPr>
              <a:t>GRANT</a:t>
            </a:r>
            <a:r>
              <a:rPr lang="ru-RU" sz="2800" b="1" dirty="0" smtClean="0"/>
              <a:t> предоставляет пользователю разрешения на определенные операции с объектом;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3" tooltip="Revoke (SQL) (страница отсутствует)"/>
              </a:rPr>
              <a:t>REVOKE</a:t>
            </a:r>
            <a:r>
              <a:rPr lang="ru-RU" sz="2800" b="1" dirty="0" smtClean="0"/>
              <a:t> отзывает ранее выданные разрешения;</a:t>
            </a:r>
          </a:p>
          <a:p>
            <a:endParaRPr lang="ru-RU" sz="2800" b="1" dirty="0" smtClean="0">
              <a:hlinkClick r:id="rId4" tooltip="Deny (SQL) (страница отсутствует)"/>
            </a:endParaRPr>
          </a:p>
          <a:p>
            <a:r>
              <a:rPr lang="ru-RU" sz="2800" b="1" dirty="0" smtClean="0">
                <a:hlinkClick r:id="rId4" tooltip="Deny (SQL) (страница отсутствует)"/>
              </a:rPr>
              <a:t>DENY</a:t>
            </a:r>
            <a:r>
              <a:rPr lang="ru-RU" sz="2800" b="1" dirty="0" smtClean="0"/>
              <a:t> задает запрет, имеющий приоритет над разрешением.</a:t>
            </a:r>
            <a:endParaRPr lang="ru-RU" sz="2800" b="1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693120" y="260648"/>
            <a:ext cx="3757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13 команд </a:t>
            </a:r>
            <a:r>
              <a:rPr lang="en-US" sz="3200" b="1" dirty="0" smtClean="0"/>
              <a:t>SQL [TCL]</a:t>
            </a:r>
            <a:endParaRPr lang="uk-UA" sz="32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1560" y="3068960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hlinkClick r:id="rId2" tooltip="Commit (SQL)"/>
              </a:rPr>
              <a:t>COMMIT</a:t>
            </a:r>
            <a:r>
              <a:rPr lang="ru-RU" sz="2800" b="1" dirty="0" smtClean="0"/>
              <a:t> применяет транзакцию;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3" tooltip="Rollback (SQL)"/>
              </a:rPr>
              <a:t>ROLLBACK</a:t>
            </a:r>
            <a:r>
              <a:rPr lang="ru-RU" sz="2800" b="1" dirty="0" smtClean="0"/>
              <a:t> откатывает все изменения, сделанные в контексте текущей транзакции;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4" tooltip="Savepoint (SQL) (страница отсутствует)"/>
              </a:rPr>
              <a:t>SAVEPOINT</a:t>
            </a:r>
            <a:r>
              <a:rPr lang="ru-RU" sz="2800" b="1" dirty="0" smtClean="0"/>
              <a:t> делит транзакцию на более мелкие участки.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Команды управления транзакциями (</a:t>
            </a:r>
            <a:r>
              <a:rPr lang="en-US" sz="2800" dirty="0" smtClean="0"/>
              <a:t>Transaction Control Language, TCL).</a:t>
            </a:r>
            <a:r>
              <a:rPr lang="ru-RU" sz="2800" dirty="0" smtClean="0"/>
              <a:t> Транзакция – группа команд которые должны быть либо выполнены все, либо ни одна.</a:t>
            </a:r>
            <a:endParaRPr lang="uk-UA" sz="28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590817" y="260648"/>
            <a:ext cx="3962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/>
              <a:t>13 команд </a:t>
            </a:r>
            <a:r>
              <a:rPr lang="en-US" sz="3200" b="1" dirty="0" smtClean="0"/>
              <a:t>SQL</a:t>
            </a:r>
            <a:r>
              <a:rPr lang="ru-RU" sz="3200" b="1" dirty="0" smtClean="0"/>
              <a:t> </a:t>
            </a:r>
            <a:r>
              <a:rPr lang="en-US" sz="3200" b="1" dirty="0" smtClean="0"/>
              <a:t>[DML]</a:t>
            </a:r>
            <a:endParaRPr lang="uk-UA" sz="3200" b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11560" y="2564904"/>
            <a:ext cx="81369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hlinkClick r:id="rId2" tooltip="Select (SQL)"/>
              </a:rPr>
              <a:t>SELECT</a:t>
            </a:r>
            <a:r>
              <a:rPr lang="ru-RU" sz="2800" b="1" dirty="0" smtClean="0"/>
              <a:t> считывает данные, удовлетворяющие заданным условиям;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3" tooltip="Insert (SQL)"/>
              </a:rPr>
              <a:t>INSERT</a:t>
            </a:r>
            <a:r>
              <a:rPr lang="ru-RU" sz="2800" b="1" dirty="0" smtClean="0"/>
              <a:t> добавляет новые данные;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4" tooltip="Update (SQL)"/>
              </a:rPr>
              <a:t>UPDATE</a:t>
            </a:r>
            <a:r>
              <a:rPr lang="ru-RU" sz="2800" b="1" dirty="0" smtClean="0"/>
              <a:t> изменяет существующие данные;</a:t>
            </a:r>
          </a:p>
          <a:p>
            <a:endParaRPr lang="ru-RU" sz="2800" b="1" dirty="0" smtClean="0"/>
          </a:p>
          <a:p>
            <a:r>
              <a:rPr lang="ru-RU" sz="2800" b="1" dirty="0" smtClean="0">
                <a:hlinkClick r:id="rId5" tooltip="Delete (SQL)"/>
              </a:rPr>
              <a:t>DELETE</a:t>
            </a:r>
            <a:r>
              <a:rPr lang="ru-RU" sz="2800" b="1" dirty="0" smtClean="0"/>
              <a:t> удаляет данные.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980728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Команды манипуляции данными (</a:t>
            </a:r>
            <a:r>
              <a:rPr lang="en-US" sz="2800" dirty="0" smtClean="0"/>
              <a:t>Data Manipulation Language, DML)</a:t>
            </a:r>
            <a:r>
              <a:rPr lang="ru-RU" sz="2800" dirty="0" smtClean="0"/>
              <a:t>, добавление, редактирование, удаление, выборка данных.</a:t>
            </a:r>
            <a:endParaRPr lang="uk-UA" sz="2800" dirty="0"/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67544" y="4348261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 smtClean="0"/>
              <a:t>Основная задача разработчитка заключается состоит в работе с запросами которые манипулируют данными.</a:t>
            </a:r>
            <a:endParaRPr lang="uk-UA" sz="28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Базы данных, как правило, создаются до этапа разработки, при помощи систем администрирования (например: </a:t>
            </a:r>
            <a:r>
              <a:rPr lang="en-US" sz="2000" b="1" i="1" dirty="0" err="1" smtClean="0"/>
              <a:t>phpMyAdmin</a:t>
            </a:r>
            <a:r>
              <a:rPr lang="ru-RU" sz="2000" i="1" dirty="0" smtClean="0"/>
              <a:t>)</a:t>
            </a:r>
            <a:r>
              <a:rPr lang="en-US" sz="2000" i="1" dirty="0" smtClean="0"/>
              <a:t>. </a:t>
            </a:r>
            <a:r>
              <a:rPr lang="ru-RU" sz="2000" i="1" dirty="0" smtClean="0"/>
              <a:t>Права доступа также распределяются заранее, также при помощи средств администрирования.</a:t>
            </a:r>
            <a:endParaRPr lang="uk-UA" sz="2000" i="1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2060848"/>
            <a:ext cx="7992888" cy="70788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INSERT INTO users (name, age, city) 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VALUES ("Irina", 56,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Kharkiv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uk-UA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3028890"/>
            <a:ext cx="7992888" cy="4001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UPDATE users SET city = 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Lviv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WHERE city = "Lvov"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3676962"/>
            <a:ext cx="7992888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DELETE FROM users WHERE age &gt; 50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/>
              <a:t>Связь с </a:t>
            </a:r>
            <a:r>
              <a:rPr lang="en-US" sz="6000" dirty="0" smtClean="0"/>
              <a:t>PHP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4555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027" y="272842"/>
            <a:ext cx="7985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 smtClean="0"/>
              <a:t>Обработка данных на стороне сервера</a:t>
            </a:r>
            <a:endParaRPr lang="ru-RU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420888"/>
            <a:ext cx="80426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i="1" dirty="0" smtClean="0"/>
              <a:t>Создайте в </a:t>
            </a:r>
            <a:r>
              <a:rPr lang="en-US" sz="3200" b="1" i="1" dirty="0" err="1" smtClean="0"/>
              <a:t>OpenServer’e</a:t>
            </a:r>
            <a:r>
              <a:rPr lang="en-US" sz="3200" i="1" dirty="0" smtClean="0"/>
              <a:t> </a:t>
            </a:r>
            <a:r>
              <a:rPr lang="ru-RU" sz="3200" i="1" dirty="0" smtClean="0"/>
              <a:t>новый сайт, например: </a:t>
            </a:r>
            <a:r>
              <a:rPr lang="ru-RU" sz="3200" i="1" dirty="0" smtClean="0"/>
              <a:t>«</a:t>
            </a:r>
            <a:r>
              <a:rPr lang="en-US" sz="3600" b="1" i="1" smtClean="0">
                <a:solidFill>
                  <a:srgbClr val="00B0F0"/>
                </a:solidFill>
              </a:rPr>
              <a:t>mysite.com</a:t>
            </a:r>
            <a:r>
              <a:rPr lang="ru-RU" sz="3200" i="1" smtClean="0"/>
              <a:t>»</a:t>
            </a:r>
            <a:r>
              <a:rPr lang="en-US" sz="3200" i="1" dirty="0" smtClean="0"/>
              <a:t> </a:t>
            </a:r>
            <a:r>
              <a:rPr lang="ru-RU" sz="3200" i="1" dirty="0" smtClean="0"/>
              <a:t>и создайте файл </a:t>
            </a:r>
            <a:r>
              <a:rPr lang="en-US" sz="3200" b="1" i="1" dirty="0" err="1" smtClean="0">
                <a:solidFill>
                  <a:srgbClr val="7030A0"/>
                </a:solidFill>
              </a:rPr>
              <a:t>index.php</a:t>
            </a:r>
            <a:r>
              <a:rPr lang="en-US" sz="3200" i="1" dirty="0" smtClean="0">
                <a:solidFill>
                  <a:srgbClr val="7030A0"/>
                </a:solidFill>
              </a:rPr>
              <a:t> </a:t>
            </a:r>
            <a:endParaRPr lang="ru-RU" sz="3200" i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094" y="5261431"/>
            <a:ext cx="8341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i="1" dirty="0" smtClean="0"/>
              <a:t>Если проект (сайт, каталог) уже существует, удалите его.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83379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6" y="3717032"/>
            <a:ext cx="8352928" cy="1154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300" b="1" i="1" dirty="0" smtClean="0"/>
              <a:t>Файл</a:t>
            </a:r>
            <a:r>
              <a:rPr lang="ru-RU" sz="2300" dirty="0" smtClean="0"/>
              <a:t> – текстовая строка. Хранить данные в файле как искать информацию в книге без оглавления. Вся работа</a:t>
            </a:r>
            <a:r>
              <a:rPr lang="en-US" sz="2300" dirty="0" smtClean="0"/>
              <a:t> </a:t>
            </a:r>
            <a:r>
              <a:rPr lang="ru-RU" sz="2300" dirty="0" smtClean="0"/>
              <a:t>по систематизации данных ложится на программиста.</a:t>
            </a:r>
            <a:endParaRPr lang="uk-UA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323528" y="19154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Данные приходят и уходят, весь вопрос в том: </a:t>
            </a:r>
            <a:r>
              <a:rPr lang="ru-RU" sz="3200" b="1" dirty="0" smtClean="0"/>
              <a:t>откуда и куда?</a:t>
            </a:r>
            <a:endParaRPr lang="uk-UA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1210" y="1340768"/>
            <a:ext cx="8361580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2300" b="1" i="1" dirty="0" smtClean="0"/>
              <a:t>Спрашивать у пользователя </a:t>
            </a:r>
            <a:r>
              <a:rPr lang="ru-RU" sz="2300" dirty="0" smtClean="0"/>
              <a:t>– </a:t>
            </a:r>
            <a:r>
              <a:rPr lang="ru-RU" sz="2200" dirty="0" smtClean="0"/>
              <a:t>медленно и не всегда возможно. </a:t>
            </a:r>
            <a:endParaRPr lang="uk-UA" sz="2200" dirty="0"/>
          </a:p>
        </p:txBody>
      </p:sp>
      <p:pic>
        <p:nvPicPr>
          <p:cNvPr id="5122" name="Picture 2" descr="http://iport.kz/uploads/images/00/05/89/2012/05/18/4094a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1860" y="1772816"/>
            <a:ext cx="2520280" cy="1822542"/>
          </a:xfrm>
          <a:prstGeom prst="rect">
            <a:avLst/>
          </a:prstGeom>
          <a:noFill/>
        </p:spPr>
      </p:pic>
      <p:pic>
        <p:nvPicPr>
          <p:cNvPr id="5124" name="Picture 4" descr="https://img-fotki.yandex.ru/get/6306/161088577.a/0_995f3_73243b2_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0409" y="4869160"/>
            <a:ext cx="2423183" cy="1851312"/>
          </a:xfrm>
          <a:prstGeom prst="rect">
            <a:avLst/>
          </a:prstGeom>
          <a:noFill/>
        </p:spPr>
      </p:pic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3456" y="595583"/>
            <a:ext cx="6217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Установка соединения с базой данных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07707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Функция </a:t>
            </a:r>
            <a:r>
              <a:rPr lang="en-US" sz="2400" b="1" i="1" dirty="0" err="1" smtClean="0"/>
              <a:t>mysqli_connect</a:t>
            </a:r>
            <a:r>
              <a:rPr lang="ru-RU" sz="2400" i="1" dirty="0" smtClean="0"/>
              <a:t> устанавливает соединение с сервером баз данных, в качестве параметров функция получает </a:t>
            </a:r>
            <a:r>
              <a:rPr lang="ru-RU" sz="2400" b="1" i="1" dirty="0" smtClean="0">
                <a:solidFill>
                  <a:srgbClr val="00B050"/>
                </a:solidFill>
              </a:rPr>
              <a:t>адрес сервера</a:t>
            </a:r>
            <a:r>
              <a:rPr lang="ru-RU" sz="2400" i="1" dirty="0" smtClean="0"/>
              <a:t>, </a:t>
            </a:r>
            <a:r>
              <a:rPr lang="ru-RU" sz="2400" b="1" i="1" dirty="0" smtClean="0">
                <a:solidFill>
                  <a:srgbClr val="00B0F0"/>
                </a:solidFill>
              </a:rPr>
              <a:t>логин</a:t>
            </a:r>
            <a:r>
              <a:rPr lang="ru-RU" sz="2400" i="1" dirty="0" smtClean="0"/>
              <a:t>, </a:t>
            </a:r>
            <a:r>
              <a:rPr lang="ru-RU" sz="2400" b="1" i="1" dirty="0" smtClean="0">
                <a:solidFill>
                  <a:srgbClr val="7030A0"/>
                </a:solidFill>
              </a:rPr>
              <a:t>пароль</a:t>
            </a:r>
            <a:r>
              <a:rPr lang="ru-RU" sz="2400" i="1" dirty="0" smtClean="0">
                <a:solidFill>
                  <a:srgbClr val="7030A0"/>
                </a:solidFill>
              </a:rPr>
              <a:t> </a:t>
            </a:r>
            <a:r>
              <a:rPr lang="ru-RU" sz="2400" i="1" dirty="0" smtClean="0"/>
              <a:t>и </a:t>
            </a:r>
            <a:r>
              <a:rPr lang="ru-RU" sz="2400" b="1" i="1" dirty="0" smtClean="0">
                <a:solidFill>
                  <a:schemeClr val="accent6">
                    <a:lumMod val="75000"/>
                  </a:schemeClr>
                </a:solidFill>
              </a:rPr>
              <a:t>имя базы данных </a:t>
            </a:r>
            <a:r>
              <a:rPr lang="ru-RU" sz="2400" i="1" dirty="0" smtClean="0"/>
              <a:t>с которой мы хотим работать.</a:t>
            </a:r>
            <a:endParaRPr lang="ru-RU" sz="2400" i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08038" y="427002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99" y="1463417"/>
            <a:ext cx="7962999" cy="2325623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228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7892" y="260648"/>
            <a:ext cx="3482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Выполнение запроса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Функция </a:t>
            </a:r>
            <a:r>
              <a:rPr lang="en-US" sz="2000" b="1" i="1" dirty="0" err="1" smtClean="0"/>
              <a:t>mysqli_query</a:t>
            </a:r>
            <a:r>
              <a:rPr lang="ru-RU" sz="2000" i="1" dirty="0" smtClean="0"/>
              <a:t> позволяет выполнить запрос к базе данных. В качестве параметров принимает </a:t>
            </a:r>
            <a:r>
              <a:rPr lang="ru-RU" sz="2000" b="1" i="1" dirty="0" smtClean="0">
                <a:solidFill>
                  <a:srgbClr val="00B0F0"/>
                </a:solidFill>
              </a:rPr>
              <a:t>соединение</a:t>
            </a:r>
            <a:r>
              <a:rPr lang="ru-RU" sz="2000" i="1" dirty="0" smtClean="0">
                <a:solidFill>
                  <a:srgbClr val="00B0F0"/>
                </a:solidFill>
              </a:rPr>
              <a:t> </a:t>
            </a:r>
            <a:r>
              <a:rPr lang="ru-RU" sz="2000" i="1" dirty="0" smtClean="0"/>
              <a:t>и </a:t>
            </a:r>
            <a:r>
              <a:rPr lang="ru-RU" sz="2000" b="1" i="1" dirty="0" smtClean="0">
                <a:solidFill>
                  <a:srgbClr val="00B050"/>
                </a:solidFill>
              </a:rPr>
              <a:t>сам запрос</a:t>
            </a:r>
            <a:r>
              <a:rPr lang="ru-RU" sz="2000" i="1" dirty="0" smtClean="0"/>
              <a:t>. Функция в ответ возвращает </a:t>
            </a:r>
            <a:r>
              <a:rPr lang="ru-RU" sz="2000" b="1" i="1" dirty="0" smtClean="0">
                <a:solidFill>
                  <a:srgbClr val="FF0000"/>
                </a:solidFill>
              </a:rPr>
              <a:t>результат</a:t>
            </a:r>
            <a:r>
              <a:rPr lang="ru-RU" sz="2000" b="1" i="1" dirty="0" smtClean="0"/>
              <a:t>, </a:t>
            </a:r>
            <a:r>
              <a:rPr lang="ru-RU" sz="2000" i="1" dirty="0" smtClean="0"/>
              <a:t>который при помощи функции</a:t>
            </a:r>
            <a:r>
              <a:rPr lang="ru-RU" sz="2000" b="1" i="1" dirty="0" smtClean="0"/>
              <a:t> </a:t>
            </a:r>
            <a:r>
              <a:rPr lang="en-US" sz="2000" b="1" i="1" dirty="0" err="1" smtClean="0"/>
              <a:t>mysqli_fetch_array</a:t>
            </a:r>
            <a:r>
              <a:rPr lang="en-US" sz="2000" b="1" i="1" dirty="0" smtClean="0"/>
              <a:t> </a:t>
            </a:r>
            <a:r>
              <a:rPr lang="ru-RU" sz="2000" i="1" dirty="0" smtClean="0"/>
              <a:t>можно превратить в </a:t>
            </a:r>
            <a:r>
              <a:rPr lang="ru-RU" sz="2000" b="1" i="1" dirty="0" smtClean="0">
                <a:solidFill>
                  <a:schemeClr val="accent6">
                    <a:lumMod val="75000"/>
                  </a:schemeClr>
                </a:solidFill>
              </a:rPr>
              <a:t>массив</a:t>
            </a:r>
            <a:r>
              <a:rPr lang="ru-RU" sz="2000" i="1" dirty="0" smtClean="0"/>
              <a:t>, из которого можно достать данные из ячеек той строки которая вернулась в качестве ответа на нас запрос.</a:t>
            </a:r>
            <a:endParaRPr lang="ru-RU" sz="2000" i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78904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80728"/>
            <a:ext cx="8303144" cy="216024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42529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907" y="231364"/>
            <a:ext cx="727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Выполнение запроса</a:t>
            </a:r>
            <a:r>
              <a:rPr lang="en-US" sz="2800" b="1" dirty="0" smtClean="0"/>
              <a:t> </a:t>
            </a:r>
            <a:r>
              <a:rPr lang="ru-RU" sz="2800" b="1" dirty="0" smtClean="0"/>
              <a:t>если результатов много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566027"/>
            <a:ext cx="7056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/>
              <a:t>Функция </a:t>
            </a:r>
            <a:r>
              <a:rPr lang="en-US" b="1" i="1" dirty="0" err="1" smtClean="0"/>
              <a:t>mysqli_query</a:t>
            </a:r>
            <a:r>
              <a:rPr lang="ru-RU" i="1" dirty="0" smtClean="0"/>
              <a:t> позволяет выполнить запрос к базе данных. В качестве параметров принимает </a:t>
            </a:r>
            <a:r>
              <a:rPr lang="ru-RU" b="1" i="1" dirty="0" smtClean="0">
                <a:solidFill>
                  <a:srgbClr val="00B0F0"/>
                </a:solidFill>
              </a:rPr>
              <a:t>соединение</a:t>
            </a:r>
            <a:r>
              <a:rPr lang="ru-RU" i="1" dirty="0" smtClean="0">
                <a:solidFill>
                  <a:srgbClr val="00B0F0"/>
                </a:solidFill>
              </a:rPr>
              <a:t> </a:t>
            </a:r>
            <a:r>
              <a:rPr lang="ru-RU" i="1" dirty="0" smtClean="0"/>
              <a:t>и </a:t>
            </a:r>
            <a:r>
              <a:rPr lang="ru-RU" b="1" i="1" dirty="0" smtClean="0">
                <a:solidFill>
                  <a:srgbClr val="00B050"/>
                </a:solidFill>
              </a:rPr>
              <a:t>сам запрос</a:t>
            </a:r>
            <a:r>
              <a:rPr lang="ru-RU" i="1" dirty="0" smtClean="0"/>
              <a:t>. Функция в ответ возвращает </a:t>
            </a:r>
            <a:r>
              <a:rPr lang="ru-RU" b="1" i="1" dirty="0" smtClean="0">
                <a:solidFill>
                  <a:srgbClr val="FF0000"/>
                </a:solidFill>
              </a:rPr>
              <a:t>результат</a:t>
            </a:r>
            <a:r>
              <a:rPr lang="ru-RU" b="1" i="1" dirty="0" smtClean="0"/>
              <a:t>, </a:t>
            </a:r>
            <a:r>
              <a:rPr lang="ru-RU" i="1" dirty="0" smtClean="0"/>
              <a:t>который при помощи функции</a:t>
            </a:r>
            <a:r>
              <a:rPr lang="ru-RU" b="1" i="1" dirty="0" smtClean="0"/>
              <a:t> </a:t>
            </a:r>
            <a:r>
              <a:rPr lang="en-US" b="1" i="1" dirty="0" err="1" smtClean="0"/>
              <a:t>mysqli_fetch_array</a:t>
            </a:r>
            <a:r>
              <a:rPr lang="en-US" b="1" i="1" dirty="0" smtClean="0"/>
              <a:t> </a:t>
            </a:r>
            <a:r>
              <a:rPr lang="ru-RU" i="1" dirty="0" smtClean="0"/>
              <a:t>можно превратить в </a:t>
            </a: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массив</a:t>
            </a:r>
            <a:r>
              <a:rPr lang="ru-RU" i="1" dirty="0" smtClean="0"/>
              <a:t>, из которого можно достать данные из ячеек той строки которая вернулась в качестве ответа на нас запрос. </a:t>
            </a:r>
            <a:r>
              <a:rPr lang="en-US" b="1" i="1" dirty="0" err="1"/>
              <a:t>mysqli_fetch_array</a:t>
            </a:r>
            <a:r>
              <a:rPr lang="en-US" b="1" i="1" dirty="0"/>
              <a:t> </a:t>
            </a:r>
            <a:r>
              <a:rPr lang="ru-RU" b="1" i="1" dirty="0" smtClean="0"/>
              <a:t> </a:t>
            </a:r>
            <a:r>
              <a:rPr lang="ru-RU" i="1" dirty="0" smtClean="0"/>
              <a:t>можно использовать в цикле для вывода множества результатов.</a:t>
            </a:r>
            <a:endParaRPr lang="ru-RU" i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8211" y="4566027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37" y="989062"/>
            <a:ext cx="6772275" cy="344805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768" y="3181271"/>
            <a:ext cx="4546848" cy="113671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5669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0124" y="260648"/>
            <a:ext cx="590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Выполнение запроса</a:t>
            </a:r>
            <a:r>
              <a:rPr lang="en-US" sz="2800" b="1" dirty="0" smtClean="0"/>
              <a:t> </a:t>
            </a:r>
            <a:r>
              <a:rPr lang="ru-RU" sz="2800" b="1" dirty="0" smtClean="0"/>
              <a:t>на добавление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221088"/>
            <a:ext cx="6696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i="1" dirty="0" smtClean="0"/>
              <a:t>Функция </a:t>
            </a:r>
            <a:r>
              <a:rPr lang="en-US" sz="2000" b="1" i="1" dirty="0" err="1" smtClean="0"/>
              <a:t>mysqli_query</a:t>
            </a:r>
            <a:r>
              <a:rPr lang="ru-RU" sz="2000" i="1" dirty="0" smtClean="0"/>
              <a:t> позволяет выполнить запрос к базе данных. В качестве параметров принимает </a:t>
            </a:r>
            <a:r>
              <a:rPr lang="ru-RU" sz="2000" b="1" i="1" dirty="0" smtClean="0">
                <a:solidFill>
                  <a:srgbClr val="00B0F0"/>
                </a:solidFill>
              </a:rPr>
              <a:t>соединение</a:t>
            </a:r>
            <a:r>
              <a:rPr lang="ru-RU" sz="2000" i="1" dirty="0" smtClean="0">
                <a:solidFill>
                  <a:srgbClr val="00B0F0"/>
                </a:solidFill>
              </a:rPr>
              <a:t> </a:t>
            </a:r>
            <a:r>
              <a:rPr lang="ru-RU" sz="2000" i="1" dirty="0" smtClean="0"/>
              <a:t>и </a:t>
            </a:r>
            <a:r>
              <a:rPr lang="ru-RU" sz="2000" b="1" i="1" dirty="0" smtClean="0">
                <a:solidFill>
                  <a:srgbClr val="00B050"/>
                </a:solidFill>
              </a:rPr>
              <a:t>сам запрос</a:t>
            </a:r>
            <a:r>
              <a:rPr lang="ru-RU" sz="2000" i="1" dirty="0" smtClean="0"/>
              <a:t>. Функция в ответ возвращает </a:t>
            </a:r>
            <a:r>
              <a:rPr lang="ru-RU" sz="2000" b="1" i="1" dirty="0" smtClean="0">
                <a:solidFill>
                  <a:srgbClr val="FF0000"/>
                </a:solidFill>
              </a:rPr>
              <a:t>результат</a:t>
            </a:r>
            <a:r>
              <a:rPr lang="ru-RU" sz="2000" b="1" i="1" dirty="0"/>
              <a:t>.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Если запрос не предполагает получение данных в ответ, то результат можно не сохранять.</a:t>
            </a:r>
            <a:r>
              <a:rPr lang="en-US" sz="2000" i="1" dirty="0" smtClean="0"/>
              <a:t> </a:t>
            </a:r>
            <a:r>
              <a:rPr lang="ru-RU" sz="2000" i="1" dirty="0" smtClean="0"/>
              <a:t>Мы можем узнать </a:t>
            </a:r>
            <a:r>
              <a:rPr lang="en-US" sz="2000" b="1" i="1" dirty="0" smtClean="0"/>
              <a:t>ID </a:t>
            </a:r>
            <a:r>
              <a:rPr lang="ru-RU" sz="2000" i="1" dirty="0" smtClean="0"/>
              <a:t>последней вставленной записи используя функцию </a:t>
            </a:r>
            <a:r>
              <a:rPr lang="en-US" sz="2000" b="1" i="1" dirty="0" err="1" smtClean="0"/>
              <a:t>mysqli_insert_id</a:t>
            </a:r>
            <a:r>
              <a:rPr lang="en-US" sz="2000" b="1" i="1" dirty="0" smtClean="0"/>
              <a:t>.</a:t>
            </a:r>
            <a:endParaRPr lang="ru-RU" sz="2000" b="1" i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278272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815662"/>
            <a:ext cx="3606712" cy="1041846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00325"/>
            <a:ext cx="8543925" cy="14192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5947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3682" y="260648"/>
            <a:ext cx="3564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Параметры в запросе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0515" y="3406348"/>
            <a:ext cx="79899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Поскольку запрос – обычная строка текста, то мы можем вставлять в неё значения из переменных, тем самым у нас запрос станет динамичным, т.е. в зависимости от поступающих данных он будет давать различный результат.</a:t>
            </a:r>
            <a:r>
              <a:rPr lang="en-US" sz="2400" i="1" dirty="0" smtClean="0"/>
              <a:t> </a:t>
            </a:r>
            <a:r>
              <a:rPr lang="ru-RU" sz="2400" i="1" dirty="0" smtClean="0"/>
              <a:t>Функция </a:t>
            </a:r>
            <a:r>
              <a:rPr lang="en-US" sz="2400" b="1" i="1" dirty="0" err="1" smtClean="0"/>
              <a:t>mysqli_affected_rows</a:t>
            </a:r>
            <a:r>
              <a:rPr lang="ru-RU" sz="2400" i="1" dirty="0" smtClean="0"/>
              <a:t> показывает сколько строк было затронуто нашим запросом (информация актуальна для запросов </a:t>
            </a:r>
            <a:r>
              <a:rPr lang="en-US" sz="2400" i="1" dirty="0" smtClean="0"/>
              <a:t>UPDATE, DELETE</a:t>
            </a:r>
            <a:r>
              <a:rPr lang="ru-RU" sz="2400" i="1" dirty="0" smtClean="0"/>
              <a:t>).</a:t>
            </a:r>
            <a:endParaRPr lang="ru-RU" sz="2400" b="1" i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33220"/>
            <a:ext cx="7962528" cy="23517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052736"/>
            <a:ext cx="1196410" cy="117519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69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59632" y="303039"/>
            <a:ext cx="717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Кавычки при работе с базами данных и языком </a:t>
            </a:r>
            <a:r>
              <a:rPr lang="en-US" sz="2400" b="1" dirty="0" smtClean="0"/>
              <a:t>SQL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9673" y="908720"/>
            <a:ext cx="2258952" cy="13234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 smtClean="0"/>
              <a:t>`city`</a:t>
            </a:r>
            <a:endParaRPr lang="ru-RU" sz="8000" dirty="0"/>
          </a:p>
        </p:txBody>
      </p:sp>
      <p:sp>
        <p:nvSpPr>
          <p:cNvPr id="4" name="TextBox 3"/>
          <p:cNvSpPr txBox="1"/>
          <p:nvPr/>
        </p:nvSpPr>
        <p:spPr>
          <a:xfrm>
            <a:off x="3106966" y="970275"/>
            <a:ext cx="5497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Косые одинарные кавычки используют для названий таблиц и столбцов базы данных.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9623" y="2616007"/>
            <a:ext cx="2159053" cy="13234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 smtClean="0"/>
              <a:t>‘city’</a:t>
            </a:r>
            <a:endParaRPr lang="ru-RU" sz="8000" dirty="0"/>
          </a:p>
        </p:txBody>
      </p:sp>
      <p:sp>
        <p:nvSpPr>
          <p:cNvPr id="7" name="TextBox 6"/>
          <p:cNvSpPr txBox="1"/>
          <p:nvPr/>
        </p:nvSpPr>
        <p:spPr>
          <a:xfrm>
            <a:off x="2939600" y="2492896"/>
            <a:ext cx="5497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Прямые одинарные кавычки используют для значений которые будут использоваться в запросе, например: </a:t>
            </a:r>
            <a:r>
              <a:rPr lang="en-US" sz="2400" b="1" i="1" dirty="0" smtClean="0"/>
              <a:t>SET name=‘</a:t>
            </a:r>
            <a:r>
              <a:rPr lang="ru-RU" sz="2400" b="1" i="1" dirty="0" smtClean="0"/>
              <a:t>Иван</a:t>
            </a:r>
            <a:r>
              <a:rPr lang="en-US" sz="2400" b="1" i="1" dirty="0" smtClean="0"/>
              <a:t>’</a:t>
            </a:r>
            <a:endParaRPr lang="ru-RU" sz="24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68433" y="4646747"/>
            <a:ext cx="2505301" cy="132343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8000" dirty="0" smtClean="0"/>
              <a:t>“city”</a:t>
            </a:r>
            <a:endParaRPr lang="ru-RU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3034958" y="4523636"/>
            <a:ext cx="5497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Двойные кавычки также могут использоваться для оборачивания значений, но чаще их применяют для самого запроса </a:t>
            </a:r>
            <a:r>
              <a:rPr lang="ru-RU" sz="2400" i="1" smtClean="0"/>
              <a:t>при написании </a:t>
            </a:r>
            <a:r>
              <a:rPr lang="ru-RU" sz="2400" i="1" dirty="0" smtClean="0"/>
              <a:t>его в </a:t>
            </a:r>
            <a:r>
              <a:rPr lang="en-US" sz="2400" i="1" dirty="0" smtClean="0"/>
              <a:t>PHP.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16664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3033" y="97468"/>
            <a:ext cx="505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Тренажер по </a:t>
            </a:r>
            <a:r>
              <a:rPr lang="en-US" sz="2800" b="1" dirty="0" smtClean="0"/>
              <a:t>SQL </a:t>
            </a:r>
            <a:r>
              <a:rPr lang="ru-RU" sz="2800" b="1" dirty="0" smtClean="0"/>
              <a:t>от </a:t>
            </a:r>
            <a:r>
              <a:rPr lang="en-US" sz="2800" b="1" dirty="0" smtClean="0"/>
              <a:t> W3Schools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8659" y="6084585"/>
            <a:ext cx="5797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hlinkClick r:id="rId2"/>
              </a:rPr>
              <a:t>http://www.w3schools.com/sql/</a:t>
            </a:r>
            <a:endParaRPr lang="ru-RU" sz="3200" b="1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692696"/>
            <a:ext cx="6048672" cy="5344040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26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99532"/>
            <a:ext cx="3456384" cy="24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8864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Курс </a:t>
            </a:r>
            <a:r>
              <a:rPr lang="ru-RU" sz="2800" b="1" dirty="0" err="1" smtClean="0"/>
              <a:t>видеоуроков</a:t>
            </a:r>
            <a:r>
              <a:rPr lang="ru-RU" sz="2800" b="1" dirty="0" smtClean="0"/>
              <a:t> по </a:t>
            </a:r>
            <a:r>
              <a:rPr lang="ru-RU" sz="2800" b="1" dirty="0" err="1" smtClean="0"/>
              <a:t>веб-разработке</a:t>
            </a:r>
            <a:r>
              <a:rPr lang="ru-RU" sz="2800" b="1" dirty="0" smtClean="0"/>
              <a:t> (с ориентиром на </a:t>
            </a:r>
            <a:r>
              <a:rPr lang="ru-RU" sz="2800" b="1" dirty="0" err="1" smtClean="0"/>
              <a:t>бекэнд</a:t>
            </a:r>
            <a:r>
              <a:rPr lang="ru-RU" sz="2800" b="1" dirty="0" smtClean="0"/>
              <a:t>)</a:t>
            </a:r>
            <a:r>
              <a:rPr lang="en-US" sz="2800" b="1" dirty="0" smtClean="0"/>
              <a:t> </a:t>
            </a:r>
            <a:r>
              <a:rPr lang="ru-RU" sz="2800" b="1" dirty="0" smtClean="0"/>
              <a:t>от Дмитрия </a:t>
            </a:r>
            <a:r>
              <a:rPr lang="ru-RU" sz="2800" b="1" dirty="0" err="1" smtClean="0"/>
              <a:t>Валака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34164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hlinkClick r:id="rId3"/>
              </a:rPr>
              <a:t>https://www.youtube.com/watch?v=hYZFh-XBJIw&amp;list=PLzi5JvpYf_hhA-SMCQlD0dkKmR5xtjYKc&amp;index=1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5406315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Обязательно посмотрите уроки </a:t>
            </a:r>
            <a:r>
              <a:rPr lang="ru-RU" sz="2400" b="1" i="1" dirty="0" smtClean="0"/>
              <a:t>№№28-33</a:t>
            </a:r>
            <a:r>
              <a:rPr lang="ru-RU" sz="2400" i="1" dirty="0" smtClean="0"/>
              <a:t>, посвящены связке </a:t>
            </a:r>
            <a:r>
              <a:rPr lang="en-US" sz="2400" b="1" i="1" dirty="0" err="1" smtClean="0"/>
              <a:t>PHP+MySQL</a:t>
            </a:r>
            <a:r>
              <a:rPr lang="en-US" sz="2400" i="1" dirty="0" smtClean="0"/>
              <a:t>.</a:t>
            </a:r>
            <a:endParaRPr lang="ru-RU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3033" y="241484"/>
            <a:ext cx="555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Денис Колесниченко </a:t>
            </a:r>
            <a:r>
              <a:rPr lang="en-US" sz="2800" b="1" dirty="0" smtClean="0"/>
              <a:t>PHP </a:t>
            </a:r>
            <a:r>
              <a:rPr lang="ru-RU" sz="2800" b="1" dirty="0" smtClean="0"/>
              <a:t>и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MySQL</a:t>
            </a:r>
            <a:endParaRPr lang="ru-RU" sz="2800" b="1" dirty="0"/>
          </a:p>
        </p:txBody>
      </p:sp>
      <p:pic>
        <p:nvPicPr>
          <p:cNvPr id="87042" name="Picture 2" descr="http://img11.nnm.me/a/b/6/6/e/0b0e5edac18de833d34f640cf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098376"/>
            <a:ext cx="3446038" cy="4922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655" y="97468"/>
            <a:ext cx="85809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600" b="1" dirty="0" smtClean="0"/>
              <a:t>«Доска объявлений»</a:t>
            </a:r>
            <a:r>
              <a:rPr lang="en-US" sz="2600" b="1" dirty="0" smtClean="0"/>
              <a:t> – </a:t>
            </a:r>
            <a:r>
              <a:rPr lang="ru-RU" sz="2600" b="1" dirty="0" smtClean="0"/>
              <a:t>пример хранения данных в файле</a:t>
            </a:r>
            <a:endParaRPr lang="ru-RU" sz="2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4675783"/>
            <a:ext cx="79928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i="1" dirty="0" smtClean="0"/>
              <a:t>А что если нам нужно выводить не все сообщения, а только последние 5, или только те которые не старше недели</a:t>
            </a:r>
            <a:r>
              <a:rPr lang="en-US" sz="2200" i="1" dirty="0" smtClean="0"/>
              <a:t>?</a:t>
            </a:r>
            <a:endParaRPr lang="ru-RU" sz="22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23" y="1556792"/>
            <a:ext cx="8352241" cy="27363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09755" y="251937"/>
            <a:ext cx="4908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Хранение данных в файле</a:t>
            </a:r>
            <a:endParaRPr lang="uk-UA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5701" y="5373216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 smtClean="0"/>
              <a:t>Никакой структуры и разделения данных, всё нужно делать самостоятельно.</a:t>
            </a:r>
            <a:endParaRPr lang="uk-UA" sz="2800" i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611560" y="1556792"/>
            <a:ext cx="8208912" cy="2880320"/>
            <a:chOff x="827584" y="1700808"/>
            <a:chExt cx="7473058" cy="244827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584" y="1700808"/>
              <a:ext cx="7473058" cy="2448272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</p:spPr>
        </p:pic>
        <p:cxnSp>
          <p:nvCxnSpPr>
            <p:cNvPr id="11" name="Прямая соединительная линия 10"/>
            <p:cNvCxnSpPr/>
            <p:nvPr/>
          </p:nvCxnSpPr>
          <p:spPr>
            <a:xfrm>
              <a:off x="2987824" y="2232296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987824" y="2520328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347864" y="2673488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2655216" y="2880368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1961424" y="3104392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>
              <a:off x="2546632" y="3338704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>
              <a:off x="2555776" y="3573016"/>
              <a:ext cx="0" cy="288032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67234" y="260648"/>
            <a:ext cx="4609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Как же хранить данные?</a:t>
            </a:r>
            <a:endParaRPr lang="uk-UA" sz="3200" b="1" dirty="0"/>
          </a:p>
        </p:txBody>
      </p:sp>
      <p:pic>
        <p:nvPicPr>
          <p:cNvPr id="22530" name="Picture 2" descr="http://img2.turbomilk.com/portfolio/characters/boonex/boonex-agent-mod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4824" y="2256259"/>
            <a:ext cx="4343400" cy="2828925"/>
          </a:xfrm>
          <a:prstGeom prst="rect">
            <a:avLst/>
          </a:prstGeom>
          <a:noFill/>
        </p:spPr>
      </p:pic>
      <p:sp>
        <p:nvSpPr>
          <p:cNvPr id="17" name="Выноска 1 16"/>
          <p:cNvSpPr/>
          <p:nvPr/>
        </p:nvSpPr>
        <p:spPr>
          <a:xfrm>
            <a:off x="7164288" y="2780928"/>
            <a:ext cx="914400" cy="288032"/>
          </a:xfrm>
          <a:prstGeom prst="borderCallout1">
            <a:avLst>
              <a:gd name="adj1" fmla="val 50496"/>
              <a:gd name="adj2" fmla="val -625"/>
              <a:gd name="adj3" fmla="val 134266"/>
              <a:gd name="adj4" fmla="val -115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Рост</a:t>
            </a:r>
            <a:endParaRPr lang="uk-UA" dirty="0"/>
          </a:p>
        </p:txBody>
      </p:sp>
      <p:sp>
        <p:nvSpPr>
          <p:cNvPr id="18" name="Выноска 1 17"/>
          <p:cNvSpPr/>
          <p:nvPr/>
        </p:nvSpPr>
        <p:spPr>
          <a:xfrm>
            <a:off x="971600" y="2852936"/>
            <a:ext cx="914400" cy="288032"/>
          </a:xfrm>
          <a:prstGeom prst="borderCallout1">
            <a:avLst>
              <a:gd name="adj1" fmla="val 49173"/>
              <a:gd name="adj2" fmla="val 101250"/>
              <a:gd name="adj3" fmla="val 167335"/>
              <a:gd name="adj4" fmla="val 22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Рост</a:t>
            </a:r>
            <a:endParaRPr lang="uk-UA" dirty="0"/>
          </a:p>
        </p:txBody>
      </p:sp>
      <p:sp>
        <p:nvSpPr>
          <p:cNvPr id="19" name="Выноска 1 18"/>
          <p:cNvSpPr/>
          <p:nvPr/>
        </p:nvSpPr>
        <p:spPr>
          <a:xfrm>
            <a:off x="827584" y="2132856"/>
            <a:ext cx="1202432" cy="288032"/>
          </a:xfrm>
          <a:prstGeom prst="borderCallout1">
            <a:avLst>
              <a:gd name="adj1" fmla="val 51819"/>
              <a:gd name="adj2" fmla="val 100181"/>
              <a:gd name="adj3" fmla="val 220246"/>
              <a:gd name="adj4" fmla="val 179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Возраст</a:t>
            </a:r>
            <a:endParaRPr lang="uk-UA" dirty="0"/>
          </a:p>
        </p:txBody>
      </p:sp>
      <p:sp>
        <p:nvSpPr>
          <p:cNvPr id="20" name="Выноска 1 19"/>
          <p:cNvSpPr/>
          <p:nvPr/>
        </p:nvSpPr>
        <p:spPr>
          <a:xfrm>
            <a:off x="6804248" y="2060848"/>
            <a:ext cx="1202432" cy="288032"/>
          </a:xfrm>
          <a:prstGeom prst="borderCallout1">
            <a:avLst>
              <a:gd name="adj1" fmla="val 51819"/>
              <a:gd name="adj2" fmla="val 689"/>
              <a:gd name="adj3" fmla="val 187177"/>
              <a:gd name="adj4" fmla="val -68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Возраст</a:t>
            </a:r>
            <a:endParaRPr lang="uk-UA" dirty="0"/>
          </a:p>
        </p:txBody>
      </p:sp>
      <p:sp>
        <p:nvSpPr>
          <p:cNvPr id="21" name="Выноска 1 20"/>
          <p:cNvSpPr/>
          <p:nvPr/>
        </p:nvSpPr>
        <p:spPr>
          <a:xfrm>
            <a:off x="899592" y="3789040"/>
            <a:ext cx="914400" cy="288032"/>
          </a:xfrm>
          <a:prstGeom prst="borderCallout1">
            <a:avLst>
              <a:gd name="adj1" fmla="val 54464"/>
              <a:gd name="adj2" fmla="val 99583"/>
              <a:gd name="adj3" fmla="val 54899"/>
              <a:gd name="adj4" fmla="val 22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ИНН</a:t>
            </a:r>
            <a:endParaRPr lang="uk-UA" dirty="0"/>
          </a:p>
        </p:txBody>
      </p:sp>
      <p:sp>
        <p:nvSpPr>
          <p:cNvPr id="22" name="Выноска 1 21"/>
          <p:cNvSpPr/>
          <p:nvPr/>
        </p:nvSpPr>
        <p:spPr>
          <a:xfrm>
            <a:off x="539552" y="4941168"/>
            <a:ext cx="1440160" cy="288032"/>
          </a:xfrm>
          <a:prstGeom prst="borderCallout1">
            <a:avLst>
              <a:gd name="adj1" fmla="val 46528"/>
              <a:gd name="adj2" fmla="val 100496"/>
              <a:gd name="adj3" fmla="val -72750"/>
              <a:gd name="adj4" fmla="val 150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Профессия</a:t>
            </a:r>
            <a:endParaRPr lang="uk-UA" dirty="0"/>
          </a:p>
        </p:txBody>
      </p:sp>
      <p:sp>
        <p:nvSpPr>
          <p:cNvPr id="23" name="Выноска 1 22"/>
          <p:cNvSpPr/>
          <p:nvPr/>
        </p:nvSpPr>
        <p:spPr>
          <a:xfrm>
            <a:off x="7164288" y="3645024"/>
            <a:ext cx="914400" cy="288032"/>
          </a:xfrm>
          <a:prstGeom prst="borderCallout1">
            <a:avLst>
              <a:gd name="adj1" fmla="val 48512"/>
              <a:gd name="adj2" fmla="val 1041"/>
              <a:gd name="adj3" fmla="val 11909"/>
              <a:gd name="adj4" fmla="val -1143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ИНН</a:t>
            </a:r>
            <a:endParaRPr lang="uk-UA" dirty="0"/>
          </a:p>
        </p:txBody>
      </p:sp>
      <p:sp>
        <p:nvSpPr>
          <p:cNvPr id="24" name="Выноска 1 23"/>
          <p:cNvSpPr/>
          <p:nvPr/>
        </p:nvSpPr>
        <p:spPr>
          <a:xfrm>
            <a:off x="6804248" y="4365104"/>
            <a:ext cx="1440160" cy="288032"/>
          </a:xfrm>
          <a:prstGeom prst="borderCallout1">
            <a:avLst>
              <a:gd name="adj1" fmla="val 48512"/>
              <a:gd name="adj2" fmla="val -1093"/>
              <a:gd name="adj3" fmla="val -7934"/>
              <a:gd name="adj4" fmla="val -432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Профессия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971599" y="5622339"/>
            <a:ext cx="7056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Структурирование и систематизировать – путь к удобному хранению и обработке информации.</a:t>
            </a:r>
            <a:endParaRPr lang="uk-UA" sz="2400" i="1" dirty="0"/>
          </a:p>
        </p:txBody>
      </p:sp>
      <p:sp>
        <p:nvSpPr>
          <p:cNvPr id="26" name="Выноска 1 25"/>
          <p:cNvSpPr/>
          <p:nvPr/>
        </p:nvSpPr>
        <p:spPr>
          <a:xfrm>
            <a:off x="2051720" y="1628800"/>
            <a:ext cx="1202432" cy="288032"/>
          </a:xfrm>
          <a:prstGeom prst="borderCallout1">
            <a:avLst>
              <a:gd name="adj1" fmla="val 102746"/>
              <a:gd name="adj2" fmla="val 48851"/>
              <a:gd name="adj3" fmla="val 279770"/>
              <a:gd name="adj4" fmla="val 102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</a:t>
            </a:r>
            <a:endParaRPr lang="uk-UA" dirty="0"/>
          </a:p>
        </p:txBody>
      </p:sp>
      <p:sp>
        <p:nvSpPr>
          <p:cNvPr id="27" name="Выноска 1 26"/>
          <p:cNvSpPr/>
          <p:nvPr/>
        </p:nvSpPr>
        <p:spPr>
          <a:xfrm>
            <a:off x="5436096" y="1556792"/>
            <a:ext cx="1202432" cy="288032"/>
          </a:xfrm>
          <a:prstGeom prst="borderCallout1">
            <a:avLst>
              <a:gd name="adj1" fmla="val 101423"/>
              <a:gd name="adj2" fmla="val 49010"/>
              <a:gd name="adj3" fmla="val 309533"/>
              <a:gd name="adj4" fmla="val 27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Имя</a:t>
            </a:r>
            <a:endParaRPr lang="uk-UA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0197" y="404664"/>
            <a:ext cx="1743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Таблицы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899590" y="1412776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172887"/>
            <a:ext cx="7704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 smtClean="0"/>
              <a:t>Таблицы,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i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51593" y="2560836"/>
            <a:ext cx="7996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b="1" dirty="0" smtClean="0"/>
              <a:t>База данных </a:t>
            </a:r>
            <a:r>
              <a:rPr lang="ru-RU" sz="3600" dirty="0" smtClean="0"/>
              <a:t>– набор информации систематизированный с целью поиска и обработки данных в нём. По сути </a:t>
            </a:r>
            <a:r>
              <a:rPr lang="ru-RU" sz="3600" b="1" dirty="0" smtClean="0"/>
              <a:t>база данных – набор таблиц</a:t>
            </a:r>
            <a:r>
              <a:rPr lang="ru-RU" sz="3600" dirty="0" smtClean="0"/>
              <a:t>.</a:t>
            </a:r>
            <a:endParaRPr lang="uk-UA" sz="36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27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06006" y="404664"/>
            <a:ext cx="773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Таблица</a:t>
            </a:r>
            <a:r>
              <a:rPr lang="ru-RU" sz="3200" dirty="0" smtClean="0"/>
              <a:t> – основной элемент базы данных.</a:t>
            </a:r>
            <a:endParaRPr lang="uk-UA" sz="32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899590" y="2593291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3568" y="496497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/>
              <a:t>Таблица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i="1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788024" y="1484784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979984" y="1916832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3347864" y="2132856"/>
            <a:ext cx="198622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 flipH="1">
            <a:off x="4788024" y="2132856"/>
            <a:ext cx="54606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8" idx="4"/>
          </p:cNvCxnSpPr>
          <p:nvPr/>
        </p:nvCxnSpPr>
        <p:spPr>
          <a:xfrm>
            <a:off x="5334091" y="2132856"/>
            <a:ext cx="462045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4"/>
          </p:cNvCxnSpPr>
          <p:nvPr/>
        </p:nvCxnSpPr>
        <p:spPr>
          <a:xfrm>
            <a:off x="5334091" y="2132856"/>
            <a:ext cx="1974213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1223</Words>
  <Application>Microsoft Office PowerPoint</Application>
  <PresentationFormat>Экран (4:3)</PresentationFormat>
  <Paragraphs>286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1152</cp:revision>
  <dcterms:created xsi:type="dcterms:W3CDTF">2014-11-20T09:08:59Z</dcterms:created>
  <dcterms:modified xsi:type="dcterms:W3CDTF">2018-03-20T05:50:15Z</dcterms:modified>
</cp:coreProperties>
</file>