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615" r:id="rId3"/>
    <p:sldId id="614" r:id="rId4"/>
    <p:sldId id="561" r:id="rId5"/>
    <p:sldId id="616" r:id="rId6"/>
    <p:sldId id="631" r:id="rId7"/>
    <p:sldId id="632" r:id="rId8"/>
    <p:sldId id="623" r:id="rId9"/>
    <p:sldId id="624" r:id="rId10"/>
    <p:sldId id="625" r:id="rId11"/>
    <p:sldId id="626" r:id="rId12"/>
    <p:sldId id="633" r:id="rId13"/>
    <p:sldId id="634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4" autoAdjust="0"/>
    <p:restoredTop sz="96404" autoAdjust="0"/>
  </p:normalViewPr>
  <p:slideViewPr>
    <p:cSldViewPr>
      <p:cViewPr>
        <p:scale>
          <a:sx n="125" d="100"/>
          <a:sy n="125" d="100"/>
        </p:scale>
        <p:origin x="97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387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30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18/ex01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67725" y="641012"/>
            <a:ext cx="400859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PHP, </a:t>
            </a:r>
            <a:r>
              <a:rPr lang="ru-RU" sz="6000" dirty="0" smtClean="0">
                <a:solidFill>
                  <a:schemeClr val="bg1"/>
                </a:solidFill>
              </a:rPr>
              <a:t>часть 3</a:t>
            </a:r>
            <a:endParaRPr lang="uk-UA" sz="60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8453" y="798349"/>
            <a:ext cx="294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Инъекции кода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35292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При таком подходе есть 2 риска:</a:t>
            </a:r>
          </a:p>
          <a:p>
            <a:pPr marL="457200" indent="-457200" algn="just">
              <a:buAutoNum type="arabicPeriod"/>
            </a:pPr>
            <a:r>
              <a:rPr lang="ru-RU" sz="2400" i="1" dirty="0" smtClean="0"/>
              <a:t>Злоумышленник может</a:t>
            </a:r>
            <a:r>
              <a:rPr lang="en-US" sz="2400" i="1" dirty="0" smtClean="0"/>
              <a:t> </a:t>
            </a:r>
            <a:r>
              <a:rPr lang="ru-RU" sz="2400" i="1" dirty="0" smtClean="0"/>
              <a:t>вставить код которые «поломает» или, что хуже, исказит </a:t>
            </a:r>
            <a:r>
              <a:rPr lang="en-US" sz="2400" i="1" dirty="0" smtClean="0"/>
              <a:t>SQL </a:t>
            </a:r>
            <a:r>
              <a:rPr lang="ru-RU" sz="2400" i="1" dirty="0" smtClean="0"/>
              <a:t>запрос;</a:t>
            </a:r>
          </a:p>
          <a:p>
            <a:pPr marL="457200" indent="-457200" algn="just">
              <a:buAutoNum type="arabicPeriod"/>
            </a:pPr>
            <a:r>
              <a:rPr lang="ru-RU" sz="2400" i="1" dirty="0" smtClean="0"/>
              <a:t>Злоумышленник может вставить в сообщение код разметки и даже </a:t>
            </a:r>
            <a:r>
              <a:rPr lang="en-US" sz="2400" i="1" dirty="0" smtClean="0"/>
              <a:t>JavaScript </a:t>
            </a:r>
            <a:r>
              <a:rPr lang="ru-RU" sz="2400" i="1" dirty="0" smtClean="0"/>
              <a:t>код который будет выполнятся у всех посетителей страницы.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560840" cy="141489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090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4992" y="303039"/>
            <a:ext cx="225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Инъекции кода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75011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В </a:t>
            </a:r>
            <a:r>
              <a:rPr lang="en-US" sz="2000" i="1" dirty="0" smtClean="0"/>
              <a:t>PHP</a:t>
            </a:r>
            <a:r>
              <a:rPr lang="ru-RU" sz="2000" i="1" dirty="0" smtClean="0"/>
              <a:t> есть функции которые позволяют обезопасить себя от подобный рисков: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/>
              <a:t>Функция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mysqli_real_escape_string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smtClean="0"/>
              <a:t>– </a:t>
            </a:r>
            <a:r>
              <a:rPr lang="ru-RU" sz="2000" i="1" dirty="0" smtClean="0"/>
              <a:t>экранирует кавычки;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/>
              <a:t>Функция </a:t>
            </a:r>
            <a:r>
              <a:rPr lang="en-US" sz="2000" b="1" i="1" dirty="0" err="1" smtClean="0">
                <a:solidFill>
                  <a:srgbClr val="00B0F0"/>
                </a:solidFill>
              </a:rPr>
              <a:t>strip_tags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i="1" dirty="0" smtClean="0"/>
              <a:t>– </a:t>
            </a:r>
            <a:r>
              <a:rPr lang="ru-RU" sz="2000" i="1" dirty="0" smtClean="0"/>
              <a:t>удаляет все теги из строки</a:t>
            </a:r>
            <a:r>
              <a:rPr lang="ru-RU" sz="2000" i="1" dirty="0" smtClean="0"/>
              <a:t>;</a:t>
            </a:r>
            <a:endParaRPr lang="en-US" sz="2000" i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1" dirty="0"/>
              <a:t>Функция </a:t>
            </a:r>
            <a:r>
              <a:rPr lang="en-US" sz="2000" b="1" i="1" dirty="0" err="1" smtClean="0">
                <a:solidFill>
                  <a:srgbClr val="7030A0"/>
                </a:solidFill>
              </a:rPr>
              <a:t>htmlspecialchars</a:t>
            </a: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i="1" dirty="0"/>
              <a:t>– </a:t>
            </a:r>
            <a:r>
              <a:rPr lang="ru-RU" sz="2000" i="1" dirty="0" smtClean="0"/>
              <a:t>заменяет теги спецсимволами.</a:t>
            </a:r>
            <a:endParaRPr lang="ru-RU" sz="2000" i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80795"/>
            <a:ext cx="7344816" cy="207214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588224" y="1132790"/>
            <a:ext cx="109363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index.php</a:t>
            </a:r>
            <a:endParaRPr lang="ru-RU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0" y="3072434"/>
            <a:ext cx="7371476" cy="143668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627420" y="3128527"/>
            <a:ext cx="117480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delete.php</a:t>
            </a:r>
            <a:endParaRPr lang="ru-RU" i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2541069"/>
            <a:ext cx="850738" cy="83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0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3655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261346"/>
            <a:ext cx="459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PHP &amp; </a:t>
            </a:r>
            <a:r>
              <a:rPr lang="ru-RU" sz="4000" b="1" dirty="0" smtClean="0"/>
              <a:t>Базы данных</a:t>
            </a:r>
            <a:endParaRPr lang="ru-RU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72730" y="5013176"/>
            <a:ext cx="7787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Удаление происходит при клике по соответствующей кнопке, без какого-либо подтверждения, что плохо, т.к. возможны случайные нажатия. Реализуйте механизм подтверждения удаления (</a:t>
            </a:r>
            <a:r>
              <a:rPr lang="ru-RU" sz="2400" b="1" i="1" dirty="0" smtClean="0"/>
              <a:t>любым способом</a:t>
            </a:r>
            <a:r>
              <a:rPr lang="ru-RU" sz="2400" i="1" dirty="0" smtClean="0"/>
              <a:t>).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18" y="1124744"/>
            <a:ext cx="6932166" cy="369517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5242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1622" y="169945"/>
            <a:ext cx="459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PHP &amp; </a:t>
            </a:r>
            <a:r>
              <a:rPr lang="ru-RU" sz="4000" b="1" dirty="0" smtClean="0"/>
              <a:t>Базы данных</a:t>
            </a:r>
            <a:endParaRPr lang="ru-RU" sz="2800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4042" y="191683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4661" y="3975447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3616" y="4489956"/>
            <a:ext cx="6836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http://</a:t>
            </a:r>
            <a:r>
              <a:rPr lang="ru-RU" sz="2800" b="1" dirty="0" smtClean="0">
                <a:hlinkClick r:id="rId3"/>
              </a:rPr>
              <a:t>files.courses.dp.ua/web/18/ex01.</a:t>
            </a:r>
            <a:r>
              <a:rPr lang="en-US" sz="2800" b="1" dirty="0" err="1" smtClean="0">
                <a:hlinkClick r:id="rId3"/>
              </a:rPr>
              <a:t>php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2730" y="5119444"/>
            <a:ext cx="77877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Создайте в </a:t>
            </a:r>
            <a:r>
              <a:rPr lang="en-US" sz="2400" b="1" i="1" dirty="0" err="1" smtClean="0"/>
              <a:t>OpenServer’e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новый сайт, например: </a:t>
            </a:r>
            <a:r>
              <a:rPr lang="ru-RU" sz="2400" i="1" dirty="0" smtClean="0"/>
              <a:t>«</a:t>
            </a:r>
            <a:r>
              <a:rPr lang="en-US" sz="2800" b="1" i="1" dirty="0" smtClean="0">
                <a:solidFill>
                  <a:srgbClr val="00B0F0"/>
                </a:solidFill>
              </a:rPr>
              <a:t>mysite.com</a:t>
            </a:r>
            <a:r>
              <a:rPr lang="ru-RU" sz="2400" i="1" dirty="0" smtClean="0"/>
              <a:t>»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разместите скачанный код в файле </a:t>
            </a:r>
            <a:r>
              <a:rPr lang="en-US" sz="2400" b="1" i="1" dirty="0" err="1" smtClean="0"/>
              <a:t>index.php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196752"/>
            <a:ext cx="4564857" cy="230705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408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332656"/>
            <a:ext cx="518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Нам понадобиться база данных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5859" y="980728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Создайте базу данных </a:t>
            </a:r>
            <a:r>
              <a:rPr lang="ru-RU" sz="2800" i="1" dirty="0" smtClean="0"/>
              <a:t>«</a:t>
            </a:r>
            <a:r>
              <a:rPr lang="en-US" sz="2800" b="1" i="1" dirty="0" err="1" smtClean="0">
                <a:solidFill>
                  <a:srgbClr val="00B0F0"/>
                </a:solidFill>
              </a:rPr>
              <a:t>mydb</a:t>
            </a:r>
            <a:r>
              <a:rPr lang="ru-RU" sz="2800" i="1" dirty="0" smtClean="0"/>
              <a:t>»</a:t>
            </a:r>
            <a:r>
              <a:rPr lang="en-US" sz="2800" i="1" dirty="0" smtClean="0"/>
              <a:t>,</a:t>
            </a:r>
          </a:p>
          <a:p>
            <a:pPr algn="ctr"/>
            <a:r>
              <a:rPr lang="en-US" sz="2800" i="1" dirty="0" smtClean="0"/>
              <a:t> </a:t>
            </a:r>
            <a:r>
              <a:rPr lang="ru-RU" sz="2800" i="1" dirty="0" smtClean="0"/>
              <a:t>а в ней таблицу </a:t>
            </a:r>
            <a:r>
              <a:rPr lang="ru-RU" sz="2800" i="1" dirty="0"/>
              <a:t>«</a:t>
            </a:r>
            <a:r>
              <a:rPr lang="en-US" sz="2800" b="1" i="1" dirty="0">
                <a:solidFill>
                  <a:srgbClr val="7030A0"/>
                </a:solidFill>
              </a:rPr>
              <a:t>messages</a:t>
            </a:r>
            <a:r>
              <a:rPr lang="ru-RU" sz="2800" i="1" dirty="0"/>
              <a:t>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744" y="3861048"/>
            <a:ext cx="466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Структура таблицы «</a:t>
            </a:r>
            <a:r>
              <a:rPr lang="en-US" sz="2400" b="1" i="1" dirty="0">
                <a:solidFill>
                  <a:srgbClr val="7030A0"/>
                </a:solidFill>
              </a:rPr>
              <a:t>messages</a:t>
            </a:r>
            <a:r>
              <a:rPr lang="ru-RU" sz="2400" i="1" dirty="0" smtClean="0"/>
              <a:t>»</a:t>
            </a:r>
            <a:endParaRPr lang="ru-RU" sz="2400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30754"/>
              </p:ext>
            </p:extLst>
          </p:nvPr>
        </p:nvGraphicFramePr>
        <p:xfrm>
          <a:off x="801767" y="2060848"/>
          <a:ext cx="76930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id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AutoInc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content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TEXT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publish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DATETIME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509924"/>
            <a:ext cx="8064896" cy="136734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505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258" y="260648"/>
            <a:ext cx="622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Создадим функционал </a:t>
            </a:r>
            <a:r>
              <a:rPr lang="ru-RU" sz="2400" b="1" dirty="0" smtClean="0"/>
              <a:t>«Комментарии + БД»</a:t>
            </a:r>
            <a:endParaRPr lang="ru-RU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66329"/>
            <a:ext cx="7634879" cy="515495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338475"/>
            <a:ext cx="622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Создадим функционал </a:t>
            </a:r>
            <a:r>
              <a:rPr lang="ru-RU" sz="2400" b="1" dirty="0" smtClean="0"/>
              <a:t>«Комментарии + БД»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023118"/>
            <a:ext cx="3888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Нам необходимо реализовать следующие функции:</a:t>
            </a:r>
            <a:endParaRPr lang="ru-RU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3068960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i="1" dirty="0" smtClean="0"/>
              <a:t>По нажатию кнопки «отправить» данные должны быть занесены в базу данных.</a:t>
            </a:r>
          </a:p>
          <a:p>
            <a:pPr marL="342900" indent="-342900">
              <a:buAutoNum type="arabicPeriod"/>
            </a:pPr>
            <a:r>
              <a:rPr lang="ru-RU" sz="2000" i="1" dirty="0" smtClean="0"/>
              <a:t>На страницу должны быть выведены </a:t>
            </a:r>
            <a:r>
              <a:rPr lang="ru-RU" sz="2000" b="1" i="1" dirty="0" smtClean="0"/>
              <a:t>последние</a:t>
            </a:r>
            <a:r>
              <a:rPr lang="ru-RU" sz="2000" i="1" dirty="0" smtClean="0"/>
              <a:t> 5 сообщений (по времени добавления).</a:t>
            </a:r>
            <a:endParaRPr lang="en-US" sz="2000" i="1" dirty="0" smtClean="0"/>
          </a:p>
          <a:p>
            <a:pPr marL="342900" indent="-342900">
              <a:buAutoNum type="arabicPeriod"/>
            </a:pPr>
            <a:r>
              <a:rPr lang="ru-RU" sz="2000" i="1" dirty="0" smtClean="0"/>
              <a:t>По нажатию кнопки удалить – удаляется сообщение.</a:t>
            </a:r>
          </a:p>
          <a:p>
            <a:pPr marL="342900" indent="-342900">
              <a:buAutoNum type="arabicPeriod"/>
            </a:pPr>
            <a:r>
              <a:rPr lang="ru-RU" sz="2000" i="1" dirty="0" smtClean="0"/>
              <a:t>По нажатию кнопки «показать всё» отображаются </a:t>
            </a:r>
            <a:r>
              <a:rPr lang="ru-RU" sz="2000" b="1" i="1" dirty="0" smtClean="0"/>
              <a:t>все имеющиеся сообщения</a:t>
            </a:r>
            <a:r>
              <a:rPr lang="ru-RU" sz="2000" i="1" dirty="0" smtClean="0"/>
              <a:t>, при этом кнопка должна скрываться.</a:t>
            </a:r>
            <a:endParaRPr lang="ru-RU" sz="2000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938337"/>
            <a:ext cx="2302418" cy="155455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289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653136"/>
            <a:ext cx="536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Файл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index.php</a:t>
            </a:r>
            <a:r>
              <a:rPr lang="ru-RU" sz="2400" b="1" i="1" dirty="0" smtClean="0">
                <a:solidFill>
                  <a:srgbClr val="00B050"/>
                </a:solidFill>
              </a:rPr>
              <a:t> (Часть 1)</a:t>
            </a:r>
            <a:r>
              <a:rPr lang="en-US" sz="2400" i="1" dirty="0" smtClean="0"/>
              <a:t>. </a:t>
            </a:r>
            <a:r>
              <a:rPr lang="ru-RU" sz="2400" i="1" dirty="0" smtClean="0"/>
              <a:t>Фрагмент отвечающий за обработку данных переданных с формы и сохранение их в базе данных</a:t>
            </a:r>
            <a:r>
              <a:rPr lang="en-US" sz="2400" i="1" dirty="0"/>
              <a:t>.</a:t>
            </a:r>
            <a:endParaRPr lang="ru-RU" sz="2400" i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478561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81036" y="221338"/>
            <a:ext cx="57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Код </a:t>
            </a:r>
            <a:r>
              <a:rPr lang="ru-RU" sz="2800" b="1" dirty="0" smtClean="0"/>
              <a:t>«</a:t>
            </a:r>
            <a:r>
              <a:rPr lang="ru-RU" sz="2800" b="1" dirty="0" smtClean="0"/>
              <a:t>Комментарии + База данных</a:t>
            </a:r>
            <a:r>
              <a:rPr lang="ru-RU" sz="2800" b="1" dirty="0" smtClean="0"/>
              <a:t>»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53367"/>
            <a:ext cx="7979634" cy="360040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9629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5" y="574545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/>
              <a:t>Файл </a:t>
            </a:r>
            <a:r>
              <a:rPr lang="en-US" sz="2000" b="1" i="1" dirty="0" err="1" smtClean="0">
                <a:solidFill>
                  <a:srgbClr val="00B050"/>
                </a:solidFill>
              </a:rPr>
              <a:t>index.php</a:t>
            </a:r>
            <a:r>
              <a:rPr lang="ru-RU" sz="2000" b="1" i="1" dirty="0" smtClean="0">
                <a:solidFill>
                  <a:srgbClr val="00B050"/>
                </a:solidFill>
              </a:rPr>
              <a:t> (Часть 2)</a:t>
            </a:r>
            <a:r>
              <a:rPr lang="en-US" sz="2000" i="1" dirty="0" smtClean="0"/>
              <a:t>. </a:t>
            </a:r>
            <a:r>
              <a:rPr lang="ru-RU" sz="2000" i="1" dirty="0" smtClean="0"/>
              <a:t>Фрагмент отвечающий </a:t>
            </a:r>
            <a:r>
              <a:rPr lang="ru-RU" sz="2000" i="1" dirty="0" smtClean="0"/>
              <a:t>вывод данных из БД и кнопку «показать всё»</a:t>
            </a:r>
            <a:r>
              <a:rPr lang="en-US" sz="2000" i="1" dirty="0" smtClean="0"/>
              <a:t>.</a:t>
            </a:r>
            <a:endParaRPr lang="ru-RU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81036" y="221338"/>
            <a:ext cx="57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Код </a:t>
            </a:r>
            <a:r>
              <a:rPr lang="ru-RU" sz="2800" b="1" dirty="0" smtClean="0"/>
              <a:t>«</a:t>
            </a:r>
            <a:r>
              <a:rPr lang="ru-RU" sz="2800" b="1" dirty="0" smtClean="0"/>
              <a:t>Комментарии + База данных</a:t>
            </a:r>
            <a:r>
              <a:rPr lang="ru-RU" sz="2800" b="1" dirty="0" smtClean="0"/>
              <a:t>»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2" y="764704"/>
            <a:ext cx="7961015" cy="490656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675" y="227687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1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769445"/>
            <a:ext cx="612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Файл </a:t>
            </a:r>
            <a:r>
              <a:rPr lang="en-US" sz="2400" b="1" i="1" dirty="0" err="1" smtClean="0">
                <a:solidFill>
                  <a:srgbClr val="00B0F0"/>
                </a:solidFill>
              </a:rPr>
              <a:t>delete.php</a:t>
            </a:r>
            <a:r>
              <a:rPr lang="en-US" sz="2400" i="1" dirty="0"/>
              <a:t>. </a:t>
            </a:r>
            <a:r>
              <a:rPr lang="ru-RU" sz="2400" i="1" dirty="0" smtClean="0"/>
              <a:t>Получает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id </a:t>
            </a:r>
            <a:r>
              <a:rPr lang="ru-RU" sz="2400" i="1" dirty="0" smtClean="0"/>
              <a:t>сообщения и удаляет его из базы данных.</a:t>
            </a:r>
            <a:endParaRPr lang="ru-RU" sz="2400" i="1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48636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81036" y="221338"/>
            <a:ext cx="57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Код </a:t>
            </a:r>
            <a:r>
              <a:rPr lang="ru-RU" sz="2800" b="1" dirty="0" smtClean="0"/>
              <a:t>«</a:t>
            </a:r>
            <a:r>
              <a:rPr lang="ru-RU" sz="2800" b="1" dirty="0" smtClean="0"/>
              <a:t>Комментарии + База данных</a:t>
            </a:r>
            <a:r>
              <a:rPr lang="ru-RU" sz="2800" b="1" dirty="0" smtClean="0"/>
              <a:t>»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48287"/>
            <a:ext cx="7884368" cy="315646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2813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Аспекты безопасности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062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8145</TotalTime>
  <Words>352</Words>
  <Application>Microsoft Office PowerPoint</Application>
  <PresentationFormat>Экран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1170</cp:revision>
  <dcterms:created xsi:type="dcterms:W3CDTF">2014-11-20T09:08:59Z</dcterms:created>
  <dcterms:modified xsi:type="dcterms:W3CDTF">2018-03-23T09:08:16Z</dcterms:modified>
</cp:coreProperties>
</file>