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7" r:id="rId2"/>
    <p:sldId id="677" r:id="rId3"/>
    <p:sldId id="678" r:id="rId4"/>
    <p:sldId id="679" r:id="rId5"/>
    <p:sldId id="680" r:id="rId6"/>
    <p:sldId id="681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1" r:id="rId17"/>
    <p:sldId id="692" r:id="rId18"/>
    <p:sldId id="695" r:id="rId19"/>
    <p:sldId id="696" r:id="rId20"/>
    <p:sldId id="697" r:id="rId21"/>
    <p:sldId id="699" r:id="rId22"/>
    <p:sldId id="700" r:id="rId23"/>
    <p:sldId id="663" r:id="rId24"/>
    <p:sldId id="664" r:id="rId25"/>
    <p:sldId id="665" r:id="rId26"/>
    <p:sldId id="666" r:id="rId27"/>
    <p:sldId id="667" r:id="rId28"/>
    <p:sldId id="668" r:id="rId29"/>
    <p:sldId id="669" r:id="rId30"/>
    <p:sldId id="670" r:id="rId31"/>
    <p:sldId id="671" r:id="rId32"/>
    <p:sldId id="672" r:id="rId33"/>
    <p:sldId id="673" r:id="rId34"/>
    <p:sldId id="674" r:id="rId35"/>
    <p:sldId id="646" r:id="rId3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4" autoAdjust="0"/>
    <p:restoredTop sz="90000" autoAdjust="0"/>
  </p:normalViewPr>
  <p:slideViewPr>
    <p:cSldViewPr>
      <p:cViewPr varScale="1">
        <p:scale>
          <a:sx n="104" d="100"/>
          <a:sy n="104" d="100"/>
        </p:scale>
        <p:origin x="16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02.04.2018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387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830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02.04.2018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02.04.2018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02.04.2018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02.04.2018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02.04.2018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02.04.2018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02.04.2018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02.04.2018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02.04.2018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02.04.2018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02.04.2018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02.04.2018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files.courses.dp.ua/web/21/ex0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web/20/cms.zi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7271" y="425568"/>
            <a:ext cx="8489504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Cookie, </a:t>
            </a:r>
          </a:p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Система управления содержимым</a:t>
            </a:r>
            <a:endParaRPr lang="uk-UA" sz="4400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002628" y="5517232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12381" y="116632"/>
            <a:ext cx="61192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HTTP </a:t>
            </a:r>
            <a:r>
              <a:rPr lang="ru-RU" sz="4400" b="1" dirty="0" smtClean="0"/>
              <a:t>запрос, </a:t>
            </a:r>
            <a:r>
              <a:rPr lang="en-US" sz="4400" b="1" dirty="0" smtClean="0"/>
              <a:t>HTTP </a:t>
            </a:r>
            <a:r>
              <a:rPr lang="ru-RU" sz="4400" b="1" dirty="0" smtClean="0"/>
              <a:t>ответ</a:t>
            </a:r>
            <a:endParaRPr lang="uk-UA" sz="4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11560" y="4565446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Любые символы до начала «</a:t>
            </a:r>
            <a:r>
              <a:rPr lang="en-US" sz="2800" i="1" dirty="0" err="1" smtClean="0"/>
              <a:t>php</a:t>
            </a:r>
            <a:r>
              <a:rPr lang="en-US" sz="2800" i="1" dirty="0" smtClean="0"/>
              <a:t>-</a:t>
            </a:r>
            <a:r>
              <a:rPr lang="ru-RU" sz="2800" i="1" dirty="0" smtClean="0"/>
              <a:t>тега» заставляют сервер оформить и отправить заголовок пользователю. Тем самым лишая возможности добавить в него что-то.</a:t>
            </a: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736" y="1124744"/>
            <a:ext cx="8350982" cy="302433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971600" y="1052736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81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81159" y="1484784"/>
            <a:ext cx="6502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smtClean="0"/>
              <a:t>Почему при работе с </a:t>
            </a:r>
            <a:r>
              <a:rPr lang="en-US" sz="3200" i="1" dirty="0" smtClean="0"/>
              <a:t>cookie </a:t>
            </a:r>
            <a:r>
              <a:rPr lang="ru-RU" sz="3200" i="1" dirty="0" smtClean="0"/>
              <a:t>появляется вот такая ошибка?</a:t>
            </a:r>
            <a:endParaRPr lang="uk-UA" sz="3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138265" y="211287"/>
            <a:ext cx="49884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Cookie </a:t>
            </a:r>
            <a:r>
              <a:rPr lang="ru-RU" sz="4400" b="1" dirty="0" smtClean="0"/>
              <a:t>и кодировка</a:t>
            </a:r>
            <a:endParaRPr lang="uk-UA" sz="4400" b="1" dirty="0" smtClean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-3" t="1" r="26895" b="46159"/>
          <a:stretch/>
        </p:blipFill>
        <p:spPr bwMode="auto">
          <a:xfrm>
            <a:off x="539552" y="3043188"/>
            <a:ext cx="8039910" cy="1395511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25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833" y="980728"/>
            <a:ext cx="4991100" cy="346710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189036" y="4644688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Устанавливая спец. маркера </a:t>
            </a:r>
            <a:r>
              <a:rPr lang="en-US" sz="2400" i="1" dirty="0" smtClean="0"/>
              <a:t>UTF-8</a:t>
            </a:r>
            <a:r>
              <a:rPr lang="ru-RU" sz="2400" i="1" dirty="0" smtClean="0"/>
              <a:t> </a:t>
            </a:r>
            <a:r>
              <a:rPr lang="en-US" sz="2400" i="1" dirty="0" smtClean="0"/>
              <a:t>BOM</a:t>
            </a:r>
            <a:r>
              <a:rPr lang="ru-RU" sz="2400" i="1" dirty="0" smtClean="0"/>
              <a:t>, чтобы браузер понял в какой кодировке файл. Но этот маркер идёт в самом начале файла, до «полезного кода».</a:t>
            </a:r>
            <a:endParaRPr lang="uk-UA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648729" y="260648"/>
            <a:ext cx="6637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Кодировка</a:t>
            </a:r>
            <a:r>
              <a:rPr lang="en-US" sz="2800" b="1" dirty="0" smtClean="0"/>
              <a:t> </a:t>
            </a:r>
            <a:r>
              <a:rPr lang="ru-RU" sz="2800" b="1" dirty="0" smtClean="0"/>
              <a:t>проблемы с </a:t>
            </a:r>
            <a:r>
              <a:rPr lang="en-US" sz="2800" b="1" dirty="0" smtClean="0"/>
              <a:t>HTTP-</a:t>
            </a:r>
            <a:r>
              <a:rPr lang="ru-RU" sz="2800" b="1" dirty="0" smtClean="0"/>
              <a:t>заголовком</a:t>
            </a:r>
            <a:endParaRPr lang="uk-UA" sz="2800" b="1" dirty="0" smtClean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4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12381" y="116632"/>
            <a:ext cx="61192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HTTP </a:t>
            </a:r>
            <a:r>
              <a:rPr lang="ru-RU" sz="4400" b="1" dirty="0" smtClean="0"/>
              <a:t>запрос, </a:t>
            </a:r>
            <a:r>
              <a:rPr lang="en-US" sz="4400" b="1" dirty="0" smtClean="0"/>
              <a:t>HTTP </a:t>
            </a:r>
            <a:r>
              <a:rPr lang="ru-RU" sz="4400" b="1" dirty="0" smtClean="0"/>
              <a:t>ответ</a:t>
            </a:r>
            <a:endParaRPr lang="uk-UA" sz="4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11560" y="5013176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Любые символы до начала «</a:t>
            </a:r>
            <a:r>
              <a:rPr lang="en-US" sz="2000" i="1" dirty="0" err="1" smtClean="0"/>
              <a:t>php</a:t>
            </a:r>
            <a:r>
              <a:rPr lang="en-US" sz="2000" i="1" dirty="0" smtClean="0"/>
              <a:t>-</a:t>
            </a:r>
            <a:r>
              <a:rPr lang="ru-RU" sz="2000" i="1" dirty="0" smtClean="0"/>
              <a:t>тега» заставляют сервер оформить и отправить </a:t>
            </a:r>
            <a:r>
              <a:rPr lang="en-US" sz="2000" i="1" dirty="0" smtClean="0"/>
              <a:t>HTTP-</a:t>
            </a:r>
            <a:r>
              <a:rPr lang="ru-RU" sz="2000" i="1" dirty="0" smtClean="0"/>
              <a:t>заголовок пользователю. Тем самым лишая возможности добавить в него что-то. Метка ВОМ – также считается такими символами.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575" y="908720"/>
            <a:ext cx="7861857" cy="1728192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068960"/>
            <a:ext cx="7776864" cy="1499323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1656248" y="357301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ик 10"/>
          <p:cNvSpPr/>
          <p:nvPr/>
        </p:nvSpPr>
        <p:spPr>
          <a:xfrm>
            <a:off x="6661376" y="3579880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3764728" y="263691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Файл без </a:t>
            </a:r>
            <a:r>
              <a:rPr lang="en-US" i="1" dirty="0" smtClean="0"/>
              <a:t>BOM</a:t>
            </a:r>
            <a:endParaRPr lang="uk-UA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2945" y="464029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Файл </a:t>
            </a:r>
            <a:r>
              <a:rPr lang="en-US" i="1" dirty="0" smtClean="0"/>
              <a:t>c</a:t>
            </a:r>
            <a:r>
              <a:rPr lang="ru-RU" i="1" dirty="0" smtClean="0"/>
              <a:t> </a:t>
            </a:r>
            <a:r>
              <a:rPr lang="en-US" i="1" dirty="0" smtClean="0"/>
              <a:t>BOM</a:t>
            </a:r>
            <a:endParaRPr lang="uk-UA" i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6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4384" y="188640"/>
            <a:ext cx="28898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200" dirty="0" smtClean="0"/>
              <a:t>Что делать?</a:t>
            </a:r>
            <a:endParaRPr lang="uk-UA" sz="4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1412776"/>
            <a:ext cx="8136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200" i="1" dirty="0" smtClean="0"/>
              <a:t>Сохранять файл в кодировке </a:t>
            </a:r>
            <a:r>
              <a:rPr lang="en-US" sz="3200" i="1" dirty="0" smtClean="0"/>
              <a:t>UTF-8 </a:t>
            </a:r>
            <a:r>
              <a:rPr lang="ru-RU" sz="3200" b="1" i="1" dirty="0" smtClean="0"/>
              <a:t>без метки</a:t>
            </a:r>
            <a:r>
              <a:rPr lang="ru-RU" sz="3200" i="1" dirty="0" smtClean="0"/>
              <a:t> </a:t>
            </a:r>
            <a:r>
              <a:rPr lang="en-US" sz="3200" i="1" dirty="0" smtClean="0"/>
              <a:t>BOM!!!</a:t>
            </a:r>
          </a:p>
          <a:p>
            <a:pPr marL="342900" indent="-342900">
              <a:buAutoNum type="arabicPeriod"/>
            </a:pPr>
            <a:endParaRPr lang="en-US" sz="3200" i="1" dirty="0" smtClean="0"/>
          </a:p>
          <a:p>
            <a:pPr marL="342900" indent="-342900">
              <a:buAutoNum type="arabicPeriod"/>
            </a:pPr>
            <a:r>
              <a:rPr lang="ru-RU" sz="3200" i="1" dirty="0" smtClean="0"/>
              <a:t>Использовать тег </a:t>
            </a:r>
            <a:r>
              <a:rPr lang="en-US" sz="3200" b="1" i="1" dirty="0" smtClean="0"/>
              <a:t>&lt;meta </a:t>
            </a:r>
            <a:r>
              <a:rPr lang="en-US" sz="3200" b="1" i="1" dirty="0" err="1" smtClean="0"/>
              <a:t>charset</a:t>
            </a:r>
            <a:r>
              <a:rPr lang="en-US" sz="3200" b="1" i="1" dirty="0" smtClean="0"/>
              <a:t>=“utf-8”&gt; </a:t>
            </a:r>
            <a:r>
              <a:rPr lang="ru-RU" sz="3200" i="1" dirty="0" smtClean="0"/>
              <a:t>в </a:t>
            </a:r>
            <a:r>
              <a:rPr lang="en-US" sz="3200" i="1" dirty="0" smtClean="0"/>
              <a:t>HTML-</a:t>
            </a:r>
            <a:r>
              <a:rPr lang="ru-RU" sz="3200" i="1" dirty="0" smtClean="0"/>
              <a:t>документа, дабы избежать проблем с кодировкой.</a:t>
            </a:r>
            <a:br>
              <a:rPr lang="ru-RU" sz="3200" i="1" dirty="0" smtClean="0"/>
            </a:br>
            <a:endParaRPr lang="ru-RU" sz="3200" i="1" dirty="0" smtClean="0"/>
          </a:p>
          <a:p>
            <a:pPr marL="342900" indent="-342900">
              <a:buAutoNum type="arabicPeriod"/>
            </a:pPr>
            <a:r>
              <a:rPr lang="ru-RU" sz="3200" i="1" dirty="0" smtClean="0"/>
              <a:t>Начинать РНР код с самого начала файла.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29715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С</a:t>
            </a:r>
            <a:r>
              <a:rPr lang="en-US" sz="6000" dirty="0" err="1" smtClean="0"/>
              <a:t>ookie</a:t>
            </a:r>
            <a:r>
              <a:rPr lang="en-US" sz="6000" dirty="0" smtClean="0"/>
              <a:t> </a:t>
            </a:r>
            <a:r>
              <a:rPr lang="ru-RU" sz="6000" dirty="0" smtClean="0"/>
              <a:t>на практике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1500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2631" y="272842"/>
            <a:ext cx="4290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Книга отзывов + </a:t>
            </a:r>
            <a:r>
              <a:rPr lang="en-US" sz="3200" b="1" dirty="0" smtClean="0"/>
              <a:t>cookie</a:t>
            </a:r>
            <a:endParaRPr lang="ru-RU" sz="2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34661" y="3573016"/>
            <a:ext cx="304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Скачайте заготовку:</a:t>
            </a:r>
            <a:endParaRPr lang="ru-RU" sz="24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13616" y="4034681"/>
            <a:ext cx="695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files.courses.dp.ua/web/21/ex01.html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44738" y="4831412"/>
            <a:ext cx="69847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Создайте в </a:t>
            </a:r>
            <a:r>
              <a:rPr lang="en-US" sz="2400" b="1" i="1" dirty="0" err="1" smtClean="0"/>
              <a:t>OpenServer’e</a:t>
            </a:r>
            <a:r>
              <a:rPr lang="en-US" sz="2400" i="1" dirty="0" smtClean="0"/>
              <a:t> </a:t>
            </a:r>
            <a:r>
              <a:rPr lang="ru-RU" sz="2400" i="1" dirty="0" smtClean="0"/>
              <a:t>новый сайт, например: «</a:t>
            </a:r>
            <a:r>
              <a:rPr lang="en-US" sz="2800" b="1" i="1" dirty="0" smtClean="0">
                <a:solidFill>
                  <a:srgbClr val="FF0000"/>
                </a:solidFill>
              </a:rPr>
              <a:t>mysite.com</a:t>
            </a:r>
            <a:r>
              <a:rPr lang="ru-RU" sz="2400" i="1" dirty="0" smtClean="0"/>
              <a:t>»</a:t>
            </a:r>
            <a:r>
              <a:rPr lang="en-US" sz="2400" i="1" dirty="0" smtClean="0"/>
              <a:t> </a:t>
            </a:r>
            <a:r>
              <a:rPr lang="ru-RU" sz="2400" i="1" dirty="0" smtClean="0"/>
              <a:t>и разместите скачанный код в файле </a:t>
            </a:r>
            <a:r>
              <a:rPr lang="en-US" sz="2400" b="1" i="1" dirty="0" err="1" smtClean="0"/>
              <a:t>index.php</a:t>
            </a:r>
            <a:r>
              <a:rPr lang="en-US" sz="2400" i="1" dirty="0" smtClean="0"/>
              <a:t> </a:t>
            </a:r>
            <a:endParaRPr lang="ru-RU" sz="2400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-2075" b="35708"/>
          <a:stretch/>
        </p:blipFill>
        <p:spPr>
          <a:xfrm>
            <a:off x="987368" y="1042791"/>
            <a:ext cx="7625620" cy="21690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29514" y="3573016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77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8754" y="5661248"/>
            <a:ext cx="785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Ограничим отправку сообщений одним разом в минуту.</a:t>
            </a:r>
            <a:endParaRPr lang="ru-RU" sz="2400" i="1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0469" y="1844824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462631" y="272842"/>
            <a:ext cx="4290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Книга отзывов + </a:t>
            </a:r>
            <a:r>
              <a:rPr lang="en-US" sz="3200" b="1" dirty="0" smtClean="0"/>
              <a:t>cookie</a:t>
            </a:r>
            <a:endParaRPr lang="ru-RU" sz="20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13" y="929696"/>
            <a:ext cx="6155231" cy="317979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293096"/>
            <a:ext cx="6696744" cy="109912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5166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Развёртывание</a:t>
            </a:r>
            <a:r>
              <a:rPr lang="en-US" sz="6000" dirty="0" smtClean="0"/>
              <a:t> </a:t>
            </a:r>
            <a:r>
              <a:rPr lang="ru-RU" sz="6000" dirty="0" smtClean="0"/>
              <a:t>сайта</a:t>
            </a:r>
          </a:p>
        </p:txBody>
      </p:sp>
    </p:spTree>
    <p:extLst>
      <p:ext uri="{BB962C8B-B14F-4D97-AF65-F5344CB8AC3E}">
        <p14:creationId xmlns:p14="http://schemas.microsoft.com/office/powerpoint/2010/main" val="34077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260648"/>
            <a:ext cx="698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/>
              <a:t>Может случиться так, что к вам попадёт сайт в виде наборов файлов или готовый сайт необходимо перенести на хостинг…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1620" y="3789040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Скачайте архив по адресу:</a:t>
            </a:r>
          </a:p>
          <a:p>
            <a:pPr algn="ctr"/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869160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Развернём её на нашем </a:t>
            </a:r>
            <a:r>
              <a:rPr lang="en-US" sz="2400" b="1" dirty="0" smtClean="0"/>
              <a:t>Open </a:t>
            </a:r>
            <a:r>
              <a:rPr lang="en-US" sz="2400" b="1" dirty="0" err="1" smtClean="0"/>
              <a:t>Server’e</a:t>
            </a:r>
            <a:r>
              <a:rPr lang="en-US" sz="2400" b="1" dirty="0" smtClean="0"/>
              <a:t> </a:t>
            </a:r>
            <a:endParaRPr lang="ru-RU" sz="2400" b="1" dirty="0" smtClean="0"/>
          </a:p>
          <a:p>
            <a:pPr algn="ctr"/>
            <a:r>
              <a:rPr lang="en-US" sz="2400" i="1" dirty="0" smtClean="0"/>
              <a:t>(</a:t>
            </a:r>
            <a:r>
              <a:rPr lang="ru-RU" sz="2400" i="1" dirty="0" smtClean="0"/>
              <a:t>просто скопировать файлы с кодом – легко, а вот с базой данных так не выйдет – необходимо создать базу данных с </a:t>
            </a:r>
            <a:r>
              <a:rPr lang="ru-RU" sz="2400" i="1" dirty="0" err="1" smtClean="0"/>
              <a:t>нёла</a:t>
            </a:r>
            <a:r>
              <a:rPr lang="en-US" sz="2400" i="1" dirty="0" smtClean="0"/>
              <a:t>, </a:t>
            </a:r>
            <a:r>
              <a:rPr lang="ru-RU" sz="2400" i="1" dirty="0" smtClean="0"/>
              <a:t>или импортировать её</a:t>
            </a:r>
            <a:r>
              <a:rPr lang="en-US" sz="2400" i="1" dirty="0" smtClean="0"/>
              <a:t>)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  <p:pic>
        <p:nvPicPr>
          <p:cNvPr id="1026" name="Picture 2" descr="http://www.freeiconspng.com/uploads/file-zip-icon-png-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72816"/>
            <a:ext cx="1934345" cy="193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547664" y="4293096"/>
            <a:ext cx="6563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3"/>
              </a:rPr>
              <a:t>http://</a:t>
            </a:r>
            <a:r>
              <a:rPr lang="ru-RU" sz="2800" b="1" dirty="0" smtClean="0">
                <a:hlinkClick r:id="rId3"/>
              </a:rPr>
              <a:t>files.courses.dp.ua/web/</a:t>
            </a:r>
            <a:r>
              <a:rPr lang="en-US" sz="2800" b="1" dirty="0" smtClean="0">
                <a:hlinkClick r:id="rId3"/>
              </a:rPr>
              <a:t>20</a:t>
            </a:r>
            <a:r>
              <a:rPr lang="ru-RU" sz="2800" b="1" dirty="0" smtClean="0">
                <a:hlinkClick r:id="rId3"/>
              </a:rPr>
              <a:t>/cms.zip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6857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Cookie-</a:t>
            </a:r>
            <a:r>
              <a:rPr lang="ru-RU" sz="6000" dirty="0" smtClean="0"/>
              <a:t>файлы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722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14415"/>
            <a:ext cx="69847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Создадим в </a:t>
            </a:r>
            <a:r>
              <a:rPr lang="en-US" sz="4000" b="1" dirty="0" smtClean="0"/>
              <a:t>Open </a:t>
            </a:r>
            <a:r>
              <a:rPr lang="en-US" sz="4000" b="1" dirty="0" err="1" smtClean="0"/>
              <a:t>Server’e</a:t>
            </a:r>
            <a:r>
              <a:rPr lang="ru-RU" sz="4000" dirty="0" smtClean="0"/>
              <a:t> новый сайт, назовём его</a:t>
            </a:r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ru-RU" sz="4000" dirty="0" smtClean="0"/>
              <a:t> </a:t>
            </a:r>
            <a:r>
              <a:rPr lang="en-US" sz="4000" b="1" dirty="0" smtClean="0">
                <a:solidFill>
                  <a:srgbClr val="0070C0"/>
                </a:solidFill>
              </a:rPr>
              <a:t>mynews.com</a:t>
            </a:r>
            <a:endParaRPr lang="ru-RU" sz="4000" b="1" dirty="0" smtClean="0">
              <a:solidFill>
                <a:srgbClr val="0070C0"/>
              </a:solidFill>
            </a:endParaRPr>
          </a:p>
          <a:p>
            <a:pPr algn="ctr"/>
            <a:endParaRPr lang="en-US" sz="4000" b="1" dirty="0" smtClean="0">
              <a:solidFill>
                <a:srgbClr val="0070C0"/>
              </a:solidFill>
            </a:endParaRPr>
          </a:p>
          <a:p>
            <a:pPr algn="ctr"/>
            <a:r>
              <a:rPr lang="ru-RU" sz="3200" b="1" dirty="0" smtClean="0"/>
              <a:t>И разместим в нём файлы из архива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48982" y="4463534"/>
            <a:ext cx="5806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Создадим базу данных </a:t>
            </a:r>
            <a:r>
              <a:rPr lang="en-US" sz="2800" b="1" dirty="0" smtClean="0"/>
              <a:t>mynews.com 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5190291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И импортируем её структуру и содержимое из импортируем её из файла </a:t>
            </a:r>
            <a:r>
              <a:rPr lang="en-US" sz="2400" b="1" i="1" dirty="0" err="1" smtClean="0"/>
              <a:t>DUMP.sql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7430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5142" y="214942"/>
            <a:ext cx="4673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Лента новостей </a:t>
            </a:r>
            <a:r>
              <a:rPr lang="ru-RU" sz="2400" dirty="0" smtClean="0"/>
              <a:t>– структура сайта.</a:t>
            </a:r>
            <a:endParaRPr lang="uk-UA" sz="2400" dirty="0"/>
          </a:p>
        </p:txBody>
      </p:sp>
      <p:sp>
        <p:nvSpPr>
          <p:cNvPr id="2050" name="AutoShape 2" descr="http://icons.iconarchive.com/icons/hopstarter/adobe-cs4/256/File-Adobe-Dreamweaver-HTML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3174118" y="891549"/>
            <a:ext cx="279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0070C0"/>
                </a:solidFill>
              </a:rPr>
              <a:t>Пользовательская часть</a:t>
            </a:r>
            <a:endParaRPr lang="uk-UA" b="1" i="1" dirty="0">
              <a:solidFill>
                <a:srgbClr val="0070C0"/>
              </a:solidFill>
            </a:endParaRPr>
          </a:p>
        </p:txBody>
      </p:sp>
      <p:sp>
        <p:nvSpPr>
          <p:cNvPr id="52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32220" y="6207695"/>
            <a:ext cx="532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Содержимое каталога </a:t>
            </a:r>
            <a:r>
              <a:rPr lang="ru-RU" sz="2400" i="1" dirty="0" smtClean="0"/>
              <a:t>«</a:t>
            </a:r>
            <a:r>
              <a:rPr lang="en-US" sz="2400" b="1" dirty="0">
                <a:solidFill>
                  <a:srgbClr val="0070C0"/>
                </a:solidFill>
              </a:rPr>
              <a:t>mynews.com</a:t>
            </a:r>
            <a:r>
              <a:rPr lang="ru-RU" sz="2400" i="1" dirty="0" smtClean="0"/>
              <a:t>»</a:t>
            </a:r>
            <a:endParaRPr lang="uk-UA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20292"/>
            <a:ext cx="7992888" cy="477300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1953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9866" y="214942"/>
            <a:ext cx="4673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Лента новостей </a:t>
            </a:r>
            <a:r>
              <a:rPr lang="ru-RU" sz="2400" dirty="0" smtClean="0"/>
              <a:t>– структура сайта.</a:t>
            </a:r>
            <a:endParaRPr lang="uk-UA" sz="2400" dirty="0"/>
          </a:p>
        </p:txBody>
      </p:sp>
      <p:sp>
        <p:nvSpPr>
          <p:cNvPr id="2050" name="AutoShape 2" descr="http://icons.iconarchive.com/icons/hopstarter/adobe-cs4/256/File-Adobe-Dreamweaver-HTML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2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1423" y="827420"/>
            <a:ext cx="407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chemeClr val="accent4"/>
                </a:solidFill>
              </a:rPr>
              <a:t>Редакторская часть</a:t>
            </a:r>
            <a:r>
              <a:rPr lang="en-US" b="1" i="1" dirty="0" smtClean="0">
                <a:solidFill>
                  <a:schemeClr val="accent4"/>
                </a:solidFill>
              </a:rPr>
              <a:t> (</a:t>
            </a:r>
            <a:r>
              <a:rPr lang="ru-RU" b="1" i="1" dirty="0" smtClean="0">
                <a:solidFill>
                  <a:schemeClr val="accent4"/>
                </a:solidFill>
              </a:rPr>
              <a:t>каталог </a:t>
            </a:r>
            <a:r>
              <a:rPr lang="en-US" b="1" i="1" dirty="0" smtClean="0">
                <a:solidFill>
                  <a:schemeClr val="accent4"/>
                </a:solidFill>
              </a:rPr>
              <a:t>admin)</a:t>
            </a:r>
            <a:endParaRPr lang="uk-UA" b="1" i="1" dirty="0">
              <a:solidFill>
                <a:schemeClr val="accent4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09" y="1484784"/>
            <a:ext cx="7651431" cy="439248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833341" y="6165304"/>
            <a:ext cx="6333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Содержимое каталога </a:t>
            </a:r>
            <a:r>
              <a:rPr lang="ru-RU" sz="2400" i="1" dirty="0" smtClean="0"/>
              <a:t>«</a:t>
            </a:r>
            <a:r>
              <a:rPr lang="en-US" sz="2400" b="1" dirty="0" smtClean="0">
                <a:solidFill>
                  <a:srgbClr val="0070C0"/>
                </a:solidFill>
              </a:rPr>
              <a:t>mynews.com</a:t>
            </a:r>
            <a:r>
              <a:rPr lang="ru-RU" sz="2400" b="1" i="1" dirty="0" smtClean="0"/>
              <a:t>/</a:t>
            </a:r>
            <a:r>
              <a:rPr lang="en-US" sz="2400" b="1" i="1" dirty="0" smtClean="0"/>
              <a:t>admin</a:t>
            </a:r>
            <a:r>
              <a:rPr lang="ru-RU" sz="2400" i="1" dirty="0" smtClean="0"/>
              <a:t>»</a:t>
            </a:r>
            <a:endParaRPr lang="uk-UA" sz="2400" i="1" dirty="0"/>
          </a:p>
        </p:txBody>
      </p:sp>
    </p:spTree>
    <p:extLst>
      <p:ext uri="{BB962C8B-B14F-4D97-AF65-F5344CB8AC3E}">
        <p14:creationId xmlns:p14="http://schemas.microsoft.com/office/powerpoint/2010/main" val="33915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«Лента новостей» / </a:t>
            </a:r>
            <a:r>
              <a:rPr lang="en-US" sz="6000" dirty="0" smtClean="0"/>
              <a:t>CMS</a:t>
            </a:r>
            <a:endParaRPr lang="ru-RU" sz="6000" dirty="0" smtClean="0"/>
          </a:p>
          <a:p>
            <a:pPr algn="ctr"/>
            <a:r>
              <a:rPr lang="ru-RU" sz="6000" dirty="0" smtClean="0"/>
              <a:t>(проектирование)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6185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6761" y="404664"/>
            <a:ext cx="6477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Лента новостей </a:t>
            </a:r>
            <a:r>
              <a:rPr lang="ru-RU" sz="2400" dirty="0" smtClean="0"/>
              <a:t>– есть на каждом втором сайте.</a:t>
            </a:r>
            <a:endParaRPr lang="uk-UA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7" y="1096288"/>
            <a:ext cx="82809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/>
              <a:t>С точки зрения </a:t>
            </a:r>
            <a:r>
              <a:rPr lang="ru-RU" sz="2600" b="1" dirty="0" smtClean="0"/>
              <a:t>пользователя</a:t>
            </a:r>
            <a:r>
              <a:rPr lang="ru-RU" sz="2600" dirty="0" smtClean="0"/>
              <a:t> лента новостей это список новостей, и возможность прочитать конкретную новость.</a:t>
            </a:r>
            <a:endParaRPr lang="uk-UA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204864"/>
            <a:ext cx="8280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600" dirty="0" smtClean="0"/>
              <a:t>С точки зрения </a:t>
            </a:r>
            <a:r>
              <a:rPr lang="ru-RU" sz="2600" b="1" dirty="0" smtClean="0"/>
              <a:t>редактора</a:t>
            </a:r>
            <a:r>
              <a:rPr lang="en-US" sz="2600" b="1" dirty="0" smtClean="0"/>
              <a:t> (</a:t>
            </a:r>
            <a:r>
              <a:rPr lang="ru-RU" sz="2600" b="1" dirty="0" smtClean="0"/>
              <a:t>администратора</a:t>
            </a:r>
            <a:r>
              <a:rPr lang="en-US" sz="2600" b="1" dirty="0" smtClean="0"/>
              <a:t>)</a:t>
            </a:r>
            <a:r>
              <a:rPr lang="ru-RU" sz="2600" b="1" dirty="0" smtClean="0"/>
              <a:t> </a:t>
            </a:r>
            <a:r>
              <a:rPr lang="ru-RU" sz="2600" dirty="0" smtClean="0"/>
              <a:t>сайта лента новостей это инструмент для удобной публикации  новостей, без специфических знаний по </a:t>
            </a:r>
            <a:r>
              <a:rPr lang="ru-RU" sz="2600" dirty="0" err="1" smtClean="0"/>
              <a:t>веб-разработке</a:t>
            </a:r>
            <a:r>
              <a:rPr lang="ru-RU" sz="2600" dirty="0" smtClean="0"/>
              <a:t>.</a:t>
            </a:r>
            <a:endParaRPr lang="uk-UA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789040"/>
            <a:ext cx="82809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600" dirty="0" smtClean="0"/>
              <a:t>С точки зрения </a:t>
            </a:r>
            <a:r>
              <a:rPr lang="ru-RU" sz="2600" b="1" dirty="0" err="1" smtClean="0"/>
              <a:t>веб-разработчика</a:t>
            </a:r>
            <a:r>
              <a:rPr lang="ru-RU" sz="2600" b="1" dirty="0" smtClean="0"/>
              <a:t> </a:t>
            </a:r>
            <a:r>
              <a:rPr lang="ru-RU" sz="2600" dirty="0" smtClean="0"/>
              <a:t>лента новостей это механизм предоставляющий редактору (и пользователю) такие возможности как: хранения,  добавления, редактирования, удаления новостей.</a:t>
            </a:r>
            <a:endParaRPr lang="uk-UA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411119" y="5877272"/>
            <a:ext cx="84093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b="1" dirty="0" smtClean="0"/>
              <a:t>Новость</a:t>
            </a:r>
            <a:r>
              <a:rPr lang="ru-RU" sz="2600" dirty="0" smtClean="0"/>
              <a:t> это: заголовок, основной текст, дата публикации.</a:t>
            </a:r>
            <a:endParaRPr lang="uk-UA" sz="2600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0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5110" y="303039"/>
            <a:ext cx="4673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Лента новостей </a:t>
            </a:r>
            <a:r>
              <a:rPr lang="ru-RU" sz="2400" dirty="0" smtClean="0"/>
              <a:t>– модель данных.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67324" y="1340768"/>
            <a:ext cx="87321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b="1" dirty="0" smtClean="0"/>
              <a:t>Новость</a:t>
            </a:r>
            <a:r>
              <a:rPr lang="ru-RU" sz="2600" dirty="0" smtClean="0"/>
              <a:t> это: заголовок, основной текст, время публикации.</a:t>
            </a:r>
            <a:endParaRPr lang="uk-UA" sz="26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1524000" y="2555612"/>
          <a:ext cx="6096000" cy="18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Поле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Имя поля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Заголовок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Содержимое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публикации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pub_time</a:t>
                      </a:r>
                      <a:endParaRPr lang="uk-U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DATETIME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</a:t>
                      </a:r>
                      <a:r>
                        <a:rPr lang="ru-RU" baseline="0" dirty="0" smtClean="0"/>
                        <a:t> новости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75656" y="4859868"/>
            <a:ext cx="620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Структура таблицы в которой будут храниться новости.</a:t>
            </a:r>
            <a:endParaRPr lang="uk-UA" i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0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1585" y="216950"/>
            <a:ext cx="4651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Лента новостей </a:t>
            </a:r>
            <a:r>
              <a:rPr lang="ru-RU" sz="3200" dirty="0" smtClean="0"/>
              <a:t>– макеты</a:t>
            </a:r>
            <a:endParaRPr lang="uk-UA" sz="3200" dirty="0"/>
          </a:p>
        </p:txBody>
      </p:sp>
      <p:sp>
        <p:nvSpPr>
          <p:cNvPr id="2050" name="AutoShape 2" descr="http://icons.iconarchive.com/icons/hopstarter/adobe-cs4/256/File-Adobe-Dreamweaver-HTML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2" name="AutoShape 4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4" name="AutoShape 6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6" name="AutoShape 8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8" name="AutoShape 10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6" name="TextBox 75"/>
          <p:cNvSpPr txBox="1"/>
          <p:nvPr/>
        </p:nvSpPr>
        <p:spPr>
          <a:xfrm>
            <a:off x="899592" y="6207695"/>
            <a:ext cx="745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i="1" dirty="0" smtClean="0"/>
              <a:t>Макет страницы списка новостей (для посетителя)</a:t>
            </a:r>
            <a:endParaRPr lang="uk-UA" sz="2400" i="1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44" y="1052736"/>
            <a:ext cx="5678292" cy="4652937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5390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3124" y="188640"/>
            <a:ext cx="4651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Лента новостей </a:t>
            </a:r>
            <a:r>
              <a:rPr lang="ru-RU" sz="3200" dirty="0" smtClean="0"/>
              <a:t>– макеты</a:t>
            </a:r>
            <a:endParaRPr lang="uk-UA" sz="3200" dirty="0"/>
          </a:p>
        </p:txBody>
      </p:sp>
      <p:sp>
        <p:nvSpPr>
          <p:cNvPr id="2050" name="AutoShape 2" descr="http://icons.iconarchive.com/icons/hopstarter/adobe-cs4/256/File-Adobe-Dreamweaver-HTML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2" name="AutoShape 4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4" name="AutoShape 6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6" name="AutoShape 8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8" name="AutoShape 10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6" name="TextBox 75"/>
          <p:cNvSpPr txBox="1"/>
          <p:nvPr/>
        </p:nvSpPr>
        <p:spPr>
          <a:xfrm>
            <a:off x="1944278" y="6135687"/>
            <a:ext cx="5588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Макет страницы конкретной новости.</a:t>
            </a:r>
            <a:endParaRPr lang="uk-UA" sz="2400" i="1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927586"/>
            <a:ext cx="6227313" cy="5053930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3262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3148" y="159023"/>
            <a:ext cx="6547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Разбиение страницы на фрагменты</a:t>
            </a:r>
            <a:endParaRPr lang="uk-UA" sz="3200" dirty="0"/>
          </a:p>
        </p:txBody>
      </p:sp>
      <p:sp>
        <p:nvSpPr>
          <p:cNvPr id="2050" name="AutoShape 2" descr="http://icons.iconarchive.com/icons/hopstarter/adobe-cs4/256/File-Adobe-Dreamweaver-HTML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2" name="AutoShape 4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4" name="AutoShape 6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6" name="AutoShape 8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8" name="AutoShape 10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755576" y="6207695"/>
            <a:ext cx="7622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Фрагменты макета страниц для посетителей сайта.</a:t>
            </a:r>
            <a:endParaRPr lang="uk-UA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6574" y="1331476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</a:rPr>
              <a:t>Header &gt;&gt;</a:t>
            </a:r>
            <a:endParaRPr lang="uk-UA" sz="2800" b="1" i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5301208"/>
            <a:ext cx="1588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</a:rPr>
              <a:t>Footer &gt;&gt;</a:t>
            </a:r>
            <a:endParaRPr lang="uk-UA" sz="2800" b="1" i="1" dirty="0">
              <a:solidFill>
                <a:srgbClr val="0070C0"/>
              </a:solidFill>
            </a:endParaRPr>
          </a:p>
        </p:txBody>
      </p:sp>
      <p:sp>
        <p:nvSpPr>
          <p:cNvPr id="2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3846750" y="2399186"/>
            <a:ext cx="2520280" cy="453750"/>
          </a:xfrm>
          <a:prstGeom prst="down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0800000">
            <a:off x="3861598" y="4775449"/>
            <a:ext cx="2520280" cy="453750"/>
          </a:xfrm>
          <a:prstGeom prst="down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/>
          <a:srcRect t="3" b="71372"/>
          <a:stretch/>
        </p:blipFill>
        <p:spPr>
          <a:xfrm>
            <a:off x="2267744" y="956054"/>
            <a:ext cx="5678292" cy="1332000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2"/>
          <a:srcRect t="87277" b="1891"/>
          <a:stretch/>
        </p:blipFill>
        <p:spPr>
          <a:xfrm>
            <a:off x="2267744" y="5369287"/>
            <a:ext cx="5678292" cy="504000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2"/>
          <a:srcRect t="28443" b="20498"/>
          <a:stretch/>
        </p:blipFill>
        <p:spPr>
          <a:xfrm>
            <a:off x="1403648" y="3078153"/>
            <a:ext cx="3518052" cy="1472078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28531" b="14432"/>
          <a:stretch/>
        </p:blipFill>
        <p:spPr>
          <a:xfrm>
            <a:off x="5364088" y="3092533"/>
            <a:ext cx="3180526" cy="1472275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3812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6752" y="159023"/>
            <a:ext cx="4651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Лента новостей </a:t>
            </a:r>
            <a:r>
              <a:rPr lang="ru-RU" sz="3200" dirty="0" smtClean="0"/>
              <a:t>– макеты</a:t>
            </a:r>
            <a:endParaRPr lang="uk-UA" sz="3200" dirty="0"/>
          </a:p>
        </p:txBody>
      </p:sp>
      <p:sp>
        <p:nvSpPr>
          <p:cNvPr id="2050" name="AutoShape 2" descr="http://icons.iconarchive.com/icons/hopstarter/adobe-cs4/256/File-Adobe-Dreamweaver-HTML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2" name="AutoShape 4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4" name="AutoShape 6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6" name="AutoShape 8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8" name="AutoShape 10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6" name="TextBox 75"/>
          <p:cNvSpPr txBox="1"/>
          <p:nvPr/>
        </p:nvSpPr>
        <p:spPr>
          <a:xfrm>
            <a:off x="1259632" y="5703639"/>
            <a:ext cx="725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i="1" dirty="0" smtClean="0"/>
              <a:t>Макет страницы списка новостей (для редактора)</a:t>
            </a:r>
            <a:r>
              <a:rPr lang="en-US" sz="2400" i="1" dirty="0" smtClean="0"/>
              <a:t>.</a:t>
            </a:r>
            <a:endParaRPr lang="uk-UA" sz="2400" i="1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691680" y="836712"/>
            <a:ext cx="6120680" cy="4713911"/>
            <a:chOff x="1691680" y="836712"/>
            <a:chExt cx="6120680" cy="471391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680" y="836712"/>
              <a:ext cx="6120680" cy="4713911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2204864"/>
              <a:ext cx="800100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80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6316" y="188640"/>
            <a:ext cx="4925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Cookie (</a:t>
            </a:r>
            <a:r>
              <a:rPr lang="ru-RU" sz="3200" b="1" dirty="0" smtClean="0"/>
              <a:t>или </a:t>
            </a:r>
            <a:r>
              <a:rPr lang="en-US" sz="3200" b="1" dirty="0" smtClean="0"/>
              <a:t>cookie-</a:t>
            </a:r>
            <a:r>
              <a:rPr lang="ru-RU" sz="3200" b="1" dirty="0" smtClean="0"/>
              <a:t>файлы</a:t>
            </a:r>
            <a:r>
              <a:rPr lang="en-US" sz="3200" b="1" dirty="0" smtClean="0"/>
              <a:t>)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980728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Небольшой фрагмент данных, которые </a:t>
            </a:r>
            <a:r>
              <a:rPr lang="ru-RU" sz="2400" i="1" dirty="0" err="1" smtClean="0"/>
              <a:t>веб-сервер</a:t>
            </a:r>
            <a:r>
              <a:rPr lang="ru-RU" sz="2400" i="1" dirty="0" smtClean="0"/>
              <a:t> (сайт) может хранить в браузере пользователя. Как правило используется для того, чтобы «узнать» вернувшегося пользователя.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2708920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Каждый страница сайта по сути изолирована от других, кроме </a:t>
            </a:r>
            <a:r>
              <a:rPr lang="en-US" sz="2400" i="1" dirty="0" smtClean="0"/>
              <a:t>cookie </a:t>
            </a:r>
            <a:r>
              <a:rPr lang="ru-RU" sz="2400" i="1" dirty="0" smtClean="0"/>
              <a:t>нет никаких других способов которыми страница смогла бы узнать: а заходил ли уже пользователь, а был ли он на других страницах сайта… и т.п. вопросы.</a:t>
            </a:r>
            <a:endParaRPr lang="ru-RU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79715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 smtClean="0"/>
              <a:t>Cookie </a:t>
            </a:r>
            <a:r>
              <a:rPr lang="ru-RU" b="1" i="1" dirty="0" smtClean="0"/>
              <a:t>подобны </a:t>
            </a:r>
            <a:r>
              <a:rPr lang="ru-RU" b="1" i="1" dirty="0" err="1" smtClean="0"/>
              <a:t>скидочной</a:t>
            </a:r>
            <a:r>
              <a:rPr lang="ru-RU" b="1" i="1" dirty="0" smtClean="0"/>
              <a:t> карточке в магазине</a:t>
            </a:r>
            <a:r>
              <a:rPr lang="ru-RU" i="1" dirty="0" smtClean="0"/>
              <a:t>. Одни раз посетив магазин вы получаете карточку с номером. При втором и следующий заходах в магазин вы предъявляете карточку и магазин вас «узнаёт» благодаря информации записанной на этой карточке.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0810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3124" y="447055"/>
            <a:ext cx="4651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Лента новостей </a:t>
            </a:r>
            <a:r>
              <a:rPr lang="ru-RU" sz="3200" dirty="0" smtClean="0"/>
              <a:t>– макеты</a:t>
            </a:r>
            <a:endParaRPr lang="uk-UA" sz="3200" dirty="0"/>
          </a:p>
        </p:txBody>
      </p:sp>
      <p:sp>
        <p:nvSpPr>
          <p:cNvPr id="2050" name="AutoShape 2" descr="http://icons.iconarchive.com/icons/hopstarter/adobe-cs4/256/File-Adobe-Dreamweaver-HTML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2" name="AutoShape 4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4" name="AutoShape 6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6" name="AutoShape 8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8" name="AutoShape 10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6" name="TextBox 75"/>
          <p:cNvSpPr txBox="1"/>
          <p:nvPr/>
        </p:nvSpPr>
        <p:spPr>
          <a:xfrm>
            <a:off x="811417" y="5775647"/>
            <a:ext cx="7793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Макет страницы добавления новости (для редактора).</a:t>
            </a:r>
            <a:endParaRPr lang="uk-UA" sz="2400" i="1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111388"/>
            <a:ext cx="5535742" cy="4405844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4134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2866" y="332656"/>
            <a:ext cx="6527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Фрагменты страниц админ. панели</a:t>
            </a:r>
            <a:endParaRPr lang="uk-UA" sz="3200" dirty="0"/>
          </a:p>
        </p:txBody>
      </p:sp>
      <p:sp>
        <p:nvSpPr>
          <p:cNvPr id="2050" name="AutoShape 2" descr="http://icons.iconarchive.com/icons/hopstarter/adobe-cs4/256/File-Adobe-Dreamweaver-HTML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2" name="AutoShape 4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4" name="AutoShape 6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6" name="AutoShape 8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8" name="AutoShape 10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971600" y="5589240"/>
            <a:ext cx="713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Страницы редактора также можно разбить на фрагменты.</a:t>
            </a:r>
            <a:endParaRPr lang="uk-UA" sz="2000" i="1" dirty="0"/>
          </a:p>
        </p:txBody>
      </p:sp>
      <p:sp>
        <p:nvSpPr>
          <p:cNvPr id="2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4" y="1628799"/>
            <a:ext cx="4111625" cy="3166615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58" y="1628801"/>
            <a:ext cx="3978706" cy="3166614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07504" y="2636912"/>
            <a:ext cx="903649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65638" y="4581128"/>
            <a:ext cx="903649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4548" y="15007"/>
            <a:ext cx="4673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Лента новостей </a:t>
            </a:r>
            <a:r>
              <a:rPr lang="ru-RU" sz="2400" dirty="0" smtClean="0"/>
              <a:t>– структура сайта.</a:t>
            </a:r>
            <a:endParaRPr lang="uk-UA" sz="2400" dirty="0"/>
          </a:p>
        </p:txBody>
      </p:sp>
      <p:sp>
        <p:nvSpPr>
          <p:cNvPr id="2050" name="AutoShape 2" descr="http://icons.iconarchive.com/icons/hopstarter/adobe-cs4/256/File-Adobe-Dreamweaver-HTML-01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2" name="Группа 25"/>
          <p:cNvGrpSpPr/>
          <p:nvPr/>
        </p:nvGrpSpPr>
        <p:grpSpPr>
          <a:xfrm>
            <a:off x="654616" y="1970256"/>
            <a:ext cx="944489" cy="1099284"/>
            <a:chOff x="3814421" y="1484784"/>
            <a:chExt cx="944489" cy="1099284"/>
          </a:xfrm>
        </p:grpSpPr>
        <p:pic>
          <p:nvPicPr>
            <p:cNvPr id="2054" name="Picture 6" descr="https://cdn2.iconfinder.com/data/icons/windows-8-metro-style/256/fil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8437" y="1484784"/>
              <a:ext cx="576064" cy="576064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814421" y="2060848"/>
              <a:ext cx="9444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i="1" dirty="0" smtClean="0"/>
                <a:t>Список </a:t>
              </a:r>
            </a:p>
            <a:p>
              <a:pPr algn="ctr"/>
              <a:r>
                <a:rPr lang="ru-RU" sz="1400" i="1" dirty="0" smtClean="0"/>
                <a:t>новостей</a:t>
              </a:r>
              <a:endParaRPr lang="uk-UA" sz="1400" i="1" dirty="0"/>
            </a:p>
          </p:txBody>
        </p:sp>
      </p:grpSp>
      <p:grpSp>
        <p:nvGrpSpPr>
          <p:cNvPr id="4" name="Группа 26"/>
          <p:cNvGrpSpPr/>
          <p:nvPr/>
        </p:nvGrpSpPr>
        <p:grpSpPr>
          <a:xfrm>
            <a:off x="539552" y="3770456"/>
            <a:ext cx="1174617" cy="1314728"/>
            <a:chOff x="3711780" y="1484784"/>
            <a:chExt cx="1228902" cy="1314728"/>
          </a:xfrm>
        </p:grpSpPr>
        <p:pic>
          <p:nvPicPr>
            <p:cNvPr id="28" name="Picture 6" descr="https://cdn2.iconfinder.com/data/icons/windows-8-metro-style/256/f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0731" y="1484784"/>
              <a:ext cx="576064" cy="576064"/>
            </a:xfrm>
            <a:prstGeom prst="rect">
              <a:avLst/>
            </a:prstGeom>
            <a:noFill/>
          </p:spPr>
        </p:pic>
        <p:sp>
          <p:nvSpPr>
            <p:cNvPr id="29" name="TextBox 28"/>
            <p:cNvSpPr txBox="1"/>
            <p:nvPr/>
          </p:nvSpPr>
          <p:spPr>
            <a:xfrm>
              <a:off x="3711780" y="2060848"/>
              <a:ext cx="122890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i="1" dirty="0" smtClean="0"/>
                <a:t>Страница</a:t>
              </a:r>
            </a:p>
            <a:p>
              <a:pPr algn="ctr"/>
              <a:r>
                <a:rPr lang="ru-RU" sz="1400" i="1" dirty="0" smtClean="0"/>
                <a:t>конкретной </a:t>
              </a:r>
            </a:p>
            <a:p>
              <a:pPr algn="ctr"/>
              <a:r>
                <a:rPr lang="ru-RU" sz="1400" i="1" dirty="0" smtClean="0"/>
                <a:t>новости</a:t>
              </a:r>
              <a:endParaRPr lang="uk-UA" sz="1400" i="1" dirty="0"/>
            </a:p>
          </p:txBody>
        </p:sp>
      </p:grpSp>
      <p:cxnSp>
        <p:nvCxnSpPr>
          <p:cNvPr id="31" name="Прямая соединительная линия 30"/>
          <p:cNvCxnSpPr/>
          <p:nvPr/>
        </p:nvCxnSpPr>
        <p:spPr>
          <a:xfrm>
            <a:off x="4427984" y="764704"/>
            <a:ext cx="0" cy="568863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5576" y="548680"/>
            <a:ext cx="279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0070C0"/>
                </a:solidFill>
              </a:rPr>
              <a:t>Пользовательская часть</a:t>
            </a:r>
            <a:endParaRPr lang="uk-UA" b="1" i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20651" y="548680"/>
            <a:ext cx="238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chemeClr val="accent4"/>
                </a:solidFill>
              </a:rPr>
              <a:t>Редакторская часть</a:t>
            </a:r>
            <a:endParaRPr lang="uk-UA" b="1" i="1" dirty="0">
              <a:solidFill>
                <a:schemeClr val="accent4"/>
              </a:solidFill>
            </a:endParaRPr>
          </a:p>
        </p:txBody>
      </p:sp>
      <p:grpSp>
        <p:nvGrpSpPr>
          <p:cNvPr id="5" name="Группа 33"/>
          <p:cNvGrpSpPr/>
          <p:nvPr/>
        </p:nvGrpSpPr>
        <p:grpSpPr>
          <a:xfrm>
            <a:off x="4716016" y="1268760"/>
            <a:ext cx="944489" cy="1099284"/>
            <a:chOff x="3814421" y="1484784"/>
            <a:chExt cx="944489" cy="1099284"/>
          </a:xfrm>
        </p:grpSpPr>
        <p:pic>
          <p:nvPicPr>
            <p:cNvPr id="35" name="Picture 6" descr="https://cdn2.iconfinder.com/data/icons/windows-8-metro-style/256/fil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8437" y="1484784"/>
              <a:ext cx="576064" cy="576064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3814421" y="2060848"/>
              <a:ext cx="9444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i="1" dirty="0" smtClean="0"/>
                <a:t>Список </a:t>
              </a:r>
            </a:p>
            <a:p>
              <a:pPr algn="ctr"/>
              <a:r>
                <a:rPr lang="ru-RU" sz="1400" i="1" dirty="0" smtClean="0"/>
                <a:t>новостей</a:t>
              </a:r>
              <a:endParaRPr lang="uk-UA" sz="1400" i="1" dirty="0"/>
            </a:p>
          </p:txBody>
        </p:sp>
      </p:grpSp>
      <p:grpSp>
        <p:nvGrpSpPr>
          <p:cNvPr id="6" name="Группа 36"/>
          <p:cNvGrpSpPr/>
          <p:nvPr/>
        </p:nvGrpSpPr>
        <p:grpSpPr>
          <a:xfrm>
            <a:off x="4644008" y="2618328"/>
            <a:ext cx="1132938" cy="1314728"/>
            <a:chOff x="3733583" y="1484784"/>
            <a:chExt cx="1185296" cy="1314728"/>
          </a:xfrm>
        </p:grpSpPr>
        <p:pic>
          <p:nvPicPr>
            <p:cNvPr id="38" name="Picture 6" descr="https://cdn2.iconfinder.com/data/icons/windows-8-metro-style/256/f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86213" y="1484784"/>
              <a:ext cx="576063" cy="576064"/>
            </a:xfrm>
            <a:prstGeom prst="rect">
              <a:avLst/>
            </a:prstGeom>
            <a:noFill/>
          </p:spPr>
        </p:pic>
        <p:sp>
          <p:nvSpPr>
            <p:cNvPr id="39" name="TextBox 38"/>
            <p:cNvSpPr txBox="1"/>
            <p:nvPr/>
          </p:nvSpPr>
          <p:spPr>
            <a:xfrm>
              <a:off x="3733583" y="2060848"/>
              <a:ext cx="11852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i="1" dirty="0" smtClean="0"/>
                <a:t>Страница</a:t>
              </a:r>
            </a:p>
            <a:p>
              <a:pPr algn="ctr"/>
              <a:r>
                <a:rPr lang="ru-RU" sz="1400" i="1" dirty="0" smtClean="0"/>
                <a:t>добавления </a:t>
              </a:r>
            </a:p>
            <a:p>
              <a:pPr algn="ctr"/>
              <a:r>
                <a:rPr lang="ru-RU" sz="1400" i="1" dirty="0" smtClean="0"/>
                <a:t>новости</a:t>
              </a:r>
            </a:p>
          </p:txBody>
        </p:sp>
      </p:grpSp>
      <p:grpSp>
        <p:nvGrpSpPr>
          <p:cNvPr id="7" name="Группа 39"/>
          <p:cNvGrpSpPr/>
          <p:nvPr/>
        </p:nvGrpSpPr>
        <p:grpSpPr>
          <a:xfrm>
            <a:off x="4380550" y="4005064"/>
            <a:ext cx="1545616" cy="1314728"/>
            <a:chOff x="3517713" y="1484784"/>
            <a:chExt cx="1617046" cy="1314728"/>
          </a:xfrm>
        </p:grpSpPr>
        <p:pic>
          <p:nvPicPr>
            <p:cNvPr id="41" name="Picture 6" descr="https://cdn2.iconfinder.com/data/icons/windows-8-metro-style/256/f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0729" y="1484784"/>
              <a:ext cx="576063" cy="576064"/>
            </a:xfrm>
            <a:prstGeom prst="rect">
              <a:avLst/>
            </a:prstGeom>
            <a:noFill/>
          </p:spPr>
        </p:pic>
        <p:sp>
          <p:nvSpPr>
            <p:cNvPr id="42" name="TextBox 41"/>
            <p:cNvSpPr txBox="1"/>
            <p:nvPr/>
          </p:nvSpPr>
          <p:spPr>
            <a:xfrm>
              <a:off x="3517713" y="2060848"/>
              <a:ext cx="161704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i="1" dirty="0" smtClean="0"/>
                <a:t>Страница</a:t>
              </a:r>
            </a:p>
            <a:p>
              <a:pPr algn="ctr"/>
              <a:r>
                <a:rPr lang="ru-RU" sz="1400" i="1" dirty="0" smtClean="0"/>
                <a:t>редактирования </a:t>
              </a:r>
            </a:p>
            <a:p>
              <a:pPr algn="ctr"/>
              <a:r>
                <a:rPr lang="ru-RU" sz="1400" i="1" dirty="0" smtClean="0"/>
                <a:t>новости</a:t>
              </a:r>
            </a:p>
          </p:txBody>
        </p:sp>
      </p:grpSp>
      <p:grpSp>
        <p:nvGrpSpPr>
          <p:cNvPr id="8" name="Группа 42"/>
          <p:cNvGrpSpPr/>
          <p:nvPr/>
        </p:nvGrpSpPr>
        <p:grpSpPr>
          <a:xfrm>
            <a:off x="4761736" y="5445224"/>
            <a:ext cx="864096" cy="1170712"/>
            <a:chOff x="3811735" y="1484784"/>
            <a:chExt cx="1028992" cy="1314728"/>
          </a:xfrm>
        </p:grpSpPr>
        <p:pic>
          <p:nvPicPr>
            <p:cNvPr id="44" name="Picture 6" descr="https://cdn2.iconfinder.com/data/icons/windows-8-metro-style/256/f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0729" y="1484784"/>
              <a:ext cx="576063" cy="576064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3811735" y="2060848"/>
              <a:ext cx="102899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i="1" dirty="0" smtClean="0"/>
                <a:t>Страница</a:t>
              </a:r>
            </a:p>
            <a:p>
              <a:pPr algn="ctr"/>
              <a:r>
                <a:rPr lang="ru-RU" sz="1400" i="1" dirty="0" smtClean="0"/>
                <a:t>удаления </a:t>
              </a:r>
            </a:p>
            <a:p>
              <a:pPr algn="ctr"/>
              <a:r>
                <a:rPr lang="ru-RU" sz="1400" i="1" dirty="0" smtClean="0"/>
                <a:t>новости</a:t>
              </a:r>
            </a:p>
          </p:txBody>
        </p:sp>
      </p:grpSp>
      <p:sp>
        <p:nvSpPr>
          <p:cNvPr id="46" name="Выноска 1 (с границей) 45"/>
          <p:cNvSpPr/>
          <p:nvPr/>
        </p:nvSpPr>
        <p:spPr>
          <a:xfrm>
            <a:off x="2051720" y="1700808"/>
            <a:ext cx="2232248" cy="1152128"/>
          </a:xfrm>
          <a:prstGeom prst="accentCallout1">
            <a:avLst>
              <a:gd name="adj1" fmla="val 18750"/>
              <a:gd name="adj2" fmla="val -8333"/>
              <a:gd name="adj3" fmla="val 52182"/>
              <a:gd name="adj4" fmla="val -330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200" i="1" dirty="0" smtClean="0">
                <a:solidFill>
                  <a:schemeClr val="tx1"/>
                </a:solidFill>
              </a:rPr>
              <a:t>Выводит список заголовков новостей отсортированных по дате добавления и ссылку на страницу конкретной новости.</a:t>
            </a:r>
            <a:endParaRPr lang="uk-UA" sz="1200" i="1" dirty="0">
              <a:solidFill>
                <a:schemeClr val="tx1"/>
              </a:solidFill>
            </a:endParaRPr>
          </a:p>
        </p:txBody>
      </p:sp>
      <p:sp>
        <p:nvSpPr>
          <p:cNvPr id="47" name="Выноска 1 (с границей) 46"/>
          <p:cNvSpPr/>
          <p:nvPr/>
        </p:nvSpPr>
        <p:spPr>
          <a:xfrm>
            <a:off x="2024288" y="3501008"/>
            <a:ext cx="2232248" cy="1152128"/>
          </a:xfrm>
          <a:prstGeom prst="accentCallout1">
            <a:avLst>
              <a:gd name="adj1" fmla="val 18750"/>
              <a:gd name="adj2" fmla="val -8333"/>
              <a:gd name="adj3" fmla="val 52182"/>
              <a:gd name="adj4" fmla="val -330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200" i="1" dirty="0" smtClean="0">
                <a:solidFill>
                  <a:schemeClr val="tx1"/>
                </a:solidFill>
              </a:rPr>
              <a:t>Выводит заголовок,  содержимое и дату публикации новости. Требуемая новость передаётся в виде её номера (</a:t>
            </a:r>
            <a:r>
              <a:rPr lang="en-US" sz="1200" b="1" i="1" dirty="0" smtClean="0">
                <a:solidFill>
                  <a:schemeClr val="tx1"/>
                </a:solidFill>
              </a:rPr>
              <a:t>id</a:t>
            </a:r>
            <a:r>
              <a:rPr lang="ru-RU" sz="1200" i="1" dirty="0" smtClean="0">
                <a:solidFill>
                  <a:schemeClr val="tx1"/>
                </a:solidFill>
              </a:rPr>
              <a:t>)</a:t>
            </a:r>
            <a:r>
              <a:rPr lang="en-US" sz="1200" i="1" dirty="0" smtClean="0">
                <a:solidFill>
                  <a:schemeClr val="tx1"/>
                </a:solidFill>
              </a:rPr>
              <a:t> </a:t>
            </a:r>
            <a:r>
              <a:rPr lang="ru-RU" sz="1200" i="1" dirty="0" smtClean="0">
                <a:solidFill>
                  <a:schemeClr val="tx1"/>
                </a:solidFill>
              </a:rPr>
              <a:t> в базе данных.</a:t>
            </a:r>
            <a:endParaRPr lang="uk-UA" sz="1200" i="1" dirty="0">
              <a:solidFill>
                <a:schemeClr val="tx1"/>
              </a:solidFill>
            </a:endParaRPr>
          </a:p>
        </p:txBody>
      </p:sp>
      <p:sp>
        <p:nvSpPr>
          <p:cNvPr id="48" name="Выноска 1 (с границей) 47"/>
          <p:cNvSpPr/>
          <p:nvPr/>
        </p:nvSpPr>
        <p:spPr>
          <a:xfrm>
            <a:off x="6084168" y="908720"/>
            <a:ext cx="2232248" cy="1368152"/>
          </a:xfrm>
          <a:prstGeom prst="accentCallout1">
            <a:avLst>
              <a:gd name="adj1" fmla="val 18750"/>
              <a:gd name="adj2" fmla="val -8333"/>
              <a:gd name="adj3" fmla="val 52182"/>
              <a:gd name="adj4" fmla="val -330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200" i="1" dirty="0" smtClean="0">
                <a:solidFill>
                  <a:schemeClr val="tx1"/>
                </a:solidFill>
              </a:rPr>
              <a:t>Выводит список заголовков новостей отсортированных по дате добавления и ссылку на страницу редактирования конкретной новости, удаления конкретной  новости и добавления новой новости. </a:t>
            </a:r>
            <a:endParaRPr lang="uk-UA" sz="1200" i="1" dirty="0">
              <a:solidFill>
                <a:schemeClr val="tx1"/>
              </a:solidFill>
            </a:endParaRPr>
          </a:p>
        </p:txBody>
      </p:sp>
      <p:sp>
        <p:nvSpPr>
          <p:cNvPr id="49" name="Выноска 1 (с границей) 48"/>
          <p:cNvSpPr/>
          <p:nvPr/>
        </p:nvSpPr>
        <p:spPr>
          <a:xfrm>
            <a:off x="6084168" y="2492896"/>
            <a:ext cx="2232248" cy="1152128"/>
          </a:xfrm>
          <a:prstGeom prst="accentCallout1">
            <a:avLst>
              <a:gd name="adj1" fmla="val 18750"/>
              <a:gd name="adj2" fmla="val -8333"/>
              <a:gd name="adj3" fmla="val 37896"/>
              <a:gd name="adj4" fmla="val -334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200" i="1" dirty="0" smtClean="0">
                <a:solidFill>
                  <a:schemeClr val="tx1"/>
                </a:solidFill>
              </a:rPr>
              <a:t>Страница </a:t>
            </a:r>
            <a:r>
              <a:rPr lang="ru-RU" sz="1200" i="1" dirty="0" err="1" smtClean="0">
                <a:solidFill>
                  <a:schemeClr val="tx1"/>
                </a:solidFill>
              </a:rPr>
              <a:t>позвоялет</a:t>
            </a:r>
            <a:r>
              <a:rPr lang="ru-RU" sz="1200" i="1" dirty="0" smtClean="0">
                <a:solidFill>
                  <a:schemeClr val="tx1"/>
                </a:solidFill>
              </a:rPr>
              <a:t> ввести заголовок и содержимое новой новости, дата публикации и номер присваивается автоматически.</a:t>
            </a:r>
            <a:endParaRPr lang="uk-UA" sz="1200" i="1" dirty="0">
              <a:solidFill>
                <a:schemeClr val="tx1"/>
              </a:solidFill>
            </a:endParaRPr>
          </a:p>
        </p:txBody>
      </p:sp>
      <p:sp>
        <p:nvSpPr>
          <p:cNvPr id="50" name="Выноска 1 (с границей) 49"/>
          <p:cNvSpPr/>
          <p:nvPr/>
        </p:nvSpPr>
        <p:spPr>
          <a:xfrm>
            <a:off x="6084168" y="3861048"/>
            <a:ext cx="2232248" cy="1152128"/>
          </a:xfrm>
          <a:prstGeom prst="accentCallout1">
            <a:avLst>
              <a:gd name="adj1" fmla="val 18750"/>
              <a:gd name="adj2" fmla="val -8333"/>
              <a:gd name="adj3" fmla="val 37896"/>
              <a:gd name="adj4" fmla="val -334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200" i="1" dirty="0" smtClean="0">
                <a:solidFill>
                  <a:schemeClr val="tx1"/>
                </a:solidFill>
              </a:rPr>
              <a:t>Страница позволяет изменить заголовок и содержимое новости. Требуемая новость передаётся в виде её номера (</a:t>
            </a:r>
            <a:r>
              <a:rPr lang="en-US" sz="1200" b="1" i="1" dirty="0" smtClean="0">
                <a:solidFill>
                  <a:schemeClr val="tx1"/>
                </a:solidFill>
              </a:rPr>
              <a:t>id</a:t>
            </a:r>
            <a:r>
              <a:rPr lang="ru-RU" sz="1200" i="1" dirty="0" smtClean="0">
                <a:solidFill>
                  <a:schemeClr val="tx1"/>
                </a:solidFill>
              </a:rPr>
              <a:t>)</a:t>
            </a:r>
            <a:r>
              <a:rPr lang="en-US" sz="1200" i="1" dirty="0" smtClean="0">
                <a:solidFill>
                  <a:schemeClr val="tx1"/>
                </a:solidFill>
              </a:rPr>
              <a:t> </a:t>
            </a:r>
            <a:r>
              <a:rPr lang="ru-RU" sz="1200" i="1" dirty="0" smtClean="0">
                <a:solidFill>
                  <a:schemeClr val="tx1"/>
                </a:solidFill>
              </a:rPr>
              <a:t> в базе данных.</a:t>
            </a:r>
            <a:endParaRPr lang="uk-UA" sz="1200" i="1" dirty="0">
              <a:solidFill>
                <a:schemeClr val="tx1"/>
              </a:solidFill>
            </a:endParaRPr>
          </a:p>
        </p:txBody>
      </p:sp>
      <p:sp>
        <p:nvSpPr>
          <p:cNvPr id="51" name="Выноска 1 (с границей) 50"/>
          <p:cNvSpPr/>
          <p:nvPr/>
        </p:nvSpPr>
        <p:spPr>
          <a:xfrm>
            <a:off x="6084168" y="5229200"/>
            <a:ext cx="2232248" cy="1152128"/>
          </a:xfrm>
          <a:prstGeom prst="accentCallout1">
            <a:avLst>
              <a:gd name="adj1" fmla="val 18750"/>
              <a:gd name="adj2" fmla="val -8333"/>
              <a:gd name="adj3" fmla="val 37896"/>
              <a:gd name="adj4" fmla="val -334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200" i="1" dirty="0" smtClean="0">
                <a:solidFill>
                  <a:schemeClr val="tx1"/>
                </a:solidFill>
              </a:rPr>
              <a:t>Удаление требуемой новости. Требуемая новость передаётся в виде её номера (</a:t>
            </a:r>
            <a:r>
              <a:rPr lang="en-US" sz="1200" b="1" i="1" dirty="0" smtClean="0">
                <a:solidFill>
                  <a:schemeClr val="tx1"/>
                </a:solidFill>
              </a:rPr>
              <a:t>id</a:t>
            </a:r>
            <a:r>
              <a:rPr lang="ru-RU" sz="1200" i="1" dirty="0" smtClean="0">
                <a:solidFill>
                  <a:schemeClr val="tx1"/>
                </a:solidFill>
              </a:rPr>
              <a:t>)</a:t>
            </a:r>
            <a:r>
              <a:rPr lang="en-US" sz="1200" i="1" dirty="0" smtClean="0">
                <a:solidFill>
                  <a:schemeClr val="tx1"/>
                </a:solidFill>
              </a:rPr>
              <a:t> </a:t>
            </a:r>
            <a:r>
              <a:rPr lang="ru-RU" sz="1200" i="1" dirty="0" smtClean="0">
                <a:solidFill>
                  <a:schemeClr val="tx1"/>
                </a:solidFill>
              </a:rPr>
              <a:t> в базе данных.</a:t>
            </a:r>
            <a:endParaRPr lang="uk-UA" sz="1200" i="1" dirty="0">
              <a:solidFill>
                <a:schemeClr val="tx1"/>
              </a:solidFill>
            </a:endParaRPr>
          </a:p>
        </p:txBody>
      </p:sp>
      <p:sp>
        <p:nvSpPr>
          <p:cNvPr id="52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7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Система управления содержимым</a:t>
            </a:r>
            <a:endParaRPr lang="en-US" sz="6000" dirty="0" smtClean="0"/>
          </a:p>
          <a:p>
            <a:pPr algn="ctr"/>
            <a:r>
              <a:rPr lang="ru-RU" sz="6000" dirty="0" smtClean="0"/>
              <a:t>/</a:t>
            </a:r>
            <a:endParaRPr lang="en-US" sz="6000" dirty="0" smtClean="0"/>
          </a:p>
          <a:p>
            <a:pPr algn="ctr"/>
            <a:r>
              <a:rPr lang="en-US" sz="6000" dirty="0" smtClean="0"/>
              <a:t>Content management system (CMS)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8147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http://icons.iconarchive.com/icons/hopstarter/adobe-cs4/256/File-Adobe-Dreamweaver-HTML-01-icon.png"/>
          <p:cNvSpPr>
            <a:spLocks noChangeAspect="1" noChangeArrowheads="1"/>
          </p:cNvSpPr>
          <p:nvPr/>
        </p:nvSpPr>
        <p:spPr bwMode="auto">
          <a:xfrm>
            <a:off x="44196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2" name="AutoShape 4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44196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4" name="AutoShape 6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44196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6" name="AutoShape 8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44196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8138" name="AutoShape 10" descr="http://icons.iconarchive.com/icons/hopstarter/adobe-cs4/256/File-Adobe-Dreamweaver-PHP-01-icon.png"/>
          <p:cNvSpPr>
            <a:spLocks noChangeAspect="1" noChangeArrowheads="1"/>
          </p:cNvSpPr>
          <p:nvPr/>
        </p:nvSpPr>
        <p:spPr bwMode="auto">
          <a:xfrm>
            <a:off x="44196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" name="Прямоугольник 11"/>
          <p:cNvSpPr/>
          <p:nvPr/>
        </p:nvSpPr>
        <p:spPr>
          <a:xfrm>
            <a:off x="475826" y="602685"/>
            <a:ext cx="81923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 </a:t>
            </a:r>
            <a:r>
              <a:rPr lang="en-US" sz="2800" i="1" dirty="0" smtClean="0"/>
              <a:t>Content management system</a:t>
            </a:r>
            <a:r>
              <a:rPr lang="ru-RU" sz="2800" dirty="0" smtClean="0"/>
              <a:t> </a:t>
            </a:r>
            <a:r>
              <a:rPr lang="ru-RU" sz="2800" b="1" dirty="0" smtClean="0"/>
              <a:t>(</a:t>
            </a:r>
            <a:r>
              <a:rPr lang="en-US" sz="2800" b="1" dirty="0" smtClean="0"/>
              <a:t>CMS</a:t>
            </a:r>
            <a:r>
              <a:rPr lang="ru-RU" sz="2800" b="1" dirty="0" smtClean="0"/>
              <a:t>) </a:t>
            </a:r>
            <a:r>
              <a:rPr lang="ru-RU" sz="2800" dirty="0" smtClean="0"/>
              <a:t>– Система управления содержимым.</a:t>
            </a:r>
            <a:r>
              <a:rPr lang="ru-RU" sz="2800" b="1" dirty="0" smtClean="0"/>
              <a:t> </a:t>
            </a:r>
            <a:endParaRPr lang="uk-UA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03894" y="2113692"/>
            <a:ext cx="7936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 по сути средство редактирования страниц сайта.</a:t>
            </a:r>
            <a:endParaRPr lang="uk-UA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47564" y="3140968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CMS </a:t>
            </a:r>
            <a:r>
              <a:rPr lang="ru-RU" sz="2800" dirty="0" smtClean="0"/>
              <a:t>нужны в первую очередь для удешевления стоимости эксплуатации сайта.</a:t>
            </a:r>
            <a:endParaRPr lang="uk-UA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59390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CMS </a:t>
            </a:r>
            <a:r>
              <a:rPr lang="ru-RU" sz="2400" dirty="0" smtClean="0"/>
              <a:t>позволяет использовать менее квалифицированный труд для обслуживания сайта, экономит время необходимое для наполнения сайта, позволяет  более оперативно вносить изменения в содержимое сайта. </a:t>
            </a:r>
            <a:endParaRPr lang="uk-UA" sz="2400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CMS – </a:t>
            </a:r>
            <a:r>
              <a:rPr lang="ru-RU" sz="6000" dirty="0" smtClean="0"/>
              <a:t>самый распространённый механизм на сайтах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0882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2994" y="44624"/>
            <a:ext cx="4925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Cookie (</a:t>
            </a:r>
            <a:r>
              <a:rPr lang="ru-RU" sz="3200" b="1" dirty="0" smtClean="0"/>
              <a:t>или </a:t>
            </a:r>
            <a:r>
              <a:rPr lang="en-US" sz="3200" b="1" dirty="0" smtClean="0"/>
              <a:t>cookie-</a:t>
            </a:r>
            <a:r>
              <a:rPr lang="ru-RU" sz="3200" b="1" dirty="0" smtClean="0"/>
              <a:t>файлы</a:t>
            </a:r>
            <a:r>
              <a:rPr lang="en-US" sz="3200" b="1" dirty="0" smtClean="0"/>
              <a:t>)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5643245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В консоли разработчика содержаться вся информация о </a:t>
            </a:r>
            <a:r>
              <a:rPr lang="en-US" sz="2800" i="1" dirty="0" smtClean="0"/>
              <a:t>cookie </a:t>
            </a:r>
            <a:r>
              <a:rPr lang="ru-RU" sz="2800" i="1" dirty="0" smtClean="0"/>
              <a:t>которые установил сайт</a:t>
            </a:r>
            <a:endParaRPr lang="ru-RU" sz="2800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589" y="821846"/>
            <a:ext cx="8024863" cy="463237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1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373" y="188640"/>
            <a:ext cx="508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Механизм работы</a:t>
            </a:r>
            <a:r>
              <a:rPr lang="en-US" sz="2400" b="1" dirty="0" smtClean="0"/>
              <a:t> c Cookie</a:t>
            </a:r>
            <a:r>
              <a:rPr lang="ru-RU" sz="2400" b="1" dirty="0" smtClean="0"/>
              <a:t>-файлами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16779"/>
            <a:ext cx="8136904" cy="362033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39552" y="4534088"/>
            <a:ext cx="8280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Все </a:t>
            </a:r>
            <a:r>
              <a:rPr lang="en-US" sz="2000" i="1" dirty="0" smtClean="0"/>
              <a:t>cookie</a:t>
            </a:r>
            <a:r>
              <a:rPr lang="ru-RU" sz="2000" i="1" dirty="0" smtClean="0"/>
              <a:t>-файлы доступны в массиве </a:t>
            </a:r>
            <a:r>
              <a:rPr lang="en-US" sz="2000" b="1" i="1" dirty="0" smtClean="0"/>
              <a:t>$_COOKIE</a:t>
            </a:r>
            <a:r>
              <a:rPr lang="en-US" sz="2000" i="1" dirty="0" smtClean="0"/>
              <a:t>. </a:t>
            </a:r>
            <a:r>
              <a:rPr lang="ru-RU" sz="2000" i="1" dirty="0" smtClean="0"/>
              <a:t>Все данные сохраняемые в </a:t>
            </a:r>
            <a:r>
              <a:rPr lang="en-US" sz="2000" i="1" dirty="0" smtClean="0"/>
              <a:t>cookie </a:t>
            </a:r>
            <a:r>
              <a:rPr lang="ru-RU" sz="2000" i="1" dirty="0" smtClean="0"/>
              <a:t>файлах передаются в </a:t>
            </a:r>
            <a:r>
              <a:rPr lang="en-US" sz="2000" b="1" i="1" dirty="0" smtClean="0"/>
              <a:t>HTTP-</a:t>
            </a:r>
            <a:r>
              <a:rPr lang="ru-RU" sz="2000" b="1" i="1" dirty="0" smtClean="0"/>
              <a:t>заголовках </a:t>
            </a:r>
            <a:r>
              <a:rPr lang="ru-RU" sz="2000" i="1" dirty="0" smtClean="0"/>
              <a:t>запросов/ответов. Установить </a:t>
            </a:r>
            <a:r>
              <a:rPr lang="en-US" sz="2000" i="1" dirty="0" smtClean="0"/>
              <a:t>cookie </a:t>
            </a:r>
            <a:r>
              <a:rPr lang="ru-RU" sz="2000" i="1" dirty="0" smtClean="0"/>
              <a:t>можно при помощи функции </a:t>
            </a:r>
            <a:r>
              <a:rPr lang="en-US" sz="2000" b="1" i="1" dirty="0" err="1" smtClean="0"/>
              <a:t>setcookie</a:t>
            </a:r>
            <a:r>
              <a:rPr lang="en-US" sz="2000" b="1" i="1" dirty="0" smtClean="0"/>
              <a:t>(name, value, </a:t>
            </a:r>
            <a:r>
              <a:rPr lang="en-US" sz="2000" b="1" i="1" dirty="0"/>
              <a:t>expire</a:t>
            </a:r>
            <a:r>
              <a:rPr lang="en-US" sz="2000" b="1" i="1" dirty="0" smtClean="0"/>
              <a:t>) </a:t>
            </a:r>
            <a:r>
              <a:rPr lang="ru-RU" sz="2000" i="1" dirty="0" smtClean="0"/>
              <a:t>где </a:t>
            </a:r>
            <a:r>
              <a:rPr lang="en-US" sz="2000" b="1" i="1" dirty="0" smtClean="0"/>
              <a:t>name</a:t>
            </a:r>
            <a:r>
              <a:rPr lang="en-US" sz="2000" i="1" dirty="0" smtClean="0"/>
              <a:t> – </a:t>
            </a:r>
            <a:r>
              <a:rPr lang="ru-RU" sz="2000" i="1" dirty="0" smtClean="0"/>
              <a:t>имя </a:t>
            </a:r>
            <a:r>
              <a:rPr lang="en-US" sz="2000" i="1" dirty="0" smtClean="0"/>
              <a:t>cookie</a:t>
            </a:r>
            <a:r>
              <a:rPr lang="ru-RU" sz="2000" i="1" dirty="0" smtClean="0"/>
              <a:t>, </a:t>
            </a:r>
            <a:r>
              <a:rPr lang="en-US" sz="2000" b="1" i="1" dirty="0" smtClean="0"/>
              <a:t>value</a:t>
            </a:r>
            <a:r>
              <a:rPr lang="en-US" sz="2000" i="1" dirty="0" smtClean="0"/>
              <a:t> – </a:t>
            </a:r>
            <a:r>
              <a:rPr lang="ru-RU" sz="2000" i="1" dirty="0" smtClean="0"/>
              <a:t>значение, </a:t>
            </a:r>
            <a:r>
              <a:rPr lang="en-US" sz="2000" b="1" i="1" dirty="0" smtClean="0"/>
              <a:t>expire</a:t>
            </a:r>
            <a:r>
              <a:rPr lang="en-US" sz="2000" i="1" dirty="0" smtClean="0"/>
              <a:t> –</a:t>
            </a:r>
            <a:r>
              <a:rPr lang="ru-RU" sz="2000" i="1" dirty="0"/>
              <a:t> </a:t>
            </a:r>
            <a:r>
              <a:rPr lang="ru-RU" sz="2000" i="1" dirty="0" smtClean="0"/>
              <a:t>срок жизни </a:t>
            </a:r>
            <a:r>
              <a:rPr lang="en-US" sz="2000" i="1" dirty="0" smtClean="0"/>
              <a:t>cookie</a:t>
            </a:r>
            <a:r>
              <a:rPr lang="ru-RU" sz="2000" i="1" dirty="0"/>
              <a:t> </a:t>
            </a:r>
            <a:r>
              <a:rPr lang="ru-RU" sz="2000" i="1" dirty="0" smtClean="0"/>
              <a:t>в секундах (от начала </a:t>
            </a:r>
            <a:r>
              <a:rPr lang="en-US" sz="2000" b="1" i="1" dirty="0" err="1" smtClean="0"/>
              <a:t>unix</a:t>
            </a:r>
            <a:r>
              <a:rPr lang="en-US" sz="2000" i="1" dirty="0"/>
              <a:t> </a:t>
            </a:r>
            <a:r>
              <a:rPr lang="ru-RU" sz="2000" i="1" dirty="0" smtClean="0"/>
              <a:t>эпохи).</a:t>
            </a:r>
            <a:endParaRPr lang="ru-RU" sz="2000" b="1" i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3429000"/>
            <a:ext cx="858727" cy="84350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61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4189" y="87015"/>
            <a:ext cx="6424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Защита от многократной отправки сообщений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90381" y="6165304"/>
            <a:ext cx="3293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Результат работы</a:t>
            </a:r>
            <a:endParaRPr lang="ru-RU" sz="2800" b="1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82935"/>
            <a:ext cx="7800975" cy="550545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9446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8119" y="87015"/>
            <a:ext cx="3767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Принципы работы с </a:t>
            </a:r>
            <a:r>
              <a:rPr lang="en-US" sz="2400" b="1" dirty="0" smtClean="0"/>
              <a:t>cookie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856895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600" i="1" dirty="0" smtClean="0"/>
              <a:t>Cookie </a:t>
            </a:r>
            <a:r>
              <a:rPr lang="ru-RU" sz="2600" i="1" dirty="0" smtClean="0"/>
              <a:t>позволяют хранить строки;</a:t>
            </a:r>
            <a:r>
              <a:rPr lang="en-US" sz="2600" i="1" dirty="0" smtClean="0"/>
              <a:t/>
            </a:r>
            <a:br>
              <a:rPr lang="en-US" sz="2600" i="1" dirty="0" smtClean="0"/>
            </a:br>
            <a:endParaRPr lang="ru-RU" sz="2600" i="1" dirty="0" smtClean="0"/>
          </a:p>
          <a:p>
            <a:pPr marL="342900" indent="-342900" algn="just">
              <a:buAutoNum type="arabicPeriod"/>
            </a:pPr>
            <a:r>
              <a:rPr lang="ru-RU" sz="2600" i="1" dirty="0" smtClean="0"/>
              <a:t>Каждая запись в </a:t>
            </a:r>
            <a:r>
              <a:rPr lang="en-US" sz="2600" i="1" dirty="0" smtClean="0"/>
              <a:t>Cookie</a:t>
            </a:r>
            <a:r>
              <a:rPr lang="ru-RU" sz="2600" i="1" dirty="0" smtClean="0"/>
              <a:t> имеет «срок годности» после истечения которого браузер удаляет запись;</a:t>
            </a:r>
            <a:r>
              <a:rPr lang="en-US" sz="2600" i="1" dirty="0" smtClean="0"/>
              <a:t/>
            </a:r>
            <a:br>
              <a:rPr lang="en-US" sz="2600" i="1" dirty="0" smtClean="0"/>
            </a:br>
            <a:endParaRPr lang="ru-RU" sz="2600" i="1" dirty="0" smtClean="0"/>
          </a:p>
          <a:p>
            <a:pPr marL="342900" indent="-342900" algn="just">
              <a:buAutoNum type="arabicPeriod"/>
            </a:pPr>
            <a:r>
              <a:rPr lang="en-US" sz="2600" i="1" dirty="0" smtClean="0"/>
              <a:t>Cookie</a:t>
            </a:r>
            <a:r>
              <a:rPr lang="ru-RU" sz="2600" i="1" dirty="0" smtClean="0"/>
              <a:t> передаются в </a:t>
            </a:r>
            <a:r>
              <a:rPr lang="en-US" sz="2600" i="1" dirty="0" smtClean="0"/>
              <a:t>HTTP</a:t>
            </a:r>
            <a:r>
              <a:rPr lang="ru-RU" sz="2600" i="1" dirty="0" smtClean="0"/>
              <a:t>-заголовке;</a:t>
            </a:r>
            <a:r>
              <a:rPr lang="en-US" sz="2600" i="1" dirty="0" smtClean="0"/>
              <a:t/>
            </a:r>
            <a:br>
              <a:rPr lang="en-US" sz="2600" i="1" dirty="0" smtClean="0"/>
            </a:br>
            <a:endParaRPr lang="ru-RU" sz="2600" i="1" dirty="0" smtClean="0"/>
          </a:p>
          <a:p>
            <a:pPr marL="342900" indent="-342900">
              <a:buAutoNum type="arabicPeriod"/>
            </a:pPr>
            <a:r>
              <a:rPr lang="ru-RU" sz="2600" i="1" dirty="0" smtClean="0"/>
              <a:t>Записывать </a:t>
            </a:r>
            <a:r>
              <a:rPr lang="en-US" sz="2600" i="1" dirty="0" smtClean="0"/>
              <a:t>Cookie </a:t>
            </a:r>
            <a:r>
              <a:rPr lang="ru-RU" sz="2600" i="1" dirty="0" smtClean="0"/>
              <a:t> можно только в начале </a:t>
            </a:r>
            <a:r>
              <a:rPr lang="uk-UA" sz="2600" i="1" dirty="0" smtClean="0"/>
              <a:t>РНР </a:t>
            </a:r>
            <a:r>
              <a:rPr lang="ru-RU" sz="2600" i="1" dirty="0" smtClean="0"/>
              <a:t>файла, до того как пойдёт </a:t>
            </a:r>
            <a:r>
              <a:rPr lang="en-US" sz="2600" i="1" dirty="0" smtClean="0"/>
              <a:t>HTML-</a:t>
            </a:r>
            <a:r>
              <a:rPr lang="ru-RU" sz="2600" i="1" dirty="0" smtClean="0"/>
              <a:t>код (или любые другие данные);</a:t>
            </a:r>
            <a:r>
              <a:rPr lang="en-US" sz="2600" i="1" dirty="0" smtClean="0"/>
              <a:t/>
            </a:r>
            <a:br>
              <a:rPr lang="en-US" sz="2600" i="1" dirty="0" smtClean="0"/>
            </a:br>
            <a:endParaRPr lang="ru-RU" sz="2600" i="1" dirty="0" smtClean="0"/>
          </a:p>
          <a:p>
            <a:pPr marL="342900" indent="-342900" algn="just">
              <a:buAutoNum type="arabicPeriod"/>
            </a:pPr>
            <a:r>
              <a:rPr lang="ru-RU" sz="2600" i="1" dirty="0" smtClean="0"/>
              <a:t>Чтобы работать с </a:t>
            </a:r>
            <a:r>
              <a:rPr lang="en-US" sz="2600" i="1" dirty="0" smtClean="0"/>
              <a:t>Cookie  </a:t>
            </a:r>
            <a:r>
              <a:rPr lang="ru-RU" sz="2600" i="1" dirty="0" smtClean="0"/>
              <a:t>файлы с кодом необходимо сохранять в кодировке </a:t>
            </a:r>
            <a:r>
              <a:rPr lang="en-US" sz="2600" i="1" dirty="0" smtClean="0"/>
              <a:t>UTF-8 (</a:t>
            </a:r>
            <a:r>
              <a:rPr lang="ru-RU" sz="2600" i="1" dirty="0" smtClean="0"/>
              <a:t>Без </a:t>
            </a:r>
            <a:r>
              <a:rPr lang="en-US" sz="2600" i="1" dirty="0" smtClean="0"/>
              <a:t>BOM)!!!</a:t>
            </a:r>
            <a:endParaRPr lang="ru-RU" sz="2600" i="1" dirty="0"/>
          </a:p>
        </p:txBody>
      </p:sp>
    </p:spTree>
    <p:extLst>
      <p:ext uri="{BB962C8B-B14F-4D97-AF65-F5344CB8AC3E}">
        <p14:creationId xmlns:p14="http://schemas.microsoft.com/office/powerpoint/2010/main" val="133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Cookie</a:t>
            </a:r>
            <a:r>
              <a:rPr lang="ru-RU" sz="6000" dirty="0" smtClean="0"/>
              <a:t>,</a:t>
            </a:r>
            <a:r>
              <a:rPr lang="en-US" sz="6000" dirty="0" smtClean="0"/>
              <a:t> </a:t>
            </a:r>
            <a:endParaRPr lang="ru-RU" sz="6000" dirty="0" smtClean="0"/>
          </a:p>
          <a:p>
            <a:pPr algn="ctr"/>
            <a:r>
              <a:rPr lang="ru-RU" sz="6000" dirty="0" smtClean="0"/>
              <a:t>перенаправления</a:t>
            </a:r>
          </a:p>
          <a:p>
            <a:pPr algn="ctr"/>
            <a:r>
              <a:rPr lang="ru-RU" sz="6000" dirty="0" smtClean="0"/>
              <a:t> и </a:t>
            </a:r>
            <a:r>
              <a:rPr lang="en-US" sz="6000" dirty="0" smtClean="0"/>
              <a:t>HTTP-</a:t>
            </a:r>
            <a:r>
              <a:rPr lang="ru-RU" sz="6000" dirty="0" smtClean="0"/>
              <a:t>заголовки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4595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624" y="95131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Функции </a:t>
            </a:r>
            <a:r>
              <a:rPr lang="en-US" sz="2400" b="1" dirty="0" err="1" smtClean="0"/>
              <a:t>setcookie</a:t>
            </a:r>
            <a:r>
              <a:rPr lang="en-US" sz="2400" dirty="0" smtClean="0"/>
              <a:t>, </a:t>
            </a:r>
            <a:r>
              <a:rPr lang="en-US" sz="2400" b="1" dirty="0" smtClean="0"/>
              <a:t>header</a:t>
            </a:r>
            <a:r>
              <a:rPr lang="en-US" sz="2400" dirty="0" smtClean="0"/>
              <a:t> </a:t>
            </a:r>
            <a:r>
              <a:rPr lang="ru-RU" sz="2400" dirty="0" smtClean="0"/>
              <a:t>и ряд других влияют на </a:t>
            </a:r>
            <a:r>
              <a:rPr lang="en-US" sz="2400" b="1" dirty="0" smtClean="0"/>
              <a:t>HTTP-</a:t>
            </a:r>
            <a:r>
              <a:rPr lang="ru-RU" sz="2400" b="1" dirty="0" smtClean="0"/>
              <a:t>заголовок</a:t>
            </a:r>
            <a:r>
              <a:rPr lang="ru-RU" sz="2400" dirty="0" smtClean="0"/>
              <a:t>, данные </a:t>
            </a:r>
            <a:r>
              <a:rPr lang="en-US" sz="2400" dirty="0" smtClean="0"/>
              <a:t>cookie </a:t>
            </a:r>
            <a:r>
              <a:rPr lang="ru-RU" sz="2400" dirty="0" smtClean="0"/>
              <a:t>и перенаправлении передаются в </a:t>
            </a:r>
            <a:r>
              <a:rPr lang="en-US" sz="2400" b="1" dirty="0" smtClean="0"/>
              <a:t>HTTP-</a:t>
            </a:r>
            <a:r>
              <a:rPr lang="ru-RU" sz="2400" b="1" dirty="0" smtClean="0"/>
              <a:t>запросах/ответах</a:t>
            </a:r>
            <a:r>
              <a:rPr lang="ru-RU" sz="2400" dirty="0" smtClean="0"/>
              <a:t>.</a:t>
            </a:r>
            <a:endParaRPr lang="uk-UA" sz="2400" dirty="0" smtClean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83568" y="2309971"/>
            <a:ext cx="7970712" cy="2735401"/>
            <a:chOff x="561728" y="1845727"/>
            <a:chExt cx="8568952" cy="2889518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21948" t="66307" r="18600" b="1206"/>
            <a:stretch>
              <a:fillRect/>
            </a:stretch>
          </p:blipFill>
          <p:spPr bwMode="auto">
            <a:xfrm>
              <a:off x="561728" y="1845727"/>
              <a:ext cx="8568952" cy="2889518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</p:spPr>
        </p:pic>
        <p:sp>
          <p:nvSpPr>
            <p:cNvPr id="9" name="Прямоугольник 8"/>
            <p:cNvSpPr/>
            <p:nvPr/>
          </p:nvSpPr>
          <p:spPr>
            <a:xfrm>
              <a:off x="899592" y="4038972"/>
              <a:ext cx="720080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99592" y="5334307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/>
              <a:t>НО! </a:t>
            </a:r>
            <a:r>
              <a:rPr lang="ru-RU" sz="2400" i="1" dirty="0" smtClean="0"/>
              <a:t>Повлияют на </a:t>
            </a:r>
            <a:r>
              <a:rPr lang="en-US" sz="2400" i="1" dirty="0" smtClean="0"/>
              <a:t>HTTP-</a:t>
            </a:r>
            <a:r>
              <a:rPr lang="ru-RU" sz="2400" i="1" dirty="0" smtClean="0"/>
              <a:t>заголовок возможно только до того как начнётся вывод </a:t>
            </a:r>
            <a:r>
              <a:rPr lang="en-US" sz="2400" i="1" dirty="0" smtClean="0"/>
              <a:t>HTML-</a:t>
            </a:r>
            <a:r>
              <a:rPr lang="ru-RU" sz="2400" i="1" dirty="0" smtClean="0"/>
              <a:t>страницы.</a:t>
            </a:r>
            <a:endParaRPr lang="ru-RU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512381" y="116632"/>
            <a:ext cx="61192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HTTP </a:t>
            </a:r>
            <a:r>
              <a:rPr lang="ru-RU" sz="4400" b="1" dirty="0" smtClean="0"/>
              <a:t>запрос, </a:t>
            </a:r>
            <a:r>
              <a:rPr lang="en-US" sz="4400" b="1" dirty="0" smtClean="0"/>
              <a:t>HTTP </a:t>
            </a:r>
            <a:r>
              <a:rPr lang="ru-RU" sz="4400" b="1" dirty="0" smtClean="0"/>
              <a:t>ответ</a:t>
            </a:r>
            <a:endParaRPr lang="uk-UA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2294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8033</TotalTime>
  <Words>1043</Words>
  <Application>Microsoft Office PowerPoint</Application>
  <PresentationFormat>Экран (4:3)</PresentationFormat>
  <Paragraphs>167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8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1170</cp:revision>
  <dcterms:created xsi:type="dcterms:W3CDTF">2014-11-20T09:08:59Z</dcterms:created>
  <dcterms:modified xsi:type="dcterms:W3CDTF">2018-04-02T05:21:38Z</dcterms:modified>
</cp:coreProperties>
</file>